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183" autoAdjust="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F3D30-4171-4F6F-B2C0-C386FFD7526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4662F-B949-4B22-BFAA-39A4636A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2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Not example needed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For example, Drama needs all of Commons and Bio/</a:t>
            </a:r>
            <a:r>
              <a:rPr lang="en-US" baseline="0" dirty="0" err="1" smtClean="0">
                <a:ea typeface="ＭＳ Ｐゴシック" pitchFamily="-111" charset="-128"/>
              </a:rPr>
              <a:t>Chem</a:t>
            </a:r>
            <a:r>
              <a:rPr lang="en-US" baseline="0" dirty="0" smtClean="0">
                <a:ea typeface="ＭＳ Ｐゴシック" pitchFamily="-111" charset="-128"/>
              </a:rPr>
              <a:t> can only be taught in two classrooms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For example, 7</a:t>
            </a:r>
            <a:r>
              <a:rPr lang="en-US" baseline="30000" dirty="0" smtClean="0">
                <a:ea typeface="ＭＳ Ｐゴシック" pitchFamily="-111" charset="-128"/>
              </a:rPr>
              <a:t>th</a:t>
            </a:r>
            <a:r>
              <a:rPr lang="en-US" baseline="0" dirty="0" smtClean="0">
                <a:ea typeface="ＭＳ Ｐゴシック" pitchFamily="-111" charset="-128"/>
              </a:rPr>
              <a:t> grade Girls History or 10</a:t>
            </a:r>
            <a:r>
              <a:rPr lang="en-US" baseline="30000" dirty="0" smtClean="0">
                <a:ea typeface="ＭＳ Ｐゴシック" pitchFamily="-111" charset="-128"/>
              </a:rPr>
              <a:t>th</a:t>
            </a:r>
            <a:r>
              <a:rPr lang="en-US" baseline="0" dirty="0" smtClean="0">
                <a:ea typeface="ＭＳ Ｐゴシック" pitchFamily="-111" charset="-128"/>
              </a:rPr>
              <a:t> Grade Boys Biology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Some teachers have extracurricular duties like supervising lunch so they cannot teach then, some are part-time and only teach two periods, some require free periods together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High schoolers and middle schoolers have different lunch periods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10</a:t>
            </a:r>
            <a:r>
              <a:rPr lang="en-US" baseline="30000" dirty="0" smtClean="0">
                <a:ea typeface="ＭＳ Ｐゴシック" pitchFamily="-111" charset="-128"/>
              </a:rPr>
              <a:t>th</a:t>
            </a:r>
            <a:r>
              <a:rPr lang="en-US" baseline="0" dirty="0" smtClean="0">
                <a:ea typeface="ＭＳ Ｐゴシック" pitchFamily="-111" charset="-128"/>
              </a:rPr>
              <a:t> and 9</a:t>
            </a:r>
            <a:r>
              <a:rPr lang="en-US" baseline="30000" dirty="0" smtClean="0">
                <a:ea typeface="ＭＳ Ｐゴシック" pitchFamily="-111" charset="-128"/>
              </a:rPr>
              <a:t>th</a:t>
            </a:r>
            <a:r>
              <a:rPr lang="en-US" baseline="0" dirty="0" smtClean="0">
                <a:ea typeface="ＭＳ Ｐゴシック" pitchFamily="-111" charset="-128"/>
              </a:rPr>
              <a:t> grade girls take music together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ea typeface="ＭＳ Ｐゴシック" pitchFamily="-111" charset="-128"/>
              </a:rPr>
              <a:t>In the fall, no music scheduling needs </a:t>
            </a:r>
            <a:endParaRPr lang="en-US" dirty="0" smtClean="0">
              <a:ea typeface="ＭＳ Ｐゴシック" pitchFamily="-111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662F-B949-4B22-BFAA-39A4636A4B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5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599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574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533" y="365125"/>
            <a:ext cx="933026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532" y="1825625"/>
            <a:ext cx="9330267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790" y="1709738"/>
            <a:ext cx="1032721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2574" y="4562475"/>
            <a:ext cx="103294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05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7" y="365125"/>
            <a:ext cx="933873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2574" y="1825625"/>
            <a:ext cx="5184648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6536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6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65125"/>
            <a:ext cx="932179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62574" y="365125"/>
            <a:ext cx="94912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2574" y="1825625"/>
            <a:ext cx="94912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6257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862574" y="6510867"/>
            <a:ext cx="2557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George</a:t>
            </a:r>
            <a:r>
              <a:rPr lang="en-US" sz="1600" baseline="0" dirty="0" smtClean="0"/>
              <a:t> Mason University</a:t>
            </a:r>
            <a:endParaRPr lang="en-US" sz="16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507133" y="6510868"/>
            <a:ext cx="1684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SEOR Department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37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598" y="1122363"/>
            <a:ext cx="10312401" cy="2387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Scheduling for Trinity School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 Meadow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573" y="3602037"/>
            <a:ext cx="10329425" cy="2652113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>
                <a:solidFill>
                  <a:schemeClr val="accent5">
                    <a:lumMod val="75000"/>
                  </a:schemeClr>
                </a:solidFill>
              </a:rPr>
              <a:t>Problem Definition &amp; Possible Solution Approaches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Fall 2016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Mary Barthelson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Marissa Brienza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Zachary Nuzzo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3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531" y="1825625"/>
            <a:ext cx="9330267" cy="4351338"/>
          </a:xfrm>
        </p:spPr>
        <p:txBody>
          <a:bodyPr/>
          <a:lstStyle/>
          <a:p>
            <a:r>
              <a:rPr lang="en-US" b="1" dirty="0"/>
              <a:t>Don’t </a:t>
            </a:r>
            <a:r>
              <a:rPr lang="en-US" b="1" dirty="0" smtClean="0"/>
              <a:t>Rock </a:t>
            </a:r>
            <a:r>
              <a:rPr lang="en-US" b="1" dirty="0"/>
              <a:t>the </a:t>
            </a:r>
            <a:r>
              <a:rPr lang="en-US" b="1" dirty="0" smtClean="0"/>
              <a:t>Boat </a:t>
            </a:r>
          </a:p>
          <a:p>
            <a:pPr lvl="1"/>
            <a:r>
              <a:rPr lang="en-US" dirty="0" smtClean="0"/>
              <a:t>Begin </a:t>
            </a:r>
            <a:r>
              <a:rPr lang="en-US" dirty="0"/>
              <a:t>with the schedule of the previous semester and make the minimum necessary modifications to accommodate faculty </a:t>
            </a:r>
            <a:r>
              <a:rPr lang="en-US" dirty="0" smtClean="0"/>
              <a:t>requests</a:t>
            </a:r>
            <a:endParaRPr lang="en-US" dirty="0"/>
          </a:p>
          <a:p>
            <a:r>
              <a:rPr lang="en-US" dirty="0" smtClean="0"/>
              <a:t>Trinity </a:t>
            </a:r>
            <a:r>
              <a:rPr lang="en-US" dirty="0" smtClean="0"/>
              <a:t>School at Meadow View is a local, private school with grades 7-12 that currently schedules students and teachers to classrooms and time periods by hand</a:t>
            </a:r>
          </a:p>
          <a:p>
            <a:r>
              <a:rPr lang="en-US" dirty="0" smtClean="0"/>
              <a:t>This is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time intensive </a:t>
            </a:r>
            <a:r>
              <a:rPr lang="en-US" dirty="0" smtClean="0"/>
              <a:t>process that typically takes a number of days to complete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51" y="81418"/>
            <a:ext cx="1555684" cy="189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238" y="1713487"/>
            <a:ext cx="10329426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Trinity School at Meadow View is seeking a tool to schedule students and teachers to classrooms and time periods given a set of specific constraints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balance</a:t>
            </a:r>
            <a:r>
              <a:rPr lang="en-US" dirty="0" smtClean="0"/>
              <a:t> must be struck between an optimal solution and one that solves quickly</a:t>
            </a:r>
          </a:p>
          <a:p>
            <a:pPr lvl="1"/>
            <a:r>
              <a:rPr lang="en-US" dirty="0" smtClean="0"/>
              <a:t>An optimal schedule would solve in a nondeterministic polynomial amount of time</a:t>
            </a:r>
          </a:p>
          <a:p>
            <a:pPr lvl="1"/>
            <a:r>
              <a:rPr lang="en-US" dirty="0" smtClean="0"/>
              <a:t>Finding an optimal solution can become inefficient if the size of the problem grows to large</a:t>
            </a:r>
          </a:p>
          <a:p>
            <a:pPr lvl="1"/>
            <a:r>
              <a:rPr lang="en-US" dirty="0" smtClean="0"/>
              <a:t>Balance may be achieved by using heuristics to generate a number of feasible schedules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532" y="1825625"/>
            <a:ext cx="997182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Not every classroom can fit every student section</a:t>
            </a:r>
          </a:p>
          <a:p>
            <a:r>
              <a:rPr lang="en-US" dirty="0" smtClean="0"/>
              <a:t>Course specific classrooms</a:t>
            </a:r>
          </a:p>
          <a:p>
            <a:r>
              <a:rPr lang="en-US" dirty="0" smtClean="0"/>
              <a:t>One section per grade per gender</a:t>
            </a:r>
          </a:p>
          <a:p>
            <a:r>
              <a:rPr lang="en-US" dirty="0" smtClean="0"/>
              <a:t>Specific hours of teacher availability</a:t>
            </a:r>
          </a:p>
          <a:p>
            <a:r>
              <a:rPr lang="en-US" dirty="0" smtClean="0"/>
              <a:t>Different requirements for high school vs. middle school students</a:t>
            </a:r>
          </a:p>
          <a:p>
            <a:r>
              <a:rPr lang="en-US" dirty="0" smtClean="0"/>
              <a:t>Separate requirements for male vs. female students</a:t>
            </a:r>
          </a:p>
          <a:p>
            <a:r>
              <a:rPr lang="en-US" dirty="0" smtClean="0"/>
              <a:t>Different intricacies for the Fall and Spring semesters</a:t>
            </a:r>
          </a:p>
          <a:p>
            <a:r>
              <a:rPr lang="en-US" dirty="0" smtClean="0"/>
              <a:t>Problem must solve in an acceptable amount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Delivered in an Excel Workbook:</a:t>
            </a:r>
          </a:p>
          <a:p>
            <a:pPr lvl="1"/>
            <a:r>
              <a:rPr lang="en-US" sz="2800" dirty="0" smtClean="0"/>
              <a:t>Teacher Course Assignments</a:t>
            </a:r>
          </a:p>
          <a:p>
            <a:pPr lvl="1"/>
            <a:r>
              <a:rPr lang="en-US" sz="2800" dirty="0" smtClean="0"/>
              <a:t>Room Capacities</a:t>
            </a:r>
          </a:p>
          <a:p>
            <a:pPr lvl="1"/>
            <a:r>
              <a:rPr lang="en-US" sz="2800" dirty="0" smtClean="0"/>
              <a:t>Course-Specific Rooms</a:t>
            </a:r>
          </a:p>
          <a:p>
            <a:pPr lvl="1"/>
            <a:r>
              <a:rPr lang="en-US" sz="2800" dirty="0" smtClean="0"/>
              <a:t>Spring Semester Course Requirements by Grade</a:t>
            </a:r>
          </a:p>
          <a:p>
            <a:pPr lvl="1"/>
            <a:r>
              <a:rPr lang="en-US" sz="2800" dirty="0" smtClean="0"/>
              <a:t>Fall Semester Course Requirements by Grade</a:t>
            </a:r>
          </a:p>
          <a:p>
            <a:pPr lvl="1"/>
            <a:r>
              <a:rPr lang="en-US" sz="2800" dirty="0" smtClean="0"/>
              <a:t>Number of Students by Grade and Gender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Approach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406" y="1274103"/>
            <a:ext cx="9144000" cy="515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532" y="1651816"/>
            <a:ext cx="10168467" cy="4827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Integer Programming (IP)</a:t>
            </a:r>
          </a:p>
          <a:p>
            <a:pPr marL="0" indent="0">
              <a:buNone/>
            </a:pPr>
            <a:r>
              <a:rPr lang="en-US" sz="2400" dirty="0" smtClean="0"/>
              <a:t>Use of this approach will solve the problem optimally, but as the problem size increases it is not guaranteed that the IP will solve in a reasonable amount of time.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Heuristics</a:t>
            </a:r>
          </a:p>
          <a:p>
            <a:pPr marL="0" indent="0">
              <a:buNone/>
            </a:pPr>
            <a:r>
              <a:rPr lang="en-US" sz="2400" dirty="0" smtClean="0"/>
              <a:t>This technique will generate feasible solutions in a reasonable amount of time. Implementation of a heuristic algorithm is more an involved than an IP. </a:t>
            </a:r>
          </a:p>
          <a:p>
            <a:pPr marL="0" indent="0">
              <a:buNone/>
            </a:pP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</a:rPr>
              <a:t>Constraint Satisfiability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Algorithms (CSP)</a:t>
            </a:r>
          </a:p>
          <a:p>
            <a:pPr marL="0" indent="0">
              <a:buNone/>
            </a:pPr>
            <a:r>
              <a:rPr lang="en-US" sz="2400" dirty="0" smtClean="0"/>
              <a:t>This approach focuses on assigning variable values based on a set of constraints (no objective function) to produce a feasible schedule. Implementation of a CSP algorithm is more an involved than an IP.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Microsoft Access for User Interface</a:t>
            </a:r>
          </a:p>
          <a:p>
            <a:r>
              <a:rPr lang="en-US" dirty="0" smtClean="0"/>
              <a:t>Excel VBA or Python for Algorithm</a:t>
            </a:r>
          </a:p>
          <a:p>
            <a:r>
              <a:rPr lang="en-US" dirty="0" smtClean="0"/>
              <a:t>Excel for Final Schedule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Restrictions:</a:t>
            </a:r>
          </a:p>
          <a:p>
            <a:pPr lvl="1"/>
            <a:r>
              <a:rPr lang="en-US" dirty="0" smtClean="0"/>
              <a:t>Limited software options</a:t>
            </a:r>
          </a:p>
          <a:p>
            <a:pPr lvl="2"/>
            <a:r>
              <a:rPr lang="en-US" dirty="0" smtClean="0"/>
              <a:t>Available at Trinity: Access/Excel &amp; MatLab</a:t>
            </a:r>
          </a:p>
          <a:p>
            <a:pPr lvl="2"/>
            <a:r>
              <a:rPr lang="en-US" dirty="0" smtClean="0"/>
              <a:t>Free, Open-Source Software</a:t>
            </a:r>
          </a:p>
          <a:p>
            <a:pPr lvl="1"/>
            <a:r>
              <a:rPr lang="en-US" dirty="0" smtClean="0"/>
              <a:t>No access to a commercial-grade solver (i.e. CPLEX)</a:t>
            </a:r>
          </a:p>
          <a:p>
            <a:pPr lvl="1"/>
            <a:r>
              <a:rPr lang="en-US" dirty="0" smtClean="0"/>
              <a:t>Tool needs to be built for a non-technical audience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780" y="365125"/>
            <a:ext cx="9348019" cy="1325563"/>
          </a:xfrm>
        </p:spPr>
        <p:txBody>
          <a:bodyPr/>
          <a:lstStyle/>
          <a:p>
            <a:r>
              <a:rPr lang="en-US" dirty="0" smtClean="0"/>
              <a:t>Proposal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780" y="1825625"/>
            <a:ext cx="9348019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1. Introduction</a:t>
            </a:r>
            <a:endParaRPr lang="en-US" sz="24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a. Background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b. Problem </a:t>
            </a:r>
            <a:r>
              <a:rPr lang="en-US" sz="2000" dirty="0"/>
              <a:t>Statement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c. Scope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d. Data </a:t>
            </a:r>
            <a:r>
              <a:rPr lang="en-US" sz="2000" dirty="0"/>
              <a:t>Sources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2. Approach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a. Requirements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b. Analysis </a:t>
            </a:r>
            <a:r>
              <a:rPr lang="en-US" sz="2000" dirty="0"/>
              <a:t>of Alternative Approaches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 err="1" smtClean="0"/>
              <a:t>i</a:t>
            </a:r>
            <a:r>
              <a:rPr lang="en-US" sz="1800" dirty="0" smtClean="0"/>
              <a:t>. IP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 smtClean="0"/>
              <a:t>ii. Heuristics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800" dirty="0" smtClean="0"/>
              <a:t>iii. Satisfiability Algorithms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c.</a:t>
            </a:r>
            <a:r>
              <a:rPr lang="en-US" sz="2000" dirty="0"/>
              <a:t> </a:t>
            </a:r>
            <a:r>
              <a:rPr lang="en-US" sz="2000" dirty="0" smtClean="0"/>
              <a:t>Success Criteria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3. Project </a:t>
            </a:r>
            <a:r>
              <a:rPr lang="en-US" sz="2400" dirty="0"/>
              <a:t>Plan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a. Schedule</a:t>
            </a: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b. List </a:t>
            </a:r>
            <a:r>
              <a:rPr lang="en-US" sz="2000" dirty="0"/>
              <a:t>of </a:t>
            </a:r>
            <a:r>
              <a:rPr lang="en-US" sz="2000" dirty="0" smtClean="0"/>
              <a:t>Deliverables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75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560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Theme</vt:lpstr>
      <vt:lpstr>Scheduling for Trinity School  at Meadow View</vt:lpstr>
      <vt:lpstr>Introduction</vt:lpstr>
      <vt:lpstr>Problem Description</vt:lpstr>
      <vt:lpstr>Problem Constraints</vt:lpstr>
      <vt:lpstr>Data Sources</vt:lpstr>
      <vt:lpstr>Project Approach</vt:lpstr>
      <vt:lpstr>Solution Options</vt:lpstr>
      <vt:lpstr>Solution Implementation</vt:lpstr>
      <vt:lpstr>Proposal Outline</vt:lpstr>
    </vt:vector>
  </TitlesOfParts>
  <Company>Booz Allen Hamilton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Trinity School  at Meadow View</dc:title>
  <dc:creator>Brienza, Marissa [USA]</dc:creator>
  <cp:lastModifiedBy>Brienza, Marissa [USA]</cp:lastModifiedBy>
  <cp:revision>20</cp:revision>
  <dcterms:created xsi:type="dcterms:W3CDTF">2016-09-20T00:40:05Z</dcterms:created>
  <dcterms:modified xsi:type="dcterms:W3CDTF">2016-09-22T13:46:50Z</dcterms:modified>
</cp:coreProperties>
</file>