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52"/>
  </p:notesMasterIdLst>
  <p:sldIdLst>
    <p:sldId id="256" r:id="rId2"/>
    <p:sldId id="300" r:id="rId3"/>
    <p:sldId id="359" r:id="rId4"/>
    <p:sldId id="278" r:id="rId5"/>
    <p:sldId id="304" r:id="rId6"/>
    <p:sldId id="257" r:id="rId7"/>
    <p:sldId id="302" r:id="rId8"/>
    <p:sldId id="361" r:id="rId9"/>
    <p:sldId id="360" r:id="rId10"/>
    <p:sldId id="329" r:id="rId11"/>
    <p:sldId id="259" r:id="rId12"/>
    <p:sldId id="352" r:id="rId13"/>
    <p:sldId id="307" r:id="rId14"/>
    <p:sldId id="354" r:id="rId15"/>
    <p:sldId id="332" r:id="rId16"/>
    <p:sldId id="308" r:id="rId17"/>
    <p:sldId id="357" r:id="rId18"/>
    <p:sldId id="311" r:id="rId19"/>
    <p:sldId id="358" r:id="rId20"/>
    <p:sldId id="318" r:id="rId21"/>
    <p:sldId id="333" r:id="rId22"/>
    <p:sldId id="338" r:id="rId23"/>
    <p:sldId id="340" r:id="rId24"/>
    <p:sldId id="350" r:id="rId25"/>
    <p:sldId id="317" r:id="rId26"/>
    <p:sldId id="335" r:id="rId27"/>
    <p:sldId id="349" r:id="rId28"/>
    <p:sldId id="336" r:id="rId29"/>
    <p:sldId id="337" r:id="rId30"/>
    <p:sldId id="341" r:id="rId31"/>
    <p:sldId id="342" r:id="rId32"/>
    <p:sldId id="343" r:id="rId33"/>
    <p:sldId id="347" r:id="rId34"/>
    <p:sldId id="348" r:id="rId35"/>
    <p:sldId id="319" r:id="rId36"/>
    <p:sldId id="362" r:id="rId37"/>
    <p:sldId id="301" r:id="rId38"/>
    <p:sldId id="263" r:id="rId39"/>
    <p:sldId id="285" r:id="rId40"/>
    <p:sldId id="345" r:id="rId41"/>
    <p:sldId id="325" r:id="rId42"/>
    <p:sldId id="355" r:id="rId43"/>
    <p:sldId id="312" r:id="rId44"/>
    <p:sldId id="339" r:id="rId45"/>
    <p:sldId id="315" r:id="rId46"/>
    <p:sldId id="353" r:id="rId47"/>
    <p:sldId id="320" r:id="rId48"/>
    <p:sldId id="316" r:id="rId49"/>
    <p:sldId id="321" r:id="rId50"/>
    <p:sldId id="323"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4AF"/>
    <a:srgbClr val="08060A"/>
    <a:srgbClr val="FFEE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83244" autoAdjust="0"/>
  </p:normalViewPr>
  <p:slideViewPr>
    <p:cSldViewPr snapToGrid="0" snapToObjects="1">
      <p:cViewPr varScale="1">
        <p:scale>
          <a:sx n="94" d="100"/>
          <a:sy n="94" d="100"/>
        </p:scale>
        <p:origin x="1308" y="90"/>
      </p:cViewPr>
      <p:guideLst>
        <p:guide orient="horz" pos="2160"/>
        <p:guide pos="2880"/>
      </p:guideLst>
    </p:cSldViewPr>
  </p:slideViewPr>
  <p:outlineViewPr>
    <p:cViewPr>
      <p:scale>
        <a:sx n="33" d="100"/>
        <a:sy n="33" d="100"/>
      </p:scale>
      <p:origin x="0" y="492"/>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7B648-A730-4559-BF8F-4C4FB5B627E3}" type="datetimeFigureOut">
              <a:rPr lang="en-US" smtClean="0"/>
              <a:pPr/>
              <a:t>5/5/2015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9F409B-F49A-4475-80B0-50A8D961001B}" type="slidenum">
              <a:rPr lang="en-US" smtClean="0"/>
              <a:pPr/>
              <a:t>‹#›</a:t>
            </a:fld>
            <a:endParaRPr lang="en-US"/>
          </a:p>
        </p:txBody>
      </p:sp>
    </p:spTree>
    <p:extLst>
      <p:ext uri="{BB962C8B-B14F-4D97-AF65-F5344CB8AC3E}">
        <p14:creationId xmlns:p14="http://schemas.microsoft.com/office/powerpoint/2010/main" val="83128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2</a:t>
            </a:fld>
            <a:endParaRPr lang="en-US"/>
          </a:p>
        </p:txBody>
      </p:sp>
    </p:spTree>
    <p:extLst>
      <p:ext uri="{BB962C8B-B14F-4D97-AF65-F5344CB8AC3E}">
        <p14:creationId xmlns:p14="http://schemas.microsoft.com/office/powerpoint/2010/main" val="1401664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Engagement Plan: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order to elicit all the needs of our stakeholders we developed a strong communication plan that engaged all stakeholders throughout the project lifecycle. This helped us develop a better understanding of our stakeholder needs. By engaging the customer early and often it allowed us to achieve buy in for our work products. </a:t>
            </a:r>
            <a:r>
              <a:rPr lang="en-US" sz="1200" kern="1200" dirty="0" err="1" smtClean="0">
                <a:solidFill>
                  <a:schemeClr val="tx1"/>
                </a:solidFill>
                <a:latin typeface="+mn-lt"/>
                <a:ea typeface="+mn-ea"/>
                <a:cs typeface="+mn-cs"/>
              </a:rPr>
              <a:t>Aditionally</a:t>
            </a:r>
            <a:r>
              <a:rPr lang="en-US" sz="1200" kern="1200" dirty="0" smtClean="0">
                <a:solidFill>
                  <a:schemeClr val="tx1"/>
                </a:solidFill>
                <a:latin typeface="+mn-lt"/>
                <a:ea typeface="+mn-ea"/>
                <a:cs typeface="+mn-cs"/>
              </a:rPr>
              <a:t> we engaged </a:t>
            </a:r>
            <a:r>
              <a:rPr lang="en-US" sz="1200" kern="1200" dirty="0" err="1" smtClean="0">
                <a:solidFill>
                  <a:schemeClr val="tx1"/>
                </a:solidFill>
                <a:latin typeface="+mn-lt"/>
                <a:ea typeface="+mn-ea"/>
                <a:cs typeface="+mn-cs"/>
              </a:rPr>
              <a:t>withd</a:t>
            </a:r>
            <a:r>
              <a:rPr lang="en-US" sz="1200" kern="1200" dirty="0" smtClean="0">
                <a:solidFill>
                  <a:schemeClr val="tx1"/>
                </a:solidFill>
                <a:latin typeface="+mn-lt"/>
                <a:ea typeface="+mn-ea"/>
                <a:cs typeface="+mn-cs"/>
              </a:rPr>
              <a:t> party stakeholders from various regional government agencies, like Loudoun County, during the latter half of the design process.</a:t>
            </a:r>
          </a:p>
        </p:txBody>
      </p:sp>
      <p:sp>
        <p:nvSpPr>
          <p:cNvPr id="4" name="Slide Number Placeholder 3"/>
          <p:cNvSpPr>
            <a:spLocks noGrp="1"/>
          </p:cNvSpPr>
          <p:nvPr>
            <p:ph type="sldNum" sz="quarter" idx="10"/>
          </p:nvPr>
        </p:nvSpPr>
        <p:spPr/>
        <p:txBody>
          <a:bodyPr/>
          <a:lstStyle/>
          <a:p>
            <a:fld id="{4B9F409B-F49A-4475-80B0-50A8D961001B}" type="slidenum">
              <a:rPr lang="en-US" smtClean="0"/>
              <a:pPr/>
              <a:t>15</a:t>
            </a:fld>
            <a:endParaRPr lang="en-US"/>
          </a:p>
        </p:txBody>
      </p:sp>
    </p:spTree>
    <p:extLst>
      <p:ext uri="{BB962C8B-B14F-4D97-AF65-F5344CB8AC3E}">
        <p14:creationId xmlns:p14="http://schemas.microsoft.com/office/powerpoint/2010/main" val="2628285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Design Process: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Here we have our systems design process. This mapping attributes each of our work products developed during the design cycle. Similar to the V model it starts at the top from the conceptual viewpoint, then works into defining resource flows and activities, then functions and at the bottom traceability. By following this step by step process it allowed us to fully define the system while maintaining traceability to other work products.</a:t>
            </a:r>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17</a:t>
            </a:fld>
            <a:endParaRPr lang="en-US"/>
          </a:p>
        </p:txBody>
      </p:sp>
    </p:spTree>
    <p:extLst>
      <p:ext uri="{BB962C8B-B14F-4D97-AF65-F5344CB8AC3E}">
        <p14:creationId xmlns:p14="http://schemas.microsoft.com/office/powerpoint/2010/main" val="2939778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Capabilities Roadmap:</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chart identifies the vision of the NEXIS system. The vision will be realized by meeting three end goals. Goal one is to increase situational awareness of spatial data in the NOVEC service area. We will meet this goal by implementing three capabilities. “Development Awareness” which will provide an enhanced interface the NOVEC has with the LOLA database; “Manage NEXIS data” will provide NOVEC with the ability to locally store and manage the data in a standardized format that works with their forecasting models; lastly “Report NEXIS results” will provide an overview of the database update results with regards to spatial data. Goal two “Increase Data Visualization” and goal three “Increase Forecasting Accuracy” will build upon the underlying functionality implemented during Phase 1 by providing better data visualization and finally entering the modeling domain of NOVEC’s business model. We have pushed these capabilities out of scope due to the limited time we have for systems development.</a:t>
            </a:r>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18</a:t>
            </a:fld>
            <a:endParaRPr lang="en-US"/>
          </a:p>
        </p:txBody>
      </p:sp>
    </p:spTree>
    <p:extLst>
      <p:ext uri="{BB962C8B-B14F-4D97-AF65-F5344CB8AC3E}">
        <p14:creationId xmlns:p14="http://schemas.microsoft.com/office/powerpoint/2010/main" val="54231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Use Cases: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structured our project from the user’s perspective. Our user centric philosophy remained important throughout the design process because it allowed us to build our design around the User’s point of view. Here we see the three user classes deployed by NOVEC, the analyst, general user, and the administrator. There are also two additional stakeholders from Loudoun County that will provide data updates. There are three nominal use cases that map directly to the capabilities required to meet the system goals: Collect Development Data; Generate Reports; and Amend Data entry.</a:t>
            </a:r>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19</a:t>
            </a:fld>
            <a:endParaRPr lang="en-US"/>
          </a:p>
        </p:txBody>
      </p:sp>
    </p:spTree>
    <p:extLst>
      <p:ext uri="{BB962C8B-B14F-4D97-AF65-F5344CB8AC3E}">
        <p14:creationId xmlns:p14="http://schemas.microsoft.com/office/powerpoint/2010/main" val="381660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smtClean="0">
                <a:solidFill>
                  <a:schemeClr val="tx1"/>
                </a:solidFill>
                <a:latin typeface="+mn-lt"/>
                <a:ea typeface="+mn-ea"/>
                <a:cs typeface="+mn-cs"/>
              </a:rPr>
              <a:t>Technical Challenges: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Throughout our design process we encountered several roadblocks that had to be overcome. Our data acquisition underwent an evolution during the design and required careful consideration as this issue encompassed the enhanced interface with the LOLA database. Before we moved to the detailed design we needed to define a standardized data format that would be recognized across the service area not just in our proof of concept. We were provided a cots GIS shape file to help with our development. This is the standardized format that NOVEC uses to store their service boundaries and proved difficult to implement technically.</a:t>
            </a:r>
          </a:p>
        </p:txBody>
      </p:sp>
      <p:sp>
        <p:nvSpPr>
          <p:cNvPr id="4" name="Slide Number Placeholder 3"/>
          <p:cNvSpPr>
            <a:spLocks noGrp="1"/>
          </p:cNvSpPr>
          <p:nvPr>
            <p:ph type="sldNum" sz="quarter" idx="10"/>
          </p:nvPr>
        </p:nvSpPr>
        <p:spPr/>
        <p:txBody>
          <a:bodyPr/>
          <a:lstStyle/>
          <a:p>
            <a:fld id="{4B9F409B-F49A-4475-80B0-50A8D961001B}" type="slidenum">
              <a:rPr lang="en-US" smtClean="0"/>
              <a:pPr/>
              <a:t>20</a:t>
            </a:fld>
            <a:endParaRPr lang="en-US"/>
          </a:p>
        </p:txBody>
      </p:sp>
    </p:spTree>
    <p:extLst>
      <p:ext uri="{BB962C8B-B14F-4D97-AF65-F5344CB8AC3E}">
        <p14:creationId xmlns:p14="http://schemas.microsoft.com/office/powerpoint/2010/main" val="2483066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Large area</a:t>
            </a:r>
          </a:p>
          <a:p>
            <a:pPr marL="171450" indent="-171450">
              <a:buFont typeface="Arial" panose="020B0604020202020204" pitchFamily="34" charset="0"/>
              <a:buChar char="•"/>
            </a:pPr>
            <a:r>
              <a:rPr lang="en-US" dirty="0" smtClean="0"/>
              <a:t>Experiencing increasing growth</a:t>
            </a:r>
          </a:p>
          <a:p>
            <a:pPr marL="171450" indent="-171450">
              <a:buFont typeface="Arial" panose="020B0604020202020204" pitchFamily="34" charset="0"/>
              <a:buChar char="•"/>
            </a:pPr>
            <a:r>
              <a:rPr lang="en-US" dirty="0" smtClean="0"/>
              <a:t>While a majority of the country was experiencing economic hardships</a:t>
            </a:r>
            <a:r>
              <a:rPr lang="en-US" baseline="0" dirty="0" smtClean="0"/>
              <a:t> d</a:t>
            </a:r>
            <a:r>
              <a:rPr lang="en-US" dirty="0" smtClean="0"/>
              <a:t>uring</a:t>
            </a:r>
            <a:r>
              <a:rPr lang="en-US" baseline="0" dirty="0" smtClean="0"/>
              <a:t> recession Loudoun County continued to grow</a:t>
            </a:r>
          </a:p>
          <a:p>
            <a:pPr marL="171450" indent="-171450">
              <a:buFont typeface="Arial" panose="020B0604020202020204" pitchFamily="34" charset="0"/>
              <a:buChar char="•"/>
            </a:pPr>
            <a:r>
              <a:rPr lang="en-US" baseline="0" dirty="0" smtClean="0"/>
              <a:t>Define data sources</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46</a:t>
            </a:fld>
            <a:endParaRPr lang="en-US"/>
          </a:p>
        </p:txBody>
      </p:sp>
    </p:spTree>
    <p:extLst>
      <p:ext uri="{BB962C8B-B14F-4D97-AF65-F5344CB8AC3E}">
        <p14:creationId xmlns:p14="http://schemas.microsoft.com/office/powerpoint/2010/main" val="195644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Approached by a local utility provider  facing</a:t>
            </a:r>
            <a:r>
              <a:rPr lang="en-US" baseline="0" dirty="0" smtClean="0"/>
              <a:t> challenges data collection processes</a:t>
            </a:r>
          </a:p>
          <a:p>
            <a:pPr marL="171450" indent="-171450">
              <a:buFont typeface="Arial"/>
              <a:buChar char="•"/>
            </a:pPr>
            <a:r>
              <a:rPr lang="en-US" baseline="0" dirty="0" smtClean="0"/>
              <a:t>Our solution was to design and develop a tool to fill this functional gap</a:t>
            </a:r>
          </a:p>
          <a:p>
            <a:pPr marL="171450" indent="-171450">
              <a:buFont typeface="Arial"/>
              <a:buChar char="•"/>
            </a:pPr>
            <a:r>
              <a:rPr lang="en-US" baseline="0" dirty="0" smtClean="0"/>
              <a:t>this tool delivered new capabilities and access to data previously unavailable</a:t>
            </a:r>
          </a:p>
          <a:p>
            <a:pPr marL="171450" indent="-171450">
              <a:buFont typeface="Arial"/>
              <a:buChar char="•"/>
            </a:pPr>
            <a:r>
              <a:rPr lang="en-US" baseline="0" dirty="0" smtClean="0"/>
              <a:t>By automating the process we reduced the man ours and errors associated with manual data collection</a:t>
            </a:r>
          </a:p>
        </p:txBody>
      </p:sp>
      <p:sp>
        <p:nvSpPr>
          <p:cNvPr id="4" name="Slide Number Placeholder 3"/>
          <p:cNvSpPr>
            <a:spLocks noGrp="1"/>
          </p:cNvSpPr>
          <p:nvPr>
            <p:ph type="sldNum" sz="quarter" idx="10"/>
          </p:nvPr>
        </p:nvSpPr>
        <p:spPr/>
        <p:txBody>
          <a:bodyPr/>
          <a:lstStyle/>
          <a:p>
            <a:fld id="{4B9F409B-F49A-4475-80B0-50A8D961001B}" type="slidenum">
              <a:rPr lang="en-US" smtClean="0"/>
              <a:pPr/>
              <a:t>3</a:t>
            </a:fld>
            <a:endParaRPr lang="en-US"/>
          </a:p>
        </p:txBody>
      </p:sp>
    </p:spTree>
    <p:extLst>
      <p:ext uri="{BB962C8B-B14F-4D97-AF65-F5344CB8AC3E}">
        <p14:creationId xmlns:p14="http://schemas.microsoft.com/office/powerpoint/2010/main" val="736250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This</a:t>
            </a:r>
            <a:r>
              <a:rPr lang="en-US" baseline="0" dirty="0" smtClean="0"/>
              <a:t> semester SE OR  skill sets and develop a new capability for our client</a:t>
            </a:r>
          </a:p>
          <a:p>
            <a:pPr marL="171450" indent="-171450">
              <a:buFont typeface="Arial"/>
              <a:buChar char="•"/>
            </a:pPr>
            <a:r>
              <a:rPr lang="en-US" baseline="0" dirty="0" smtClean="0"/>
              <a:t>Out briefing will outline the work we completed over the course of the project</a:t>
            </a:r>
          </a:p>
          <a:p>
            <a:pPr marL="171450" indent="-171450">
              <a:buFont typeface="Arial"/>
              <a:buChar char="•"/>
            </a:pPr>
            <a:r>
              <a:rPr lang="en-US" baseline="0" dirty="0" smtClean="0"/>
              <a:t>begin by discussing the background and demand for our system</a:t>
            </a:r>
          </a:p>
          <a:p>
            <a:pPr marL="171450" indent="-171450">
              <a:buFont typeface="Arial"/>
              <a:buChar char="•"/>
            </a:pPr>
            <a:r>
              <a:rPr lang="en-US" baseline="0" dirty="0" smtClean="0"/>
              <a:t>Continue by discussing our design and development efforts</a:t>
            </a:r>
          </a:p>
          <a:p>
            <a:pPr marL="171450" indent="-171450">
              <a:buFont typeface="Arial"/>
              <a:buChar char="•"/>
            </a:pPr>
            <a:r>
              <a:rPr lang="en-US" baseline="0" dirty="0" smtClean="0"/>
              <a:t>conclude by expounding on the impact of our tool and providing a path forward for future work</a:t>
            </a:r>
          </a:p>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4B9F409B-F49A-4475-80B0-50A8D961001B}" type="slidenum">
              <a:rPr lang="en-US" smtClean="0"/>
              <a:pPr/>
              <a:t>4</a:t>
            </a:fld>
            <a:endParaRPr lang="en-US"/>
          </a:p>
        </p:txBody>
      </p:sp>
    </p:spTree>
    <p:extLst>
      <p:ext uri="{BB962C8B-B14F-4D97-AF65-F5344CB8AC3E}">
        <p14:creationId xmlns:p14="http://schemas.microsoft.com/office/powerpoint/2010/main" val="2906283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This semester we had the opportunity</a:t>
            </a:r>
            <a:r>
              <a:rPr lang="en-US" baseline="0" dirty="0" smtClean="0"/>
              <a:t> to work with the Northern Virginia Electric Cooperative.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One of Largest electric cooperatives in the country</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&gt; 150,000 homes business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Not for profit corporation owned and controlled by it’s customers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2013 J.D power associates ranked 3</a:t>
            </a:r>
            <a:r>
              <a:rPr lang="en-US" baseline="30000" dirty="0" smtClean="0"/>
              <a:t>rd</a:t>
            </a:r>
            <a:r>
              <a:rPr lang="en-US" baseline="0" dirty="0" smtClean="0"/>
              <a:t> out of largest utility companies  </a:t>
            </a:r>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6</a:t>
            </a:fld>
            <a:endParaRPr lang="en-US"/>
          </a:p>
        </p:txBody>
      </p:sp>
    </p:spTree>
    <p:extLst>
      <p:ext uri="{BB962C8B-B14F-4D97-AF65-F5344CB8AC3E}">
        <p14:creationId xmlns:p14="http://schemas.microsoft.com/office/powerpoint/2010/main" val="1303007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NOVEC operates</a:t>
            </a:r>
            <a:r>
              <a:rPr lang="en-US" baseline="0" dirty="0" smtClean="0"/>
              <a:t> within a complex power distribution supply chain</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dirty="0" smtClean="0"/>
              <a:t>It is first important to understand where NOVEC fits within power distribution supply chain.</a:t>
            </a:r>
          </a:p>
          <a:p>
            <a:pPr marL="171450" indent="-171450">
              <a:buFont typeface="Arial"/>
              <a:buChar char="•"/>
            </a:pPr>
            <a:r>
              <a:rPr lang="en-US" dirty="0" smtClean="0"/>
              <a:t>Power is generated at</a:t>
            </a:r>
            <a:r>
              <a:rPr lang="en-US" baseline="0" dirty="0" smtClean="0"/>
              <a:t> the power plant</a:t>
            </a:r>
          </a:p>
          <a:p>
            <a:pPr marL="171450" indent="-171450">
              <a:buFont typeface="Arial"/>
              <a:buChar char="•"/>
            </a:pPr>
            <a:r>
              <a:rPr lang="en-US" baseline="0" dirty="0" smtClean="0"/>
              <a:t>transmission lines -&gt; transmission substation -&gt; distribution substation</a:t>
            </a:r>
          </a:p>
          <a:p>
            <a:pPr marL="171450" indent="-171450">
              <a:buFont typeface="Arial"/>
              <a:buChar char="•"/>
            </a:pPr>
            <a:r>
              <a:rPr lang="en-US" dirty="0" smtClean="0"/>
              <a:t>NOVEC</a:t>
            </a:r>
            <a:r>
              <a:rPr lang="en-US" baseline="0" dirty="0" smtClean="0"/>
              <a:t> distributes to consumers</a:t>
            </a:r>
          </a:p>
        </p:txBody>
      </p:sp>
      <p:sp>
        <p:nvSpPr>
          <p:cNvPr id="4" name="Slide Number Placeholder 3"/>
          <p:cNvSpPr>
            <a:spLocks noGrp="1"/>
          </p:cNvSpPr>
          <p:nvPr>
            <p:ph type="sldNum" sz="quarter" idx="10"/>
          </p:nvPr>
        </p:nvSpPr>
        <p:spPr/>
        <p:txBody>
          <a:bodyPr/>
          <a:lstStyle/>
          <a:p>
            <a:fld id="{4B9F409B-F49A-4475-80B0-50A8D961001B}" type="slidenum">
              <a:rPr lang="en-US" smtClean="0"/>
              <a:pPr/>
              <a:t>7</a:t>
            </a:fld>
            <a:endParaRPr lang="en-US"/>
          </a:p>
        </p:txBody>
      </p:sp>
    </p:spTree>
    <p:extLst>
      <p:ext uri="{BB962C8B-B14F-4D97-AF65-F5344CB8AC3E}">
        <p14:creationId xmlns:p14="http://schemas.microsoft.com/office/powerpoint/2010/main" val="2077192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Asset planning, long term capital investment</a:t>
            </a: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smtClean="0"/>
              <a:t>electricity purchasing, wholesale negotiations</a:t>
            </a: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Rely</a:t>
            </a:r>
            <a:r>
              <a:rPr lang="en-US" baseline="0" dirty="0" smtClean="0"/>
              <a:t> on community flyers and town hall meetings</a:t>
            </a: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development PMs notifying completion</a:t>
            </a:r>
          </a:p>
          <a:p>
            <a:pPr marL="2857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Manual data collection</a:t>
            </a:r>
          </a:p>
          <a:p>
            <a:pPr marL="171450" indent="-171450">
              <a:buFont typeface="Arial"/>
              <a:buChar cha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sz="1800" dirty="0" smtClean="0"/>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8</a:t>
            </a:fld>
            <a:endParaRPr lang="en-US"/>
          </a:p>
        </p:txBody>
      </p:sp>
    </p:spTree>
    <p:extLst>
      <p:ext uri="{BB962C8B-B14F-4D97-AF65-F5344CB8AC3E}">
        <p14:creationId xmlns:p14="http://schemas.microsoft.com/office/powerpoint/2010/main" val="3322312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NOVEC</a:t>
            </a:r>
            <a:r>
              <a:rPr lang="en-US" baseline="0" dirty="0" smtClean="0"/>
              <a:t> provides electricity to consumers over a vast service area</a:t>
            </a:r>
          </a:p>
          <a:p>
            <a:pPr marL="628650" lvl="1" indent="-171450">
              <a:buFont typeface="Arial"/>
              <a:buChar char="•"/>
            </a:pPr>
            <a:r>
              <a:rPr lang="en-US" baseline="0" dirty="0" smtClean="0"/>
              <a:t>Knoxville to Stafford</a:t>
            </a:r>
          </a:p>
          <a:p>
            <a:pPr marL="171450" lvl="0" indent="-171450">
              <a:buFont typeface="Arial"/>
              <a:buChar char="•"/>
            </a:pPr>
            <a:r>
              <a:rPr lang="en-US" baseline="0" dirty="0" smtClean="0"/>
              <a:t>Made up of multiple disparate areas</a:t>
            </a:r>
          </a:p>
          <a:p>
            <a:pPr marL="171450" lvl="0" indent="-171450">
              <a:buFont typeface="Arial"/>
              <a:buChar char="•"/>
            </a:pPr>
            <a:r>
              <a:rPr lang="en-US" baseline="0" dirty="0" smtClean="0"/>
              <a:t>regional development data does not provide the level of granularity needed to accurately forecast usage trends</a:t>
            </a:r>
          </a:p>
          <a:p>
            <a:pPr marL="171450" indent="-171450">
              <a:buFont typeface="Arial"/>
              <a:buChar char="•"/>
            </a:pPr>
            <a:r>
              <a:rPr lang="en-US" baseline="0" dirty="0" smtClean="0"/>
              <a:t>Vastly different consumers </a:t>
            </a:r>
          </a:p>
          <a:p>
            <a:pPr marL="628650" lvl="1" indent="-171450">
              <a:buFont typeface="Arial"/>
              <a:buChar char="•"/>
            </a:pPr>
            <a:r>
              <a:rPr lang="en-US" baseline="0" dirty="0" smtClean="0"/>
              <a:t>HD residential sub developments</a:t>
            </a:r>
          </a:p>
          <a:p>
            <a:pPr marL="628650" lvl="1" indent="-171450">
              <a:buFont typeface="Arial"/>
              <a:buChar char="•"/>
            </a:pPr>
            <a:r>
              <a:rPr lang="en-US" baseline="0" dirty="0" smtClean="0"/>
              <a:t>Commercial building </a:t>
            </a:r>
          </a:p>
          <a:p>
            <a:pPr marL="628650" lvl="1" indent="-171450">
              <a:buFont typeface="Arial"/>
              <a:buChar char="•"/>
            </a:pPr>
            <a:r>
              <a:rPr lang="en-US" baseline="0" dirty="0" smtClean="0"/>
              <a:t>Rural farms and communities </a:t>
            </a:r>
          </a:p>
          <a:p>
            <a:pPr marL="171450" indent="-171450">
              <a:buFont typeface="Arial"/>
              <a:buChar char="•"/>
            </a:pPr>
            <a:endParaRPr lang="en-US" dirty="0" smtClean="0"/>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9</a:t>
            </a:fld>
            <a:endParaRPr lang="en-US"/>
          </a:p>
        </p:txBody>
      </p:sp>
    </p:spTree>
    <p:extLst>
      <p:ext uri="{BB962C8B-B14F-4D97-AF65-F5344CB8AC3E}">
        <p14:creationId xmlns:p14="http://schemas.microsoft.com/office/powerpoint/2010/main" val="435041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Ingest and parse data</a:t>
            </a:r>
          </a:p>
          <a:p>
            <a:pPr marL="171450" indent="-171450">
              <a:buFont typeface="Arial"/>
              <a:buChar char="•"/>
            </a:pPr>
            <a:r>
              <a:rPr lang="en-US" dirty="0" smtClean="0"/>
              <a:t>Process data</a:t>
            </a:r>
          </a:p>
          <a:p>
            <a:pPr marL="171450" indent="-171450">
              <a:buFont typeface="Arial"/>
              <a:buChar char="•"/>
            </a:pPr>
            <a:r>
              <a:rPr lang="en-US" dirty="0" smtClean="0"/>
              <a:t>Update</a:t>
            </a:r>
            <a:r>
              <a:rPr lang="en-US" baseline="0" dirty="0" smtClean="0"/>
              <a:t> users to changes in projects</a:t>
            </a:r>
          </a:p>
          <a:p>
            <a:pPr marL="171450" indent="-171450">
              <a:buFont typeface="Arial"/>
              <a:buChar char="•"/>
            </a:pPr>
            <a:r>
              <a:rPr lang="en-US" baseline="0" dirty="0" smtClean="0"/>
              <a:t>Generate reports used for forecasting</a:t>
            </a:r>
            <a:endParaRPr lang="en-US" dirty="0" smtClean="0"/>
          </a:p>
          <a:p>
            <a:pPr marL="171450" indent="-171450">
              <a:buFont typeface="Arial"/>
              <a:buChar char="•"/>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12</a:t>
            </a:fld>
            <a:endParaRPr lang="en-US"/>
          </a:p>
        </p:txBody>
      </p:sp>
    </p:spTree>
    <p:extLst>
      <p:ext uri="{BB962C8B-B14F-4D97-AF65-F5344CB8AC3E}">
        <p14:creationId xmlns:p14="http://schemas.microsoft.com/office/powerpoint/2010/main" val="335198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latin typeface="+mn-lt"/>
                <a:ea typeface="+mn-ea"/>
                <a:cs typeface="+mn-cs"/>
              </a:rPr>
              <a:t>Systems Design Approach</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Our design approach follows the systems engineering V model. We used this model because it allowed us to define the artifacts needed to adequately define our solution. We started by defining the concept of operations and requirements to structure our baseline. These documents were delivered to the customer for buy in before the high level systems and detailed systems design. Using our detailed systems design we engaged in software development followed by testing initiatives. This design process was easy to follow and allowed us to use our limited time efficiently.</a:t>
            </a:r>
          </a:p>
          <a:p>
            <a:pPr marL="171450" indent="-171450">
              <a:buFont typeface="Arial"/>
              <a:buNone/>
            </a:pPr>
            <a:endParaRPr lang="en-US" dirty="0" smtClean="0"/>
          </a:p>
          <a:p>
            <a:pPr marL="171450" indent="-171450">
              <a:buFont typeface="Arial"/>
              <a:buChar char="•"/>
            </a:pPr>
            <a:r>
              <a:rPr lang="en-US" dirty="0" smtClean="0"/>
              <a:t>Conical system engineering V curve</a:t>
            </a:r>
          </a:p>
          <a:p>
            <a:pPr marL="171450" indent="-171450">
              <a:buFont typeface="Arial"/>
              <a:buChar char="•"/>
            </a:pPr>
            <a:r>
              <a:rPr lang="en-US" dirty="0" smtClean="0"/>
              <a:t>Limited</a:t>
            </a:r>
            <a:r>
              <a:rPr lang="en-US" baseline="0" dirty="0" smtClean="0"/>
              <a:t> time</a:t>
            </a:r>
          </a:p>
          <a:p>
            <a:pPr marL="171450" indent="-171450">
              <a:buFont typeface="Arial"/>
              <a:buChar char="•"/>
            </a:pPr>
            <a:r>
              <a:rPr lang="en-US" baseline="0" dirty="0" smtClean="0"/>
              <a:t>identified the artifacts needed to adequately define our solution</a:t>
            </a: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B9F409B-F49A-4475-80B0-50A8D961001B}" type="slidenum">
              <a:rPr lang="en-US" smtClean="0"/>
              <a:pPr/>
              <a:t>14</a:t>
            </a:fld>
            <a:endParaRPr lang="en-US"/>
          </a:p>
        </p:txBody>
      </p:sp>
    </p:spTree>
    <p:extLst>
      <p:ext uri="{BB962C8B-B14F-4D97-AF65-F5344CB8AC3E}">
        <p14:creationId xmlns:p14="http://schemas.microsoft.com/office/powerpoint/2010/main" val="33283957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1714500"/>
            <a:ext cx="9144001" cy="5143500"/>
          </a:xfrm>
          <a:prstGeom prst="rect">
            <a:avLst/>
          </a:prstGeom>
          <a:gradFill>
            <a:gsLst>
              <a:gs pos="75000">
                <a:schemeClr val="bg1">
                  <a:alpha val="85000"/>
                </a:schemeClr>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3B5A23-245C-48AE-B219-FAF29BF3B8F9}" type="datetime1">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95CB0-8C45-B640-9A43-5C22B3FFA93F}" type="slidenum">
              <a:rPr lang="en-US" smtClean="0"/>
              <a:pPr/>
              <a:t>‹#›</a:t>
            </a:fld>
            <a:endParaRPr lang="en-US"/>
          </a:p>
        </p:txBody>
      </p:sp>
      <p:sp>
        <p:nvSpPr>
          <p:cNvPr id="11" name="Rectangle 10"/>
          <p:cNvSpPr/>
          <p:nvPr userDrawn="1"/>
        </p:nvSpPr>
        <p:spPr>
          <a:xfrm>
            <a:off x="0" y="1714500"/>
            <a:ext cx="9144001" cy="5143500"/>
          </a:xfrm>
          <a:prstGeom prst="rect">
            <a:avLst/>
          </a:prstGeom>
          <a:gradFill>
            <a:gsLst>
              <a:gs pos="75000">
                <a:schemeClr val="bg1">
                  <a:alpha val="85000"/>
                </a:schemeClr>
              </a:gs>
              <a:gs pos="100000">
                <a:schemeClr val="bg1">
                  <a:alpha val="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9298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B97E7C-6677-4306-8E85-E6F7CC1704AE}" type="datetime1">
              <a:rPr lang="en-US" smtClean="0"/>
              <a:pPr/>
              <a:t>5/5/2015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2096360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ADBD8E9-351B-4DF7-A82D-E61111D842D6}" type="datetime1">
              <a:rPr lang="en-US" smtClean="0"/>
              <a:pPr/>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1402032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6984B-2949-43F7-9EC5-BC3109D45E7E}" type="datetime1">
              <a:rPr lang="en-US" smtClean="0"/>
              <a:pPr/>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140254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F51517-298D-4A1F-A346-25C76BC9964C}" type="datetime1">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910348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9CD49B-B0BB-4046-A042-93FFC2465491}" type="datetime1">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293928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8" name="Group 17"/>
          <p:cNvGrpSpPr/>
          <p:nvPr userDrawn="1"/>
        </p:nvGrpSpPr>
        <p:grpSpPr>
          <a:xfrm>
            <a:off x="703516" y="213174"/>
            <a:ext cx="8321034" cy="6450231"/>
            <a:chOff x="703516" y="213174"/>
            <a:chExt cx="8321034" cy="6450231"/>
          </a:xfrm>
        </p:grpSpPr>
        <p:grpSp>
          <p:nvGrpSpPr>
            <p:cNvPr id="19" name="Group 18"/>
            <p:cNvGrpSpPr>
              <a:grpSpLocks noChangeAspect="1"/>
            </p:cNvGrpSpPr>
            <p:nvPr/>
          </p:nvGrpSpPr>
          <p:grpSpPr>
            <a:xfrm>
              <a:off x="703516" y="1976312"/>
              <a:ext cx="2966639" cy="4613653"/>
              <a:chOff x="672225" y="-301538"/>
              <a:chExt cx="4121115" cy="6409068"/>
            </a:xfrm>
            <a:solidFill>
              <a:schemeClr val="bg1">
                <a:lumMod val="75000"/>
              </a:schemeClr>
            </a:solidFill>
          </p:grpSpPr>
          <p:sp>
            <p:nvSpPr>
              <p:cNvPr id="37" name="Flowchart: Delay 36"/>
              <p:cNvSpPr/>
              <p:nvPr/>
            </p:nvSpPr>
            <p:spPr>
              <a:xfrm rot="-5400000">
                <a:off x="1127129" y="1446877"/>
                <a:ext cx="411480" cy="320040"/>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Flowchart: Delay 37"/>
              <p:cNvSpPr/>
              <p:nvPr/>
            </p:nvSpPr>
            <p:spPr>
              <a:xfrm rot="-5400000">
                <a:off x="1511076" y="1582757"/>
                <a:ext cx="411480" cy="292608"/>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9" name="Flowchart: Delay 38"/>
              <p:cNvSpPr/>
              <p:nvPr/>
            </p:nvSpPr>
            <p:spPr>
              <a:xfrm rot="-5400000">
                <a:off x="1858181" y="1695677"/>
                <a:ext cx="411480" cy="265176"/>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0" name="Flowchart: Delay 39"/>
              <p:cNvSpPr/>
              <p:nvPr/>
            </p:nvSpPr>
            <p:spPr>
              <a:xfrm rot="-5400000">
                <a:off x="4066695" y="2322565"/>
                <a:ext cx="320040" cy="237744"/>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1" name="Flowchart: Delay 40"/>
              <p:cNvSpPr/>
              <p:nvPr/>
            </p:nvSpPr>
            <p:spPr>
              <a:xfrm rot="-5400000">
                <a:off x="4363745" y="2417657"/>
                <a:ext cx="320040" cy="210312"/>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2" name="Can 41"/>
              <p:cNvSpPr/>
              <p:nvPr/>
            </p:nvSpPr>
            <p:spPr>
              <a:xfrm>
                <a:off x="2550437" y="-301538"/>
                <a:ext cx="685800" cy="6409068"/>
              </a:xfrm>
              <a:prstGeom prst="can">
                <a:avLst/>
              </a:prstGeom>
              <a:grpFill/>
              <a:ln>
                <a:solidFill>
                  <a:schemeClr val="bg1">
                    <a:alpha val="0"/>
                  </a:schemeClr>
                </a:solidFill>
              </a:ln>
              <a:effectLst>
                <a:innerShdw blurRad="63500" dist="127000" dir="72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ube 42"/>
              <p:cNvSpPr/>
              <p:nvPr/>
            </p:nvSpPr>
            <p:spPr>
              <a:xfrm rot="899696" flipH="1" flipV="1">
                <a:off x="672225" y="2139479"/>
                <a:ext cx="4114800" cy="448635"/>
              </a:xfrm>
              <a:prstGeom prst="cube">
                <a:avLst>
                  <a:gd name="adj" fmla="val 39649"/>
                </a:avLst>
              </a:prstGeom>
              <a:grp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lowchart: Delay 43"/>
              <p:cNvSpPr/>
              <p:nvPr/>
            </p:nvSpPr>
            <p:spPr>
              <a:xfrm rot="-5400000">
                <a:off x="1133444" y="44108"/>
                <a:ext cx="411480" cy="320040"/>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Flowchart: Delay 44"/>
              <p:cNvSpPr/>
              <p:nvPr/>
            </p:nvSpPr>
            <p:spPr>
              <a:xfrm rot="-5400000">
                <a:off x="1517391" y="179988"/>
                <a:ext cx="411480" cy="292608"/>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6" name="Flowchart: Delay 45"/>
              <p:cNvSpPr/>
              <p:nvPr/>
            </p:nvSpPr>
            <p:spPr>
              <a:xfrm rot="-5400000">
                <a:off x="1864496" y="292908"/>
                <a:ext cx="411480" cy="265176"/>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7" name="Flowchart: Delay 46"/>
              <p:cNvSpPr/>
              <p:nvPr/>
            </p:nvSpPr>
            <p:spPr>
              <a:xfrm rot="-5400000">
                <a:off x="4073010" y="919796"/>
                <a:ext cx="320040" cy="237744"/>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8" name="Flowchart: Delay 47"/>
              <p:cNvSpPr/>
              <p:nvPr/>
            </p:nvSpPr>
            <p:spPr>
              <a:xfrm rot="-5400000">
                <a:off x="4370060" y="1014888"/>
                <a:ext cx="320040" cy="210312"/>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9" name="Cube 48"/>
              <p:cNvSpPr/>
              <p:nvPr/>
            </p:nvSpPr>
            <p:spPr>
              <a:xfrm rot="899696" flipH="1" flipV="1">
                <a:off x="678540" y="736710"/>
                <a:ext cx="4114800" cy="448635"/>
              </a:xfrm>
              <a:prstGeom prst="cube">
                <a:avLst>
                  <a:gd name="adj" fmla="val 39649"/>
                </a:avLst>
              </a:prstGeom>
              <a:grp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Freeform 19"/>
            <p:cNvSpPr/>
            <p:nvPr/>
          </p:nvSpPr>
          <p:spPr>
            <a:xfrm>
              <a:off x="1491449" y="2237173"/>
              <a:ext cx="4492101" cy="2233520"/>
            </a:xfrm>
            <a:custGeom>
              <a:avLst/>
              <a:gdLst>
                <a:gd name="connsiteX0" fmla="*/ 0 w 4492101"/>
                <a:gd name="connsiteY0" fmla="*/ 1216241 h 2233520"/>
                <a:gd name="connsiteX1" fmla="*/ 1997475 w 4492101"/>
                <a:gd name="connsiteY1" fmla="*/ 2192784 h 2233520"/>
                <a:gd name="connsiteX2" fmla="*/ 4492101 w 4492101"/>
                <a:gd name="connsiteY2" fmla="*/ 0 h 2233520"/>
              </a:gdLst>
              <a:ahLst/>
              <a:cxnLst>
                <a:cxn ang="0">
                  <a:pos x="connsiteX0" y="connsiteY0"/>
                </a:cxn>
                <a:cxn ang="0">
                  <a:pos x="connsiteX1" y="connsiteY1"/>
                </a:cxn>
                <a:cxn ang="0">
                  <a:pos x="connsiteX2" y="connsiteY2"/>
                </a:cxn>
              </a:cxnLst>
              <a:rect l="l" t="t" r="r" b="b"/>
              <a:pathLst>
                <a:path w="4492101" h="2233520">
                  <a:moveTo>
                    <a:pt x="0" y="1216241"/>
                  </a:moveTo>
                  <a:cubicBezTo>
                    <a:pt x="624396" y="1805866"/>
                    <a:pt x="1248792" y="2395491"/>
                    <a:pt x="1997475" y="2192784"/>
                  </a:cubicBezTo>
                  <a:cubicBezTo>
                    <a:pt x="2746159" y="1990077"/>
                    <a:pt x="4116280" y="279646"/>
                    <a:pt x="4492101" y="0"/>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3258105" y="2965142"/>
              <a:ext cx="5202314" cy="1761757"/>
            </a:xfrm>
            <a:custGeom>
              <a:avLst/>
              <a:gdLst>
                <a:gd name="connsiteX0" fmla="*/ 0 w 5202314"/>
                <a:gd name="connsiteY0" fmla="*/ 941033 h 1761757"/>
                <a:gd name="connsiteX1" fmla="*/ 2432481 w 5202314"/>
                <a:gd name="connsiteY1" fmla="*/ 1731145 h 1761757"/>
                <a:gd name="connsiteX2" fmla="*/ 5202314 w 5202314"/>
                <a:gd name="connsiteY2" fmla="*/ 0 h 1761757"/>
              </a:gdLst>
              <a:ahLst/>
              <a:cxnLst>
                <a:cxn ang="0">
                  <a:pos x="connsiteX0" y="connsiteY0"/>
                </a:cxn>
                <a:cxn ang="0">
                  <a:pos x="connsiteX1" y="connsiteY1"/>
                </a:cxn>
                <a:cxn ang="0">
                  <a:pos x="connsiteX2" y="connsiteY2"/>
                </a:cxn>
              </a:cxnLst>
              <a:rect l="l" t="t" r="r" b="b"/>
              <a:pathLst>
                <a:path w="5202314" h="1761757">
                  <a:moveTo>
                    <a:pt x="0" y="941033"/>
                  </a:moveTo>
                  <a:cubicBezTo>
                    <a:pt x="782714" y="1414508"/>
                    <a:pt x="1565429" y="1887984"/>
                    <a:pt x="2432481" y="1731145"/>
                  </a:cubicBezTo>
                  <a:cubicBezTo>
                    <a:pt x="3299533" y="1574306"/>
                    <a:pt x="4785064" y="115410"/>
                    <a:pt x="5202314" y="0"/>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1420427" y="851415"/>
              <a:ext cx="4483223" cy="1826201"/>
            </a:xfrm>
            <a:custGeom>
              <a:avLst/>
              <a:gdLst>
                <a:gd name="connsiteX0" fmla="*/ 0 w 4483223"/>
                <a:gd name="connsiteY0" fmla="*/ 1518923 h 1826201"/>
                <a:gd name="connsiteX1" fmla="*/ 1589103 w 4483223"/>
                <a:gd name="connsiteY1" fmla="*/ 1714232 h 1826201"/>
                <a:gd name="connsiteX2" fmla="*/ 4483223 w 4483223"/>
                <a:gd name="connsiteY2" fmla="*/ 841 h 1826201"/>
              </a:gdLst>
              <a:ahLst/>
              <a:cxnLst>
                <a:cxn ang="0">
                  <a:pos x="connsiteX0" y="connsiteY0"/>
                </a:cxn>
                <a:cxn ang="0">
                  <a:pos x="connsiteX1" y="connsiteY1"/>
                </a:cxn>
                <a:cxn ang="0">
                  <a:pos x="connsiteX2" y="connsiteY2"/>
                </a:cxn>
              </a:cxnLst>
              <a:rect l="l" t="t" r="r" b="b"/>
              <a:pathLst>
                <a:path w="4483223" h="1826201">
                  <a:moveTo>
                    <a:pt x="0" y="1518923"/>
                  </a:moveTo>
                  <a:cubicBezTo>
                    <a:pt x="420949" y="1743084"/>
                    <a:pt x="841899" y="1967246"/>
                    <a:pt x="1589103" y="1714232"/>
                  </a:cubicBezTo>
                  <a:cubicBezTo>
                    <a:pt x="2336307" y="1461218"/>
                    <a:pt x="4394446" y="-40588"/>
                    <a:pt x="4483223" y="841"/>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reeform 22"/>
            <p:cNvSpPr/>
            <p:nvPr/>
          </p:nvSpPr>
          <p:spPr>
            <a:xfrm>
              <a:off x="3274699" y="1532780"/>
              <a:ext cx="5184559" cy="1753918"/>
            </a:xfrm>
            <a:custGeom>
              <a:avLst/>
              <a:gdLst>
                <a:gd name="connsiteX0" fmla="*/ 0 w 5184559"/>
                <a:gd name="connsiteY0" fmla="*/ 1358284 h 1753918"/>
                <a:gd name="connsiteX1" fmla="*/ 1819922 w 5184559"/>
                <a:gd name="connsiteY1" fmla="*/ 1669002 h 1753918"/>
                <a:gd name="connsiteX2" fmla="*/ 5184559 w 5184559"/>
                <a:gd name="connsiteY2" fmla="*/ 0 h 1753918"/>
              </a:gdLst>
              <a:ahLst/>
              <a:cxnLst>
                <a:cxn ang="0">
                  <a:pos x="connsiteX0" y="connsiteY0"/>
                </a:cxn>
                <a:cxn ang="0">
                  <a:pos x="connsiteX1" y="connsiteY1"/>
                </a:cxn>
                <a:cxn ang="0">
                  <a:pos x="connsiteX2" y="connsiteY2"/>
                </a:cxn>
              </a:cxnLst>
              <a:rect l="l" t="t" r="r" b="b"/>
              <a:pathLst>
                <a:path w="5184559" h="1753918">
                  <a:moveTo>
                    <a:pt x="0" y="1358284"/>
                  </a:moveTo>
                  <a:cubicBezTo>
                    <a:pt x="477914" y="1626833"/>
                    <a:pt x="955829" y="1895383"/>
                    <a:pt x="1819922" y="1669002"/>
                  </a:cubicBezTo>
                  <a:cubicBezTo>
                    <a:pt x="2684015" y="1442621"/>
                    <a:pt x="4952260" y="38470"/>
                    <a:pt x="5184559" y="0"/>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Delay 23"/>
            <p:cNvSpPr/>
            <p:nvPr/>
          </p:nvSpPr>
          <p:spPr>
            <a:xfrm rot="16200000">
              <a:off x="5334793" y="1972818"/>
              <a:ext cx="414123" cy="322095"/>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lowchart: Delay 24"/>
            <p:cNvSpPr/>
            <p:nvPr/>
          </p:nvSpPr>
          <p:spPr>
            <a:xfrm rot="16200000">
              <a:off x="5721206" y="2109571"/>
              <a:ext cx="414123" cy="294487"/>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6" name="Flowchart: Delay 25"/>
            <p:cNvSpPr/>
            <p:nvPr/>
          </p:nvSpPr>
          <p:spPr>
            <a:xfrm rot="16200000">
              <a:off x="6070540" y="2223216"/>
              <a:ext cx="414123" cy="266879"/>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7" name="Flowchart: Delay 26"/>
            <p:cNvSpPr/>
            <p:nvPr/>
          </p:nvSpPr>
          <p:spPr>
            <a:xfrm rot="16200000">
              <a:off x="8293238" y="2854131"/>
              <a:ext cx="322095" cy="239271"/>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8" name="Flowchart: Delay 27"/>
            <p:cNvSpPr/>
            <p:nvPr/>
          </p:nvSpPr>
          <p:spPr>
            <a:xfrm rot="16200000">
              <a:off x="8592196" y="2949833"/>
              <a:ext cx="322095" cy="211663"/>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9" name="Cube 28"/>
            <p:cNvSpPr/>
            <p:nvPr/>
          </p:nvSpPr>
          <p:spPr>
            <a:xfrm rot="899696" flipH="1" flipV="1">
              <a:off x="4876967" y="2669869"/>
              <a:ext cx="4141227" cy="451516"/>
            </a:xfrm>
            <a:prstGeom prst="cube">
              <a:avLst>
                <a:gd name="adj" fmla="val 39649"/>
              </a:avLst>
            </a:prstGeom>
            <a:solidFill>
              <a:schemeClr val="bg1">
                <a:lumMod val="75000"/>
              </a:schemeClr>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lowchart: Delay 29"/>
            <p:cNvSpPr/>
            <p:nvPr/>
          </p:nvSpPr>
          <p:spPr>
            <a:xfrm rot="16200000">
              <a:off x="5341148" y="561040"/>
              <a:ext cx="414123" cy="322095"/>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lowchart: Delay 30"/>
            <p:cNvSpPr/>
            <p:nvPr/>
          </p:nvSpPr>
          <p:spPr>
            <a:xfrm rot="16200000">
              <a:off x="5727561" y="697793"/>
              <a:ext cx="414123" cy="294487"/>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2" name="Flowchart: Delay 31"/>
            <p:cNvSpPr/>
            <p:nvPr/>
          </p:nvSpPr>
          <p:spPr>
            <a:xfrm rot="16200000">
              <a:off x="6076895" y="811438"/>
              <a:ext cx="414123" cy="266879"/>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3" name="Flowchart: Delay 32"/>
            <p:cNvSpPr/>
            <p:nvPr/>
          </p:nvSpPr>
          <p:spPr>
            <a:xfrm rot="16200000">
              <a:off x="8299594" y="1442352"/>
              <a:ext cx="322095" cy="239271"/>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4" name="Flowchart: Delay 33"/>
            <p:cNvSpPr/>
            <p:nvPr/>
          </p:nvSpPr>
          <p:spPr>
            <a:xfrm rot="16200000">
              <a:off x="8598551" y="1538055"/>
              <a:ext cx="322095" cy="211663"/>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5" name="Cube 34"/>
            <p:cNvSpPr/>
            <p:nvPr/>
          </p:nvSpPr>
          <p:spPr>
            <a:xfrm rot="899696" flipH="1" flipV="1">
              <a:off x="4883323" y="1258090"/>
              <a:ext cx="4141227" cy="451516"/>
            </a:xfrm>
            <a:prstGeom prst="cube">
              <a:avLst>
                <a:gd name="adj" fmla="val 39649"/>
              </a:avLst>
            </a:prstGeom>
            <a:solidFill>
              <a:schemeClr val="bg1">
                <a:lumMod val="75000"/>
              </a:schemeClr>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Can 35"/>
            <p:cNvSpPr/>
            <p:nvPr/>
          </p:nvSpPr>
          <p:spPr>
            <a:xfrm>
              <a:off x="6767242" y="213174"/>
              <a:ext cx="690205" cy="6450231"/>
            </a:xfrm>
            <a:prstGeom prst="can">
              <a:avLst/>
            </a:prstGeom>
            <a:solidFill>
              <a:schemeClr val="bg1">
                <a:lumMod val="75000"/>
              </a:schemeClr>
            </a:solidFill>
            <a:ln>
              <a:solidFill>
                <a:schemeClr val="bg1">
                  <a:alpha val="0"/>
                </a:schemeClr>
              </a:solidFill>
            </a:ln>
            <a:effectLst>
              <a:innerShdw blurRad="63500" dist="127000" dir="72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0" name="Rectangle 49"/>
          <p:cNvSpPr/>
          <p:nvPr userDrawn="1"/>
        </p:nvSpPr>
        <p:spPr>
          <a:xfrm>
            <a:off x="0" y="0"/>
            <a:ext cx="9144000" cy="6858000"/>
          </a:xfrm>
          <a:prstGeom prst="rect">
            <a:avLst/>
          </a:prstGeom>
          <a:solidFill>
            <a:schemeClr val="bg1">
              <a:alpha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958876" y="1471932"/>
            <a:ext cx="7727923" cy="45720"/>
          </a:xfrm>
          <a:prstGeom prst="rect">
            <a:avLst/>
          </a:prstGeom>
          <a:gradFill flip="none" rotWithShape="1">
            <a:gsLst>
              <a:gs pos="23000">
                <a:srgbClr val="08060A"/>
              </a:gs>
              <a:gs pos="100000">
                <a:srgbClr val="FFFFFF"/>
              </a:gs>
              <a:gs pos="0">
                <a:schemeClr val="bg1"/>
              </a:gs>
              <a:gs pos="75000">
                <a:srgbClr val="08060A"/>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31414E-C022-4775-9418-5CB8893AC38B}" type="datetime1">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95CB0-8C45-B640-9A43-5C22B3FFA93F}" type="slidenum">
              <a:rPr lang="en-US" smtClean="0"/>
              <a:pPr/>
              <a:t>‹#›</a:t>
            </a:fld>
            <a:endParaRPr lang="en-US"/>
          </a:p>
        </p:txBody>
      </p:sp>
      <p:pic>
        <p:nvPicPr>
          <p:cNvPr id="10" name="Picture 9" descr="file0001964277659.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1047" r="98478"/>
                    </a14:imgEffect>
                  </a14:imgLayer>
                </a14:imgProps>
              </a:ext>
              <a:ext uri="{28A0092B-C50C-407E-A947-70E740481C1C}">
                <a14:useLocalDpi xmlns:a14="http://schemas.microsoft.com/office/drawing/2010/main"/>
              </a:ext>
            </a:extLst>
          </a:blip>
          <a:srcRect/>
          <a:stretch/>
        </p:blipFill>
        <p:spPr>
          <a:xfrm flipH="1">
            <a:off x="457200" y="1371600"/>
            <a:ext cx="544010" cy="228600"/>
          </a:xfrm>
          <a:prstGeom prst="rect">
            <a:avLst/>
          </a:prstGeom>
        </p:spPr>
      </p:pic>
      <p:sp>
        <p:nvSpPr>
          <p:cNvPr id="12" name="Rectangle 11"/>
          <p:cNvSpPr/>
          <p:nvPr/>
        </p:nvSpPr>
        <p:spPr>
          <a:xfrm>
            <a:off x="457199" y="1371600"/>
            <a:ext cx="8229600" cy="228600"/>
          </a:xfrm>
          <a:prstGeom prst="rect">
            <a:avLst/>
          </a:prstGeom>
          <a:gradFill>
            <a:gsLst>
              <a:gs pos="5000">
                <a:schemeClr val="bg1">
                  <a:alpha val="0"/>
                </a:schemeClr>
              </a:gs>
              <a:gs pos="65000">
                <a:srgbClr val="0054AF">
                  <a:alpha val="7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57200" y="6127750"/>
            <a:ext cx="8229600" cy="228600"/>
          </a:xfrm>
          <a:prstGeom prst="rect">
            <a:avLst/>
          </a:prstGeom>
          <a:gradFill>
            <a:gsLst>
              <a:gs pos="5000">
                <a:schemeClr val="bg1">
                  <a:alpha val="0"/>
                </a:schemeClr>
              </a:gs>
              <a:gs pos="65000">
                <a:srgbClr val="0054AF">
                  <a:alpha val="7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958876" y="1471932"/>
            <a:ext cx="7727923" cy="45720"/>
          </a:xfrm>
          <a:prstGeom prst="rect">
            <a:avLst/>
          </a:prstGeom>
          <a:gradFill flip="none" rotWithShape="1">
            <a:gsLst>
              <a:gs pos="23000">
                <a:srgbClr val="08060A"/>
              </a:gs>
              <a:gs pos="100000">
                <a:srgbClr val="FFFFFF"/>
              </a:gs>
              <a:gs pos="0">
                <a:schemeClr val="bg1"/>
              </a:gs>
              <a:gs pos="75000">
                <a:srgbClr val="08060A"/>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file0001964277659.jpg"/>
          <p:cNvPicPr>
            <a:picLocks noChangeAspect="1"/>
          </p:cNvPicPr>
          <p:nvPr userDrawn="1"/>
        </p:nvPicPr>
        <p:blipFill rotWithShape="1">
          <a:blip r:embed="rId4" cstate="print">
            <a:extLst>
              <a:ext uri="{BEBA8EAE-BF5A-486C-A8C5-ECC9F3942E4B}">
                <a14:imgProps xmlns:a14="http://schemas.microsoft.com/office/drawing/2010/main">
                  <a14:imgLayer r:embed="rId5">
                    <a14:imgEffect>
                      <a14:backgroundRemoval t="0" b="100000" l="1047" r="98478"/>
                    </a14:imgEffect>
                  </a14:imgLayer>
                </a14:imgProps>
              </a:ext>
              <a:ext uri="{28A0092B-C50C-407E-A947-70E740481C1C}">
                <a14:useLocalDpi xmlns:a14="http://schemas.microsoft.com/office/drawing/2010/main"/>
              </a:ext>
            </a:extLst>
          </a:blip>
          <a:srcRect/>
          <a:stretch/>
        </p:blipFill>
        <p:spPr>
          <a:xfrm flipH="1">
            <a:off x="457200" y="1371600"/>
            <a:ext cx="544010" cy="228600"/>
          </a:xfrm>
          <a:prstGeom prst="rect">
            <a:avLst/>
          </a:prstGeom>
        </p:spPr>
      </p:pic>
      <p:sp>
        <p:nvSpPr>
          <p:cNvPr id="16" name="Rectangle 15"/>
          <p:cNvSpPr/>
          <p:nvPr userDrawn="1"/>
        </p:nvSpPr>
        <p:spPr>
          <a:xfrm>
            <a:off x="457199" y="1371600"/>
            <a:ext cx="8229600" cy="228600"/>
          </a:xfrm>
          <a:prstGeom prst="rect">
            <a:avLst/>
          </a:prstGeom>
          <a:gradFill>
            <a:gsLst>
              <a:gs pos="5000">
                <a:schemeClr val="bg1">
                  <a:alpha val="0"/>
                </a:schemeClr>
              </a:gs>
              <a:gs pos="65000">
                <a:srgbClr val="0054AF">
                  <a:alpha val="7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457200" y="6127750"/>
            <a:ext cx="8229600" cy="228600"/>
          </a:xfrm>
          <a:prstGeom prst="rect">
            <a:avLst/>
          </a:prstGeom>
          <a:gradFill>
            <a:gsLst>
              <a:gs pos="5000">
                <a:schemeClr val="bg1">
                  <a:alpha val="0"/>
                </a:schemeClr>
              </a:gs>
              <a:gs pos="65000">
                <a:srgbClr val="0054AF">
                  <a:alpha val="7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403194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Figure">
    <p:spTree>
      <p:nvGrpSpPr>
        <p:cNvPr id="1" name=""/>
        <p:cNvGrpSpPr/>
        <p:nvPr/>
      </p:nvGrpSpPr>
      <p:grpSpPr>
        <a:xfrm>
          <a:off x="0" y="0"/>
          <a:ext cx="0" cy="0"/>
          <a:chOff x="0" y="0"/>
          <a:chExt cx="0" cy="0"/>
        </a:xfrm>
      </p:grpSpPr>
      <p:grpSp>
        <p:nvGrpSpPr>
          <p:cNvPr id="10" name="Group 9"/>
          <p:cNvGrpSpPr/>
          <p:nvPr userDrawn="1"/>
        </p:nvGrpSpPr>
        <p:grpSpPr>
          <a:xfrm>
            <a:off x="703516" y="213174"/>
            <a:ext cx="8321034" cy="6450231"/>
            <a:chOff x="703516" y="213174"/>
            <a:chExt cx="8321034" cy="6450231"/>
          </a:xfrm>
        </p:grpSpPr>
        <p:grpSp>
          <p:nvGrpSpPr>
            <p:cNvPr id="11" name="Group 10"/>
            <p:cNvGrpSpPr>
              <a:grpSpLocks noChangeAspect="1"/>
            </p:cNvGrpSpPr>
            <p:nvPr/>
          </p:nvGrpSpPr>
          <p:grpSpPr>
            <a:xfrm>
              <a:off x="703516" y="1976312"/>
              <a:ext cx="2966639" cy="4613653"/>
              <a:chOff x="672225" y="-301538"/>
              <a:chExt cx="4121115" cy="6409068"/>
            </a:xfrm>
            <a:solidFill>
              <a:schemeClr val="bg1">
                <a:lumMod val="75000"/>
              </a:schemeClr>
            </a:solidFill>
          </p:grpSpPr>
          <p:sp>
            <p:nvSpPr>
              <p:cNvPr id="29" name="Flowchart: Delay 28"/>
              <p:cNvSpPr/>
              <p:nvPr/>
            </p:nvSpPr>
            <p:spPr>
              <a:xfrm rot="-5400000">
                <a:off x="1127129" y="1446877"/>
                <a:ext cx="411480" cy="320040"/>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lowchart: Delay 29"/>
              <p:cNvSpPr/>
              <p:nvPr/>
            </p:nvSpPr>
            <p:spPr>
              <a:xfrm rot="-5400000">
                <a:off x="1511076" y="1582757"/>
                <a:ext cx="411480" cy="292608"/>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1" name="Flowchart: Delay 30"/>
              <p:cNvSpPr/>
              <p:nvPr/>
            </p:nvSpPr>
            <p:spPr>
              <a:xfrm rot="-5400000">
                <a:off x="1858181" y="1695677"/>
                <a:ext cx="411480" cy="265176"/>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2" name="Flowchart: Delay 31"/>
              <p:cNvSpPr/>
              <p:nvPr/>
            </p:nvSpPr>
            <p:spPr>
              <a:xfrm rot="-5400000">
                <a:off x="4066695" y="2322565"/>
                <a:ext cx="320040" cy="237744"/>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3" name="Flowchart: Delay 32"/>
              <p:cNvSpPr/>
              <p:nvPr/>
            </p:nvSpPr>
            <p:spPr>
              <a:xfrm rot="-5400000">
                <a:off x="4363745" y="2417657"/>
                <a:ext cx="320040" cy="210312"/>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4" name="Can 33"/>
              <p:cNvSpPr/>
              <p:nvPr/>
            </p:nvSpPr>
            <p:spPr>
              <a:xfrm>
                <a:off x="2550437" y="-301538"/>
                <a:ext cx="685800" cy="6409068"/>
              </a:xfrm>
              <a:prstGeom prst="can">
                <a:avLst/>
              </a:prstGeom>
              <a:grpFill/>
              <a:ln>
                <a:solidFill>
                  <a:schemeClr val="bg1">
                    <a:alpha val="0"/>
                  </a:schemeClr>
                </a:solidFill>
              </a:ln>
              <a:effectLst>
                <a:innerShdw blurRad="63500" dist="127000" dir="72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ube 34"/>
              <p:cNvSpPr/>
              <p:nvPr/>
            </p:nvSpPr>
            <p:spPr>
              <a:xfrm rot="899696" flipH="1" flipV="1">
                <a:off x="672225" y="2139479"/>
                <a:ext cx="4114800" cy="448635"/>
              </a:xfrm>
              <a:prstGeom prst="cube">
                <a:avLst>
                  <a:gd name="adj" fmla="val 39649"/>
                </a:avLst>
              </a:prstGeom>
              <a:grp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lowchart: Delay 35"/>
              <p:cNvSpPr/>
              <p:nvPr/>
            </p:nvSpPr>
            <p:spPr>
              <a:xfrm rot="-5400000">
                <a:off x="1133444" y="44108"/>
                <a:ext cx="411480" cy="320040"/>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lowchart: Delay 36"/>
              <p:cNvSpPr/>
              <p:nvPr/>
            </p:nvSpPr>
            <p:spPr>
              <a:xfrm rot="-5400000">
                <a:off x="1517391" y="179988"/>
                <a:ext cx="411480" cy="292608"/>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8" name="Flowchart: Delay 37"/>
              <p:cNvSpPr/>
              <p:nvPr/>
            </p:nvSpPr>
            <p:spPr>
              <a:xfrm rot="-5400000">
                <a:off x="1864496" y="292908"/>
                <a:ext cx="411480" cy="265176"/>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39" name="Flowchart: Delay 38"/>
              <p:cNvSpPr/>
              <p:nvPr/>
            </p:nvSpPr>
            <p:spPr>
              <a:xfrm rot="-5400000">
                <a:off x="4073010" y="919796"/>
                <a:ext cx="320040" cy="237744"/>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0" name="Flowchart: Delay 39"/>
              <p:cNvSpPr/>
              <p:nvPr/>
            </p:nvSpPr>
            <p:spPr>
              <a:xfrm rot="-5400000">
                <a:off x="4370060" y="1014888"/>
                <a:ext cx="320040" cy="210312"/>
              </a:xfrm>
              <a:prstGeom prst="flowChartDelay">
                <a:avLst/>
              </a:prstGeom>
              <a:grp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41" name="Cube 40"/>
              <p:cNvSpPr/>
              <p:nvPr/>
            </p:nvSpPr>
            <p:spPr>
              <a:xfrm rot="899696" flipH="1" flipV="1">
                <a:off x="678540" y="736710"/>
                <a:ext cx="4114800" cy="448635"/>
              </a:xfrm>
              <a:prstGeom prst="cube">
                <a:avLst>
                  <a:gd name="adj" fmla="val 39649"/>
                </a:avLst>
              </a:prstGeom>
              <a:grp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 name="Freeform 11"/>
            <p:cNvSpPr/>
            <p:nvPr/>
          </p:nvSpPr>
          <p:spPr>
            <a:xfrm>
              <a:off x="1491449" y="2237173"/>
              <a:ext cx="4492101" cy="2233520"/>
            </a:xfrm>
            <a:custGeom>
              <a:avLst/>
              <a:gdLst>
                <a:gd name="connsiteX0" fmla="*/ 0 w 4492101"/>
                <a:gd name="connsiteY0" fmla="*/ 1216241 h 2233520"/>
                <a:gd name="connsiteX1" fmla="*/ 1997475 w 4492101"/>
                <a:gd name="connsiteY1" fmla="*/ 2192784 h 2233520"/>
                <a:gd name="connsiteX2" fmla="*/ 4492101 w 4492101"/>
                <a:gd name="connsiteY2" fmla="*/ 0 h 2233520"/>
              </a:gdLst>
              <a:ahLst/>
              <a:cxnLst>
                <a:cxn ang="0">
                  <a:pos x="connsiteX0" y="connsiteY0"/>
                </a:cxn>
                <a:cxn ang="0">
                  <a:pos x="connsiteX1" y="connsiteY1"/>
                </a:cxn>
                <a:cxn ang="0">
                  <a:pos x="connsiteX2" y="connsiteY2"/>
                </a:cxn>
              </a:cxnLst>
              <a:rect l="l" t="t" r="r" b="b"/>
              <a:pathLst>
                <a:path w="4492101" h="2233520">
                  <a:moveTo>
                    <a:pt x="0" y="1216241"/>
                  </a:moveTo>
                  <a:cubicBezTo>
                    <a:pt x="624396" y="1805866"/>
                    <a:pt x="1248792" y="2395491"/>
                    <a:pt x="1997475" y="2192784"/>
                  </a:cubicBezTo>
                  <a:cubicBezTo>
                    <a:pt x="2746159" y="1990077"/>
                    <a:pt x="4116280" y="279646"/>
                    <a:pt x="4492101" y="0"/>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p:nvSpPr>
          <p:spPr>
            <a:xfrm>
              <a:off x="3258105" y="2965142"/>
              <a:ext cx="5202314" cy="1761757"/>
            </a:xfrm>
            <a:custGeom>
              <a:avLst/>
              <a:gdLst>
                <a:gd name="connsiteX0" fmla="*/ 0 w 5202314"/>
                <a:gd name="connsiteY0" fmla="*/ 941033 h 1761757"/>
                <a:gd name="connsiteX1" fmla="*/ 2432481 w 5202314"/>
                <a:gd name="connsiteY1" fmla="*/ 1731145 h 1761757"/>
                <a:gd name="connsiteX2" fmla="*/ 5202314 w 5202314"/>
                <a:gd name="connsiteY2" fmla="*/ 0 h 1761757"/>
              </a:gdLst>
              <a:ahLst/>
              <a:cxnLst>
                <a:cxn ang="0">
                  <a:pos x="connsiteX0" y="connsiteY0"/>
                </a:cxn>
                <a:cxn ang="0">
                  <a:pos x="connsiteX1" y="connsiteY1"/>
                </a:cxn>
                <a:cxn ang="0">
                  <a:pos x="connsiteX2" y="connsiteY2"/>
                </a:cxn>
              </a:cxnLst>
              <a:rect l="l" t="t" r="r" b="b"/>
              <a:pathLst>
                <a:path w="5202314" h="1761757">
                  <a:moveTo>
                    <a:pt x="0" y="941033"/>
                  </a:moveTo>
                  <a:cubicBezTo>
                    <a:pt x="782714" y="1414508"/>
                    <a:pt x="1565429" y="1887984"/>
                    <a:pt x="2432481" y="1731145"/>
                  </a:cubicBezTo>
                  <a:cubicBezTo>
                    <a:pt x="3299533" y="1574306"/>
                    <a:pt x="4785064" y="115410"/>
                    <a:pt x="5202314" y="0"/>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1420427" y="851415"/>
              <a:ext cx="4483223" cy="1826201"/>
            </a:xfrm>
            <a:custGeom>
              <a:avLst/>
              <a:gdLst>
                <a:gd name="connsiteX0" fmla="*/ 0 w 4483223"/>
                <a:gd name="connsiteY0" fmla="*/ 1518923 h 1826201"/>
                <a:gd name="connsiteX1" fmla="*/ 1589103 w 4483223"/>
                <a:gd name="connsiteY1" fmla="*/ 1714232 h 1826201"/>
                <a:gd name="connsiteX2" fmla="*/ 4483223 w 4483223"/>
                <a:gd name="connsiteY2" fmla="*/ 841 h 1826201"/>
              </a:gdLst>
              <a:ahLst/>
              <a:cxnLst>
                <a:cxn ang="0">
                  <a:pos x="connsiteX0" y="connsiteY0"/>
                </a:cxn>
                <a:cxn ang="0">
                  <a:pos x="connsiteX1" y="connsiteY1"/>
                </a:cxn>
                <a:cxn ang="0">
                  <a:pos x="connsiteX2" y="connsiteY2"/>
                </a:cxn>
              </a:cxnLst>
              <a:rect l="l" t="t" r="r" b="b"/>
              <a:pathLst>
                <a:path w="4483223" h="1826201">
                  <a:moveTo>
                    <a:pt x="0" y="1518923"/>
                  </a:moveTo>
                  <a:cubicBezTo>
                    <a:pt x="420949" y="1743084"/>
                    <a:pt x="841899" y="1967246"/>
                    <a:pt x="1589103" y="1714232"/>
                  </a:cubicBezTo>
                  <a:cubicBezTo>
                    <a:pt x="2336307" y="1461218"/>
                    <a:pt x="4394446" y="-40588"/>
                    <a:pt x="4483223" y="841"/>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3274699" y="1532780"/>
              <a:ext cx="5184559" cy="1753918"/>
            </a:xfrm>
            <a:custGeom>
              <a:avLst/>
              <a:gdLst>
                <a:gd name="connsiteX0" fmla="*/ 0 w 5184559"/>
                <a:gd name="connsiteY0" fmla="*/ 1358284 h 1753918"/>
                <a:gd name="connsiteX1" fmla="*/ 1819922 w 5184559"/>
                <a:gd name="connsiteY1" fmla="*/ 1669002 h 1753918"/>
                <a:gd name="connsiteX2" fmla="*/ 5184559 w 5184559"/>
                <a:gd name="connsiteY2" fmla="*/ 0 h 1753918"/>
              </a:gdLst>
              <a:ahLst/>
              <a:cxnLst>
                <a:cxn ang="0">
                  <a:pos x="connsiteX0" y="connsiteY0"/>
                </a:cxn>
                <a:cxn ang="0">
                  <a:pos x="connsiteX1" y="connsiteY1"/>
                </a:cxn>
                <a:cxn ang="0">
                  <a:pos x="connsiteX2" y="connsiteY2"/>
                </a:cxn>
              </a:cxnLst>
              <a:rect l="l" t="t" r="r" b="b"/>
              <a:pathLst>
                <a:path w="5184559" h="1753918">
                  <a:moveTo>
                    <a:pt x="0" y="1358284"/>
                  </a:moveTo>
                  <a:cubicBezTo>
                    <a:pt x="477914" y="1626833"/>
                    <a:pt x="955829" y="1895383"/>
                    <a:pt x="1819922" y="1669002"/>
                  </a:cubicBezTo>
                  <a:cubicBezTo>
                    <a:pt x="2684015" y="1442621"/>
                    <a:pt x="4952260" y="38470"/>
                    <a:pt x="5184559" y="0"/>
                  </a:cubicBezTo>
                </a:path>
              </a:pathLst>
            </a:custGeom>
            <a:noFill/>
            <a:ln w="508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Delay 15"/>
            <p:cNvSpPr/>
            <p:nvPr/>
          </p:nvSpPr>
          <p:spPr>
            <a:xfrm rot="16200000">
              <a:off x="5334793" y="1972818"/>
              <a:ext cx="414123" cy="322095"/>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Delay 16"/>
            <p:cNvSpPr/>
            <p:nvPr/>
          </p:nvSpPr>
          <p:spPr>
            <a:xfrm rot="16200000">
              <a:off x="5721206" y="2109571"/>
              <a:ext cx="414123" cy="294487"/>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8" name="Flowchart: Delay 17"/>
            <p:cNvSpPr/>
            <p:nvPr/>
          </p:nvSpPr>
          <p:spPr>
            <a:xfrm rot="16200000">
              <a:off x="6070540" y="2223216"/>
              <a:ext cx="414123" cy="266879"/>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19" name="Flowchart: Delay 18"/>
            <p:cNvSpPr/>
            <p:nvPr/>
          </p:nvSpPr>
          <p:spPr>
            <a:xfrm rot="16200000">
              <a:off x="8293238" y="2854131"/>
              <a:ext cx="322095" cy="239271"/>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0" name="Flowchart: Delay 19"/>
            <p:cNvSpPr/>
            <p:nvPr/>
          </p:nvSpPr>
          <p:spPr>
            <a:xfrm rot="16200000">
              <a:off x="8592196" y="2949833"/>
              <a:ext cx="322095" cy="211663"/>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1" name="Cube 20"/>
            <p:cNvSpPr/>
            <p:nvPr/>
          </p:nvSpPr>
          <p:spPr>
            <a:xfrm rot="899696" flipH="1" flipV="1">
              <a:off x="4876967" y="2669869"/>
              <a:ext cx="4141227" cy="451516"/>
            </a:xfrm>
            <a:prstGeom prst="cube">
              <a:avLst>
                <a:gd name="adj" fmla="val 39649"/>
              </a:avLst>
            </a:prstGeom>
            <a:solidFill>
              <a:schemeClr val="bg1">
                <a:lumMod val="75000"/>
              </a:schemeClr>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lowchart: Delay 21"/>
            <p:cNvSpPr/>
            <p:nvPr/>
          </p:nvSpPr>
          <p:spPr>
            <a:xfrm rot="16200000">
              <a:off x="5341148" y="561040"/>
              <a:ext cx="414123" cy="322095"/>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Delay 22"/>
            <p:cNvSpPr/>
            <p:nvPr/>
          </p:nvSpPr>
          <p:spPr>
            <a:xfrm rot="16200000">
              <a:off x="5727561" y="697793"/>
              <a:ext cx="414123" cy="294487"/>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4" name="Flowchart: Delay 23"/>
            <p:cNvSpPr/>
            <p:nvPr/>
          </p:nvSpPr>
          <p:spPr>
            <a:xfrm rot="16200000">
              <a:off x="6076895" y="811438"/>
              <a:ext cx="414123" cy="266879"/>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5" name="Flowchart: Delay 24"/>
            <p:cNvSpPr/>
            <p:nvPr/>
          </p:nvSpPr>
          <p:spPr>
            <a:xfrm rot="16200000">
              <a:off x="8299594" y="1442352"/>
              <a:ext cx="322095" cy="239271"/>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6" name="Flowchart: Delay 25"/>
            <p:cNvSpPr/>
            <p:nvPr/>
          </p:nvSpPr>
          <p:spPr>
            <a:xfrm rot="16200000">
              <a:off x="8598551" y="1538055"/>
              <a:ext cx="322095" cy="211663"/>
            </a:xfrm>
            <a:prstGeom prst="flowChartDelay">
              <a:avLst/>
            </a:prstGeom>
            <a:solidFill>
              <a:schemeClr val="bg1">
                <a:lumMod val="75000"/>
              </a:schemeClr>
            </a:solidFill>
            <a:ln>
              <a:solidFill>
                <a:schemeClr val="bg1"/>
              </a:solidFill>
            </a:ln>
            <a:effectLst>
              <a:innerShdw blurRad="63500" dist="101600" dir="18900000">
                <a:schemeClr val="bg1">
                  <a:alpha val="73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27" name="Cube 26"/>
            <p:cNvSpPr/>
            <p:nvPr/>
          </p:nvSpPr>
          <p:spPr>
            <a:xfrm rot="899696" flipH="1" flipV="1">
              <a:off x="4883323" y="1258090"/>
              <a:ext cx="4141227" cy="451516"/>
            </a:xfrm>
            <a:prstGeom prst="cube">
              <a:avLst>
                <a:gd name="adj" fmla="val 39649"/>
              </a:avLst>
            </a:prstGeom>
            <a:solidFill>
              <a:schemeClr val="bg1">
                <a:lumMod val="75000"/>
              </a:schemeClr>
            </a:solidFill>
            <a:ln>
              <a:solidFill>
                <a:schemeClr val="bg1">
                  <a:alpha val="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Can 27"/>
            <p:cNvSpPr/>
            <p:nvPr/>
          </p:nvSpPr>
          <p:spPr>
            <a:xfrm>
              <a:off x="6767242" y="213174"/>
              <a:ext cx="690205" cy="6450231"/>
            </a:xfrm>
            <a:prstGeom prst="can">
              <a:avLst/>
            </a:prstGeom>
            <a:solidFill>
              <a:schemeClr val="bg1">
                <a:lumMod val="75000"/>
              </a:schemeClr>
            </a:solidFill>
            <a:ln>
              <a:solidFill>
                <a:schemeClr val="bg1">
                  <a:alpha val="0"/>
                </a:schemeClr>
              </a:solidFill>
            </a:ln>
            <a:effectLst>
              <a:innerShdw blurRad="63500" dist="127000" dir="7200000">
                <a:schemeClr val="bg1">
                  <a:alpha val="50000"/>
                </a:scheme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Rectangle 41"/>
          <p:cNvSpPr/>
          <p:nvPr userDrawn="1"/>
        </p:nvSpPr>
        <p:spPr>
          <a:xfrm>
            <a:off x="0" y="0"/>
            <a:ext cx="9144000" cy="6858000"/>
          </a:xfrm>
          <a:prstGeom prst="rect">
            <a:avLst/>
          </a:prstGeom>
          <a:solidFill>
            <a:schemeClr val="bg1">
              <a:alpha val="85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idx="1"/>
          </p:nvPr>
        </p:nvSpPr>
        <p:spPr>
          <a:xfrm>
            <a:off x="457200" y="1600200"/>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958876" y="1471932"/>
            <a:ext cx="7727923" cy="45720"/>
          </a:xfrm>
          <a:prstGeom prst="rect">
            <a:avLst/>
          </a:prstGeom>
          <a:gradFill flip="none" rotWithShape="1">
            <a:gsLst>
              <a:gs pos="23000">
                <a:srgbClr val="08060A"/>
              </a:gs>
              <a:gs pos="100000">
                <a:srgbClr val="FFFFFF"/>
              </a:gs>
              <a:gs pos="0">
                <a:schemeClr val="bg1"/>
              </a:gs>
              <a:gs pos="75000">
                <a:srgbClr val="08060A"/>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file0001964277659.jpg"/>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1047" r="98478"/>
                    </a14:imgEffect>
                  </a14:imgLayer>
                </a14:imgProps>
              </a:ext>
              <a:ext uri="{28A0092B-C50C-407E-A947-70E740481C1C}">
                <a14:useLocalDpi xmlns:a14="http://schemas.microsoft.com/office/drawing/2010/main"/>
              </a:ext>
            </a:extLst>
          </a:blip>
          <a:srcRect/>
          <a:stretch/>
        </p:blipFill>
        <p:spPr>
          <a:xfrm flipH="1">
            <a:off x="457200" y="1371600"/>
            <a:ext cx="544010" cy="228600"/>
          </a:xfrm>
          <a:prstGeom prst="rect">
            <a:avLst/>
          </a:prstGeom>
        </p:spPr>
      </p:pic>
      <p:sp>
        <p:nvSpPr>
          <p:cNvPr id="9" name="Rectangle 8"/>
          <p:cNvSpPr/>
          <p:nvPr/>
        </p:nvSpPr>
        <p:spPr>
          <a:xfrm>
            <a:off x="457199" y="1371600"/>
            <a:ext cx="8229600" cy="228600"/>
          </a:xfrm>
          <a:prstGeom prst="rect">
            <a:avLst/>
          </a:prstGeom>
          <a:gradFill>
            <a:gsLst>
              <a:gs pos="5000">
                <a:schemeClr val="bg1">
                  <a:alpha val="0"/>
                </a:schemeClr>
              </a:gs>
              <a:gs pos="65000">
                <a:srgbClr val="0054AF">
                  <a:alpha val="75000"/>
                </a:srgb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0033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0"/>
            <a:ext cx="8229600" cy="1143000"/>
          </a:xfrm>
        </p:spPr>
        <p:txBody>
          <a:bodyPr/>
          <a:lstStyle>
            <a:lvl1pPr algn="l">
              <a:defRPr/>
            </a:lvl1pPr>
          </a:lstStyle>
          <a:p>
            <a:r>
              <a:rPr lang="en-US" dirty="0" smtClean="0"/>
              <a:t>Click to edit Master title style</a:t>
            </a:r>
            <a:endParaRPr lang="en-US" dirty="0"/>
          </a:p>
        </p:txBody>
      </p:sp>
      <p:cxnSp>
        <p:nvCxnSpPr>
          <p:cNvPr id="6" name="Straight Connector 5"/>
          <p:cNvCxnSpPr/>
          <p:nvPr userDrawn="1"/>
        </p:nvCxnSpPr>
        <p:spPr>
          <a:xfrm>
            <a:off x="0" y="2286000"/>
            <a:ext cx="9144000" cy="0"/>
          </a:xfrm>
          <a:prstGeom prst="line">
            <a:avLst/>
          </a:prstGeom>
          <a:ln w="152400">
            <a:solidFill>
              <a:srgbClr val="0054AF"/>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0" y="4114800"/>
            <a:ext cx="9144000" cy="0"/>
          </a:xfrm>
          <a:prstGeom prst="line">
            <a:avLst/>
          </a:prstGeom>
          <a:ln w="76200">
            <a:solidFill>
              <a:srgbClr val="0054A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flipV="1">
            <a:off x="6400800" y="0"/>
            <a:ext cx="2743200" cy="2286000"/>
          </a:xfrm>
          <a:prstGeom prst="line">
            <a:avLst/>
          </a:prstGeom>
          <a:ln w="38100">
            <a:solidFill>
              <a:srgbClr val="0054AF"/>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flipH="1" flipV="1">
            <a:off x="0" y="0"/>
            <a:ext cx="6400800" cy="2286000"/>
          </a:xfrm>
          <a:prstGeom prst="line">
            <a:avLst/>
          </a:prstGeom>
          <a:ln w="38100">
            <a:solidFill>
              <a:srgbClr val="0054AF"/>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0"/>
          </p:nvPr>
        </p:nvSpPr>
        <p:spPr>
          <a:xfrm>
            <a:off x="457200" y="4343400"/>
            <a:ext cx="4572000" cy="2286000"/>
          </a:xfrm>
        </p:spPr>
        <p:txBody>
          <a:bodyPr/>
          <a:lstStyle>
            <a:lvl1pPr marL="342900" indent="-342900">
              <a:buFont typeface="Calibri" panose="020F0502020204030204" pitchFamily="34" charset="0"/>
              <a:buChar char="–"/>
              <a:defRPr/>
            </a:lvl1pPr>
          </a:lstStyle>
          <a:p>
            <a:pPr lvl="0"/>
            <a:r>
              <a:rPr lang="en-US" dirty="0" smtClean="0"/>
              <a:t>Click to edit Master text styles</a:t>
            </a:r>
          </a:p>
        </p:txBody>
      </p:sp>
    </p:spTree>
    <p:extLst>
      <p:ext uri="{BB962C8B-B14F-4D97-AF65-F5344CB8AC3E}">
        <p14:creationId xmlns:p14="http://schemas.microsoft.com/office/powerpoint/2010/main" val="165462649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Conclusion">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0"/>
            <a:ext cx="9144000" cy="6858000"/>
          </a:xfrm>
          <a:prstGeom prst="rect">
            <a:avLst/>
          </a:prstGeom>
          <a:gradFill>
            <a:gsLst>
              <a:gs pos="40000">
                <a:srgbClr val="0054AF">
                  <a:alpha val="85000"/>
                </a:srgbClr>
              </a:gs>
              <a:gs pos="60000">
                <a:srgbClr val="0054AF">
                  <a:alpha val="85000"/>
                </a:srgbClr>
              </a:gs>
              <a:gs pos="100000">
                <a:schemeClr val="bg1">
                  <a:alpha val="85000"/>
                </a:schemeClr>
              </a:gs>
              <a:gs pos="0">
                <a:schemeClr val="bg1">
                  <a:alpha val="85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501205"/>
            <a:ext cx="8229600" cy="1143000"/>
          </a:xfrm>
        </p:spPr>
        <p:txBody>
          <a:bodyPr/>
          <a:lstStyle/>
          <a:p>
            <a:r>
              <a:rPr lang="en-US" smtClean="0"/>
              <a:t>Click to edit Master title style</a:t>
            </a:r>
            <a:endParaRPr lang="en-US"/>
          </a:p>
        </p:txBody>
      </p:sp>
      <p:pic>
        <p:nvPicPr>
          <p:cNvPr id="6" name="Picture 5" descr="NOVEC_Simple_Logo.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4992380"/>
            <a:ext cx="3645732" cy="1865620"/>
          </a:xfrm>
          <a:prstGeom prst="rect">
            <a:avLst/>
          </a:prstGeom>
        </p:spPr>
      </p:pic>
      <p:pic>
        <p:nvPicPr>
          <p:cNvPr id="9" name="Picture 8" descr="GMULogo.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32066" y="4305714"/>
            <a:ext cx="3154734" cy="2082619"/>
          </a:xfrm>
          <a:prstGeom prst="rect">
            <a:avLst/>
          </a:prstGeom>
        </p:spPr>
      </p:pic>
    </p:spTree>
    <p:extLst>
      <p:ext uri="{BB962C8B-B14F-4D97-AF65-F5344CB8AC3E}">
        <p14:creationId xmlns:p14="http://schemas.microsoft.com/office/powerpoint/2010/main" val="26333193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1ECB99-13EB-4BC8-A9C6-9197A7BAFAD4}" type="datetime1">
              <a:rPr lang="en-US" smtClean="0"/>
              <a:pPr/>
              <a:t>5/5/2015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137858848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4805EE-7FD1-478A-AEEC-26F5F9A523A0}" type="datetime1">
              <a:rPr lang="en-US" smtClean="0"/>
              <a:pPr/>
              <a:t>5/5/2015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3374020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011927-2B97-4A90-B38B-F5B33663C7F7}" type="datetime1">
              <a:rPr lang="en-US" smtClean="0"/>
              <a:pPr/>
              <a:t>5/5/2015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1338047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E4013E-4B73-46F7-8EC1-A1FCEBD908FE}" type="datetime1">
              <a:rPr lang="en-US" smtClean="0"/>
              <a:pPr/>
              <a:t>5/5/2015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B695CB0-8C45-B640-9A43-5C22B3FFA93F}" type="slidenum">
              <a:rPr lang="en-US" smtClean="0"/>
              <a:pPr/>
              <a:t>‹#›</a:t>
            </a:fld>
            <a:endParaRPr lang="en-US"/>
          </a:p>
        </p:txBody>
      </p:sp>
    </p:spTree>
    <p:extLst>
      <p:ext uri="{BB962C8B-B14F-4D97-AF65-F5344CB8AC3E}">
        <p14:creationId xmlns:p14="http://schemas.microsoft.com/office/powerpoint/2010/main" val="1232418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7FC65B-A1E5-47EC-9E17-814C2D2DB493}" type="datetime1">
              <a:rPr lang="en-US" smtClean="0"/>
              <a:pPr/>
              <a:t>5/5/2015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695CB0-8C45-B640-9A43-5C22B3FFA93F}" type="slidenum">
              <a:rPr lang="en-US" smtClean="0"/>
              <a:pPr/>
              <a:t>‹#›</a:t>
            </a:fld>
            <a:endParaRPr lang="en-US"/>
          </a:p>
        </p:txBody>
      </p:sp>
    </p:spTree>
    <p:extLst>
      <p:ext uri="{BB962C8B-B14F-4D97-AF65-F5344CB8AC3E}">
        <p14:creationId xmlns:p14="http://schemas.microsoft.com/office/powerpoint/2010/main" val="293067185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9"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hemeOverride" Target="../theme/themeOverride1.xml"/><Relationship Id="rId4" Type="http://schemas.openxmlformats.org/officeDocument/2006/relationships/image" Target="../media/image4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7.emf"/><Relationship Id="rId4" Type="http://schemas.openxmlformats.org/officeDocument/2006/relationships/package" Target="../embeddings/Microsoft_Visio_Drawing1.vsdx"/></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13" Type="http://schemas.openxmlformats.org/officeDocument/2006/relationships/image" Target="../media/image22.emf"/><Relationship Id="rId18" Type="http://schemas.openxmlformats.org/officeDocument/2006/relationships/image" Target="../media/image27.emf"/><Relationship Id="rId26" Type="http://schemas.openxmlformats.org/officeDocument/2006/relationships/image" Target="../media/image35.emf"/><Relationship Id="rId3" Type="http://schemas.openxmlformats.org/officeDocument/2006/relationships/image" Target="../media/image12.emf"/><Relationship Id="rId21" Type="http://schemas.openxmlformats.org/officeDocument/2006/relationships/image" Target="../media/image30.emf"/><Relationship Id="rId34" Type="http://schemas.openxmlformats.org/officeDocument/2006/relationships/image" Target="../media/image43.emf"/><Relationship Id="rId7" Type="http://schemas.openxmlformats.org/officeDocument/2006/relationships/image" Target="../media/image16.emf"/><Relationship Id="rId12" Type="http://schemas.openxmlformats.org/officeDocument/2006/relationships/image" Target="../media/image21.emf"/><Relationship Id="rId17" Type="http://schemas.openxmlformats.org/officeDocument/2006/relationships/image" Target="../media/image26.emf"/><Relationship Id="rId25" Type="http://schemas.openxmlformats.org/officeDocument/2006/relationships/image" Target="../media/image34.emf"/><Relationship Id="rId33" Type="http://schemas.openxmlformats.org/officeDocument/2006/relationships/image" Target="../media/image42.emf"/><Relationship Id="rId38" Type="http://schemas.openxmlformats.org/officeDocument/2006/relationships/image" Target="../media/image47.emf"/><Relationship Id="rId2" Type="http://schemas.openxmlformats.org/officeDocument/2006/relationships/notesSlide" Target="../notesSlides/notesSlide6.xml"/><Relationship Id="rId16" Type="http://schemas.openxmlformats.org/officeDocument/2006/relationships/image" Target="../media/image25.emf"/><Relationship Id="rId20" Type="http://schemas.openxmlformats.org/officeDocument/2006/relationships/image" Target="../media/image29.emf"/><Relationship Id="rId29"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15.emf"/><Relationship Id="rId11" Type="http://schemas.openxmlformats.org/officeDocument/2006/relationships/image" Target="../media/image20.emf"/><Relationship Id="rId24" Type="http://schemas.openxmlformats.org/officeDocument/2006/relationships/image" Target="../media/image33.emf"/><Relationship Id="rId32" Type="http://schemas.openxmlformats.org/officeDocument/2006/relationships/image" Target="../media/image41.emf"/><Relationship Id="rId37" Type="http://schemas.openxmlformats.org/officeDocument/2006/relationships/image" Target="../media/image46.emf"/><Relationship Id="rId5" Type="http://schemas.openxmlformats.org/officeDocument/2006/relationships/image" Target="../media/image14.emf"/><Relationship Id="rId15" Type="http://schemas.openxmlformats.org/officeDocument/2006/relationships/image" Target="../media/image24.emf"/><Relationship Id="rId23" Type="http://schemas.openxmlformats.org/officeDocument/2006/relationships/image" Target="../media/image32.emf"/><Relationship Id="rId28" Type="http://schemas.openxmlformats.org/officeDocument/2006/relationships/image" Target="../media/image37.png"/><Relationship Id="rId36" Type="http://schemas.openxmlformats.org/officeDocument/2006/relationships/image" Target="../media/image45.emf"/><Relationship Id="rId10" Type="http://schemas.openxmlformats.org/officeDocument/2006/relationships/image" Target="../media/image19.emf"/><Relationship Id="rId19" Type="http://schemas.openxmlformats.org/officeDocument/2006/relationships/image" Target="../media/image28.emf"/><Relationship Id="rId31" Type="http://schemas.openxmlformats.org/officeDocument/2006/relationships/image" Target="../media/image40.emf"/><Relationship Id="rId4" Type="http://schemas.openxmlformats.org/officeDocument/2006/relationships/image" Target="../media/image13.emf"/><Relationship Id="rId9" Type="http://schemas.openxmlformats.org/officeDocument/2006/relationships/image" Target="../media/image18.emf"/><Relationship Id="rId14" Type="http://schemas.openxmlformats.org/officeDocument/2006/relationships/image" Target="../media/image23.emf"/><Relationship Id="rId22" Type="http://schemas.openxmlformats.org/officeDocument/2006/relationships/image" Target="../media/image31.emf"/><Relationship Id="rId27" Type="http://schemas.openxmlformats.org/officeDocument/2006/relationships/image" Target="../media/image36.png"/><Relationship Id="rId30" Type="http://schemas.openxmlformats.org/officeDocument/2006/relationships/image" Target="../media/image39.png"/><Relationship Id="rId35" Type="http://schemas.openxmlformats.org/officeDocument/2006/relationships/image" Target="../media/image44.emf"/></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883966"/>
            <a:ext cx="9144000" cy="1470025"/>
          </a:xfrm>
        </p:spPr>
        <p:txBody>
          <a:bodyPr>
            <a:normAutofit fontScale="90000"/>
          </a:bodyPr>
          <a:lstStyle/>
          <a:p>
            <a:r>
              <a:rPr lang="en-US" sz="5800" b="1" dirty="0" smtClean="0">
                <a:ln>
                  <a:solidFill>
                    <a:srgbClr val="000000"/>
                  </a:solidFill>
                </a:ln>
                <a:solidFill>
                  <a:srgbClr val="0054AF"/>
                </a:solidFill>
              </a:rPr>
              <a:t>N</a:t>
            </a:r>
            <a:r>
              <a:rPr lang="en-US" sz="4700" dirty="0" smtClean="0"/>
              <a:t>OVEC </a:t>
            </a:r>
            <a:r>
              <a:rPr lang="en-US" sz="5800" b="1" dirty="0" err="1" smtClean="0">
                <a:ln>
                  <a:solidFill>
                    <a:srgbClr val="000000"/>
                  </a:solidFill>
                </a:ln>
                <a:solidFill>
                  <a:srgbClr val="0054AF"/>
                </a:solidFill>
              </a:rPr>
              <a:t>EX</a:t>
            </a:r>
            <a:r>
              <a:rPr lang="en-US" sz="4700" dirty="0" err="1" smtClean="0"/>
              <a:t>pansion</a:t>
            </a:r>
            <a:r>
              <a:rPr lang="en-US" sz="4700" dirty="0" smtClean="0"/>
              <a:t> </a:t>
            </a:r>
            <a:r>
              <a:rPr lang="en-US" sz="5800" b="1" dirty="0" smtClean="0">
                <a:ln>
                  <a:solidFill>
                    <a:srgbClr val="000000"/>
                  </a:solidFill>
                </a:ln>
                <a:solidFill>
                  <a:srgbClr val="0054AF"/>
                </a:solidFill>
              </a:rPr>
              <a:t>I</a:t>
            </a:r>
            <a:r>
              <a:rPr lang="en-US" sz="4700" dirty="0" smtClean="0"/>
              <a:t>dentification </a:t>
            </a:r>
            <a:r>
              <a:rPr lang="en-US" sz="5800" b="1" dirty="0" smtClean="0">
                <a:ln>
                  <a:solidFill>
                    <a:srgbClr val="000000"/>
                  </a:solidFill>
                </a:ln>
                <a:solidFill>
                  <a:srgbClr val="0054AF"/>
                </a:solidFill>
              </a:rPr>
              <a:t>S</a:t>
            </a:r>
            <a:r>
              <a:rPr lang="en-US" sz="4700" dirty="0" smtClean="0"/>
              <a:t>ystem</a:t>
            </a:r>
            <a:r>
              <a:rPr lang="en-US" sz="4200" dirty="0" smtClean="0"/>
              <a:t/>
            </a:r>
            <a:br>
              <a:rPr lang="en-US" sz="4200" dirty="0" smtClean="0"/>
            </a:br>
            <a:r>
              <a:rPr lang="en-US" sz="5800" b="1" dirty="0" smtClean="0">
                <a:solidFill>
                  <a:srgbClr val="0054AF"/>
                </a:solidFill>
              </a:rPr>
              <a:t>NEXIS</a:t>
            </a:r>
            <a:r>
              <a:rPr lang="en-US" sz="4200" b="1" dirty="0" smtClean="0"/>
              <a:t/>
            </a:r>
            <a:br>
              <a:rPr lang="en-US" sz="4200" b="1" dirty="0" smtClean="0"/>
            </a:br>
            <a:endParaRPr lang="en-US" sz="4200" b="1" dirty="0"/>
          </a:p>
        </p:txBody>
      </p:sp>
      <p:sp>
        <p:nvSpPr>
          <p:cNvPr id="3" name="Subtitle 2"/>
          <p:cNvSpPr>
            <a:spLocks noGrp="1"/>
          </p:cNvSpPr>
          <p:nvPr>
            <p:ph type="subTitle" idx="1"/>
          </p:nvPr>
        </p:nvSpPr>
        <p:spPr>
          <a:xfrm>
            <a:off x="1371600" y="4207940"/>
            <a:ext cx="6400800" cy="1227667"/>
          </a:xfrm>
        </p:spPr>
        <p:txBody>
          <a:bodyPr>
            <a:normAutofit/>
          </a:bodyPr>
          <a:lstStyle/>
          <a:p>
            <a:r>
              <a:rPr lang="en-US" dirty="0" smtClean="0">
                <a:solidFill>
                  <a:schemeClr val="tx1"/>
                </a:solidFill>
              </a:rPr>
              <a:t>SYST 699 – Spring 2015</a:t>
            </a:r>
          </a:p>
          <a:p>
            <a:r>
              <a:rPr lang="en-US" dirty="0" smtClean="0">
                <a:solidFill>
                  <a:schemeClr val="tx1"/>
                </a:solidFill>
              </a:rPr>
              <a:t>Final Presentation</a:t>
            </a:r>
          </a:p>
        </p:txBody>
      </p:sp>
      <p:sp>
        <p:nvSpPr>
          <p:cNvPr id="4" name="Subtitle 2"/>
          <p:cNvSpPr txBox="1">
            <a:spLocks/>
          </p:cNvSpPr>
          <p:nvPr/>
        </p:nvSpPr>
        <p:spPr>
          <a:xfrm>
            <a:off x="1371600" y="5435607"/>
            <a:ext cx="6400800" cy="1269993"/>
          </a:xfrm>
          <a:prstGeom prst="rect">
            <a:avLst/>
          </a:prstGeom>
        </p:spPr>
        <p:txBody>
          <a:bodyPr vert="horz" lIns="91440" tIns="45720" rIns="91440" bIns="45720" rtlCol="0">
            <a:normAutofit lnSpcReduction="1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400" dirty="0" err="1" smtClean="0"/>
              <a:t>Tygue</a:t>
            </a:r>
            <a:r>
              <a:rPr lang="en-US" sz="2400" dirty="0" smtClean="0"/>
              <a:t> Ferrier</a:t>
            </a:r>
          </a:p>
          <a:p>
            <a:r>
              <a:rPr lang="en-US" sz="2400" dirty="0"/>
              <a:t>Brian Smith </a:t>
            </a:r>
            <a:endParaRPr lang="en-US" sz="2400" dirty="0" smtClean="0"/>
          </a:p>
          <a:p>
            <a:r>
              <a:rPr lang="en-US" sz="2400" dirty="0"/>
              <a:t>Austin Orchard </a:t>
            </a:r>
          </a:p>
          <a:p>
            <a:endParaRPr lang="en-US" sz="2400" dirty="0" smtClean="0"/>
          </a:p>
        </p:txBody>
      </p:sp>
      <p:pic>
        <p:nvPicPr>
          <p:cNvPr id="5" name="Picture 4" descr="GMULogo.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617170"/>
            <a:ext cx="1879600" cy="1240830"/>
          </a:xfrm>
          <a:prstGeom prst="rect">
            <a:avLst/>
          </a:prstGeom>
        </p:spPr>
      </p:pic>
      <p:pic>
        <p:nvPicPr>
          <p:cNvPr id="6" name="Picture 5" descr="novecLogo.jp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366533" y="5689611"/>
            <a:ext cx="2811733" cy="1168389"/>
          </a:xfrm>
          <a:prstGeom prst="rect">
            <a:avLst/>
          </a:prstGeom>
        </p:spPr>
      </p:pic>
      <p:sp>
        <p:nvSpPr>
          <p:cNvPr id="7" name="Slide Number Placeholder 6"/>
          <p:cNvSpPr>
            <a:spLocks noGrp="1"/>
          </p:cNvSpPr>
          <p:nvPr>
            <p:ph type="sldNum" sz="quarter" idx="12"/>
          </p:nvPr>
        </p:nvSpPr>
        <p:spPr/>
        <p:txBody>
          <a:bodyPr/>
          <a:lstStyle/>
          <a:p>
            <a:fld id="{1B695CB0-8C45-B640-9A43-5C22B3FFA93F}" type="slidenum">
              <a:rPr lang="en-US" smtClean="0"/>
              <a:pPr/>
              <a:t>1</a:t>
            </a:fld>
            <a:endParaRPr lang="en-US"/>
          </a:p>
        </p:txBody>
      </p:sp>
    </p:spTree>
    <p:extLst>
      <p:ext uri="{BB962C8B-B14F-4D97-AF65-F5344CB8AC3E}">
        <p14:creationId xmlns:p14="http://schemas.microsoft.com/office/powerpoint/2010/main" val="1425948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Gap Analysis</a:t>
            </a:r>
            <a:endParaRPr lang="en-US" dirty="0"/>
          </a:p>
        </p:txBody>
      </p:sp>
      <p:sp>
        <p:nvSpPr>
          <p:cNvPr id="5" name="Rectangle 4"/>
          <p:cNvSpPr/>
          <p:nvPr/>
        </p:nvSpPr>
        <p:spPr>
          <a:xfrm>
            <a:off x="457200" y="2389238"/>
            <a:ext cx="3200400" cy="3451123"/>
          </a:xfrm>
          <a:prstGeom prst="rect">
            <a:avLst/>
          </a:prstGeom>
          <a:noFill/>
          <a:ln w="38100">
            <a:solidFill>
              <a:srgbClr val="0054AF"/>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smtClean="0">
              <a:solidFill>
                <a:sysClr val="windowText" lastClr="000000"/>
              </a:solidFill>
            </a:endParaRPr>
          </a:p>
          <a:p>
            <a:pPr algn="ctr"/>
            <a:r>
              <a:rPr lang="en-US" sz="2400" dirty="0" smtClean="0">
                <a:solidFill>
                  <a:sysClr val="windowText" lastClr="000000"/>
                </a:solidFill>
              </a:rPr>
              <a:t>Current State</a:t>
            </a:r>
          </a:p>
          <a:p>
            <a:pPr algn="ctr"/>
            <a:endParaRPr lang="en-US" dirty="0">
              <a:solidFill>
                <a:sysClr val="windowText" lastClr="000000"/>
              </a:solidFill>
            </a:endParaRPr>
          </a:p>
          <a:p>
            <a:pPr marL="285750" indent="-285750">
              <a:buFont typeface="Arial" panose="020B0604020202020204" pitchFamily="34" charset="0"/>
              <a:buChar char="•"/>
            </a:pPr>
            <a:r>
              <a:rPr lang="en-US" dirty="0" smtClean="0">
                <a:solidFill>
                  <a:sysClr val="windowText" lastClr="000000"/>
                </a:solidFill>
              </a:rPr>
              <a:t>Long term modeling</a:t>
            </a:r>
          </a:p>
          <a:p>
            <a:pPr marL="742950" lvl="1" indent="-285750">
              <a:buFont typeface="Arial" panose="020B0604020202020204" pitchFamily="34" charset="0"/>
              <a:buChar char="•"/>
            </a:pPr>
            <a:r>
              <a:rPr lang="en-US" b="1" dirty="0" smtClean="0">
                <a:solidFill>
                  <a:sysClr val="windowText" lastClr="000000"/>
                </a:solidFill>
              </a:rPr>
              <a:t>does not </a:t>
            </a:r>
            <a:r>
              <a:rPr lang="en-US" dirty="0" smtClean="0">
                <a:solidFill>
                  <a:sysClr val="windowText" lastClr="000000"/>
                </a:solidFill>
              </a:rPr>
              <a:t>account for future growth</a:t>
            </a:r>
          </a:p>
          <a:p>
            <a:pPr marL="742950" lvl="1" indent="-285750">
              <a:buFont typeface="Arial" panose="020B0604020202020204" pitchFamily="34" charset="0"/>
              <a:buChar char="•"/>
            </a:pPr>
            <a:r>
              <a:rPr lang="en-US" b="1" dirty="0" smtClean="0">
                <a:solidFill>
                  <a:sysClr val="windowText" lastClr="000000"/>
                </a:solidFill>
              </a:rPr>
              <a:t>lacks</a:t>
            </a:r>
            <a:r>
              <a:rPr lang="en-US" dirty="0" smtClean="0">
                <a:solidFill>
                  <a:sysClr val="windowText" lastClr="000000"/>
                </a:solidFill>
              </a:rPr>
              <a:t> location data</a:t>
            </a:r>
          </a:p>
          <a:p>
            <a:pPr marL="742950" lvl="1" indent="-285750">
              <a:buFont typeface="Arial" panose="020B0604020202020204" pitchFamily="34" charset="0"/>
              <a:buChar char="•"/>
            </a:pPr>
            <a:r>
              <a:rPr lang="en-US" dirty="0" smtClean="0">
                <a:solidFill>
                  <a:sysClr val="windowText" lastClr="000000"/>
                </a:solidFill>
              </a:rPr>
              <a:t>planning </a:t>
            </a:r>
            <a:r>
              <a:rPr lang="en-US" b="1" dirty="0" smtClean="0">
                <a:solidFill>
                  <a:sysClr val="windowText" lastClr="000000"/>
                </a:solidFill>
              </a:rPr>
              <a:t>lags</a:t>
            </a:r>
            <a:r>
              <a:rPr lang="en-US" dirty="0" smtClean="0">
                <a:solidFill>
                  <a:sysClr val="windowText" lastClr="000000"/>
                </a:solidFill>
              </a:rPr>
              <a:t> development</a:t>
            </a:r>
          </a:p>
          <a:p>
            <a:pPr marL="285750" indent="-285750">
              <a:buFont typeface="Arial" panose="020B0604020202020204" pitchFamily="34" charset="0"/>
              <a:buChar char="•"/>
            </a:pPr>
            <a:endParaRPr lang="en-US" dirty="0">
              <a:solidFill>
                <a:sysClr val="windowText" lastClr="000000"/>
              </a:solidFill>
            </a:endParaRPr>
          </a:p>
        </p:txBody>
      </p:sp>
      <p:sp>
        <p:nvSpPr>
          <p:cNvPr id="6" name="Rectangle 5"/>
          <p:cNvSpPr/>
          <p:nvPr/>
        </p:nvSpPr>
        <p:spPr>
          <a:xfrm>
            <a:off x="5486400" y="2389238"/>
            <a:ext cx="3200400" cy="3451123"/>
          </a:xfrm>
          <a:prstGeom prst="rect">
            <a:avLst/>
          </a:prstGeom>
          <a:noFill/>
          <a:ln w="38100">
            <a:solidFill>
              <a:srgbClr val="0054AF"/>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dirty="0" smtClean="0">
              <a:solidFill>
                <a:srgbClr val="08060A"/>
              </a:solidFill>
            </a:endParaRPr>
          </a:p>
          <a:p>
            <a:pPr algn="ctr"/>
            <a:r>
              <a:rPr lang="en-US" sz="2400" dirty="0" smtClean="0">
                <a:solidFill>
                  <a:srgbClr val="08060A"/>
                </a:solidFill>
              </a:rPr>
              <a:t>Future State</a:t>
            </a:r>
          </a:p>
          <a:p>
            <a:pPr algn="ctr"/>
            <a:endParaRPr lang="en-US" sz="1400" dirty="0">
              <a:solidFill>
                <a:srgbClr val="08060A"/>
              </a:solidFill>
            </a:endParaRPr>
          </a:p>
          <a:p>
            <a:pPr marL="285750" indent="-285750">
              <a:buFont typeface="Arial" panose="020B0604020202020204" pitchFamily="34" charset="0"/>
              <a:buChar char="•"/>
            </a:pPr>
            <a:r>
              <a:rPr lang="en-US" b="1" dirty="0" smtClean="0">
                <a:solidFill>
                  <a:srgbClr val="08060A"/>
                </a:solidFill>
              </a:rPr>
              <a:t>Collects</a:t>
            </a:r>
            <a:r>
              <a:rPr lang="en-US" dirty="0" smtClean="0">
                <a:solidFill>
                  <a:srgbClr val="08060A"/>
                </a:solidFill>
              </a:rPr>
              <a:t> regional development data</a:t>
            </a:r>
          </a:p>
          <a:p>
            <a:pPr marL="285750" indent="-285750">
              <a:buFont typeface="Arial" panose="020B0604020202020204" pitchFamily="34" charset="0"/>
              <a:buChar char="•"/>
            </a:pPr>
            <a:endParaRPr lang="en-US" sz="1000" dirty="0" smtClean="0">
              <a:solidFill>
                <a:srgbClr val="08060A"/>
              </a:solidFill>
            </a:endParaRPr>
          </a:p>
          <a:p>
            <a:pPr marL="285750" indent="-285750">
              <a:buFont typeface="Arial" panose="020B0604020202020204" pitchFamily="34" charset="0"/>
              <a:buChar char="•"/>
            </a:pPr>
            <a:r>
              <a:rPr lang="en-US" b="1" dirty="0" smtClean="0">
                <a:solidFill>
                  <a:srgbClr val="08060A"/>
                </a:solidFill>
              </a:rPr>
              <a:t>Provides spatial awareness </a:t>
            </a:r>
            <a:r>
              <a:rPr lang="en-US" dirty="0" smtClean="0">
                <a:solidFill>
                  <a:srgbClr val="08060A"/>
                </a:solidFill>
              </a:rPr>
              <a:t>of new development</a:t>
            </a:r>
          </a:p>
          <a:p>
            <a:pPr marL="285750" indent="-285750">
              <a:buFont typeface="Arial" panose="020B0604020202020204" pitchFamily="34" charset="0"/>
              <a:buChar char="•"/>
            </a:pPr>
            <a:endParaRPr lang="en-US" sz="1000" dirty="0" smtClean="0">
              <a:solidFill>
                <a:srgbClr val="08060A"/>
              </a:solidFill>
            </a:endParaRPr>
          </a:p>
          <a:p>
            <a:pPr marL="285750" indent="-285750">
              <a:buFont typeface="Arial" panose="020B0604020202020204" pitchFamily="34" charset="0"/>
              <a:buChar char="•"/>
            </a:pPr>
            <a:r>
              <a:rPr lang="en-US" b="1" dirty="0" smtClean="0">
                <a:solidFill>
                  <a:srgbClr val="08060A"/>
                </a:solidFill>
              </a:rPr>
              <a:t>Generates reports</a:t>
            </a:r>
            <a:r>
              <a:rPr lang="en-US" dirty="0" smtClean="0">
                <a:solidFill>
                  <a:srgbClr val="08060A"/>
                </a:solidFill>
              </a:rPr>
              <a:t> for forecasting and modeling</a:t>
            </a:r>
          </a:p>
          <a:p>
            <a:pPr marL="285750" indent="-285750">
              <a:buFont typeface="Arial" panose="020B0604020202020204" pitchFamily="34" charset="0"/>
              <a:buChar char="•"/>
            </a:pPr>
            <a:endParaRPr lang="en-US" dirty="0">
              <a:solidFill>
                <a:srgbClr val="08060A"/>
              </a:solidFill>
            </a:endParaRPr>
          </a:p>
        </p:txBody>
      </p:sp>
      <p:cxnSp>
        <p:nvCxnSpPr>
          <p:cNvPr id="8" name="Straight Arrow Connector 7"/>
          <p:cNvCxnSpPr>
            <a:stCxn id="5" idx="3"/>
            <a:endCxn id="6" idx="1"/>
          </p:cNvCxnSpPr>
          <p:nvPr/>
        </p:nvCxnSpPr>
        <p:spPr>
          <a:xfrm>
            <a:off x="3657600" y="4114800"/>
            <a:ext cx="1828800" cy="0"/>
          </a:xfrm>
          <a:prstGeom prst="straightConnector1">
            <a:avLst/>
          </a:prstGeom>
          <a:ln w="76200">
            <a:solidFill>
              <a:srgbClr val="0054AF"/>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6539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Statement of Problem</a:t>
            </a:r>
            <a:endParaRPr lang="en-US" dirty="0"/>
          </a:p>
        </p:txBody>
      </p:sp>
      <p:sp>
        <p:nvSpPr>
          <p:cNvPr id="3" name="Content Placeholder 2"/>
          <p:cNvSpPr>
            <a:spLocks noGrp="1"/>
          </p:cNvSpPr>
          <p:nvPr>
            <p:ph idx="1"/>
          </p:nvPr>
        </p:nvSpPr>
        <p:spPr>
          <a:xfrm>
            <a:off x="457200" y="3005137"/>
            <a:ext cx="8229600" cy="3351213"/>
          </a:xfrm>
        </p:spPr>
        <p:txBody>
          <a:bodyPr anchor="ctr">
            <a:normAutofit/>
          </a:bodyPr>
          <a:lstStyle/>
          <a:p>
            <a:pPr marL="0" indent="0">
              <a:buNone/>
            </a:pPr>
            <a:r>
              <a:rPr lang="en-US" sz="2400" dirty="0" smtClean="0"/>
              <a:t>NEXIS will automate the data </a:t>
            </a:r>
            <a:r>
              <a:rPr lang="en-US" sz="2400" b="1" dirty="0" smtClean="0">
                <a:solidFill>
                  <a:srgbClr val="0054AF"/>
                </a:solidFill>
              </a:rPr>
              <a:t>acquisition</a:t>
            </a:r>
            <a:r>
              <a:rPr lang="en-US" sz="2400" dirty="0" smtClean="0"/>
              <a:t> and </a:t>
            </a:r>
            <a:r>
              <a:rPr lang="en-US" sz="2400" b="1" dirty="0" smtClean="0">
                <a:solidFill>
                  <a:srgbClr val="0054AF"/>
                </a:solidFill>
              </a:rPr>
              <a:t>processing</a:t>
            </a:r>
            <a:r>
              <a:rPr lang="en-US" sz="2400" dirty="0" smtClean="0"/>
              <a:t> of ongoing development projects from various </a:t>
            </a:r>
            <a:r>
              <a:rPr lang="en-US" sz="2400" b="1" smtClean="0">
                <a:solidFill>
                  <a:srgbClr val="0054AF"/>
                </a:solidFill>
              </a:rPr>
              <a:t>county databases</a:t>
            </a:r>
            <a:r>
              <a:rPr lang="en-US" sz="2400" dirty="0" smtClean="0"/>
              <a:t>.  The system will </a:t>
            </a:r>
            <a:r>
              <a:rPr lang="en-US" sz="2400" b="1" dirty="0" smtClean="0">
                <a:solidFill>
                  <a:srgbClr val="0054AF"/>
                </a:solidFill>
              </a:rPr>
              <a:t>store</a:t>
            </a:r>
            <a:r>
              <a:rPr lang="en-US" sz="2400" dirty="0" smtClean="0"/>
              <a:t> and </a:t>
            </a:r>
            <a:r>
              <a:rPr lang="en-US" sz="2400" b="1" dirty="0" smtClean="0">
                <a:solidFill>
                  <a:srgbClr val="0054AF"/>
                </a:solidFill>
              </a:rPr>
              <a:t>update</a:t>
            </a:r>
            <a:r>
              <a:rPr lang="en-US" sz="2400" dirty="0" smtClean="0"/>
              <a:t> the database on a user configurable interval.  Users will be </a:t>
            </a:r>
            <a:r>
              <a:rPr lang="en-US" sz="2400" b="1" dirty="0" smtClean="0">
                <a:solidFill>
                  <a:srgbClr val="0054AF"/>
                </a:solidFill>
              </a:rPr>
              <a:t>notified</a:t>
            </a:r>
            <a:r>
              <a:rPr lang="en-US" sz="2400" dirty="0" smtClean="0"/>
              <a:t> of project status changes upon update.  NEXIS will generate </a:t>
            </a:r>
            <a:r>
              <a:rPr lang="en-US" sz="2400" b="1" dirty="0" smtClean="0">
                <a:solidFill>
                  <a:srgbClr val="0054AF"/>
                </a:solidFill>
              </a:rPr>
              <a:t>reports</a:t>
            </a:r>
            <a:r>
              <a:rPr lang="en-US" sz="2400" dirty="0" smtClean="0"/>
              <a:t> containing important data on new and existing projects.  This data will then be used to augment existing forecasting models.</a:t>
            </a:r>
            <a:endParaRPr lang="en-US" sz="2400"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11</a:t>
            </a:fld>
            <a:endParaRPr lang="en-US" dirty="0"/>
          </a:p>
        </p:txBody>
      </p:sp>
      <p:sp>
        <p:nvSpPr>
          <p:cNvPr id="5" name="TextBox 4"/>
          <p:cNvSpPr txBox="1"/>
          <p:nvPr/>
        </p:nvSpPr>
        <p:spPr>
          <a:xfrm>
            <a:off x="457200" y="1804808"/>
            <a:ext cx="7744684" cy="1200329"/>
          </a:xfrm>
          <a:prstGeom prst="rect">
            <a:avLst/>
          </a:prstGeom>
          <a:noFill/>
        </p:spPr>
        <p:txBody>
          <a:bodyPr wrap="square" rtlCol="0">
            <a:spAutoFit/>
          </a:bodyPr>
          <a:lstStyle/>
          <a:p>
            <a:r>
              <a:rPr lang="en-US" sz="2400" dirty="0" smtClean="0"/>
              <a:t>NOVEC currently does not have the ability to efficiently collect, maintain and analyze information on development projects in the various counties that NOVEC serves.</a:t>
            </a:r>
          </a:p>
        </p:txBody>
      </p:sp>
    </p:spTree>
    <p:extLst>
      <p:ext uri="{BB962C8B-B14F-4D97-AF65-F5344CB8AC3E}">
        <p14:creationId xmlns:p14="http://schemas.microsoft.com/office/powerpoint/2010/main" val="23703058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NEXIS</a:t>
            </a:r>
            <a:endParaRPr lang="en-US" dirty="0"/>
          </a:p>
        </p:txBody>
      </p:sp>
      <p:sp>
        <p:nvSpPr>
          <p:cNvPr id="3" name="Content Placeholder 2"/>
          <p:cNvSpPr>
            <a:spLocks noGrp="1"/>
          </p:cNvSpPr>
          <p:nvPr>
            <p:ph idx="1"/>
          </p:nvPr>
        </p:nvSpPr>
        <p:spPr/>
        <p:txBody>
          <a:bodyPr>
            <a:normAutofit/>
          </a:bodyPr>
          <a:lstStyle/>
          <a:p>
            <a:r>
              <a:rPr lang="en-US" sz="2400" dirty="0" smtClean="0"/>
              <a:t>Criteria for Success  -&gt;   Prototype for Loudoun County</a:t>
            </a:r>
          </a:p>
          <a:p>
            <a:pPr lvl="1"/>
            <a:r>
              <a:rPr lang="en-US" sz="2000" dirty="0" smtClean="0"/>
              <a:t>Functional Database</a:t>
            </a:r>
          </a:p>
          <a:p>
            <a:pPr lvl="1"/>
            <a:r>
              <a:rPr lang="en-US" sz="2000" dirty="0" smtClean="0"/>
              <a:t>Modify database records</a:t>
            </a:r>
          </a:p>
          <a:p>
            <a:pPr lvl="1"/>
            <a:r>
              <a:rPr lang="en-US" sz="2000" dirty="0" smtClean="0"/>
              <a:t>Generate Reports for forecasting and modeling</a:t>
            </a:r>
            <a:endParaRPr lang="en-US" sz="2000" dirty="0"/>
          </a:p>
        </p:txBody>
      </p:sp>
      <p:pic>
        <p:nvPicPr>
          <p:cNvPr id="6" name="Picture 5"/>
          <p:cNvPicPr>
            <a:picLocks noChangeAspect="1"/>
          </p:cNvPicPr>
          <p:nvPr/>
        </p:nvPicPr>
        <p:blipFill>
          <a:blip r:embed="rId4"/>
          <a:stretch>
            <a:fillRect/>
          </a:stretch>
        </p:blipFill>
        <p:spPr>
          <a:xfrm>
            <a:off x="1777922" y="3189515"/>
            <a:ext cx="5583325" cy="3439886"/>
          </a:xfrm>
          <a:prstGeom prst="rect">
            <a:avLst/>
          </a:prstGeom>
        </p:spPr>
      </p:pic>
      <p:sp>
        <p:nvSpPr>
          <p:cNvPr id="5"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stStyle>
          <a:p>
            <a:r>
              <a:rPr lang="en-US" dirty="0" smtClean="0"/>
              <a:t>12</a:t>
            </a:r>
            <a:endParaRPr lang="en-US" dirty="0"/>
          </a:p>
        </p:txBody>
      </p:sp>
    </p:spTree>
    <p:extLst>
      <p:ext uri="{BB962C8B-B14F-4D97-AF65-F5344CB8AC3E}">
        <p14:creationId xmlns:p14="http://schemas.microsoft.com/office/powerpoint/2010/main" val="22181199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Approach</a:t>
            </a:r>
            <a:endParaRPr lang="en-US" dirty="0"/>
          </a:p>
        </p:txBody>
      </p:sp>
      <p:sp>
        <p:nvSpPr>
          <p:cNvPr id="3" name="Text Placeholder 2"/>
          <p:cNvSpPr>
            <a:spLocks noGrp="1"/>
          </p:cNvSpPr>
          <p:nvPr>
            <p:ph type="body" sz="quarter" idx="10"/>
          </p:nvPr>
        </p:nvSpPr>
        <p:spPr/>
        <p:txBody>
          <a:bodyPr>
            <a:normAutofit/>
          </a:bodyPr>
          <a:lstStyle/>
          <a:p>
            <a:r>
              <a:rPr lang="en-US" dirty="0" smtClean="0"/>
              <a:t>Design Approach</a:t>
            </a:r>
          </a:p>
          <a:p>
            <a:r>
              <a:rPr lang="en-US" dirty="0" smtClean="0"/>
              <a:t>Stakeholder Engagement</a:t>
            </a:r>
          </a:p>
        </p:txBody>
      </p:sp>
    </p:spTree>
    <p:extLst>
      <p:ext uri="{BB962C8B-B14F-4D97-AF65-F5344CB8AC3E}">
        <p14:creationId xmlns:p14="http://schemas.microsoft.com/office/powerpoint/2010/main" val="2571493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Design Approach</a:t>
            </a:r>
            <a:endParaRPr lang="en-US" dirty="0"/>
          </a:p>
        </p:txBody>
      </p:sp>
      <p:sp>
        <p:nvSpPr>
          <p:cNvPr id="14" name="Parallelogram 13"/>
          <p:cNvSpPr/>
          <p:nvPr/>
        </p:nvSpPr>
        <p:spPr>
          <a:xfrm flipH="1">
            <a:off x="1828799" y="1828800"/>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Concept of Operations</a:t>
            </a:r>
            <a:endParaRPr lang="en-US" sz="1600" b="1" dirty="0">
              <a:solidFill>
                <a:schemeClr val="tx1"/>
              </a:solidFill>
            </a:endParaRPr>
          </a:p>
        </p:txBody>
      </p:sp>
      <p:sp>
        <p:nvSpPr>
          <p:cNvPr id="15" name="Parallelogram 14"/>
          <p:cNvSpPr/>
          <p:nvPr/>
        </p:nvSpPr>
        <p:spPr>
          <a:xfrm flipH="1">
            <a:off x="2057399" y="2743200"/>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System Requirements</a:t>
            </a:r>
            <a:endParaRPr lang="en-US" sz="1600" b="1" dirty="0">
              <a:solidFill>
                <a:schemeClr val="tx1"/>
              </a:solidFill>
            </a:endParaRPr>
          </a:p>
        </p:txBody>
      </p:sp>
      <p:sp>
        <p:nvSpPr>
          <p:cNvPr id="16" name="Parallelogram 15"/>
          <p:cNvSpPr/>
          <p:nvPr/>
        </p:nvSpPr>
        <p:spPr>
          <a:xfrm flipH="1">
            <a:off x="2285999" y="3657600"/>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High-Level Design</a:t>
            </a:r>
            <a:endParaRPr lang="en-US" sz="1600" b="1" dirty="0">
              <a:solidFill>
                <a:schemeClr val="tx1"/>
              </a:solidFill>
            </a:endParaRPr>
          </a:p>
        </p:txBody>
      </p:sp>
      <p:sp>
        <p:nvSpPr>
          <p:cNvPr id="17" name="Parallelogram 16"/>
          <p:cNvSpPr/>
          <p:nvPr/>
        </p:nvSpPr>
        <p:spPr>
          <a:xfrm flipH="1">
            <a:off x="2514599" y="4569617"/>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Detailed Design</a:t>
            </a:r>
            <a:endParaRPr lang="en-US" sz="1600" b="1" dirty="0">
              <a:solidFill>
                <a:schemeClr val="tx1"/>
              </a:solidFill>
            </a:endParaRPr>
          </a:p>
        </p:txBody>
      </p:sp>
      <p:sp>
        <p:nvSpPr>
          <p:cNvPr id="18" name="Parallelogram 17"/>
          <p:cNvSpPr/>
          <p:nvPr/>
        </p:nvSpPr>
        <p:spPr>
          <a:xfrm>
            <a:off x="4800600" y="4572000"/>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Unit Testing</a:t>
            </a:r>
            <a:endParaRPr lang="en-US" sz="1600" b="1" dirty="0">
              <a:solidFill>
                <a:schemeClr val="tx1"/>
              </a:solidFill>
            </a:endParaRPr>
          </a:p>
        </p:txBody>
      </p:sp>
      <p:sp>
        <p:nvSpPr>
          <p:cNvPr id="19" name="Parallelogram 18"/>
          <p:cNvSpPr/>
          <p:nvPr/>
        </p:nvSpPr>
        <p:spPr>
          <a:xfrm>
            <a:off x="5029199" y="3657600"/>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Integration</a:t>
            </a:r>
            <a:endParaRPr lang="en-US" sz="1600" b="1" dirty="0">
              <a:solidFill>
                <a:schemeClr val="tx1"/>
              </a:solidFill>
            </a:endParaRPr>
          </a:p>
        </p:txBody>
      </p:sp>
      <p:sp>
        <p:nvSpPr>
          <p:cNvPr id="20" name="Parallelogram 19"/>
          <p:cNvSpPr/>
          <p:nvPr/>
        </p:nvSpPr>
        <p:spPr>
          <a:xfrm>
            <a:off x="5257798" y="2743200"/>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System Verification and Validation</a:t>
            </a:r>
            <a:endParaRPr lang="en-US" sz="1600" b="1" dirty="0">
              <a:solidFill>
                <a:schemeClr val="tx1"/>
              </a:solidFill>
            </a:endParaRPr>
          </a:p>
        </p:txBody>
      </p:sp>
      <p:sp>
        <p:nvSpPr>
          <p:cNvPr id="21" name="Parallelogram 20"/>
          <p:cNvSpPr/>
          <p:nvPr/>
        </p:nvSpPr>
        <p:spPr>
          <a:xfrm>
            <a:off x="5486397" y="1828800"/>
            <a:ext cx="1828800" cy="914400"/>
          </a:xfrm>
          <a:prstGeom prst="parallelogram">
            <a:avLst/>
          </a:prstGeom>
          <a:effectLst/>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lIns="45720" rIns="45720" rtlCol="0" anchor="ctr"/>
          <a:lstStyle/>
          <a:p>
            <a:pPr algn="ctr"/>
            <a:r>
              <a:rPr lang="en-US" sz="1600" b="1" dirty="0" smtClean="0">
                <a:solidFill>
                  <a:schemeClr val="tx1"/>
                </a:solidFill>
              </a:rPr>
              <a:t>System Delivery</a:t>
            </a:r>
            <a:endParaRPr lang="en-US" sz="1600" b="1" dirty="0">
              <a:solidFill>
                <a:schemeClr val="tx1"/>
              </a:solidFill>
            </a:endParaRPr>
          </a:p>
        </p:txBody>
      </p:sp>
      <p:sp>
        <p:nvSpPr>
          <p:cNvPr id="22" name="Trapezoid 21"/>
          <p:cNvSpPr/>
          <p:nvPr/>
        </p:nvSpPr>
        <p:spPr>
          <a:xfrm flipV="1">
            <a:off x="2743198" y="5481632"/>
            <a:ext cx="3657601" cy="914401"/>
          </a:xfrm>
          <a:prstGeom prst="trapezoid">
            <a:avLst/>
          </a:prstGeom>
          <a:scene3d>
            <a:camera prst="perspectiveRelaxedModerately"/>
            <a:lightRig rig="threePt" dir="t"/>
          </a:scene3d>
          <a:sp3d prstMaterial="matte">
            <a:bevelT/>
          </a:sp3d>
        </p:spPr>
        <p:style>
          <a:lnRef idx="1">
            <a:schemeClr val="accent1"/>
          </a:lnRef>
          <a:fillRef idx="3">
            <a:schemeClr val="accent1"/>
          </a:fillRef>
          <a:effectRef idx="2">
            <a:schemeClr val="accent1"/>
          </a:effectRef>
          <a:fontRef idx="minor">
            <a:schemeClr val="lt1"/>
          </a:fontRef>
        </p:style>
        <p:txBody>
          <a:bodyPr vert="horz" rtlCol="0" anchor="ctr"/>
          <a:lstStyle/>
          <a:p>
            <a:pPr algn="ctr"/>
            <a:endParaRPr lang="en-US" b="1" dirty="0">
              <a:solidFill>
                <a:schemeClr val="tx1"/>
              </a:solidFill>
            </a:endParaRPr>
          </a:p>
        </p:txBody>
      </p:sp>
      <p:sp>
        <p:nvSpPr>
          <p:cNvPr id="3" name="TextBox 2"/>
          <p:cNvSpPr txBox="1"/>
          <p:nvPr/>
        </p:nvSpPr>
        <p:spPr>
          <a:xfrm>
            <a:off x="3259246" y="5754166"/>
            <a:ext cx="2625505" cy="338554"/>
          </a:xfrm>
          <a:prstGeom prst="rect">
            <a:avLst/>
          </a:prstGeom>
          <a:noFill/>
        </p:spPr>
        <p:txBody>
          <a:bodyPr wrap="square" rtlCol="0">
            <a:spAutoFit/>
          </a:bodyPr>
          <a:lstStyle/>
          <a:p>
            <a:pPr algn="ctr"/>
            <a:r>
              <a:rPr lang="en-US" sz="1600" b="1" dirty="0" smtClean="0"/>
              <a:t>Software Development</a:t>
            </a:r>
            <a:endParaRPr lang="en-US" sz="1600" b="1" dirty="0"/>
          </a:p>
        </p:txBody>
      </p:sp>
    </p:spTree>
    <p:extLst>
      <p:ext uri="{BB962C8B-B14F-4D97-AF65-F5344CB8AC3E}">
        <p14:creationId xmlns:p14="http://schemas.microsoft.com/office/powerpoint/2010/main" val="468790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Stakeholder Engagement</a:t>
            </a:r>
            <a:endParaRPr lang="en-US" dirty="0"/>
          </a:p>
        </p:txBody>
      </p:sp>
      <p:sp>
        <p:nvSpPr>
          <p:cNvPr id="3" name="Content Placeholder 2"/>
          <p:cNvSpPr>
            <a:spLocks noGrp="1"/>
          </p:cNvSpPr>
          <p:nvPr>
            <p:ph idx="1"/>
          </p:nvPr>
        </p:nvSpPr>
        <p:spPr/>
        <p:txBody>
          <a:bodyPr/>
          <a:lstStyle/>
          <a:p>
            <a:r>
              <a:rPr lang="en-US" dirty="0" smtClean="0"/>
              <a:t>Define technical data package</a:t>
            </a:r>
          </a:p>
          <a:p>
            <a:r>
              <a:rPr lang="en-US" dirty="0" smtClean="0"/>
              <a:t>Engage Stakeholders early and often</a:t>
            </a:r>
          </a:p>
          <a:p>
            <a:r>
              <a:rPr lang="en-US" dirty="0" smtClean="0"/>
              <a:t>Elicit Stakeholder buy in</a:t>
            </a:r>
          </a:p>
          <a:p>
            <a:r>
              <a:rPr lang="en-US" dirty="0" smtClean="0"/>
              <a:t>Implement formal change review processes</a:t>
            </a:r>
          </a:p>
          <a:p>
            <a:endParaRPr lang="en-US" dirty="0" smtClean="0"/>
          </a:p>
          <a:p>
            <a:endParaRPr lang="en-US" dirty="0"/>
          </a:p>
        </p:txBody>
      </p:sp>
    </p:spTree>
    <p:extLst>
      <p:ext uri="{BB962C8B-B14F-4D97-AF65-F5344CB8AC3E}">
        <p14:creationId xmlns:p14="http://schemas.microsoft.com/office/powerpoint/2010/main" val="32492138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Design</a:t>
            </a:r>
            <a:endParaRPr lang="en-US" dirty="0"/>
          </a:p>
        </p:txBody>
      </p:sp>
      <p:sp>
        <p:nvSpPr>
          <p:cNvPr id="3" name="Text Placeholder 2"/>
          <p:cNvSpPr>
            <a:spLocks noGrp="1"/>
          </p:cNvSpPr>
          <p:nvPr>
            <p:ph type="body" sz="quarter" idx="10"/>
          </p:nvPr>
        </p:nvSpPr>
        <p:spPr>
          <a:xfrm>
            <a:off x="457199" y="4343400"/>
            <a:ext cx="6386945" cy="2286000"/>
          </a:xfrm>
        </p:spPr>
        <p:txBody>
          <a:bodyPr>
            <a:normAutofit lnSpcReduction="10000"/>
          </a:bodyPr>
          <a:lstStyle/>
          <a:p>
            <a:r>
              <a:rPr lang="en-US" dirty="0" smtClean="0"/>
              <a:t>Design Process</a:t>
            </a:r>
          </a:p>
          <a:p>
            <a:r>
              <a:rPr lang="en-US" dirty="0" smtClean="0"/>
              <a:t>Capabilities</a:t>
            </a:r>
          </a:p>
          <a:p>
            <a:r>
              <a:rPr lang="en-US" dirty="0" smtClean="0"/>
              <a:t>Use Cases</a:t>
            </a:r>
          </a:p>
          <a:p>
            <a:r>
              <a:rPr lang="en-US" dirty="0" smtClean="0"/>
              <a:t>Technical Challenges</a:t>
            </a:r>
            <a:endParaRPr lang="en-US" dirty="0"/>
          </a:p>
        </p:txBody>
      </p:sp>
    </p:spTree>
    <p:extLst>
      <p:ext uri="{BB962C8B-B14F-4D97-AF65-F5344CB8AC3E}">
        <p14:creationId xmlns:p14="http://schemas.microsoft.com/office/powerpoint/2010/main" val="3327767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Process</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17</a:t>
            </a:fld>
            <a:endParaRPr lang="en-US"/>
          </a:p>
        </p:txBody>
      </p:sp>
      <p:pic>
        <p:nvPicPr>
          <p:cNvPr id="15" name="Content Placeholder 14"/>
          <p:cNvPicPr>
            <a:picLocks noGrp="1" noChangeAspect="1"/>
          </p:cNvPicPr>
          <p:nvPr>
            <p:ph idx="1"/>
          </p:nvPr>
        </p:nvPicPr>
        <p:blipFill>
          <a:blip r:embed="rId3"/>
          <a:stretch>
            <a:fillRect/>
          </a:stretch>
        </p:blipFill>
        <p:spPr>
          <a:xfrm>
            <a:off x="1061382" y="1600200"/>
            <a:ext cx="7021235" cy="4525963"/>
          </a:xfrm>
          <a:prstGeom prst="rect">
            <a:avLst/>
          </a:prstGeom>
        </p:spPr>
      </p:pic>
    </p:spTree>
    <p:extLst>
      <p:ext uri="{BB962C8B-B14F-4D97-AF65-F5344CB8AC3E}">
        <p14:creationId xmlns:p14="http://schemas.microsoft.com/office/powerpoint/2010/main" val="3258338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Capabilities Road Map</a:t>
            </a:r>
            <a:endParaRPr lang="en-US" dirty="0"/>
          </a:p>
        </p:txBody>
      </p:sp>
      <p:sp>
        <p:nvSpPr>
          <p:cNvPr id="6" name="Slide Number Placeholder 5"/>
          <p:cNvSpPr>
            <a:spLocks noGrp="1"/>
          </p:cNvSpPr>
          <p:nvPr>
            <p:ph type="sldNum" sz="quarter" idx="4294967295"/>
          </p:nvPr>
        </p:nvSpPr>
        <p:spPr>
          <a:xfrm>
            <a:off x="7010400" y="6356350"/>
            <a:ext cx="2133600" cy="365125"/>
          </a:xfrm>
        </p:spPr>
        <p:txBody>
          <a:bodyPr/>
          <a:lstStyle/>
          <a:p>
            <a:fld id="{1B695CB0-8C45-B640-9A43-5C22B3FFA93F}" type="slidenum">
              <a:rPr lang="en-US" smtClean="0"/>
              <a:pPr/>
              <a:t>18</a:t>
            </a:fld>
            <a:endParaRPr lang="en-US"/>
          </a:p>
        </p:txBody>
      </p:sp>
      <p:sp>
        <p:nvSpPr>
          <p:cNvPr id="5" name="TextBox 4"/>
          <p:cNvSpPr txBox="1"/>
          <p:nvPr/>
        </p:nvSpPr>
        <p:spPr>
          <a:xfrm>
            <a:off x="7532572" y="2216578"/>
            <a:ext cx="1535228" cy="523220"/>
          </a:xfrm>
          <a:prstGeom prst="rect">
            <a:avLst/>
          </a:prstGeom>
          <a:noFill/>
        </p:spPr>
        <p:txBody>
          <a:bodyPr wrap="none" rtlCol="0">
            <a:spAutoFit/>
          </a:bodyPr>
          <a:lstStyle/>
          <a:p>
            <a:r>
              <a:rPr lang="en-US" sz="1400" dirty="0" smtClean="0"/>
              <a:t>CV-3 </a:t>
            </a:r>
            <a:r>
              <a:rPr lang="en-US" sz="1400" dirty="0"/>
              <a:t>Capability </a:t>
            </a:r>
            <a:endParaRPr lang="en-US" sz="1400" dirty="0" smtClean="0"/>
          </a:p>
          <a:p>
            <a:r>
              <a:rPr lang="en-US" sz="1400" dirty="0" smtClean="0"/>
              <a:t>Model </a:t>
            </a:r>
            <a:r>
              <a:rPr lang="en-US" sz="1400" dirty="0"/>
              <a:t>Description</a:t>
            </a:r>
          </a:p>
        </p:txBody>
      </p:sp>
      <p:pic>
        <p:nvPicPr>
          <p:cNvPr id="9" name="Picture 8"/>
          <p:cNvPicPr>
            <a:picLocks noChangeAspect="1"/>
          </p:cNvPicPr>
          <p:nvPr/>
        </p:nvPicPr>
        <p:blipFill>
          <a:blip r:embed="rId3"/>
          <a:stretch>
            <a:fillRect/>
          </a:stretch>
        </p:blipFill>
        <p:spPr>
          <a:xfrm>
            <a:off x="383625" y="1637999"/>
            <a:ext cx="8376751" cy="5220001"/>
          </a:xfrm>
          <a:prstGeom prst="rect">
            <a:avLst/>
          </a:prstGeom>
        </p:spPr>
      </p:pic>
    </p:spTree>
    <p:extLst>
      <p:ext uri="{BB962C8B-B14F-4D97-AF65-F5344CB8AC3E}">
        <p14:creationId xmlns:p14="http://schemas.microsoft.com/office/powerpoint/2010/main" val="15765964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Cases</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19</a:t>
            </a:fld>
            <a:endParaRPr lang="en-US"/>
          </a:p>
        </p:txBody>
      </p:sp>
      <p:pic>
        <p:nvPicPr>
          <p:cNvPr id="5" name="Content Placeholder 3"/>
          <p:cNvPicPr>
            <a:picLocks noGrp="1" noChangeAspect="1"/>
          </p:cNvPicPr>
          <p:nvPr>
            <p:ph idx="1"/>
          </p:nvPr>
        </p:nvPicPr>
        <p:blipFill>
          <a:blip r:embed="rId3"/>
          <a:stretch>
            <a:fillRect/>
          </a:stretch>
        </p:blipFill>
        <p:spPr>
          <a:xfrm>
            <a:off x="458044" y="1600200"/>
            <a:ext cx="8227912" cy="4525963"/>
          </a:xfrm>
          <a:prstGeom prst="rect">
            <a:avLst/>
          </a:prstGeom>
        </p:spPr>
      </p:pic>
    </p:spTree>
    <p:extLst>
      <p:ext uri="{BB962C8B-B14F-4D97-AF65-F5344CB8AC3E}">
        <p14:creationId xmlns:p14="http://schemas.microsoft.com/office/powerpoint/2010/main" val="3931706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906418" y="325055"/>
            <a:ext cx="5392528" cy="1083940"/>
            <a:chOff x="3430446" y="3368415"/>
            <a:chExt cx="5392528" cy="1083940"/>
          </a:xfrm>
        </p:grpSpPr>
        <p:sp>
          <p:nvSpPr>
            <p:cNvPr id="5" name="Chord 4"/>
            <p:cNvSpPr/>
            <p:nvPr/>
          </p:nvSpPr>
          <p:spPr>
            <a:xfrm rot="6789084">
              <a:off x="5721010" y="3368416"/>
              <a:ext cx="91440" cy="9144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762625" y="3397250"/>
              <a:ext cx="1908175" cy="168276"/>
            </a:xfrm>
            <a:custGeom>
              <a:avLst/>
              <a:gdLst>
                <a:gd name="connsiteX0" fmla="*/ 0 w 1908175"/>
                <a:gd name="connsiteY0" fmla="*/ 0 h 168276"/>
                <a:gd name="connsiteX1" fmla="*/ 542925 w 1908175"/>
                <a:gd name="connsiteY1" fmla="*/ 168275 h 168276"/>
                <a:gd name="connsiteX2" fmla="*/ 1908175 w 1908175"/>
                <a:gd name="connsiteY2" fmla="*/ 3175 h 168276"/>
              </a:gdLst>
              <a:ahLst/>
              <a:cxnLst>
                <a:cxn ang="0">
                  <a:pos x="connsiteX0" y="connsiteY0"/>
                </a:cxn>
                <a:cxn ang="0">
                  <a:pos x="connsiteX1" y="connsiteY1"/>
                </a:cxn>
                <a:cxn ang="0">
                  <a:pos x="connsiteX2" y="connsiteY2"/>
                </a:cxn>
              </a:cxnLst>
              <a:rect l="l" t="t" r="r" b="b"/>
              <a:pathLst>
                <a:path w="1908175" h="168276">
                  <a:moveTo>
                    <a:pt x="0" y="0"/>
                  </a:moveTo>
                  <a:cubicBezTo>
                    <a:pt x="112448" y="83873"/>
                    <a:pt x="224896" y="167746"/>
                    <a:pt x="542925" y="168275"/>
                  </a:cubicBezTo>
                  <a:cubicBezTo>
                    <a:pt x="860954" y="168804"/>
                    <a:pt x="1711325" y="59796"/>
                    <a:pt x="1908175" y="3175"/>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30446" y="4050792"/>
              <a:ext cx="1220206" cy="400110"/>
            </a:xfrm>
            <a:prstGeom prst="rect">
              <a:avLst/>
            </a:prstGeom>
          </p:spPr>
          <p:txBody>
            <a:bodyPr wrap="none">
              <a:spAutoFit/>
            </a:bodyPr>
            <a:lstStyle/>
            <a:p>
              <a:r>
                <a:rPr lang="el-GR" sz="2000" dirty="0" smtClean="0">
                  <a:latin typeface="Trebuchet MS" panose="020B0603020202020204" pitchFamily="34" charset="0"/>
                </a:rPr>
                <a:t>ε</a:t>
              </a:r>
              <a:r>
                <a:rPr lang="en-US" sz="2000" dirty="0" err="1" smtClean="0">
                  <a:latin typeface="Trebuchet MS" panose="020B0603020202020204" pitchFamily="34" charset="0"/>
                </a:rPr>
                <a:t>st</a:t>
              </a:r>
              <a:r>
                <a:rPr lang="en-US" sz="2000" dirty="0" smtClean="0">
                  <a:latin typeface="Trebuchet MS" panose="020B0603020202020204" pitchFamily="34" charset="0"/>
                </a:rPr>
                <a:t>. 2015</a:t>
              </a:r>
              <a:endParaRPr lang="en-US" sz="2000" dirty="0">
                <a:latin typeface="Trebuchet MS" panose="020B0603020202020204" pitchFamily="34" charset="0"/>
              </a:endParaRPr>
            </a:p>
          </p:txBody>
        </p:sp>
        <p:sp>
          <p:nvSpPr>
            <p:cNvPr id="8" name="Rectangle 7"/>
            <p:cNvSpPr/>
            <p:nvPr/>
          </p:nvSpPr>
          <p:spPr>
            <a:xfrm>
              <a:off x="6165566" y="4052245"/>
              <a:ext cx="2657408" cy="400110"/>
            </a:xfrm>
            <a:prstGeom prst="rect">
              <a:avLst/>
            </a:prstGeom>
          </p:spPr>
          <p:txBody>
            <a:bodyPr wrap="square">
              <a:spAutoFit/>
            </a:bodyPr>
            <a:lstStyle/>
            <a:p>
              <a:r>
                <a:rPr lang="en-US" sz="2000" dirty="0" smtClean="0">
                  <a:latin typeface="Trebuchet MS" panose="020B0603020202020204" pitchFamily="34" charset="0"/>
                </a:rPr>
                <a:t>sh  cking y good ideas</a:t>
              </a:r>
              <a:endParaRPr lang="en-US" sz="2000" dirty="0">
                <a:latin typeface="Trebuchet MS" panose="020B0603020202020204" pitchFamily="34" charset="0"/>
              </a:endParaRPr>
            </a:p>
          </p:txBody>
        </p:sp>
        <p:grpSp>
          <p:nvGrpSpPr>
            <p:cNvPr id="9" name="Group 8"/>
            <p:cNvGrpSpPr>
              <a:grpSpLocks noChangeAspect="1"/>
            </p:cNvGrpSpPr>
            <p:nvPr/>
          </p:nvGrpSpPr>
          <p:grpSpPr>
            <a:xfrm>
              <a:off x="6503197" y="4198425"/>
              <a:ext cx="150055" cy="150055"/>
              <a:chOff x="8097651" y="4517100"/>
              <a:chExt cx="260061" cy="260061"/>
            </a:xfrm>
          </p:grpSpPr>
          <p:sp>
            <p:nvSpPr>
              <p:cNvPr id="15" name="Donut 14"/>
              <p:cNvSpPr/>
              <p:nvPr/>
            </p:nvSpPr>
            <p:spPr>
              <a:xfrm>
                <a:off x="8131968" y="4538529"/>
                <a:ext cx="182880" cy="228600"/>
              </a:xfrm>
              <a:prstGeom prst="donu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Lightning Bolt 15"/>
              <p:cNvSpPr>
                <a:spLocks noChangeAspect="1"/>
              </p:cNvSpPr>
              <p:nvPr/>
            </p:nvSpPr>
            <p:spPr>
              <a:xfrm>
                <a:off x="8097651" y="4517100"/>
                <a:ext cx="260061" cy="260061"/>
              </a:xfrm>
              <a:prstGeom prst="lightningBol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Block Arc 16"/>
              <p:cNvSpPr/>
              <p:nvPr/>
            </p:nvSpPr>
            <p:spPr>
              <a:xfrm>
                <a:off x="8131968" y="4538529"/>
                <a:ext cx="182880" cy="228600"/>
              </a:xfrm>
              <a:prstGeom prst="blockArc">
                <a:avLst>
                  <a:gd name="adj1" fmla="val 10800000"/>
                  <a:gd name="adj2" fmla="val 18052144"/>
                  <a:gd name="adj3" fmla="val 247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0" name="Lightning Bolt 9"/>
            <p:cNvSpPr>
              <a:spLocks noChangeAspect="1"/>
            </p:cNvSpPr>
            <p:nvPr/>
          </p:nvSpPr>
          <p:spPr>
            <a:xfrm rot="1925760">
              <a:off x="7193002" y="4141937"/>
              <a:ext cx="167058" cy="167058"/>
            </a:xfrm>
            <a:prstGeom prst="lightningBol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ord 10"/>
            <p:cNvSpPr/>
            <p:nvPr/>
          </p:nvSpPr>
          <p:spPr>
            <a:xfrm rot="6789084">
              <a:off x="5301910" y="3368415"/>
              <a:ext cx="91440" cy="9144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p:cNvSpPr/>
            <p:nvPr/>
          </p:nvSpPr>
          <p:spPr>
            <a:xfrm rot="6789084">
              <a:off x="7630772" y="3368415"/>
              <a:ext cx="91440" cy="9144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5349875" y="3394075"/>
              <a:ext cx="1905000" cy="219082"/>
            </a:xfrm>
            <a:custGeom>
              <a:avLst/>
              <a:gdLst>
                <a:gd name="connsiteX0" fmla="*/ 0 w 1905000"/>
                <a:gd name="connsiteY0" fmla="*/ 0 h 219082"/>
                <a:gd name="connsiteX1" fmla="*/ 822325 w 1905000"/>
                <a:gd name="connsiteY1" fmla="*/ 219075 h 219082"/>
                <a:gd name="connsiteX2" fmla="*/ 1905000 w 1905000"/>
                <a:gd name="connsiteY2" fmla="*/ 6350 h 219082"/>
              </a:gdLst>
              <a:ahLst/>
              <a:cxnLst>
                <a:cxn ang="0">
                  <a:pos x="connsiteX0" y="connsiteY0"/>
                </a:cxn>
                <a:cxn ang="0">
                  <a:pos x="connsiteX1" y="connsiteY1"/>
                </a:cxn>
                <a:cxn ang="0">
                  <a:pos x="connsiteX2" y="connsiteY2"/>
                </a:cxn>
              </a:cxnLst>
              <a:rect l="l" t="t" r="r" b="b"/>
              <a:pathLst>
                <a:path w="1905000" h="219082">
                  <a:moveTo>
                    <a:pt x="0" y="0"/>
                  </a:moveTo>
                  <a:cubicBezTo>
                    <a:pt x="252412" y="109008"/>
                    <a:pt x="504825" y="218017"/>
                    <a:pt x="822325" y="219075"/>
                  </a:cubicBezTo>
                  <a:cubicBezTo>
                    <a:pt x="1139825" y="220133"/>
                    <a:pt x="1522412" y="113241"/>
                    <a:pt x="1905000" y="63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hord 13"/>
            <p:cNvSpPr/>
            <p:nvPr/>
          </p:nvSpPr>
          <p:spPr>
            <a:xfrm rot="6789084">
              <a:off x="7208498" y="3368416"/>
              <a:ext cx="91440" cy="91440"/>
            </a:xfrm>
            <a:prstGeom prst="chor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itle 1"/>
          <p:cNvSpPr txBox="1">
            <a:spLocks/>
          </p:cNvSpPr>
          <p:nvPr/>
        </p:nvSpPr>
        <p:spPr>
          <a:xfrm>
            <a:off x="454544" y="24430"/>
            <a:ext cx="8229600" cy="1143000"/>
          </a:xfrm>
          <a:prstGeom prst="rect">
            <a:avLst/>
          </a:prstGeom>
          <a:ln>
            <a:no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latin typeface="Trebuchet MS" panose="020B0603020202020204" pitchFamily="34" charset="0"/>
              </a:rPr>
              <a:t>Curr</a:t>
            </a:r>
            <a:r>
              <a:rPr lang="en-US" dirty="0" smtClean="0">
                <a:solidFill>
                  <a:schemeClr val="accent1"/>
                </a:solidFill>
                <a:latin typeface="Trebuchet MS" panose="020B0603020202020204" pitchFamily="34" charset="0"/>
              </a:rPr>
              <a:t>e</a:t>
            </a:r>
            <a:r>
              <a:rPr lang="en-US" baseline="30000" dirty="0" smtClean="0">
                <a:solidFill>
                  <a:schemeClr val="accent1"/>
                </a:solidFill>
                <a:latin typeface="Trebuchet MS" panose="020B0603020202020204" pitchFamily="34" charset="0"/>
              </a:rPr>
              <a:t>-</a:t>
            </a:r>
            <a:r>
              <a:rPr lang="en-US" dirty="0" smtClean="0">
                <a:latin typeface="Trebuchet MS" panose="020B0603020202020204" pitchFamily="34" charset="0"/>
              </a:rPr>
              <a:t>n</a:t>
            </a:r>
            <a:r>
              <a:rPr lang="en-US" sz="7200" dirty="0" smtClean="0">
                <a:latin typeface="Trebuchet MS" panose="020B0603020202020204" pitchFamily="34" charset="0"/>
              </a:rPr>
              <a:t>T</a:t>
            </a:r>
            <a:r>
              <a:rPr lang="en-US" dirty="0" smtClean="0">
                <a:latin typeface="Trebuchet MS" panose="020B0603020202020204" pitchFamily="34" charset="0"/>
              </a:rPr>
              <a:t>  Solu</a:t>
            </a:r>
            <a:r>
              <a:rPr lang="en-US" sz="7200" dirty="0" smtClean="0">
                <a:latin typeface="Trebuchet MS" panose="020B0603020202020204" pitchFamily="34" charset="0"/>
              </a:rPr>
              <a:t>T</a:t>
            </a:r>
            <a:r>
              <a:rPr lang="en-US" dirty="0" smtClean="0">
                <a:latin typeface="Trebuchet MS" panose="020B0603020202020204" pitchFamily="34" charset="0"/>
              </a:rPr>
              <a:t>io</a:t>
            </a:r>
            <a:r>
              <a:rPr lang="el-GR" sz="3600" dirty="0" smtClean="0">
                <a:solidFill>
                  <a:schemeClr val="accent1"/>
                </a:solidFill>
                <a:latin typeface="Trebuchet MS" panose="020B0603020202020204" pitchFamily="34" charset="0"/>
              </a:rPr>
              <a:t>Ω</a:t>
            </a:r>
            <a:r>
              <a:rPr lang="en-US" dirty="0" smtClean="0">
                <a:latin typeface="Trebuchet MS" panose="020B0603020202020204" pitchFamily="34" charset="0"/>
              </a:rPr>
              <a:t>s</a:t>
            </a:r>
            <a:endParaRPr lang="en-US" dirty="0">
              <a:latin typeface="Trebuchet MS" panose="020B0603020202020204" pitchFamily="34" charset="0"/>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4544" y="3383280"/>
            <a:ext cx="1600200" cy="1600200"/>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4544" y="5120640"/>
            <a:ext cx="1600200" cy="1600200"/>
          </a:xfrm>
          <a:prstGeom prst="rect">
            <a:avLst/>
          </a:prstGeom>
        </p:spPr>
      </p:pic>
      <p:sp>
        <p:nvSpPr>
          <p:cNvPr id="28" name="Content Placeholder 27"/>
          <p:cNvSpPr>
            <a:spLocks noGrp="1"/>
          </p:cNvSpPr>
          <p:nvPr>
            <p:ph idx="1"/>
          </p:nvPr>
        </p:nvSpPr>
        <p:spPr>
          <a:xfrm>
            <a:off x="2171468" y="1641368"/>
            <a:ext cx="6512676" cy="1604752"/>
          </a:xfrm>
        </p:spPr>
        <p:txBody>
          <a:bodyPr>
            <a:normAutofit/>
          </a:bodyPr>
          <a:lstStyle/>
          <a:p>
            <a:pPr marL="0" indent="0">
              <a:spcBef>
                <a:spcPts val="0"/>
              </a:spcBef>
              <a:buNone/>
            </a:pPr>
            <a:r>
              <a:rPr lang="en-US" sz="1600" dirty="0" err="1"/>
              <a:t>Tygue</a:t>
            </a:r>
            <a:r>
              <a:rPr lang="en-US" sz="1600" dirty="0"/>
              <a:t> is pursuing a masters in Systems Engineering with the ATS concentration. He will apply this masters degree to his career as a systems integrator for the FAA. As an integrator he carries a broad technical skill set that is enhanced by his systems engineering tools. He currently aids Thales Group Aviation Solutions Division with integration and testing initiatives of Automated Air Traffic Control </a:t>
            </a:r>
            <a:r>
              <a:rPr lang="en-US" sz="1600" dirty="0" smtClean="0"/>
              <a:t>systems.</a:t>
            </a:r>
            <a:endParaRPr lang="en-US" sz="1600" dirty="0"/>
          </a:p>
        </p:txBody>
      </p:sp>
      <p:pic>
        <p:nvPicPr>
          <p:cNvPr id="29" name="Picture 2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54544" y="1645920"/>
            <a:ext cx="1600200" cy="1600200"/>
          </a:xfrm>
          <a:prstGeom prst="rect">
            <a:avLst/>
          </a:prstGeom>
        </p:spPr>
      </p:pic>
      <p:sp>
        <p:nvSpPr>
          <p:cNvPr id="30" name="Content Placeholder 27"/>
          <p:cNvSpPr txBox="1">
            <a:spLocks/>
          </p:cNvSpPr>
          <p:nvPr/>
        </p:nvSpPr>
        <p:spPr>
          <a:xfrm>
            <a:off x="2171468" y="3383280"/>
            <a:ext cx="6512676" cy="1600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600" dirty="0" smtClean="0"/>
              <a:t>Brian </a:t>
            </a:r>
            <a:r>
              <a:rPr lang="en-US" sz="1600" dirty="0"/>
              <a:t>is Graduating with a Master's Degree in Operations Research from GMU in May 2015. Brian currently works as an Optimization Research Specialist for NCI on the Incentive Auction Task Force at the FCC. Previously, he taught math and physics for 10 years at Trinity School at Meadow View. Brian has a BS in Mathematics from the Catholic University of America.</a:t>
            </a:r>
          </a:p>
        </p:txBody>
      </p:sp>
      <p:sp>
        <p:nvSpPr>
          <p:cNvPr id="34" name="Content Placeholder 27"/>
          <p:cNvSpPr txBox="1">
            <a:spLocks/>
          </p:cNvSpPr>
          <p:nvPr/>
        </p:nvSpPr>
        <p:spPr>
          <a:xfrm>
            <a:off x="2171468" y="5120640"/>
            <a:ext cx="6512676" cy="16002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600" dirty="0"/>
              <a:t>Austin is a graduate student pursuing a Masters of Science of Systems Engineering. He currently works at </a:t>
            </a:r>
            <a:r>
              <a:rPr lang="en-US" sz="1600" dirty="0" err="1"/>
              <a:t>Exelis</a:t>
            </a:r>
            <a:r>
              <a:rPr lang="en-US" sz="1600" dirty="0"/>
              <a:t> in the Civil and Aerospace division as a systems engineer designing mission critical air traffic management solutions. </a:t>
            </a:r>
            <a:r>
              <a:rPr lang="en-US" sz="1600" dirty="0" err="1"/>
              <a:t>Exelis</a:t>
            </a:r>
            <a:r>
              <a:rPr lang="en-US" sz="1600" dirty="0"/>
              <a:t> is a global aerospace, </a:t>
            </a:r>
            <a:r>
              <a:rPr lang="en-US" sz="1600" dirty="0" smtClean="0"/>
              <a:t>defense, </a:t>
            </a:r>
            <a:r>
              <a:rPr lang="en-US" sz="1600" dirty="0"/>
              <a:t>and information systems and services company that provides services to a broad range of stakeholders</a:t>
            </a:r>
            <a:r>
              <a:rPr lang="en-US" sz="1600" dirty="0" smtClean="0"/>
              <a:t>.</a:t>
            </a:r>
            <a:endParaRPr lang="en-US" sz="1600" dirty="0"/>
          </a:p>
        </p:txBody>
      </p:sp>
    </p:spTree>
    <p:extLst>
      <p:ext uri="{BB962C8B-B14F-4D97-AF65-F5344CB8AC3E}">
        <p14:creationId xmlns:p14="http://schemas.microsoft.com/office/powerpoint/2010/main" val="36007313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Challenges</a:t>
            </a:r>
            <a:endParaRPr lang="en-US" dirty="0"/>
          </a:p>
        </p:txBody>
      </p:sp>
      <p:sp>
        <p:nvSpPr>
          <p:cNvPr id="3" name="Content Placeholder 2"/>
          <p:cNvSpPr>
            <a:spLocks noGrp="1"/>
          </p:cNvSpPr>
          <p:nvPr>
            <p:ph idx="1"/>
          </p:nvPr>
        </p:nvSpPr>
        <p:spPr/>
        <p:txBody>
          <a:bodyPr/>
          <a:lstStyle/>
          <a:p>
            <a:r>
              <a:rPr lang="en-US" dirty="0"/>
              <a:t>Data acquisition</a:t>
            </a:r>
          </a:p>
          <a:p>
            <a:pPr lvl="1"/>
            <a:r>
              <a:rPr lang="en-US" dirty="0"/>
              <a:t>Interface to LOLA database</a:t>
            </a:r>
          </a:p>
          <a:p>
            <a:r>
              <a:rPr lang="en-US" dirty="0"/>
              <a:t>Data storage</a:t>
            </a:r>
          </a:p>
          <a:p>
            <a:pPr lvl="1"/>
            <a:r>
              <a:rPr lang="en-US" dirty="0"/>
              <a:t>Incorporating system expansion to other counties</a:t>
            </a:r>
          </a:p>
          <a:p>
            <a:r>
              <a:rPr lang="en-US" dirty="0" smtClean="0"/>
              <a:t>Service </a:t>
            </a:r>
            <a:r>
              <a:rPr lang="en-US" dirty="0"/>
              <a:t>area determination</a:t>
            </a:r>
          </a:p>
          <a:p>
            <a:pPr lvl="1"/>
            <a:r>
              <a:rPr lang="en-US" dirty="0"/>
              <a:t>Constrained to using GIS </a:t>
            </a:r>
            <a:r>
              <a:rPr lang="en-US" dirty="0" err="1"/>
              <a:t>shapefile</a:t>
            </a:r>
            <a:r>
              <a:rPr lang="en-US" dirty="0"/>
              <a:t> for service area</a:t>
            </a:r>
          </a:p>
          <a:p>
            <a:pPr lvl="1"/>
            <a:r>
              <a:rPr lang="en-US" dirty="0"/>
              <a:t>Correlating LOLA database with </a:t>
            </a:r>
            <a:r>
              <a:rPr lang="en-US"/>
              <a:t>location </a:t>
            </a:r>
            <a:r>
              <a:rPr lang="en-US" smtClean="0"/>
              <a:t>data</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20</a:t>
            </a:fld>
            <a:endParaRPr lang="en-US"/>
          </a:p>
        </p:txBody>
      </p:sp>
    </p:spTree>
    <p:extLst>
      <p:ext uri="{BB962C8B-B14F-4D97-AF65-F5344CB8AC3E}">
        <p14:creationId xmlns:p14="http://schemas.microsoft.com/office/powerpoint/2010/main" val="3520990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Development</a:t>
            </a:r>
            <a:endParaRPr lang="en-US" dirty="0"/>
          </a:p>
        </p:txBody>
      </p:sp>
      <p:sp>
        <p:nvSpPr>
          <p:cNvPr id="3" name="Text Placeholder 2"/>
          <p:cNvSpPr>
            <a:spLocks noGrp="1"/>
          </p:cNvSpPr>
          <p:nvPr>
            <p:ph type="body" sz="quarter" idx="10"/>
          </p:nvPr>
        </p:nvSpPr>
        <p:spPr/>
        <p:txBody>
          <a:bodyPr>
            <a:normAutofit lnSpcReduction="10000"/>
          </a:bodyPr>
          <a:lstStyle/>
          <a:p>
            <a:r>
              <a:rPr lang="en-US" dirty="0" smtClean="0"/>
              <a:t>Data Acquisition</a:t>
            </a:r>
          </a:p>
          <a:p>
            <a:r>
              <a:rPr lang="en-US" dirty="0" smtClean="0"/>
              <a:t>Database</a:t>
            </a:r>
          </a:p>
          <a:p>
            <a:r>
              <a:rPr lang="en-US" dirty="0" smtClean="0"/>
              <a:t>Software</a:t>
            </a:r>
          </a:p>
          <a:p>
            <a:r>
              <a:rPr lang="en-US" dirty="0" smtClean="0"/>
              <a:t>GIS</a:t>
            </a:r>
            <a:endParaRPr lang="en-US" dirty="0"/>
          </a:p>
        </p:txBody>
      </p:sp>
    </p:spTree>
    <p:extLst>
      <p:ext uri="{BB962C8B-B14F-4D97-AF65-F5344CB8AC3E}">
        <p14:creationId xmlns:p14="http://schemas.microsoft.com/office/powerpoint/2010/main" val="2582052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Scraper</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22</a:t>
            </a:fld>
            <a:endParaRPr lang="en-US"/>
          </a:p>
        </p:txBody>
      </p:sp>
      <p:pic>
        <p:nvPicPr>
          <p:cNvPr id="5" name="Content Placeholder 4"/>
          <p:cNvPicPr>
            <a:picLocks noGrp="1"/>
          </p:cNvPicPr>
          <p:nvPr>
            <p:ph idx="1"/>
          </p:nvPr>
        </p:nvPicPr>
        <p:blipFill>
          <a:blip r:embed="rId2"/>
          <a:stretch>
            <a:fillRect/>
          </a:stretch>
        </p:blipFill>
        <p:spPr>
          <a:xfrm>
            <a:off x="1" y="1600200"/>
            <a:ext cx="4514850" cy="4525963"/>
          </a:xfrm>
          <a:prstGeom prst="rect">
            <a:avLst/>
          </a:prstGeom>
        </p:spPr>
      </p:pic>
      <p:pic>
        <p:nvPicPr>
          <p:cNvPr id="6" name="Picture 5"/>
          <p:cNvPicPr/>
          <p:nvPr/>
        </p:nvPicPr>
        <p:blipFill>
          <a:blip r:embed="rId3"/>
          <a:stretch>
            <a:fillRect/>
          </a:stretch>
        </p:blipFill>
        <p:spPr>
          <a:xfrm>
            <a:off x="4514851" y="1600200"/>
            <a:ext cx="4629149" cy="4525963"/>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Scraper</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23</a:t>
            </a:fld>
            <a:endParaRPr lang="en-US"/>
          </a:p>
        </p:txBody>
      </p:sp>
      <p:pic>
        <p:nvPicPr>
          <p:cNvPr id="5" name="Content Placeholder 4"/>
          <p:cNvPicPr>
            <a:picLocks noGrp="1"/>
          </p:cNvPicPr>
          <p:nvPr>
            <p:ph idx="1"/>
          </p:nvPr>
        </p:nvPicPr>
        <p:blipFill>
          <a:blip r:embed="rId2"/>
          <a:stretch>
            <a:fillRect/>
          </a:stretch>
        </p:blipFill>
        <p:spPr>
          <a:xfrm>
            <a:off x="2095500" y="1600200"/>
            <a:ext cx="4925997" cy="4525963"/>
          </a:xfrm>
          <a:prstGeom prst="rect">
            <a:avLst/>
          </a:prstGeom>
        </p:spPr>
      </p:pic>
      <p:pic>
        <p:nvPicPr>
          <p:cNvPr id="6" name="Picture 5"/>
          <p:cNvPicPr/>
          <p:nvPr/>
        </p:nvPicPr>
        <p:blipFill>
          <a:blip r:embed="rId3"/>
          <a:stretch>
            <a:fillRect/>
          </a:stretch>
        </p:blipFill>
        <p:spPr>
          <a:xfrm>
            <a:off x="2095500" y="1600200"/>
            <a:ext cx="4925997" cy="4525963"/>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Loudoun County</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24</a:t>
            </a:fld>
            <a:endParaRPr lang="en-US"/>
          </a:p>
        </p:txBody>
      </p:sp>
      <p:pic>
        <p:nvPicPr>
          <p:cNvPr id="65538" name="Picture 2"/>
          <p:cNvPicPr>
            <a:picLocks noGrp="1" noChangeAspect="1" noChangeArrowheads="1"/>
          </p:cNvPicPr>
          <p:nvPr>
            <p:ph idx="1"/>
          </p:nvPr>
        </p:nvPicPr>
        <p:blipFill>
          <a:blip r:embed="rId2"/>
          <a:srcRect/>
          <a:stretch>
            <a:fillRect/>
          </a:stretch>
        </p:blipFill>
        <p:spPr bwMode="auto">
          <a:xfrm>
            <a:off x="1447966" y="1600200"/>
            <a:ext cx="6248067"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Capability Trade-off</a:t>
            </a:r>
            <a:endParaRPr lang="en-US" dirty="0"/>
          </a:p>
        </p:txBody>
      </p:sp>
      <p:sp>
        <p:nvSpPr>
          <p:cNvPr id="3" name="Content Placeholder 2"/>
          <p:cNvSpPr>
            <a:spLocks noGrp="1"/>
          </p:cNvSpPr>
          <p:nvPr>
            <p:ph idx="1"/>
          </p:nvPr>
        </p:nvSpPr>
        <p:spPr>
          <a:xfrm>
            <a:off x="457200" y="1600200"/>
            <a:ext cx="8229600" cy="625207"/>
          </a:xfrm>
        </p:spPr>
        <p:txBody>
          <a:bodyPr>
            <a:normAutofit/>
          </a:bodyPr>
          <a:lstStyle/>
          <a:p>
            <a:pPr marL="0" indent="0">
              <a:buNone/>
            </a:pPr>
            <a:r>
              <a:rPr lang="en-US" dirty="0" smtClean="0"/>
              <a:t>Two approaches to Data Acquisition Capability</a:t>
            </a:r>
          </a:p>
        </p:txBody>
      </p:sp>
      <p:sp>
        <p:nvSpPr>
          <p:cNvPr id="4" name="Slide Number Placeholder 3"/>
          <p:cNvSpPr>
            <a:spLocks noGrp="1"/>
          </p:cNvSpPr>
          <p:nvPr>
            <p:ph type="sldNum" sz="quarter" idx="12"/>
          </p:nvPr>
        </p:nvSpPr>
        <p:spPr/>
        <p:txBody>
          <a:bodyPr/>
          <a:lstStyle/>
          <a:p>
            <a:fld id="{1B695CB0-8C45-B640-9A43-5C22B3FFA93F}" type="slidenum">
              <a:rPr lang="en-US" smtClean="0"/>
              <a:pPr/>
              <a:t>25</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40388626"/>
              </p:ext>
            </p:extLst>
          </p:nvPr>
        </p:nvGraphicFramePr>
        <p:xfrm>
          <a:off x="821178" y="2676663"/>
          <a:ext cx="7716894" cy="2820753"/>
        </p:xfrm>
        <a:graphic>
          <a:graphicData uri="http://schemas.openxmlformats.org/drawingml/2006/table">
            <a:tbl>
              <a:tblPr firstRow="1" firstCol="1" bandRow="1">
                <a:tableStyleId>{5C22544A-7EE6-4342-B048-85BDC9FD1C3A}</a:tableStyleId>
              </a:tblPr>
              <a:tblGrid>
                <a:gridCol w="1332918"/>
                <a:gridCol w="3191575"/>
                <a:gridCol w="3192401"/>
              </a:tblGrid>
              <a:tr h="313417">
                <a:tc>
                  <a:txBody>
                    <a:bodyPr/>
                    <a:lstStyle/>
                    <a:p>
                      <a:pPr marL="0" marR="0">
                        <a:spcBef>
                          <a:spcPts val="0"/>
                        </a:spcBef>
                        <a:spcAft>
                          <a:spcPts val="0"/>
                        </a:spcAft>
                      </a:pPr>
                      <a:r>
                        <a:rPr lang="en-US" sz="1600" dirty="0">
                          <a:effectLst/>
                        </a:rPr>
                        <a:t> </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600" dirty="0">
                          <a:effectLst/>
                        </a:rPr>
                        <a:t>Intended Benefits</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600">
                          <a:effectLst/>
                        </a:rPr>
                        <a:t>Identified Risks</a:t>
                      </a:r>
                      <a:endParaRPr lang="en-US" sz="1600">
                        <a:effectLst/>
                        <a:latin typeface="Times New Roman" panose="02020603050405020304" pitchFamily="18" charset="0"/>
                        <a:ea typeface="SimSun" panose="02010600030101010101" pitchFamily="2" charset="-122"/>
                      </a:endParaRPr>
                    </a:p>
                  </a:txBody>
                  <a:tcPr marL="68580" marR="68580" marT="0" marB="0"/>
                </a:tc>
              </a:tr>
              <a:tr h="1253668">
                <a:tc>
                  <a:txBody>
                    <a:bodyPr/>
                    <a:lstStyle/>
                    <a:p>
                      <a:pPr marL="0" marR="0">
                        <a:spcBef>
                          <a:spcPts val="0"/>
                        </a:spcBef>
                        <a:spcAft>
                          <a:spcPts val="0"/>
                        </a:spcAft>
                      </a:pPr>
                      <a:r>
                        <a:rPr lang="en-US" sz="1600">
                          <a:effectLst/>
                        </a:rPr>
                        <a:t>Data Scraper</a:t>
                      </a:r>
                      <a:endParaRPr lang="en-US" sz="160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600" dirty="0">
                          <a:effectLst/>
                        </a:rPr>
                        <a:t>- More complete automation</a:t>
                      </a:r>
                    </a:p>
                    <a:p>
                      <a:pPr marL="0" marR="0">
                        <a:spcBef>
                          <a:spcPts val="0"/>
                        </a:spcBef>
                        <a:spcAft>
                          <a:spcPts val="0"/>
                        </a:spcAft>
                      </a:pPr>
                      <a:r>
                        <a:rPr lang="en-US" sz="1600" dirty="0">
                          <a:effectLst/>
                        </a:rPr>
                        <a:t>- Minimize human error</a:t>
                      </a:r>
                    </a:p>
                    <a:p>
                      <a:pPr marL="0" marR="0">
                        <a:spcBef>
                          <a:spcPts val="0"/>
                        </a:spcBef>
                        <a:spcAft>
                          <a:spcPts val="0"/>
                        </a:spcAft>
                      </a:pPr>
                      <a:r>
                        <a:rPr lang="en-US" sz="1600" dirty="0">
                          <a:effectLst/>
                        </a:rPr>
                        <a:t> </a:t>
                      </a:r>
                      <a:endParaRPr lang="en-US" sz="1600"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600" dirty="0">
                          <a:effectLst/>
                        </a:rPr>
                        <a:t>- Data may be out of date</a:t>
                      </a:r>
                    </a:p>
                    <a:p>
                      <a:pPr marL="0" marR="0">
                        <a:spcBef>
                          <a:spcPts val="0"/>
                        </a:spcBef>
                        <a:spcAft>
                          <a:spcPts val="0"/>
                        </a:spcAft>
                      </a:pPr>
                      <a:r>
                        <a:rPr lang="en-US" sz="1600" dirty="0">
                          <a:effectLst/>
                        </a:rPr>
                        <a:t>- Developed website may become out of date</a:t>
                      </a:r>
                    </a:p>
                    <a:p>
                      <a:pPr marL="0" marR="0">
                        <a:spcBef>
                          <a:spcPts val="0"/>
                        </a:spcBef>
                        <a:spcAft>
                          <a:spcPts val="0"/>
                        </a:spcAft>
                      </a:pPr>
                      <a:r>
                        <a:rPr lang="en-US" sz="1600" dirty="0">
                          <a:effectLst/>
                        </a:rPr>
                        <a:t>- No buy in from Loudoun County</a:t>
                      </a:r>
                      <a:endParaRPr lang="en-US" sz="1600" dirty="0">
                        <a:effectLst/>
                        <a:latin typeface="Times New Roman" panose="02020603050405020304" pitchFamily="18" charset="0"/>
                        <a:ea typeface="SimSun" panose="02010600030101010101" pitchFamily="2" charset="-122"/>
                      </a:endParaRPr>
                    </a:p>
                  </a:txBody>
                  <a:tcPr marL="68580" marR="68580" marT="0" marB="0"/>
                </a:tc>
              </a:tr>
              <a:tr h="1253668">
                <a:tc>
                  <a:txBody>
                    <a:bodyPr/>
                    <a:lstStyle/>
                    <a:p>
                      <a:pPr marL="0" marR="0">
                        <a:spcBef>
                          <a:spcPts val="0"/>
                        </a:spcBef>
                        <a:spcAft>
                          <a:spcPts val="0"/>
                        </a:spcAft>
                      </a:pPr>
                      <a:r>
                        <a:rPr lang="en-US" sz="1600" b="1">
                          <a:effectLst/>
                        </a:rPr>
                        <a:t>CSV Dump</a:t>
                      </a:r>
                      <a:endParaRPr lang="en-US" sz="1600" b="1">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600" b="1" dirty="0">
                          <a:effectLst/>
                        </a:rPr>
                        <a:t>- Minimize </a:t>
                      </a:r>
                      <a:r>
                        <a:rPr lang="en-US" sz="1600" b="1" dirty="0" smtClean="0">
                          <a:effectLst/>
                        </a:rPr>
                        <a:t>raw data </a:t>
                      </a:r>
                      <a:r>
                        <a:rPr lang="en-US" sz="1600" b="1" dirty="0">
                          <a:effectLst/>
                        </a:rPr>
                        <a:t>errors </a:t>
                      </a:r>
                      <a:r>
                        <a:rPr lang="en-US" sz="1600" b="1" dirty="0" smtClean="0">
                          <a:effectLst/>
                        </a:rPr>
                        <a:t>(no middle man website)</a:t>
                      </a:r>
                      <a:endParaRPr lang="en-US" sz="1600" b="1" dirty="0">
                        <a:effectLst/>
                      </a:endParaRPr>
                    </a:p>
                    <a:p>
                      <a:pPr marL="0" marR="0">
                        <a:spcBef>
                          <a:spcPts val="0"/>
                        </a:spcBef>
                        <a:spcAft>
                          <a:spcPts val="0"/>
                        </a:spcAft>
                      </a:pPr>
                      <a:r>
                        <a:rPr lang="en-US" sz="1600" b="1" dirty="0">
                          <a:effectLst/>
                        </a:rPr>
                        <a:t>- More control of source data format</a:t>
                      </a:r>
                    </a:p>
                    <a:p>
                      <a:pPr marL="0" marR="0">
                        <a:spcBef>
                          <a:spcPts val="0"/>
                        </a:spcBef>
                        <a:spcAft>
                          <a:spcPts val="0"/>
                        </a:spcAft>
                      </a:pPr>
                      <a:r>
                        <a:rPr lang="en-US" sz="1600" b="1" dirty="0">
                          <a:effectLst/>
                        </a:rPr>
                        <a:t>(No data pre-processing needed)</a:t>
                      </a:r>
                      <a:endParaRPr lang="en-US" sz="1600" b="1" dirty="0">
                        <a:effectLst/>
                        <a:latin typeface="Times New Roman" panose="02020603050405020304" pitchFamily="18" charset="0"/>
                        <a:ea typeface="SimSun" panose="02010600030101010101" pitchFamily="2" charset="-122"/>
                      </a:endParaRPr>
                    </a:p>
                  </a:txBody>
                  <a:tcPr marL="68580" marR="68580" marT="0" marB="0"/>
                </a:tc>
                <a:tc>
                  <a:txBody>
                    <a:bodyPr/>
                    <a:lstStyle/>
                    <a:p>
                      <a:pPr marL="0" marR="0">
                        <a:spcBef>
                          <a:spcPts val="0"/>
                        </a:spcBef>
                        <a:spcAft>
                          <a:spcPts val="0"/>
                        </a:spcAft>
                      </a:pPr>
                      <a:r>
                        <a:rPr lang="en-US" sz="1600" b="1" dirty="0" smtClean="0">
                          <a:effectLst/>
                        </a:rPr>
                        <a:t>- </a:t>
                      </a:r>
                      <a:r>
                        <a:rPr lang="en-US" sz="1600" b="1" dirty="0">
                          <a:effectLst/>
                        </a:rPr>
                        <a:t>Added stakeholder (LC)</a:t>
                      </a:r>
                    </a:p>
                    <a:p>
                      <a:pPr marL="0" marR="0" indent="0">
                        <a:spcBef>
                          <a:spcPts val="0"/>
                        </a:spcBef>
                        <a:spcAft>
                          <a:spcPts val="0"/>
                        </a:spcAft>
                        <a:buFontTx/>
                        <a:buNone/>
                      </a:pPr>
                      <a:r>
                        <a:rPr lang="en-US" sz="1600" b="1" dirty="0" smtClean="0">
                          <a:effectLst/>
                        </a:rPr>
                        <a:t>- FOIA control of data</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b="1" dirty="0" smtClean="0">
                          <a:effectLst/>
                        </a:rPr>
                        <a:t>- Human interface</a:t>
                      </a:r>
                    </a:p>
                    <a:p>
                      <a:pPr marL="0" marR="0" indent="0">
                        <a:spcBef>
                          <a:spcPts val="0"/>
                        </a:spcBef>
                        <a:spcAft>
                          <a:spcPts val="0"/>
                        </a:spcAft>
                        <a:buFontTx/>
                        <a:buNone/>
                      </a:pPr>
                      <a:endParaRPr lang="en-US" sz="1600" b="1" dirty="0">
                        <a:effectLst/>
                      </a:endParaRPr>
                    </a:p>
                  </a:txBody>
                  <a:tcPr marL="68580" marR="68580" marT="0" marB="0"/>
                </a:tc>
              </a:tr>
            </a:tbl>
          </a:graphicData>
        </a:graphic>
      </p:graphicFrame>
    </p:spTree>
    <p:extLst>
      <p:ext uri="{BB962C8B-B14F-4D97-AF65-F5344CB8AC3E}">
        <p14:creationId xmlns:p14="http://schemas.microsoft.com/office/powerpoint/2010/main" val="3374829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a:t>
            </a:r>
            <a:endParaRPr lang="en-US" dirty="0"/>
          </a:p>
        </p:txBody>
      </p:sp>
      <p:sp>
        <p:nvSpPr>
          <p:cNvPr id="3" name="Content Placeholder 2"/>
          <p:cNvSpPr>
            <a:spLocks noGrp="1"/>
          </p:cNvSpPr>
          <p:nvPr>
            <p:ph idx="1"/>
          </p:nvPr>
        </p:nvSpPr>
        <p:spPr/>
        <p:txBody>
          <a:bodyPr/>
          <a:lstStyle/>
          <a:p>
            <a:r>
              <a:rPr lang="en-US" dirty="0" smtClean="0"/>
              <a:t>Database created using </a:t>
            </a:r>
            <a:r>
              <a:rPr lang="en-US" dirty="0" err="1" smtClean="0"/>
              <a:t>MySql</a:t>
            </a:r>
            <a:endParaRPr lang="en-US" dirty="0" smtClean="0"/>
          </a:p>
          <a:p>
            <a:pPr lvl="1"/>
            <a:r>
              <a:rPr lang="en-US" dirty="0" smtClean="0"/>
              <a:t>Open Source </a:t>
            </a:r>
          </a:p>
          <a:p>
            <a:pPr lvl="1"/>
            <a:r>
              <a:rPr lang="en-US" dirty="0" smtClean="0"/>
              <a:t>Scalable</a:t>
            </a:r>
          </a:p>
          <a:p>
            <a:pPr lvl="1"/>
            <a:r>
              <a:rPr lang="en-US" dirty="0" smtClean="0"/>
              <a:t>Flexible</a:t>
            </a:r>
          </a:p>
          <a:p>
            <a:pPr lvl="1"/>
            <a:r>
              <a:rPr lang="en-US" dirty="0" smtClean="0"/>
              <a:t>NOVEC currently uses </a:t>
            </a:r>
            <a:r>
              <a:rPr lang="en-US" dirty="0" err="1" smtClean="0"/>
              <a:t>MySql</a:t>
            </a:r>
            <a:endParaRPr lang="en-US" dirty="0" smtClean="0"/>
          </a:p>
          <a:p>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Design</a:t>
            </a:r>
            <a:endParaRPr lang="en-US" dirty="0"/>
          </a:p>
        </p:txBody>
      </p:sp>
      <p:pic>
        <p:nvPicPr>
          <p:cNvPr id="16385" name="Picture 1" descr="C:\Users\SmithB\Documents\Smith\ORwork\NOVEC\dbPic.png"/>
          <p:cNvPicPr>
            <a:picLocks noChangeAspect="1" noChangeArrowheads="1"/>
          </p:cNvPicPr>
          <p:nvPr/>
        </p:nvPicPr>
        <p:blipFill>
          <a:blip r:embed="rId2"/>
          <a:srcRect/>
          <a:stretch>
            <a:fillRect/>
          </a:stretch>
        </p:blipFill>
        <p:spPr bwMode="auto">
          <a:xfrm>
            <a:off x="80474" y="1706787"/>
            <a:ext cx="9063526" cy="5151213"/>
          </a:xfrm>
          <a:prstGeom prst="rect">
            <a:avLst/>
          </a:prstGeom>
          <a:noFill/>
        </p:spPr>
      </p:pic>
    </p:spTree>
    <p:extLst>
      <p:ext uri="{BB962C8B-B14F-4D97-AF65-F5344CB8AC3E}">
        <p14:creationId xmlns:p14="http://schemas.microsoft.com/office/powerpoint/2010/main" val="34613201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a:t>
            </a:r>
            <a:endParaRPr lang="en-US" dirty="0"/>
          </a:p>
        </p:txBody>
      </p:sp>
      <p:sp>
        <p:nvSpPr>
          <p:cNvPr id="3" name="Content Placeholder 2"/>
          <p:cNvSpPr>
            <a:spLocks noGrp="1"/>
          </p:cNvSpPr>
          <p:nvPr>
            <p:ph idx="1"/>
          </p:nvPr>
        </p:nvSpPr>
        <p:spPr/>
        <p:txBody>
          <a:bodyPr/>
          <a:lstStyle/>
          <a:p>
            <a:r>
              <a:rPr lang="en-US" dirty="0" smtClean="0"/>
              <a:t>Open Source</a:t>
            </a:r>
          </a:p>
          <a:p>
            <a:r>
              <a:rPr lang="en-US" dirty="0" smtClean="0"/>
              <a:t>Self documenting</a:t>
            </a:r>
          </a:p>
          <a:p>
            <a:r>
              <a:rPr lang="en-US" dirty="0" smtClean="0"/>
              <a:t>Robust libraries</a:t>
            </a:r>
          </a:p>
          <a:p>
            <a:pPr lvl="1"/>
            <a:r>
              <a:rPr lang="en-US" dirty="0" smtClean="0"/>
              <a:t>Web crawlers, </a:t>
            </a:r>
            <a:r>
              <a:rPr lang="en-US" dirty="0" err="1" smtClean="0"/>
              <a:t>csv</a:t>
            </a:r>
            <a:r>
              <a:rPr lang="en-US" dirty="0" smtClean="0"/>
              <a:t> readers/writers, GIS functions</a:t>
            </a:r>
          </a:p>
          <a:p>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NEXIS Operations</a:t>
            </a:r>
            <a:endParaRPr lang="en-US" dirty="0"/>
          </a:p>
        </p:txBody>
      </p:sp>
      <p:sp>
        <p:nvSpPr>
          <p:cNvPr id="3" name="Content Placeholder 2"/>
          <p:cNvSpPr>
            <a:spLocks noGrp="1"/>
          </p:cNvSpPr>
          <p:nvPr>
            <p:ph idx="1"/>
          </p:nvPr>
        </p:nvSpPr>
        <p:spPr/>
        <p:txBody>
          <a:bodyPr/>
          <a:lstStyle/>
          <a:p>
            <a:r>
              <a:rPr lang="en-US" dirty="0" smtClean="0"/>
              <a:t>Text interface</a:t>
            </a:r>
          </a:p>
          <a:p>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29</a:t>
            </a:fld>
            <a:endParaRPr lang="en-US"/>
          </a:p>
        </p:txBody>
      </p:sp>
      <p:pic>
        <p:nvPicPr>
          <p:cNvPr id="5" name="Picture 4"/>
          <p:cNvPicPr/>
          <p:nvPr/>
        </p:nvPicPr>
        <p:blipFill>
          <a:blip r:embed="rId2" cstate="print"/>
          <a:srcRect/>
          <a:stretch>
            <a:fillRect/>
          </a:stretch>
        </p:blipFill>
        <p:spPr bwMode="auto">
          <a:xfrm>
            <a:off x="1219200" y="2627694"/>
            <a:ext cx="6877050" cy="25348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Summary</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sz="2800" b="1" dirty="0" smtClean="0"/>
              <a:t>Current State</a:t>
            </a:r>
            <a:endParaRPr lang="en-US" sz="2800" b="1" dirty="0"/>
          </a:p>
          <a:p>
            <a:r>
              <a:rPr lang="en-US" sz="2400" dirty="0" smtClean="0"/>
              <a:t>Inefficient methods and means for planning for future asset deployment</a:t>
            </a:r>
          </a:p>
          <a:p>
            <a:pPr marL="0" indent="0">
              <a:buNone/>
            </a:pPr>
            <a:r>
              <a:rPr lang="en-US" sz="2800" b="1" dirty="0" smtClean="0"/>
              <a:t>Developed Solution</a:t>
            </a:r>
          </a:p>
          <a:p>
            <a:r>
              <a:rPr lang="en-US" sz="2400" dirty="0" smtClean="0"/>
              <a:t>Collect, Process, Report on regional development projects</a:t>
            </a:r>
            <a:endParaRPr lang="en-US" sz="2400" dirty="0"/>
          </a:p>
          <a:p>
            <a:pPr marL="0" indent="0">
              <a:buNone/>
            </a:pPr>
            <a:r>
              <a:rPr lang="en-US" sz="2800" b="1" dirty="0" smtClean="0"/>
              <a:t>Impact</a:t>
            </a:r>
            <a:endParaRPr lang="en-US" sz="2400" b="1" dirty="0" smtClean="0"/>
          </a:p>
          <a:p>
            <a:r>
              <a:rPr lang="en-US" sz="2400" dirty="0" smtClean="0"/>
              <a:t>Increased Situational Awareness</a:t>
            </a:r>
          </a:p>
          <a:p>
            <a:r>
              <a:rPr lang="en-US" sz="2400" dirty="0" smtClean="0"/>
              <a:t>Decreased time and errors in data collection and processing.</a:t>
            </a:r>
          </a:p>
          <a:p>
            <a:endParaRPr lang="en-US" sz="2400" dirty="0" smtClean="0"/>
          </a:p>
          <a:p>
            <a:pPr marL="0" indent="0">
              <a:buNone/>
            </a:pPr>
            <a:r>
              <a:rPr lang="en-US" sz="2600" b="1" dirty="0"/>
              <a:t>Deliverables</a:t>
            </a:r>
            <a:r>
              <a:rPr lang="en-US" sz="2600" dirty="0"/>
              <a:t>: </a:t>
            </a:r>
            <a:endParaRPr lang="en-US" sz="2600" dirty="0" smtClean="0"/>
          </a:p>
          <a:p>
            <a:pPr marL="0" indent="0">
              <a:buNone/>
            </a:pPr>
            <a:r>
              <a:rPr lang="en-US" sz="2200" dirty="0" smtClean="0"/>
              <a:t>con </a:t>
            </a:r>
            <a:r>
              <a:rPr lang="en-US" sz="2200" dirty="0"/>
              <a:t>ops, system requirements, functioning code, database design, </a:t>
            </a:r>
            <a:r>
              <a:rPr lang="en-US" sz="2200" dirty="0" smtClean="0"/>
              <a:t>user’s </a:t>
            </a:r>
            <a:r>
              <a:rPr lang="en-US" sz="2200" dirty="0"/>
              <a:t>manual, final report</a:t>
            </a:r>
          </a:p>
          <a:p>
            <a:endParaRPr lang="en-US" dirty="0" smtClean="0"/>
          </a:p>
        </p:txBody>
      </p:sp>
      <p:sp>
        <p:nvSpPr>
          <p:cNvPr id="4" name="Slide Number Placeholder 3"/>
          <p:cNvSpPr>
            <a:spLocks noGrp="1"/>
          </p:cNvSpPr>
          <p:nvPr>
            <p:ph type="sldNum" sz="quarter" idx="12"/>
          </p:nvPr>
        </p:nvSpPr>
        <p:spPr/>
        <p:txBody>
          <a:bodyPr/>
          <a:lstStyle/>
          <a:p>
            <a:fld id="{1B695CB0-8C45-B640-9A43-5C22B3FFA93F}" type="slidenum">
              <a:rPr lang="en-US" smtClean="0"/>
              <a:pPr/>
              <a:t>3</a:t>
            </a:fld>
            <a:endParaRPr lang="en-US"/>
          </a:p>
        </p:txBody>
      </p:sp>
    </p:spTree>
    <p:extLst>
      <p:ext uri="{BB962C8B-B14F-4D97-AF65-F5344CB8AC3E}">
        <p14:creationId xmlns:p14="http://schemas.microsoft.com/office/powerpoint/2010/main" val="17006406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Updating Database</a:t>
            </a:r>
            <a:endParaRPr lang="en-US" dirty="0"/>
          </a:p>
        </p:txBody>
      </p:sp>
      <p:sp>
        <p:nvSpPr>
          <p:cNvPr id="3" name="Content Placeholder 2"/>
          <p:cNvSpPr>
            <a:spLocks noGrp="1"/>
          </p:cNvSpPr>
          <p:nvPr>
            <p:ph idx="1"/>
          </p:nvPr>
        </p:nvSpPr>
        <p:spPr/>
        <p:txBody>
          <a:bodyPr/>
          <a:lstStyle/>
          <a:p>
            <a:r>
              <a:rPr lang="en-US" dirty="0" smtClean="0"/>
              <a:t>Reads the </a:t>
            </a:r>
            <a:r>
              <a:rPr lang="en-US" dirty="0" err="1" smtClean="0"/>
              <a:t>csv</a:t>
            </a:r>
            <a:r>
              <a:rPr lang="en-US" dirty="0" smtClean="0"/>
              <a:t> and writes updates to the log</a:t>
            </a:r>
          </a:p>
          <a:p>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30</a:t>
            </a:fld>
            <a:endParaRPr lang="en-US"/>
          </a:p>
        </p:txBody>
      </p:sp>
      <p:pic>
        <p:nvPicPr>
          <p:cNvPr id="5" name="Picture 4"/>
          <p:cNvPicPr/>
          <p:nvPr/>
        </p:nvPicPr>
        <p:blipFill>
          <a:blip r:embed="rId2" cstate="print"/>
          <a:srcRect/>
          <a:stretch>
            <a:fillRect/>
          </a:stretch>
        </p:blipFill>
        <p:spPr bwMode="auto">
          <a:xfrm>
            <a:off x="914400" y="2298804"/>
            <a:ext cx="7448550" cy="35495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Creates Reports</a:t>
            </a:r>
            <a:endParaRPr lang="en-US" dirty="0"/>
          </a:p>
        </p:txBody>
      </p:sp>
      <p:sp>
        <p:nvSpPr>
          <p:cNvPr id="3" name="Content Placeholder 2"/>
          <p:cNvSpPr>
            <a:spLocks noGrp="1"/>
          </p:cNvSpPr>
          <p:nvPr>
            <p:ph idx="1"/>
          </p:nvPr>
        </p:nvSpPr>
        <p:spPr/>
        <p:txBody>
          <a:bodyPr/>
          <a:lstStyle/>
          <a:p>
            <a:r>
              <a:rPr lang="en-US" dirty="0" smtClean="0"/>
              <a:t>Determines which records fall within service area and near service area.</a:t>
            </a:r>
          </a:p>
          <a:p>
            <a:r>
              <a:rPr lang="en-US" dirty="0" smtClean="0"/>
              <a:t>Customizable by record type and file date</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31</a:t>
            </a:fld>
            <a:endParaRPr lang="en-US"/>
          </a:p>
        </p:txBody>
      </p:sp>
      <p:pic>
        <p:nvPicPr>
          <p:cNvPr id="6" name="Picture 5"/>
          <p:cNvPicPr/>
          <p:nvPr/>
        </p:nvPicPr>
        <p:blipFill>
          <a:blip r:embed="rId2" cstate="print"/>
          <a:srcRect/>
          <a:stretch>
            <a:fillRect/>
          </a:stretch>
        </p:blipFill>
        <p:spPr bwMode="auto">
          <a:xfrm>
            <a:off x="1828800" y="3256171"/>
            <a:ext cx="5486400" cy="2869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Creates Reports</a:t>
            </a:r>
            <a:endParaRPr lang="en-US" dirty="0"/>
          </a:p>
        </p:txBody>
      </p:sp>
      <p:sp>
        <p:nvSpPr>
          <p:cNvPr id="3" name="Content Placeholder 2"/>
          <p:cNvSpPr>
            <a:spLocks noGrp="1"/>
          </p:cNvSpPr>
          <p:nvPr>
            <p:ph idx="1"/>
          </p:nvPr>
        </p:nvSpPr>
        <p:spPr/>
        <p:txBody>
          <a:bodyPr/>
          <a:lstStyle/>
          <a:p>
            <a:r>
              <a:rPr lang="en-US" dirty="0" smtClean="0"/>
              <a:t>Writes records to a </a:t>
            </a:r>
            <a:r>
              <a:rPr lang="en-US" dirty="0" err="1" smtClean="0"/>
              <a:t>csv</a:t>
            </a:r>
            <a:endParaRPr lang="en-US" dirty="0" smtClean="0"/>
          </a:p>
          <a:p>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32</a:t>
            </a:fld>
            <a:endParaRPr lang="en-US"/>
          </a:p>
        </p:txBody>
      </p:sp>
      <p:pic>
        <p:nvPicPr>
          <p:cNvPr id="5" name="Picture 4"/>
          <p:cNvPicPr/>
          <p:nvPr/>
        </p:nvPicPr>
        <p:blipFill>
          <a:blip r:embed="rId2" cstate="print"/>
          <a:srcRect/>
          <a:stretch>
            <a:fillRect/>
          </a:stretch>
        </p:blipFill>
        <p:spPr bwMode="auto">
          <a:xfrm>
            <a:off x="1828800" y="3638550"/>
            <a:ext cx="5486400" cy="2487613"/>
          </a:xfrm>
          <a:prstGeom prst="rect">
            <a:avLst/>
          </a:prstGeom>
          <a:noFill/>
          <a:ln w="9525">
            <a:noFill/>
            <a:miter lim="800000"/>
            <a:headEnd/>
            <a:tailEnd/>
          </a:ln>
        </p:spPr>
      </p:pic>
      <p:pic>
        <p:nvPicPr>
          <p:cNvPr id="6" name="Picture 5"/>
          <p:cNvPicPr/>
          <p:nvPr/>
        </p:nvPicPr>
        <p:blipFill>
          <a:blip r:embed="rId3" cstate="print"/>
          <a:srcRect/>
          <a:stretch>
            <a:fillRect/>
          </a:stretch>
        </p:blipFill>
        <p:spPr bwMode="auto">
          <a:xfrm>
            <a:off x="1828800" y="2266950"/>
            <a:ext cx="5486400" cy="19010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3" name="Text Placeholder 2"/>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25820522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a:t>
            </a:r>
            <a:endParaRPr lang="en-US" dirty="0"/>
          </a:p>
        </p:txBody>
      </p:sp>
      <p:sp>
        <p:nvSpPr>
          <p:cNvPr id="3" name="Content Placeholder 2"/>
          <p:cNvSpPr>
            <a:spLocks noGrp="1"/>
          </p:cNvSpPr>
          <p:nvPr>
            <p:ph idx="1"/>
          </p:nvPr>
        </p:nvSpPr>
        <p:spPr>
          <a:xfrm>
            <a:off x="457200" y="1826342"/>
            <a:ext cx="8229600" cy="3561735"/>
          </a:xfrm>
        </p:spPr>
        <p:txBody>
          <a:bodyPr>
            <a:normAutofit/>
          </a:bodyPr>
          <a:lstStyle/>
          <a:p>
            <a:r>
              <a:rPr lang="en-US" sz="3000" dirty="0" smtClean="0"/>
              <a:t>Ability to store important information from across NOVEC’s service area</a:t>
            </a:r>
          </a:p>
          <a:p>
            <a:r>
              <a:rPr lang="en-US" sz="3000" dirty="0" smtClean="0"/>
              <a:t>Ability to provide spatial data for more accurate forecasts</a:t>
            </a:r>
          </a:p>
          <a:p>
            <a:endParaRPr lang="en-US" sz="3000" dirty="0" smtClean="0"/>
          </a:p>
        </p:txBody>
      </p:sp>
      <p:sp>
        <p:nvSpPr>
          <p:cNvPr id="4" name="Slide Number Placeholder 3"/>
          <p:cNvSpPr>
            <a:spLocks noGrp="1"/>
          </p:cNvSpPr>
          <p:nvPr>
            <p:ph type="sldNum" sz="quarter" idx="12"/>
          </p:nvPr>
        </p:nvSpPr>
        <p:spPr/>
        <p:txBody>
          <a:bodyPr/>
          <a:lstStyle/>
          <a:p>
            <a:fld id="{1B695CB0-8C45-B640-9A43-5C22B3FFA93F}" type="slidenum">
              <a:rPr lang="en-US" smtClean="0"/>
              <a:pPr/>
              <a:t>34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564434125"/>
              </p:ext>
            </p:extLst>
          </p:nvPr>
        </p:nvGraphicFramePr>
        <p:xfrm>
          <a:off x="1317525" y="3923069"/>
          <a:ext cx="6489287" cy="1927126"/>
        </p:xfrm>
        <a:graphic>
          <a:graphicData uri="http://schemas.openxmlformats.org/drawingml/2006/table">
            <a:tbl>
              <a:tblPr firstRow="1" firstCol="1" bandRow="1">
                <a:tableStyleId>{5C22544A-7EE6-4342-B048-85BDC9FD1C3A}</a:tableStyleId>
              </a:tblPr>
              <a:tblGrid>
                <a:gridCol w="1297663"/>
                <a:gridCol w="1297663"/>
                <a:gridCol w="1297663"/>
                <a:gridCol w="1297663"/>
                <a:gridCol w="1298635"/>
              </a:tblGrid>
              <a:tr h="963562">
                <a:tc>
                  <a:txBody>
                    <a:bodyPr/>
                    <a:lstStyle/>
                    <a:p>
                      <a:pPr marL="0" marR="0" algn="ctr">
                        <a:spcBef>
                          <a:spcPts val="0"/>
                        </a:spcBef>
                        <a:spcAft>
                          <a:spcPts val="0"/>
                        </a:spcAft>
                      </a:pPr>
                      <a:r>
                        <a:rPr lang="en-US" sz="1800" dirty="0">
                          <a:effectLst/>
                        </a:rPr>
                        <a:t>Number of Records</a:t>
                      </a:r>
                      <a:endParaRPr lang="en-US" sz="1800" dirty="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Nominal Errors</a:t>
                      </a:r>
                      <a:endParaRPr lang="en-US" sz="1800" dirty="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System Errors</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Error Reduction</a:t>
                      </a:r>
                      <a:endParaRPr lang="en-US" sz="1800">
                        <a:effectLst/>
                        <a:latin typeface="Times New Roman"/>
                        <a:ea typeface="SimSun"/>
                      </a:endParaRPr>
                    </a:p>
                  </a:txBody>
                  <a:tcPr marL="68580" marR="68580" marT="0" marB="0"/>
                </a:tc>
                <a:tc>
                  <a:txBody>
                    <a:bodyPr/>
                    <a:lstStyle/>
                    <a:p>
                      <a:pPr marL="0" marR="0" algn="ctr">
                        <a:spcBef>
                          <a:spcPts val="0"/>
                        </a:spcBef>
                        <a:spcAft>
                          <a:spcPts val="1200"/>
                        </a:spcAft>
                      </a:pPr>
                      <a:r>
                        <a:rPr lang="en-US" sz="1800" dirty="0">
                          <a:effectLst/>
                        </a:rPr>
                        <a:t>Time Savings (min)</a:t>
                      </a:r>
                      <a:endParaRPr lang="en-US" sz="1800" dirty="0">
                        <a:effectLst/>
                        <a:latin typeface="Times New Roman"/>
                        <a:ea typeface="SimSun"/>
                      </a:endParaRPr>
                    </a:p>
                  </a:txBody>
                  <a:tcPr marL="68580" marR="68580" marT="0" marB="0"/>
                </a:tc>
              </a:tr>
              <a:tr h="321188">
                <a:tc>
                  <a:txBody>
                    <a:bodyPr/>
                    <a:lstStyle/>
                    <a:p>
                      <a:pPr marL="0" marR="0" algn="ctr">
                        <a:spcBef>
                          <a:spcPts val="0"/>
                        </a:spcBef>
                        <a:spcAft>
                          <a:spcPts val="0"/>
                        </a:spcAft>
                      </a:pPr>
                      <a:r>
                        <a:rPr lang="en-US" sz="1800">
                          <a:effectLst/>
                        </a:rPr>
                        <a:t>5</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2.8</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0.0</a:t>
                      </a:r>
                      <a:endParaRPr lang="en-US" sz="1800" dirty="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2.8</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24.5</a:t>
                      </a:r>
                      <a:endParaRPr lang="en-US" sz="1800">
                        <a:effectLst/>
                        <a:latin typeface="Times New Roman"/>
                        <a:ea typeface="SimSun"/>
                      </a:endParaRPr>
                    </a:p>
                  </a:txBody>
                  <a:tcPr marL="68580" marR="68580" marT="0" marB="0"/>
                </a:tc>
              </a:tr>
              <a:tr h="321188">
                <a:tc>
                  <a:txBody>
                    <a:bodyPr/>
                    <a:lstStyle/>
                    <a:p>
                      <a:pPr marL="0" marR="0" algn="ctr">
                        <a:spcBef>
                          <a:spcPts val="0"/>
                        </a:spcBef>
                        <a:spcAft>
                          <a:spcPts val="0"/>
                        </a:spcAft>
                      </a:pPr>
                      <a:r>
                        <a:rPr lang="en-US" sz="1800">
                          <a:effectLst/>
                        </a:rPr>
                        <a:t>50</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27.5</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0.5</a:t>
                      </a:r>
                      <a:endParaRPr lang="en-US" sz="1800" dirty="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27.0</a:t>
                      </a:r>
                      <a:endParaRPr lang="en-US" sz="1800" dirty="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254.0</a:t>
                      </a:r>
                      <a:endParaRPr lang="en-US" sz="1800">
                        <a:effectLst/>
                        <a:latin typeface="Times New Roman"/>
                        <a:ea typeface="SimSun"/>
                      </a:endParaRPr>
                    </a:p>
                  </a:txBody>
                  <a:tcPr marL="68580" marR="68580" marT="0" marB="0"/>
                </a:tc>
              </a:tr>
              <a:tr h="321188">
                <a:tc>
                  <a:txBody>
                    <a:bodyPr/>
                    <a:lstStyle/>
                    <a:p>
                      <a:pPr marL="0" marR="0" algn="ctr">
                        <a:spcBef>
                          <a:spcPts val="0"/>
                        </a:spcBef>
                        <a:spcAft>
                          <a:spcPts val="0"/>
                        </a:spcAft>
                      </a:pPr>
                      <a:r>
                        <a:rPr lang="en-US" sz="1800">
                          <a:effectLst/>
                        </a:rPr>
                        <a:t>100</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55</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a:effectLst/>
                        </a:rPr>
                        <a:t>1.0</a:t>
                      </a:r>
                      <a:endParaRPr lang="en-US" sz="180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54.0</a:t>
                      </a:r>
                      <a:endParaRPr lang="en-US" sz="1800" dirty="0">
                        <a:effectLst/>
                        <a:latin typeface="Times New Roman"/>
                        <a:ea typeface="SimSun"/>
                      </a:endParaRPr>
                    </a:p>
                  </a:txBody>
                  <a:tcPr marL="68580" marR="68580" marT="0" marB="0"/>
                </a:tc>
                <a:tc>
                  <a:txBody>
                    <a:bodyPr/>
                    <a:lstStyle/>
                    <a:p>
                      <a:pPr marL="0" marR="0" algn="ctr">
                        <a:spcBef>
                          <a:spcPts val="0"/>
                        </a:spcBef>
                        <a:spcAft>
                          <a:spcPts val="0"/>
                        </a:spcAft>
                      </a:pPr>
                      <a:r>
                        <a:rPr lang="en-US" sz="1800" dirty="0">
                          <a:effectLst/>
                        </a:rPr>
                        <a:t>509.0</a:t>
                      </a:r>
                      <a:endParaRPr lang="en-US" sz="1800" dirty="0">
                        <a:effectLst/>
                        <a:latin typeface="Times New Roman"/>
                        <a:ea typeface="SimSun"/>
                      </a:endParaRPr>
                    </a:p>
                  </a:txBody>
                  <a:tcPr marL="68580" marR="68580" marT="0" marB="0"/>
                </a:tc>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457200" y="2013155"/>
            <a:ext cx="4016477" cy="3630561"/>
          </a:xfrm>
        </p:spPr>
        <p:txBody>
          <a:bodyPr>
            <a:normAutofit/>
          </a:bodyPr>
          <a:lstStyle/>
          <a:p>
            <a:r>
              <a:rPr lang="en-US" sz="2000" dirty="0" smtClean="0"/>
              <a:t>Expansion of system to other counties within service area</a:t>
            </a:r>
          </a:p>
          <a:p>
            <a:r>
              <a:rPr lang="en-US" sz="2000" dirty="0" smtClean="0"/>
              <a:t>Incorporate legacy data into forecasting models</a:t>
            </a:r>
          </a:p>
          <a:p>
            <a:r>
              <a:rPr lang="en-US" sz="2000" dirty="0"/>
              <a:t>Capability Phase II</a:t>
            </a:r>
          </a:p>
          <a:p>
            <a:pPr lvl="1"/>
            <a:r>
              <a:rPr lang="en-US" sz="1800" dirty="0"/>
              <a:t>Forecast future electricity demands</a:t>
            </a:r>
          </a:p>
          <a:p>
            <a:pPr lvl="1"/>
            <a:r>
              <a:rPr lang="en-US" sz="1800" dirty="0"/>
              <a:t>Plan asset deployment</a:t>
            </a:r>
          </a:p>
          <a:p>
            <a:r>
              <a:rPr lang="en-US" sz="2000" dirty="0" smtClean="0"/>
              <a:t>Better user interfaces</a:t>
            </a:r>
            <a:endParaRPr lang="en-US" sz="2000"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35</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21146" y="2013155"/>
            <a:ext cx="4286995" cy="3215247"/>
          </a:xfrm>
          <a:prstGeom prst="rect">
            <a:avLst/>
          </a:prstGeom>
          <a:ln>
            <a:solidFill>
              <a:schemeClr val="tx1"/>
            </a:solidFill>
          </a:ln>
        </p:spPr>
      </p:pic>
    </p:spTree>
    <p:extLst>
      <p:ext uri="{BB962C8B-B14F-4D97-AF65-F5344CB8AC3E}">
        <p14:creationId xmlns:p14="http://schemas.microsoft.com/office/powerpoint/2010/main" val="2657462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Learned</a:t>
            </a:r>
            <a:endParaRPr lang="en-US" dirty="0"/>
          </a:p>
        </p:txBody>
      </p:sp>
      <p:sp>
        <p:nvSpPr>
          <p:cNvPr id="3" name="Content Placeholder 2"/>
          <p:cNvSpPr>
            <a:spLocks noGrp="1"/>
          </p:cNvSpPr>
          <p:nvPr>
            <p:ph idx="1"/>
          </p:nvPr>
        </p:nvSpPr>
        <p:spPr>
          <a:xfrm>
            <a:off x="457200" y="2202426"/>
            <a:ext cx="8229600" cy="3923737"/>
          </a:xfrm>
        </p:spPr>
        <p:txBody>
          <a:bodyPr/>
          <a:lstStyle/>
          <a:p>
            <a:r>
              <a:rPr lang="en-US" dirty="0" smtClean="0"/>
              <a:t>Client engagement early and often</a:t>
            </a:r>
          </a:p>
          <a:p>
            <a:endParaRPr lang="en-US" sz="1000" dirty="0" smtClean="0"/>
          </a:p>
          <a:p>
            <a:r>
              <a:rPr lang="en-US" dirty="0" smtClean="0"/>
              <a:t>Communicate effectively using a variety of means</a:t>
            </a:r>
          </a:p>
          <a:p>
            <a:endParaRPr lang="en-US" sz="1000" dirty="0" smtClean="0"/>
          </a:p>
          <a:p>
            <a:r>
              <a:rPr lang="en-US" dirty="0" smtClean="0"/>
              <a:t>Pursue multiple paths</a:t>
            </a:r>
          </a:p>
          <a:p>
            <a:endParaRPr lang="en-US" dirty="0" smtClean="0"/>
          </a:p>
          <a:p>
            <a:endParaRPr lang="en-US" sz="1000" dirty="0" smtClean="0"/>
          </a:p>
          <a:p>
            <a:endParaRPr lang="en-US" sz="1000" dirty="0" smtClean="0"/>
          </a:p>
          <a:p>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36</a:t>
            </a:fld>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	</a:t>
            </a:r>
            <a:endParaRPr lang="en-US" dirty="0"/>
          </a:p>
        </p:txBody>
      </p:sp>
      <p:sp>
        <p:nvSpPr>
          <p:cNvPr id="3" name="Content Placeholder 2"/>
          <p:cNvSpPr>
            <a:spLocks noGrp="1"/>
          </p:cNvSpPr>
          <p:nvPr>
            <p:ph idx="1"/>
          </p:nvPr>
        </p:nvSpPr>
        <p:spPr/>
        <p:txBody>
          <a:bodyPr/>
          <a:lstStyle/>
          <a:p>
            <a:r>
              <a:rPr lang="en-US" dirty="0" smtClean="0"/>
              <a:t>Project Sponsors: Bryan Barfield and Ally Shi</a:t>
            </a:r>
          </a:p>
          <a:p>
            <a:r>
              <a:rPr lang="en-US" dirty="0" smtClean="0"/>
              <a:t>Loudoun County: Karen Lanham, Dept. of Economic Development and Diana </a:t>
            </a:r>
            <a:r>
              <a:rPr lang="en-US" dirty="0" err="1" smtClean="0"/>
              <a:t>Witek</a:t>
            </a:r>
            <a:r>
              <a:rPr lang="en-US" dirty="0" smtClean="0"/>
              <a:t>, Dept. of Information Technology</a:t>
            </a:r>
          </a:p>
          <a:p>
            <a:r>
              <a:rPr lang="en-US" dirty="0" smtClean="0"/>
              <a:t>Faculty: Dr. Barry, Dr. Huang and Dr. </a:t>
            </a:r>
            <a:r>
              <a:rPr lang="en-US" dirty="0" err="1" smtClean="0"/>
              <a:t>Zaidi</a:t>
            </a:r>
            <a:endParaRPr lang="en-US" dirty="0" smtClean="0"/>
          </a:p>
        </p:txBody>
      </p:sp>
    </p:spTree>
    <p:extLst>
      <p:ext uri="{BB962C8B-B14F-4D97-AF65-F5344CB8AC3E}">
        <p14:creationId xmlns:p14="http://schemas.microsoft.com/office/powerpoint/2010/main" val="40798021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Questions?</a:t>
            </a:r>
            <a:endParaRPr lang="en-US" b="1" dirty="0"/>
          </a:p>
        </p:txBody>
      </p:sp>
    </p:spTree>
    <p:extLst>
      <p:ext uri="{BB962C8B-B14F-4D97-AF65-F5344CB8AC3E}">
        <p14:creationId xmlns:p14="http://schemas.microsoft.com/office/powerpoint/2010/main" val="9175789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Classes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General </a:t>
            </a:r>
            <a:r>
              <a:rPr lang="en-US" dirty="0"/>
              <a:t>Users - Accesses the system with a user logon and permissions. The user can perform </a:t>
            </a:r>
            <a:r>
              <a:rPr lang="en-US" dirty="0" smtClean="0"/>
              <a:t>collections and queries.</a:t>
            </a:r>
            <a:endParaRPr lang="en-US" dirty="0"/>
          </a:p>
          <a:p>
            <a:r>
              <a:rPr lang="en-US" dirty="0" err="1"/>
              <a:t>Admininstrators</a:t>
            </a:r>
            <a:r>
              <a:rPr lang="en-US" dirty="0"/>
              <a:t> - Accesses the system with an admin logon and permissions. The user can perform system level configurations items.</a:t>
            </a:r>
          </a:p>
          <a:p>
            <a:r>
              <a:rPr lang="en-US" b="1" dirty="0" smtClean="0"/>
              <a:t>Analyst – Accesses the system with a privileged user logon and permissions. The analyst can </a:t>
            </a:r>
            <a:r>
              <a:rPr lang="en-US" b="1" dirty="0"/>
              <a:t>perform collections and </a:t>
            </a:r>
            <a:r>
              <a:rPr lang="en-US" b="1" dirty="0" smtClean="0"/>
              <a:t>queries</a:t>
            </a:r>
            <a:r>
              <a:rPr lang="en-US" b="1" dirty="0"/>
              <a:t> </a:t>
            </a:r>
            <a:r>
              <a:rPr lang="en-US" b="1" dirty="0" smtClean="0"/>
              <a:t>and</a:t>
            </a:r>
            <a:r>
              <a:rPr lang="en-US" b="1" dirty="0"/>
              <a:t> </a:t>
            </a:r>
            <a:r>
              <a:rPr lang="en-US" b="1" dirty="0" smtClean="0"/>
              <a:t>update the database as needed.</a:t>
            </a:r>
            <a:endParaRPr lang="en-US" b="1"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39</a:t>
            </a:fld>
            <a:endParaRPr lang="en-US"/>
          </a:p>
        </p:txBody>
      </p:sp>
    </p:spTree>
    <p:extLst>
      <p:ext uri="{BB962C8B-B14F-4D97-AF65-F5344CB8AC3E}">
        <p14:creationId xmlns:p14="http://schemas.microsoft.com/office/powerpoint/2010/main" val="1641149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Project Definition</a:t>
            </a:r>
            <a:endParaRPr lang="en-US" dirty="0">
              <a:solidFill>
                <a:srgbClr val="92D050"/>
              </a:solidFill>
            </a:endParaRPr>
          </a:p>
          <a:p>
            <a:pPr lvl="1"/>
            <a:r>
              <a:rPr lang="en-US" dirty="0" smtClean="0"/>
              <a:t>Background</a:t>
            </a:r>
            <a:endParaRPr lang="en-US" dirty="0" smtClean="0">
              <a:solidFill>
                <a:srgbClr val="FF0000"/>
              </a:solidFill>
            </a:endParaRPr>
          </a:p>
          <a:p>
            <a:pPr lvl="1"/>
            <a:r>
              <a:rPr lang="en-US" dirty="0" smtClean="0"/>
              <a:t>Gap Analysis</a:t>
            </a:r>
          </a:p>
          <a:p>
            <a:pPr lvl="1"/>
            <a:r>
              <a:rPr lang="en-US" dirty="0" smtClean="0"/>
              <a:t>Problem Statement</a:t>
            </a:r>
          </a:p>
          <a:p>
            <a:r>
              <a:rPr lang="en-US" dirty="0" smtClean="0"/>
              <a:t>Technical Approach </a:t>
            </a:r>
            <a:endParaRPr lang="en-US" dirty="0">
              <a:solidFill>
                <a:srgbClr val="92D050"/>
              </a:solidFill>
            </a:endParaRPr>
          </a:p>
          <a:p>
            <a:r>
              <a:rPr lang="en-US" dirty="0" smtClean="0"/>
              <a:t>System Design</a:t>
            </a:r>
            <a:endParaRPr lang="en-US" dirty="0" smtClean="0">
              <a:solidFill>
                <a:srgbClr val="92D050"/>
              </a:solidFill>
            </a:endParaRPr>
          </a:p>
          <a:p>
            <a:pPr lvl="1"/>
            <a:r>
              <a:rPr lang="en-US" dirty="0" smtClean="0"/>
              <a:t>Design Process</a:t>
            </a:r>
          </a:p>
          <a:p>
            <a:pPr lvl="1"/>
            <a:r>
              <a:rPr lang="en-US" dirty="0" smtClean="0"/>
              <a:t>System Design</a:t>
            </a:r>
          </a:p>
          <a:p>
            <a:pPr lvl="1"/>
            <a:r>
              <a:rPr lang="en-US" dirty="0" smtClean="0"/>
              <a:t>Technical Challenges</a:t>
            </a:r>
          </a:p>
          <a:p>
            <a:r>
              <a:rPr lang="en-US" dirty="0" smtClean="0"/>
              <a:t>Software Development</a:t>
            </a:r>
            <a:endParaRPr lang="en-US" dirty="0" smtClean="0">
              <a:solidFill>
                <a:srgbClr val="92D050"/>
              </a:solidFill>
            </a:endParaRPr>
          </a:p>
          <a:p>
            <a:r>
              <a:rPr lang="en-US" dirty="0" smtClean="0"/>
              <a:t>Impact </a:t>
            </a:r>
          </a:p>
          <a:p>
            <a:r>
              <a:rPr lang="en-US" dirty="0" smtClean="0"/>
              <a:t>Future Work Questions </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4</a:t>
            </a:fld>
            <a:endParaRPr lang="en-US"/>
          </a:p>
        </p:txBody>
      </p:sp>
    </p:spTree>
    <p:extLst>
      <p:ext uri="{BB962C8B-B14F-4D97-AF65-F5344CB8AC3E}">
        <p14:creationId xmlns:p14="http://schemas.microsoft.com/office/powerpoint/2010/main" val="1181044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Ray Casting</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40</a:t>
            </a:fld>
            <a:endParaRPr lang="en-US"/>
          </a:p>
        </p:txBody>
      </p:sp>
      <p:pic>
        <p:nvPicPr>
          <p:cNvPr id="5" name="Content Placeholder 4"/>
          <p:cNvPicPr>
            <a:picLocks noGrp="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457200" y="2236497"/>
            <a:ext cx="4492711" cy="3778732"/>
          </a:xfrm>
          <a:prstGeom prst="rect">
            <a:avLst/>
          </a:prstGeom>
          <a:noFill/>
          <a:ln w="9525">
            <a:noFill/>
            <a:miter lim="800000"/>
            <a:headEnd/>
            <a:tailEnd/>
          </a:ln>
        </p:spPr>
      </p:pic>
      <p:grpSp>
        <p:nvGrpSpPr>
          <p:cNvPr id="23" name="Group 22"/>
          <p:cNvGrpSpPr/>
          <p:nvPr/>
        </p:nvGrpSpPr>
        <p:grpSpPr>
          <a:xfrm>
            <a:off x="6210054" y="2236497"/>
            <a:ext cx="1778319" cy="3778732"/>
            <a:chOff x="6210054" y="1652828"/>
            <a:chExt cx="1778319" cy="4362401"/>
          </a:xfrm>
        </p:grpSpPr>
        <p:sp>
          <p:nvSpPr>
            <p:cNvPr id="8" name="Freeform 7"/>
            <p:cNvSpPr/>
            <p:nvPr/>
          </p:nvSpPr>
          <p:spPr>
            <a:xfrm>
              <a:off x="6210054" y="1767128"/>
              <a:ext cx="1425051" cy="1855433"/>
            </a:xfrm>
            <a:custGeom>
              <a:avLst/>
              <a:gdLst>
                <a:gd name="connsiteX0" fmla="*/ 0 w 1571348"/>
                <a:gd name="connsiteY0" fmla="*/ 0 h 1855433"/>
                <a:gd name="connsiteX1" fmla="*/ 1571348 w 1571348"/>
                <a:gd name="connsiteY1" fmla="*/ 0 h 1855433"/>
                <a:gd name="connsiteX2" fmla="*/ 1571348 w 1571348"/>
                <a:gd name="connsiteY2" fmla="*/ 1855433 h 1855433"/>
                <a:gd name="connsiteX3" fmla="*/ 53266 w 1571348"/>
                <a:gd name="connsiteY3" fmla="*/ 1855433 h 1855433"/>
                <a:gd name="connsiteX4" fmla="*/ 53266 w 1571348"/>
                <a:gd name="connsiteY4" fmla="*/ 1305018 h 1855433"/>
                <a:gd name="connsiteX5" fmla="*/ 994299 w 1571348"/>
                <a:gd name="connsiteY5" fmla="*/ 1305018 h 1855433"/>
                <a:gd name="connsiteX6" fmla="*/ 994299 w 1571348"/>
                <a:gd name="connsiteY6" fmla="*/ 381740 h 1855433"/>
                <a:gd name="connsiteX7" fmla="*/ 26633 w 1571348"/>
                <a:gd name="connsiteY7" fmla="*/ 381740 h 1855433"/>
                <a:gd name="connsiteX8" fmla="*/ 0 w 1571348"/>
                <a:gd name="connsiteY8" fmla="*/ 0 h 185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348" h="1855433">
                  <a:moveTo>
                    <a:pt x="0" y="0"/>
                  </a:moveTo>
                  <a:lnTo>
                    <a:pt x="1571348" y="0"/>
                  </a:lnTo>
                  <a:lnTo>
                    <a:pt x="1571348" y="1855433"/>
                  </a:lnTo>
                  <a:lnTo>
                    <a:pt x="53266" y="1855433"/>
                  </a:lnTo>
                  <a:lnTo>
                    <a:pt x="53266" y="1305018"/>
                  </a:lnTo>
                  <a:lnTo>
                    <a:pt x="994299" y="1305018"/>
                  </a:lnTo>
                  <a:lnTo>
                    <a:pt x="994299" y="381740"/>
                  </a:lnTo>
                  <a:lnTo>
                    <a:pt x="26633" y="381740"/>
                  </a:lnTo>
                  <a:lnTo>
                    <a:pt x="0" y="0"/>
                  </a:lnTo>
                  <a:close/>
                </a:path>
              </a:pathLst>
            </a:cu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6556765" y="2575972"/>
              <a:ext cx="118872" cy="11887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a:stCxn id="9" idx="6"/>
            </p:cNvCxnSpPr>
            <p:nvPr/>
          </p:nvCxnSpPr>
          <p:spPr>
            <a:xfrm>
              <a:off x="6675637" y="2635408"/>
              <a:ext cx="1312736" cy="0"/>
            </a:xfrm>
            <a:prstGeom prst="line">
              <a:avLst/>
            </a:prstGeom>
            <a:ln w="12700">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11" name="Multiply 10"/>
            <p:cNvSpPr/>
            <p:nvPr/>
          </p:nvSpPr>
          <p:spPr>
            <a:xfrm>
              <a:off x="7520805" y="2521108"/>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7000590" y="2521108"/>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6501901" y="2027532"/>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Multiply 13"/>
            <p:cNvSpPr/>
            <p:nvPr/>
          </p:nvSpPr>
          <p:spPr>
            <a:xfrm>
              <a:off x="6501901" y="1652828"/>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p:nvSpPr>
          <p:spPr>
            <a:xfrm>
              <a:off x="6210054" y="4159796"/>
              <a:ext cx="1425051" cy="1855433"/>
            </a:xfrm>
            <a:custGeom>
              <a:avLst/>
              <a:gdLst>
                <a:gd name="connsiteX0" fmla="*/ 0 w 1571348"/>
                <a:gd name="connsiteY0" fmla="*/ 0 h 1855433"/>
                <a:gd name="connsiteX1" fmla="*/ 1571348 w 1571348"/>
                <a:gd name="connsiteY1" fmla="*/ 0 h 1855433"/>
                <a:gd name="connsiteX2" fmla="*/ 1571348 w 1571348"/>
                <a:gd name="connsiteY2" fmla="*/ 1855433 h 1855433"/>
                <a:gd name="connsiteX3" fmla="*/ 53266 w 1571348"/>
                <a:gd name="connsiteY3" fmla="*/ 1855433 h 1855433"/>
                <a:gd name="connsiteX4" fmla="*/ 53266 w 1571348"/>
                <a:gd name="connsiteY4" fmla="*/ 1305018 h 1855433"/>
                <a:gd name="connsiteX5" fmla="*/ 994299 w 1571348"/>
                <a:gd name="connsiteY5" fmla="*/ 1305018 h 1855433"/>
                <a:gd name="connsiteX6" fmla="*/ 994299 w 1571348"/>
                <a:gd name="connsiteY6" fmla="*/ 381740 h 1855433"/>
                <a:gd name="connsiteX7" fmla="*/ 26633 w 1571348"/>
                <a:gd name="connsiteY7" fmla="*/ 381740 h 1855433"/>
                <a:gd name="connsiteX8" fmla="*/ 0 w 1571348"/>
                <a:gd name="connsiteY8" fmla="*/ 0 h 185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348" h="1855433">
                  <a:moveTo>
                    <a:pt x="0" y="0"/>
                  </a:moveTo>
                  <a:lnTo>
                    <a:pt x="1571348" y="0"/>
                  </a:lnTo>
                  <a:lnTo>
                    <a:pt x="1571348" y="1855433"/>
                  </a:lnTo>
                  <a:lnTo>
                    <a:pt x="53266" y="1855433"/>
                  </a:lnTo>
                  <a:lnTo>
                    <a:pt x="53266" y="1305018"/>
                  </a:lnTo>
                  <a:lnTo>
                    <a:pt x="994299" y="1305018"/>
                  </a:lnTo>
                  <a:lnTo>
                    <a:pt x="994299" y="381740"/>
                  </a:lnTo>
                  <a:lnTo>
                    <a:pt x="26633" y="381740"/>
                  </a:lnTo>
                  <a:lnTo>
                    <a:pt x="0" y="0"/>
                  </a:lnTo>
                  <a:close/>
                </a:path>
              </a:pathLst>
            </a:cu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501901" y="5700160"/>
              <a:ext cx="118872" cy="118872"/>
            </a:xfrm>
            <a:prstGeom prst="ellipse">
              <a:avLst/>
            </a:prstGeom>
            <a:solidFill>
              <a:srgbClr val="00B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16" idx="6"/>
            </p:cNvCxnSpPr>
            <p:nvPr/>
          </p:nvCxnSpPr>
          <p:spPr>
            <a:xfrm>
              <a:off x="6620773" y="5759596"/>
              <a:ext cx="1312736" cy="0"/>
            </a:xfrm>
            <a:prstGeom prst="line">
              <a:avLst/>
            </a:prstGeom>
            <a:ln w="12700">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18" name="Multiply 17"/>
            <p:cNvSpPr/>
            <p:nvPr/>
          </p:nvSpPr>
          <p:spPr>
            <a:xfrm>
              <a:off x="7522503" y="5653347"/>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a:stCxn id="16" idx="0"/>
            </p:cNvCxnSpPr>
            <p:nvPr/>
          </p:nvCxnSpPr>
          <p:spPr>
            <a:xfrm flipH="1" flipV="1">
              <a:off x="6556765" y="3956781"/>
              <a:ext cx="4572" cy="1743379"/>
            </a:xfrm>
            <a:prstGeom prst="line">
              <a:avLst/>
            </a:prstGeom>
            <a:ln w="12700">
              <a:solidFill>
                <a:schemeClr val="tx1"/>
              </a:solidFill>
              <a:prstDash val="lgDash"/>
            </a:ln>
          </p:spPr>
          <p:style>
            <a:lnRef idx="2">
              <a:schemeClr val="accent1"/>
            </a:lnRef>
            <a:fillRef idx="0">
              <a:schemeClr val="accent1"/>
            </a:fillRef>
            <a:effectRef idx="1">
              <a:schemeClr val="accent1"/>
            </a:effectRef>
            <a:fontRef idx="minor">
              <a:schemeClr val="tx1"/>
            </a:fontRef>
          </p:style>
        </p:cxnSp>
        <p:sp>
          <p:nvSpPr>
            <p:cNvPr id="20" name="Multiply 19"/>
            <p:cNvSpPr/>
            <p:nvPr/>
          </p:nvSpPr>
          <p:spPr>
            <a:xfrm>
              <a:off x="6442465" y="5349210"/>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Multiply 20"/>
            <p:cNvSpPr/>
            <p:nvPr/>
          </p:nvSpPr>
          <p:spPr>
            <a:xfrm>
              <a:off x="6447037" y="4435010"/>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6442465" y="4052093"/>
              <a:ext cx="228600" cy="228600"/>
            </a:xfrm>
            <a:prstGeom prst="mathMultiply">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 (OV-1)</a:t>
            </a:r>
            <a:endParaRPr lang="en-US" dirty="0"/>
          </a:p>
        </p:txBody>
      </p:sp>
      <p:pic>
        <p:nvPicPr>
          <p:cNvPr id="5" name="Content Placeholder 4"/>
          <p:cNvPicPr>
            <a:picLocks noGrp="1" noChangeAspect="1"/>
          </p:cNvPicPr>
          <p:nvPr>
            <p:ph idx="1"/>
          </p:nvPr>
        </p:nvPicPr>
        <p:blipFill>
          <a:blip r:embed="rId2"/>
          <a:stretch>
            <a:fillRect/>
          </a:stretch>
        </p:blipFill>
        <p:spPr>
          <a:xfrm>
            <a:off x="1710035" y="1600200"/>
            <a:ext cx="5723930" cy="4525963"/>
          </a:xfrm>
          <a:prstGeom prst="rect">
            <a:avLst/>
          </a:prstGeom>
        </p:spPr>
      </p:pic>
      <p:sp>
        <p:nvSpPr>
          <p:cNvPr id="4" name="Slide Number Placeholder 3"/>
          <p:cNvSpPr>
            <a:spLocks noGrp="1"/>
          </p:cNvSpPr>
          <p:nvPr>
            <p:ph type="sldNum" sz="quarter" idx="12"/>
          </p:nvPr>
        </p:nvSpPr>
        <p:spPr/>
        <p:txBody>
          <a:bodyPr/>
          <a:lstStyle/>
          <a:p>
            <a:fld id="{1B695CB0-8C45-B640-9A43-5C22B3FFA93F}" type="slidenum">
              <a:rPr lang="en-US" smtClean="0"/>
              <a:pPr/>
              <a:t>41</a:t>
            </a:fld>
            <a:endParaRPr lang="en-US"/>
          </a:p>
        </p:txBody>
      </p:sp>
    </p:spTree>
    <p:extLst>
      <p:ext uri="{BB962C8B-B14F-4D97-AF65-F5344CB8AC3E}">
        <p14:creationId xmlns:p14="http://schemas.microsoft.com/office/powerpoint/2010/main" val="9990341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Schedule</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160644902"/>
              </p:ext>
            </p:extLst>
          </p:nvPr>
        </p:nvGraphicFramePr>
        <p:xfrm>
          <a:off x="0" y="1823875"/>
          <a:ext cx="9144000" cy="4285899"/>
        </p:xfrm>
        <a:graphic>
          <a:graphicData uri="http://schemas.openxmlformats.org/presentationml/2006/ole">
            <mc:AlternateContent xmlns:mc="http://schemas.openxmlformats.org/markup-compatibility/2006">
              <mc:Choice xmlns:v="urn:schemas-microsoft-com:vml" Requires="v">
                <p:oleObj spid="_x0000_s1043" name="Visio" r:id="rId4" imgW="7762718" imgH="3638405" progId="">
                  <p:embed/>
                </p:oleObj>
              </mc:Choice>
              <mc:Fallback>
                <p:oleObj name="Visio" r:id="rId4" imgW="7762718" imgH="3638405" progId="">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23875"/>
                        <a:ext cx="9144000" cy="428589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255659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Existing Interfaces</a:t>
            </a:r>
            <a:endParaRPr lang="en-US" dirty="0"/>
          </a:p>
        </p:txBody>
      </p:sp>
      <p:sp>
        <p:nvSpPr>
          <p:cNvPr id="3" name="Content Placeholder 2"/>
          <p:cNvSpPr>
            <a:spLocks noGrp="1"/>
          </p:cNvSpPr>
          <p:nvPr>
            <p:ph idx="1"/>
          </p:nvPr>
        </p:nvSpPr>
        <p:spPr/>
        <p:txBody>
          <a:bodyPr>
            <a:normAutofit/>
          </a:bodyPr>
          <a:lstStyle/>
          <a:p>
            <a:pPr>
              <a:buFontTx/>
              <a:buChar char="-"/>
            </a:pPr>
            <a:r>
              <a:rPr lang="en-US" dirty="0" smtClean="0"/>
              <a:t>Records that populate the NOVEC models</a:t>
            </a:r>
          </a:p>
          <a:p>
            <a:pPr lvl="1">
              <a:buFontTx/>
              <a:buChar char="-"/>
            </a:pPr>
            <a:r>
              <a:rPr lang="en-US" dirty="0" smtClean="0"/>
              <a:t>Land Applications</a:t>
            </a:r>
          </a:p>
          <a:p>
            <a:pPr lvl="1">
              <a:buFontTx/>
              <a:buChar char="-"/>
            </a:pPr>
            <a:r>
              <a:rPr lang="en-US" dirty="0" smtClean="0"/>
              <a:t>Available Land</a:t>
            </a:r>
          </a:p>
          <a:p>
            <a:pPr>
              <a:buFontTx/>
              <a:buChar char="-"/>
            </a:pPr>
            <a:r>
              <a:rPr lang="en-US" dirty="0"/>
              <a:t>NOVEC Analyst </a:t>
            </a:r>
            <a:r>
              <a:rPr lang="en-US" dirty="0" smtClean="0"/>
              <a:t>accesses the LOLA </a:t>
            </a:r>
            <a:r>
              <a:rPr lang="en-US" dirty="0"/>
              <a:t>web page and </a:t>
            </a:r>
            <a:r>
              <a:rPr lang="en-US" dirty="0" smtClean="0"/>
              <a:t>populates </a:t>
            </a:r>
            <a:r>
              <a:rPr lang="en-US" dirty="0"/>
              <a:t>their models with records </a:t>
            </a:r>
            <a:r>
              <a:rPr lang="en-US" dirty="0" smtClean="0"/>
              <a:t>manually (human interface)</a:t>
            </a:r>
          </a:p>
          <a:p>
            <a:pPr>
              <a:buFontTx/>
              <a:buChar char="-"/>
            </a:pPr>
            <a:r>
              <a:rPr lang="en-US" dirty="0" smtClean="0"/>
              <a:t>Update to interface with automation of data collection process</a:t>
            </a:r>
            <a:endParaRPr lang="en-US" dirty="0"/>
          </a:p>
          <a:p>
            <a:pPr>
              <a:buFontTx/>
              <a:buChar char="-"/>
            </a:pPr>
            <a:endParaRPr lang="en-US" dirty="0">
              <a:solidFill>
                <a:srgbClr val="FF0000"/>
              </a:solidFill>
            </a:endParaRPr>
          </a:p>
        </p:txBody>
      </p:sp>
      <p:sp>
        <p:nvSpPr>
          <p:cNvPr id="5" name="Slide Number Placeholder 4"/>
          <p:cNvSpPr>
            <a:spLocks noGrp="1"/>
          </p:cNvSpPr>
          <p:nvPr>
            <p:ph type="sldNum" sz="quarter" idx="12"/>
          </p:nvPr>
        </p:nvSpPr>
        <p:spPr/>
        <p:txBody>
          <a:bodyPr/>
          <a:lstStyle/>
          <a:p>
            <a:fld id="{1B695CB0-8C45-B640-9A43-5C22B3FFA93F}" type="slidenum">
              <a:rPr lang="en-US" smtClean="0"/>
              <a:pPr/>
              <a:t>43</a:t>
            </a:fld>
            <a:endParaRPr lang="en-US"/>
          </a:p>
        </p:txBody>
      </p:sp>
    </p:spTree>
    <p:extLst>
      <p:ext uri="{BB962C8B-B14F-4D97-AF65-F5344CB8AC3E}">
        <p14:creationId xmlns:p14="http://schemas.microsoft.com/office/powerpoint/2010/main" val="21815611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Scraper</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44</a:t>
            </a:fld>
            <a:endParaRPr lang="en-US"/>
          </a:p>
        </p:txBody>
      </p:sp>
      <p:pic>
        <p:nvPicPr>
          <p:cNvPr id="5" name="Content Placeholder 4"/>
          <p:cNvPicPr>
            <a:picLocks noGrp="1"/>
          </p:cNvPicPr>
          <p:nvPr>
            <p:ph idx="1"/>
          </p:nvPr>
        </p:nvPicPr>
        <p:blipFill>
          <a:blip r:embed="rId2"/>
          <a:stretch>
            <a:fillRect/>
          </a:stretch>
        </p:blipFill>
        <p:spPr>
          <a:xfrm>
            <a:off x="2095500" y="1600200"/>
            <a:ext cx="4925997" cy="4525963"/>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NEXIS Operation</a:t>
            </a:r>
            <a:endParaRPr lang="en-US" dirty="0"/>
          </a:p>
        </p:txBody>
      </p:sp>
      <p:pic>
        <p:nvPicPr>
          <p:cNvPr id="7" name="Content Placeholder 6"/>
          <p:cNvPicPr>
            <a:picLocks noGrp="1" noChangeAspect="1"/>
          </p:cNvPicPr>
          <p:nvPr>
            <p:ph idx="1"/>
          </p:nvPr>
        </p:nvPicPr>
        <p:blipFill>
          <a:blip r:embed="rId2"/>
          <a:stretch>
            <a:fillRect/>
          </a:stretch>
        </p:blipFill>
        <p:spPr>
          <a:xfrm>
            <a:off x="914399" y="1990490"/>
            <a:ext cx="7315202" cy="3745384"/>
          </a:xfrm>
          <a:prstGeom prst="rect">
            <a:avLst/>
          </a:prstGeom>
        </p:spPr>
      </p:pic>
      <p:sp>
        <p:nvSpPr>
          <p:cNvPr id="8" name="Slide Number Placeholder 7"/>
          <p:cNvSpPr>
            <a:spLocks noGrp="1"/>
          </p:cNvSpPr>
          <p:nvPr>
            <p:ph type="sldNum" sz="quarter" idx="12"/>
          </p:nvPr>
        </p:nvSpPr>
        <p:spPr/>
        <p:txBody>
          <a:bodyPr/>
          <a:lstStyle/>
          <a:p>
            <a:fld id="{1B695CB0-8C45-B640-9A43-5C22B3FFA93F}" type="slidenum">
              <a:rPr lang="en-US" smtClean="0"/>
              <a:pPr/>
              <a:t>45</a:t>
            </a:fld>
            <a:endParaRPr lang="en-US"/>
          </a:p>
        </p:txBody>
      </p:sp>
      <p:sp>
        <p:nvSpPr>
          <p:cNvPr id="9" name="Rectangle 8"/>
          <p:cNvSpPr/>
          <p:nvPr/>
        </p:nvSpPr>
        <p:spPr>
          <a:xfrm>
            <a:off x="7472246" y="5307448"/>
            <a:ext cx="1496435" cy="738664"/>
          </a:xfrm>
          <a:prstGeom prst="rect">
            <a:avLst/>
          </a:prstGeom>
        </p:spPr>
        <p:txBody>
          <a:bodyPr wrap="none">
            <a:spAutoFit/>
          </a:bodyPr>
          <a:lstStyle/>
          <a:p>
            <a:r>
              <a:rPr lang="en-US" sz="1400" dirty="0" smtClean="0">
                <a:latin typeface="+mj-lt"/>
                <a:ea typeface="Times New Roman" panose="02020603050405020304" pitchFamily="18" charset="0"/>
                <a:cs typeface="Arial" panose="020B0604020202020204" pitchFamily="34" charset="0"/>
              </a:rPr>
              <a:t>OV-2 Operational </a:t>
            </a:r>
          </a:p>
          <a:p>
            <a:r>
              <a:rPr lang="en-US" sz="1400" dirty="0" smtClean="0">
                <a:latin typeface="+mj-lt"/>
                <a:ea typeface="Times New Roman" panose="02020603050405020304" pitchFamily="18" charset="0"/>
                <a:cs typeface="Arial" panose="020B0604020202020204" pitchFamily="34" charset="0"/>
              </a:rPr>
              <a:t>Resource </a:t>
            </a:r>
            <a:endParaRPr lang="en-US" sz="1400" dirty="0">
              <a:latin typeface="+mj-lt"/>
              <a:ea typeface="Times New Roman" panose="02020603050405020304" pitchFamily="18" charset="0"/>
              <a:cs typeface="Arial" panose="020B0604020202020204" pitchFamily="34" charset="0"/>
            </a:endParaRPr>
          </a:p>
          <a:p>
            <a:r>
              <a:rPr lang="en-US" sz="1400" dirty="0" smtClean="0">
                <a:latin typeface="+mj-lt"/>
                <a:ea typeface="Times New Roman" panose="02020603050405020304" pitchFamily="18" charset="0"/>
                <a:cs typeface="Arial" panose="020B0604020202020204" pitchFamily="34" charset="0"/>
              </a:rPr>
              <a:t>Flow </a:t>
            </a:r>
            <a:r>
              <a:rPr lang="en-US" sz="1400" dirty="0">
                <a:latin typeface="+mj-lt"/>
                <a:ea typeface="Times New Roman" panose="02020603050405020304" pitchFamily="18" charset="0"/>
                <a:cs typeface="Arial" panose="020B0604020202020204" pitchFamily="34" charset="0"/>
              </a:rPr>
              <a:t>Description</a:t>
            </a:r>
            <a:endParaRPr lang="en-US" sz="1400" dirty="0">
              <a:latin typeface="+mj-lt"/>
              <a:cs typeface="Arial" panose="020B0604020202020204" pitchFamily="34" charset="0"/>
            </a:endParaRPr>
          </a:p>
        </p:txBody>
      </p:sp>
    </p:spTree>
    <p:extLst>
      <p:ext uri="{BB962C8B-B14F-4D97-AF65-F5344CB8AC3E}">
        <p14:creationId xmlns:p14="http://schemas.microsoft.com/office/powerpoint/2010/main" val="18641103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Loudoun County</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Quick Stats</a:t>
            </a:r>
          </a:p>
          <a:p>
            <a:pPr lvl="1"/>
            <a:r>
              <a:rPr lang="en-US" sz="2000" dirty="0" smtClean="0"/>
              <a:t>Area: 521 mi</a:t>
            </a:r>
            <a:r>
              <a:rPr lang="en-US" sz="2000" baseline="30000" dirty="0" smtClean="0"/>
              <a:t>2</a:t>
            </a:r>
            <a:endParaRPr lang="en-US" sz="2000" dirty="0" smtClean="0"/>
          </a:p>
          <a:p>
            <a:pPr lvl="1"/>
            <a:r>
              <a:rPr lang="en-US" sz="2000" dirty="0" smtClean="0"/>
              <a:t>Population: 361,000</a:t>
            </a:r>
            <a:br>
              <a:rPr lang="en-US" sz="2000" dirty="0" smtClean="0"/>
            </a:br>
            <a:endParaRPr lang="en-US" sz="2000" dirty="0" smtClean="0"/>
          </a:p>
          <a:p>
            <a:r>
              <a:rPr lang="en-US" sz="2400" dirty="0" smtClean="0"/>
              <a:t>Economic Development</a:t>
            </a:r>
          </a:p>
          <a:p>
            <a:pPr lvl="1"/>
            <a:r>
              <a:rPr lang="en-US" sz="2000" dirty="0" smtClean="0"/>
              <a:t>Loudoun County Available Land (LCAL)</a:t>
            </a:r>
            <a:endParaRPr lang="en-US" sz="2000" dirty="0"/>
          </a:p>
          <a:p>
            <a:r>
              <a:rPr lang="en-US" sz="2400" dirty="0"/>
              <a:t>Planning and Zoning</a:t>
            </a:r>
          </a:p>
          <a:p>
            <a:pPr lvl="1"/>
            <a:r>
              <a:rPr lang="en-US" sz="1800" dirty="0"/>
              <a:t>Loudoun County Land Application System (LOLA)</a:t>
            </a:r>
          </a:p>
          <a:p>
            <a:pPr lvl="2"/>
            <a:r>
              <a:rPr lang="en-US" sz="1800" dirty="0" smtClean="0"/>
              <a:t>Land Applications (ZMOD, SPEX, SBPL, </a:t>
            </a:r>
            <a:r>
              <a:rPr lang="en-US" sz="1800" dirty="0" err="1" smtClean="0"/>
              <a:t>etc</a:t>
            </a:r>
            <a:r>
              <a:rPr lang="en-US" sz="1800" dirty="0" smtClean="0"/>
              <a:t>)</a:t>
            </a:r>
          </a:p>
          <a:p>
            <a:pPr lvl="2"/>
            <a:r>
              <a:rPr lang="en-US" sz="1800" dirty="0" smtClean="0"/>
              <a:t>Subdivision Preliminary Plat (SBPL)</a:t>
            </a:r>
          </a:p>
          <a:p>
            <a:pPr lvl="3"/>
            <a:r>
              <a:rPr lang="en-US" sz="1800" dirty="0" smtClean="0"/>
              <a:t>PIN</a:t>
            </a:r>
          </a:p>
          <a:p>
            <a:pPr lvl="3"/>
            <a:r>
              <a:rPr lang="en-US" sz="1800" dirty="0" smtClean="0"/>
              <a:t>Description</a:t>
            </a:r>
          </a:p>
          <a:p>
            <a:pPr lvl="3"/>
            <a:r>
              <a:rPr lang="en-US" sz="1800" dirty="0" smtClean="0"/>
              <a:t>Filled / Acceptance Date</a:t>
            </a:r>
          </a:p>
        </p:txBody>
      </p:sp>
      <p:pic>
        <p:nvPicPr>
          <p:cNvPr id="2050" name="Picture 2" descr="http://www.loudounhistory.org/graphics/maps/MapLoudounCounty.jpg"/>
          <p:cNvPicPr>
            <a:picLocks noChangeAspect="1" noChangeArrowheads="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5900057" y="2100387"/>
            <a:ext cx="3243943" cy="352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58112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NEXIS Functions</a:t>
            </a:r>
            <a:endParaRPr lang="en-US" dirty="0"/>
          </a:p>
        </p:txBody>
      </p:sp>
      <p:pic>
        <p:nvPicPr>
          <p:cNvPr id="5" name="Content Placeholder 4"/>
          <p:cNvPicPr>
            <a:picLocks noGrp="1" noChangeAspect="1"/>
          </p:cNvPicPr>
          <p:nvPr>
            <p:ph idx="1"/>
          </p:nvPr>
        </p:nvPicPr>
        <p:blipFill>
          <a:blip r:embed="rId2"/>
          <a:stretch>
            <a:fillRect/>
          </a:stretch>
        </p:blipFill>
        <p:spPr>
          <a:xfrm>
            <a:off x="1713960" y="1600200"/>
            <a:ext cx="5716079" cy="4525963"/>
          </a:xfrm>
          <a:prstGeom prst="rect">
            <a:avLst/>
          </a:prstGeom>
        </p:spPr>
      </p:pic>
      <p:sp>
        <p:nvSpPr>
          <p:cNvPr id="4" name="Slide Number Placeholder 3"/>
          <p:cNvSpPr>
            <a:spLocks noGrp="1"/>
          </p:cNvSpPr>
          <p:nvPr>
            <p:ph type="sldNum" sz="quarter" idx="12"/>
          </p:nvPr>
        </p:nvSpPr>
        <p:spPr/>
        <p:txBody>
          <a:bodyPr/>
          <a:lstStyle/>
          <a:p>
            <a:fld id="{1B695CB0-8C45-B640-9A43-5C22B3FFA93F}" type="slidenum">
              <a:rPr lang="en-US" smtClean="0"/>
              <a:pPr/>
              <a:t>47</a:t>
            </a:fld>
            <a:endParaRPr lang="en-US"/>
          </a:p>
        </p:txBody>
      </p:sp>
      <p:sp>
        <p:nvSpPr>
          <p:cNvPr id="6" name="Rectangle 5"/>
          <p:cNvSpPr/>
          <p:nvPr/>
        </p:nvSpPr>
        <p:spPr>
          <a:xfrm>
            <a:off x="7472246" y="5307448"/>
            <a:ext cx="1633011" cy="523220"/>
          </a:xfrm>
          <a:prstGeom prst="rect">
            <a:avLst/>
          </a:prstGeom>
        </p:spPr>
        <p:txBody>
          <a:bodyPr wrap="none">
            <a:spAutoFit/>
          </a:bodyPr>
          <a:lstStyle/>
          <a:p>
            <a:r>
              <a:rPr lang="en-US" sz="1400" dirty="0" smtClean="0">
                <a:latin typeface="+mj-lt"/>
                <a:ea typeface="Times New Roman" panose="02020603050405020304" pitchFamily="18" charset="0"/>
                <a:cs typeface="Arial" panose="020B0604020202020204" pitchFamily="34" charset="0"/>
              </a:rPr>
              <a:t>OV-5a Operational </a:t>
            </a:r>
          </a:p>
          <a:p>
            <a:r>
              <a:rPr lang="en-US" sz="1400" dirty="0" smtClean="0">
                <a:latin typeface="+mj-lt"/>
                <a:ea typeface="Times New Roman" panose="02020603050405020304" pitchFamily="18" charset="0"/>
                <a:cs typeface="Arial" panose="020B0604020202020204" pitchFamily="34" charset="0"/>
              </a:rPr>
              <a:t>Activity Model</a:t>
            </a:r>
            <a:endParaRPr lang="en-US" sz="1400" dirty="0">
              <a:latin typeface="+mj-lt"/>
              <a:cs typeface="Arial" panose="020B0604020202020204" pitchFamily="34" charset="0"/>
            </a:endParaRPr>
          </a:p>
        </p:txBody>
      </p:sp>
    </p:spTree>
    <p:extLst>
      <p:ext uri="{BB962C8B-B14F-4D97-AF65-F5344CB8AC3E}">
        <p14:creationId xmlns:p14="http://schemas.microsoft.com/office/powerpoint/2010/main" val="3120178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NEXIS Interfaces</a:t>
            </a:r>
            <a:endParaRPr lang="en-US" dirty="0"/>
          </a:p>
        </p:txBody>
      </p:sp>
      <p:sp>
        <p:nvSpPr>
          <p:cNvPr id="4" name="Slide Number Placeholder 3"/>
          <p:cNvSpPr>
            <a:spLocks noGrp="1"/>
          </p:cNvSpPr>
          <p:nvPr>
            <p:ph type="sldNum" sz="quarter" idx="12"/>
          </p:nvPr>
        </p:nvSpPr>
        <p:spPr/>
        <p:txBody>
          <a:bodyPr/>
          <a:lstStyle/>
          <a:p>
            <a:fld id="{1B695CB0-8C45-B640-9A43-5C22B3FFA93F}" type="slidenum">
              <a:rPr lang="en-US" smtClean="0"/>
              <a:pPr/>
              <a:t>48</a:t>
            </a:fld>
            <a:endParaRPr lang="en-US"/>
          </a:p>
        </p:txBody>
      </p:sp>
      <p:pic>
        <p:nvPicPr>
          <p:cNvPr id="7" name="Content Placeholder 6"/>
          <p:cNvPicPr>
            <a:picLocks noGrp="1" noChangeAspect="1"/>
          </p:cNvPicPr>
          <p:nvPr>
            <p:ph idx="1"/>
          </p:nvPr>
        </p:nvPicPr>
        <p:blipFill>
          <a:blip r:embed="rId2"/>
          <a:stretch>
            <a:fillRect/>
          </a:stretch>
        </p:blipFill>
        <p:spPr>
          <a:xfrm>
            <a:off x="948850" y="1600200"/>
            <a:ext cx="7224265" cy="4525963"/>
          </a:xfrm>
          <a:prstGeom prst="rect">
            <a:avLst/>
          </a:prstGeom>
        </p:spPr>
      </p:pic>
      <p:sp>
        <p:nvSpPr>
          <p:cNvPr id="8" name="Rectangle 7"/>
          <p:cNvSpPr/>
          <p:nvPr/>
        </p:nvSpPr>
        <p:spPr>
          <a:xfrm>
            <a:off x="8123539" y="5161570"/>
            <a:ext cx="1020664" cy="954107"/>
          </a:xfrm>
          <a:prstGeom prst="rect">
            <a:avLst/>
          </a:prstGeom>
        </p:spPr>
        <p:txBody>
          <a:bodyPr wrap="none">
            <a:spAutoFit/>
          </a:bodyPr>
          <a:lstStyle/>
          <a:p>
            <a:r>
              <a:rPr lang="en-US" sz="1400" dirty="0" smtClean="0">
                <a:solidFill>
                  <a:srgbClr val="222222"/>
                </a:solidFill>
                <a:latin typeface="+mj-lt"/>
                <a:ea typeface="Times New Roman" panose="02020603050405020304" pitchFamily="18" charset="0"/>
              </a:rPr>
              <a:t>SvcV-1 </a:t>
            </a:r>
          </a:p>
          <a:p>
            <a:r>
              <a:rPr lang="en-US" sz="1400" dirty="0" smtClean="0">
                <a:solidFill>
                  <a:srgbClr val="222222"/>
                </a:solidFill>
                <a:latin typeface="+mj-lt"/>
                <a:ea typeface="Times New Roman" panose="02020603050405020304" pitchFamily="18" charset="0"/>
              </a:rPr>
              <a:t>Services </a:t>
            </a:r>
          </a:p>
          <a:p>
            <a:r>
              <a:rPr lang="en-US" sz="1400" dirty="0" smtClean="0">
                <a:solidFill>
                  <a:srgbClr val="222222"/>
                </a:solidFill>
                <a:latin typeface="+mj-lt"/>
                <a:ea typeface="Times New Roman" panose="02020603050405020304" pitchFamily="18" charset="0"/>
              </a:rPr>
              <a:t>Interface </a:t>
            </a:r>
          </a:p>
          <a:p>
            <a:r>
              <a:rPr lang="en-US" sz="1400" dirty="0" smtClean="0">
                <a:solidFill>
                  <a:srgbClr val="222222"/>
                </a:solidFill>
                <a:latin typeface="+mj-lt"/>
                <a:ea typeface="Times New Roman" panose="02020603050405020304" pitchFamily="18" charset="0"/>
              </a:rPr>
              <a:t>Description</a:t>
            </a:r>
            <a:endParaRPr lang="en-US" sz="1400" dirty="0">
              <a:latin typeface="+mj-lt"/>
            </a:endParaRPr>
          </a:p>
        </p:txBody>
      </p:sp>
    </p:spTree>
    <p:extLst>
      <p:ext uri="{BB962C8B-B14F-4D97-AF65-F5344CB8AC3E}">
        <p14:creationId xmlns:p14="http://schemas.microsoft.com/office/powerpoint/2010/main" val="13399002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NEXIS Services</a:t>
            </a:r>
            <a:endParaRPr lang="en-US" dirty="0"/>
          </a:p>
        </p:txBody>
      </p:sp>
      <p:pic>
        <p:nvPicPr>
          <p:cNvPr id="5" name="Content Placeholder 4"/>
          <p:cNvPicPr>
            <a:picLocks noGrp="1" noChangeAspect="1"/>
          </p:cNvPicPr>
          <p:nvPr>
            <p:ph idx="1"/>
          </p:nvPr>
        </p:nvPicPr>
        <p:blipFill>
          <a:blip r:embed="rId2"/>
          <a:stretch>
            <a:fillRect/>
          </a:stretch>
        </p:blipFill>
        <p:spPr>
          <a:xfrm>
            <a:off x="1502183" y="1600200"/>
            <a:ext cx="6139633" cy="4525963"/>
          </a:xfrm>
          <a:prstGeom prst="rect">
            <a:avLst/>
          </a:prstGeom>
        </p:spPr>
      </p:pic>
      <p:sp>
        <p:nvSpPr>
          <p:cNvPr id="4" name="Slide Number Placeholder 3"/>
          <p:cNvSpPr>
            <a:spLocks noGrp="1"/>
          </p:cNvSpPr>
          <p:nvPr>
            <p:ph type="sldNum" sz="quarter" idx="12"/>
          </p:nvPr>
        </p:nvSpPr>
        <p:spPr/>
        <p:txBody>
          <a:bodyPr/>
          <a:lstStyle/>
          <a:p>
            <a:fld id="{1B695CB0-8C45-B640-9A43-5C22B3FFA93F}" type="slidenum">
              <a:rPr lang="en-US" smtClean="0"/>
              <a:pPr/>
              <a:t>49</a:t>
            </a:fld>
            <a:endParaRPr lang="en-US"/>
          </a:p>
        </p:txBody>
      </p:sp>
      <p:sp>
        <p:nvSpPr>
          <p:cNvPr id="6" name="Rectangle 5"/>
          <p:cNvSpPr/>
          <p:nvPr/>
        </p:nvSpPr>
        <p:spPr>
          <a:xfrm>
            <a:off x="7851355" y="5370610"/>
            <a:ext cx="1237561" cy="738664"/>
          </a:xfrm>
          <a:prstGeom prst="rect">
            <a:avLst/>
          </a:prstGeom>
        </p:spPr>
        <p:txBody>
          <a:bodyPr wrap="square">
            <a:spAutoFit/>
          </a:bodyPr>
          <a:lstStyle/>
          <a:p>
            <a:r>
              <a:rPr lang="en-US" sz="1400" dirty="0" smtClean="0">
                <a:solidFill>
                  <a:srgbClr val="222222"/>
                </a:solidFill>
                <a:ea typeface="Times New Roman" panose="02020603050405020304" pitchFamily="18" charset="0"/>
              </a:rPr>
              <a:t>SvcV-2 Service </a:t>
            </a:r>
            <a:r>
              <a:rPr lang="en-US" sz="1400" dirty="0">
                <a:solidFill>
                  <a:srgbClr val="222222"/>
                </a:solidFill>
                <a:ea typeface="Times New Roman" panose="02020603050405020304" pitchFamily="18" charset="0"/>
              </a:rPr>
              <a:t>Resource Flow Description</a:t>
            </a:r>
            <a:endParaRPr lang="en-US" sz="1400" dirty="0"/>
          </a:p>
        </p:txBody>
      </p:sp>
    </p:spTree>
    <p:extLst>
      <p:ext uri="{BB962C8B-B14F-4D97-AF65-F5344CB8AC3E}">
        <p14:creationId xmlns:p14="http://schemas.microsoft.com/office/powerpoint/2010/main" val="4816852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Definition</a:t>
            </a:r>
            <a:endParaRPr lang="en-US" dirty="0"/>
          </a:p>
        </p:txBody>
      </p:sp>
      <p:sp>
        <p:nvSpPr>
          <p:cNvPr id="3" name="Text Placeholder 2"/>
          <p:cNvSpPr>
            <a:spLocks noGrp="1"/>
          </p:cNvSpPr>
          <p:nvPr>
            <p:ph type="body" sz="quarter" idx="10"/>
          </p:nvPr>
        </p:nvSpPr>
        <p:spPr/>
        <p:txBody>
          <a:bodyPr/>
          <a:lstStyle/>
          <a:p>
            <a:r>
              <a:rPr lang="en-US" dirty="0" smtClean="0"/>
              <a:t>Background</a:t>
            </a:r>
          </a:p>
          <a:p>
            <a:r>
              <a:rPr lang="en-US" dirty="0" smtClean="0"/>
              <a:t>Gap Analysis</a:t>
            </a:r>
          </a:p>
          <a:p>
            <a:r>
              <a:rPr lang="en-US" dirty="0" smtClean="0"/>
              <a:t>Problem Statement</a:t>
            </a:r>
            <a:endParaRPr lang="en-US" dirty="0"/>
          </a:p>
        </p:txBody>
      </p:sp>
    </p:spTree>
    <p:extLst>
      <p:ext uri="{BB962C8B-B14F-4D97-AF65-F5344CB8AC3E}">
        <p14:creationId xmlns:p14="http://schemas.microsoft.com/office/powerpoint/2010/main" val="332496329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Diagram</a:t>
            </a:r>
            <a:endParaRPr lang="en-US" dirty="0"/>
          </a:p>
        </p:txBody>
      </p:sp>
      <p:pic>
        <p:nvPicPr>
          <p:cNvPr id="5" name="Content Placeholder 4"/>
          <p:cNvPicPr>
            <a:picLocks noGrp="1" noChangeAspect="1"/>
          </p:cNvPicPr>
          <p:nvPr>
            <p:ph idx="1"/>
          </p:nvPr>
        </p:nvPicPr>
        <p:blipFill>
          <a:blip r:embed="rId2"/>
          <a:stretch>
            <a:fillRect/>
          </a:stretch>
        </p:blipFill>
        <p:spPr>
          <a:xfrm>
            <a:off x="1599942" y="1628804"/>
            <a:ext cx="5944115" cy="4468755"/>
          </a:xfrm>
          <a:prstGeom prst="rect">
            <a:avLst/>
          </a:prstGeom>
        </p:spPr>
      </p:pic>
      <p:sp>
        <p:nvSpPr>
          <p:cNvPr id="4" name="Slide Number Placeholder 3"/>
          <p:cNvSpPr>
            <a:spLocks noGrp="1"/>
          </p:cNvSpPr>
          <p:nvPr>
            <p:ph type="sldNum" sz="quarter" idx="12"/>
          </p:nvPr>
        </p:nvSpPr>
        <p:spPr/>
        <p:txBody>
          <a:bodyPr/>
          <a:lstStyle/>
          <a:p>
            <a:fld id="{1B695CB0-8C45-B640-9A43-5C22B3FFA93F}" type="slidenum">
              <a:rPr lang="en-US" smtClean="0"/>
              <a:pPr/>
              <a:t>50</a:t>
            </a:fld>
            <a:endParaRPr lang="en-US"/>
          </a:p>
        </p:txBody>
      </p:sp>
    </p:spTree>
    <p:extLst>
      <p:ext uri="{BB962C8B-B14F-4D97-AF65-F5344CB8AC3E}">
        <p14:creationId xmlns:p14="http://schemas.microsoft.com/office/powerpoint/2010/main" val="22744899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Northern Virginia Electric Cooperative </a:t>
            </a:r>
            <a:endParaRPr lang="en-US" dirty="0"/>
          </a:p>
        </p:txBody>
      </p:sp>
      <p:sp>
        <p:nvSpPr>
          <p:cNvPr id="3" name="Content Placeholder 2"/>
          <p:cNvSpPr>
            <a:spLocks noGrp="1"/>
          </p:cNvSpPr>
          <p:nvPr>
            <p:ph idx="1"/>
          </p:nvPr>
        </p:nvSpPr>
        <p:spPr/>
        <p:txBody>
          <a:bodyPr/>
          <a:lstStyle/>
          <a:p>
            <a:r>
              <a:rPr lang="en-US" dirty="0" smtClean="0"/>
              <a:t>Leading Electric Distribution Cooperative</a:t>
            </a:r>
          </a:p>
          <a:p>
            <a:r>
              <a:rPr lang="en-US" dirty="0" smtClean="0"/>
              <a:t>Over </a:t>
            </a:r>
            <a:r>
              <a:rPr lang="en-US" b="1" dirty="0" smtClean="0"/>
              <a:t>30</a:t>
            </a:r>
            <a:r>
              <a:rPr lang="en-US" dirty="0" smtClean="0"/>
              <a:t> Years of excellence</a:t>
            </a:r>
          </a:p>
          <a:p>
            <a:r>
              <a:rPr lang="en-US" dirty="0" smtClean="0"/>
              <a:t>Serves over </a:t>
            </a:r>
            <a:r>
              <a:rPr lang="en-US" b="1" dirty="0" smtClean="0"/>
              <a:t>155,000</a:t>
            </a:r>
            <a:r>
              <a:rPr lang="en-US" dirty="0" smtClean="0"/>
              <a:t> homes and businesses</a:t>
            </a:r>
          </a:p>
          <a:p>
            <a:pPr lvl="1"/>
            <a:r>
              <a:rPr lang="en-US" dirty="0" smtClean="0"/>
              <a:t>Clarke, Fairfax, Fauquier, Loudoun, Prince William, and Stafford counties</a:t>
            </a:r>
            <a:endParaRPr lang="en-US" dirty="0"/>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12398" y="4245303"/>
            <a:ext cx="3519204" cy="1800872"/>
          </a:xfrm>
          <a:prstGeom prst="rect">
            <a:avLst/>
          </a:prstGeom>
        </p:spPr>
      </p:pic>
      <p:sp>
        <p:nvSpPr>
          <p:cNvPr id="5" name="Slide Number Placeholder 4"/>
          <p:cNvSpPr>
            <a:spLocks noGrp="1"/>
          </p:cNvSpPr>
          <p:nvPr>
            <p:ph type="sldNum" sz="quarter" idx="12"/>
          </p:nvPr>
        </p:nvSpPr>
        <p:spPr/>
        <p:txBody>
          <a:bodyPr/>
          <a:lstStyle/>
          <a:p>
            <a:fld id="{1B695CB0-8C45-B640-9A43-5C22B3FFA93F}" type="slidenum">
              <a:rPr lang="en-US" smtClean="0"/>
              <a:pPr/>
              <a:t>6</a:t>
            </a:fld>
            <a:endParaRPr lang="en-US"/>
          </a:p>
        </p:txBody>
      </p:sp>
    </p:spTree>
    <p:extLst>
      <p:ext uri="{BB962C8B-B14F-4D97-AF65-F5344CB8AC3E}">
        <p14:creationId xmlns:p14="http://schemas.microsoft.com/office/powerpoint/2010/main" val="1958098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NOVEC Operational Environment</a:t>
            </a:r>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143000" y="1757440"/>
            <a:ext cx="6858000" cy="5014680"/>
          </a:xfrm>
          <a:prstGeom prst="rect">
            <a:avLst/>
          </a:prstGeom>
        </p:spPr>
      </p:pic>
    </p:spTree>
    <p:extLst>
      <p:ext uri="{BB962C8B-B14F-4D97-AF65-F5344CB8AC3E}">
        <p14:creationId xmlns:p14="http://schemas.microsoft.com/office/powerpoint/2010/main" val="34613201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Business Model</a:t>
            </a:r>
            <a:endParaRPr lang="en-US" dirty="0"/>
          </a:p>
        </p:txBody>
      </p:sp>
      <p:sp>
        <p:nvSpPr>
          <p:cNvPr id="3" name="Content Placeholder 2"/>
          <p:cNvSpPr>
            <a:spLocks noGrp="1"/>
          </p:cNvSpPr>
          <p:nvPr>
            <p:ph idx="1"/>
          </p:nvPr>
        </p:nvSpPr>
        <p:spPr/>
        <p:txBody>
          <a:bodyPr>
            <a:noAutofit/>
          </a:bodyPr>
          <a:lstStyle/>
          <a:p>
            <a:pPr marL="0" indent="0" algn="ctr">
              <a:buNone/>
            </a:pPr>
            <a:r>
              <a:rPr lang="en-US" sz="2800" dirty="0" smtClean="0"/>
              <a:t>Collect</a:t>
            </a:r>
            <a:r>
              <a:rPr lang="en-US" sz="2800" dirty="0" smtClean="0">
                <a:solidFill>
                  <a:srgbClr val="08060A"/>
                </a:solidFill>
              </a:rPr>
              <a:t> – Model – Plan – Purchase &amp; Deploy</a:t>
            </a:r>
          </a:p>
          <a:p>
            <a:r>
              <a:rPr lang="en-US" sz="2400" dirty="0" smtClean="0"/>
              <a:t>Collect [data]</a:t>
            </a:r>
          </a:p>
          <a:p>
            <a:pPr lvl="1"/>
            <a:r>
              <a:rPr lang="en-US" sz="1800" dirty="0" smtClean="0"/>
              <a:t>Consumer Category, Historical Usage, Weather</a:t>
            </a:r>
          </a:p>
          <a:p>
            <a:r>
              <a:rPr lang="en-US" sz="2400" dirty="0" smtClean="0"/>
              <a:t>Modeling</a:t>
            </a:r>
          </a:p>
          <a:p>
            <a:pPr lvl="1"/>
            <a:r>
              <a:rPr lang="en-US" sz="1800" dirty="0" smtClean="0"/>
              <a:t>Long Term (30 year)</a:t>
            </a:r>
          </a:p>
          <a:p>
            <a:pPr lvl="1"/>
            <a:r>
              <a:rPr lang="en-US" sz="1800" dirty="0" smtClean="0"/>
              <a:t>Short Term (3 day)</a:t>
            </a:r>
          </a:p>
          <a:p>
            <a:r>
              <a:rPr lang="en-US" sz="2400" dirty="0" smtClean="0"/>
              <a:t>Plan</a:t>
            </a:r>
          </a:p>
          <a:p>
            <a:pPr lvl="1"/>
            <a:r>
              <a:rPr lang="en-US" sz="1800" dirty="0" smtClean="0"/>
              <a:t>Analyze results</a:t>
            </a:r>
          </a:p>
          <a:p>
            <a:r>
              <a:rPr lang="en-US" sz="2400" dirty="0" smtClean="0"/>
              <a:t>Purchase &amp; Deploy</a:t>
            </a:r>
          </a:p>
          <a:p>
            <a:pPr lvl="1"/>
            <a:r>
              <a:rPr lang="en-US" sz="1800" dirty="0" smtClean="0"/>
              <a:t>Purchase electricity </a:t>
            </a:r>
          </a:p>
          <a:p>
            <a:pPr lvl="1"/>
            <a:r>
              <a:rPr lang="en-US" sz="1800" dirty="0" smtClean="0"/>
              <a:t>deploy assets</a:t>
            </a:r>
          </a:p>
          <a:p>
            <a:pPr lvl="2"/>
            <a:endParaRPr lang="en-US" dirty="0"/>
          </a:p>
        </p:txBody>
      </p:sp>
      <p:grpSp>
        <p:nvGrpSpPr>
          <p:cNvPr id="5" name="Group 4"/>
          <p:cNvGrpSpPr>
            <a:grpSpLocks noChangeAspect="1"/>
          </p:cNvGrpSpPr>
          <p:nvPr/>
        </p:nvGrpSpPr>
        <p:grpSpPr bwMode="auto">
          <a:xfrm>
            <a:off x="3632200" y="3254375"/>
            <a:ext cx="5340350" cy="3457575"/>
            <a:chOff x="2288" y="2050"/>
            <a:chExt cx="3364" cy="2178"/>
          </a:xfrm>
        </p:grpSpPr>
        <p:sp>
          <p:nvSpPr>
            <p:cNvPr id="6" name="AutoShape 3"/>
            <p:cNvSpPr>
              <a:spLocks noChangeAspect="1" noChangeArrowheads="1" noTextEdit="1"/>
            </p:cNvSpPr>
            <p:nvPr/>
          </p:nvSpPr>
          <p:spPr bwMode="auto">
            <a:xfrm>
              <a:off x="2288" y="2050"/>
              <a:ext cx="3364" cy="2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205"/>
            <p:cNvGrpSpPr>
              <a:grpSpLocks/>
            </p:cNvGrpSpPr>
            <p:nvPr/>
          </p:nvGrpSpPr>
          <p:grpSpPr bwMode="auto">
            <a:xfrm>
              <a:off x="2293" y="2075"/>
              <a:ext cx="3364" cy="2158"/>
              <a:chOff x="2293" y="2075"/>
              <a:chExt cx="3364" cy="2158"/>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98" y="2085"/>
                <a:ext cx="3359"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98" y="2085"/>
                <a:ext cx="3359" cy="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7" name="Rectangle 7"/>
              <p:cNvSpPr>
                <a:spLocks noChangeArrowheads="1"/>
              </p:cNvSpPr>
              <p:nvPr/>
            </p:nvSpPr>
            <p:spPr bwMode="auto">
              <a:xfrm>
                <a:off x="2293" y="2075"/>
                <a:ext cx="3344" cy="426"/>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8" name="Rectangle 8"/>
              <p:cNvSpPr>
                <a:spLocks noChangeArrowheads="1"/>
              </p:cNvSpPr>
              <p:nvPr/>
            </p:nvSpPr>
            <p:spPr bwMode="auto">
              <a:xfrm>
                <a:off x="2293" y="2501"/>
                <a:ext cx="3344" cy="273"/>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9" name="Rectangle 9"/>
              <p:cNvSpPr>
                <a:spLocks noChangeArrowheads="1"/>
              </p:cNvSpPr>
              <p:nvPr/>
            </p:nvSpPr>
            <p:spPr bwMode="auto">
              <a:xfrm>
                <a:off x="2293" y="2774"/>
                <a:ext cx="3344" cy="193"/>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0" name="Rectangle 10"/>
              <p:cNvSpPr>
                <a:spLocks noChangeArrowheads="1"/>
              </p:cNvSpPr>
              <p:nvPr/>
            </p:nvSpPr>
            <p:spPr bwMode="auto">
              <a:xfrm>
                <a:off x="2293" y="2967"/>
                <a:ext cx="3344" cy="167"/>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1" name="Rectangle 11"/>
              <p:cNvSpPr>
                <a:spLocks noChangeArrowheads="1"/>
              </p:cNvSpPr>
              <p:nvPr/>
            </p:nvSpPr>
            <p:spPr bwMode="auto">
              <a:xfrm>
                <a:off x="2293" y="3134"/>
                <a:ext cx="3344" cy="17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2" name="Rectangle 12"/>
              <p:cNvSpPr>
                <a:spLocks noChangeArrowheads="1"/>
              </p:cNvSpPr>
              <p:nvPr/>
            </p:nvSpPr>
            <p:spPr bwMode="auto">
              <a:xfrm>
                <a:off x="2293" y="3306"/>
                <a:ext cx="3344" cy="203"/>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3" name="Rectangle 13"/>
              <p:cNvSpPr>
                <a:spLocks noChangeArrowheads="1"/>
              </p:cNvSpPr>
              <p:nvPr/>
            </p:nvSpPr>
            <p:spPr bwMode="auto">
              <a:xfrm>
                <a:off x="2293" y="3509"/>
                <a:ext cx="3344" cy="258"/>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4" name="Rectangle 14"/>
              <p:cNvSpPr>
                <a:spLocks noChangeArrowheads="1"/>
              </p:cNvSpPr>
              <p:nvPr/>
            </p:nvSpPr>
            <p:spPr bwMode="auto">
              <a:xfrm>
                <a:off x="2293" y="3767"/>
                <a:ext cx="3344" cy="4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5" name="Rectangle 15"/>
              <p:cNvSpPr>
                <a:spLocks noChangeArrowheads="1"/>
              </p:cNvSpPr>
              <p:nvPr/>
            </p:nvSpPr>
            <p:spPr bwMode="auto">
              <a:xfrm>
                <a:off x="2296" y="2079"/>
                <a:ext cx="3343" cy="2133"/>
              </a:xfrm>
              <a:prstGeom prst="rect">
                <a:avLst/>
              </a:pr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36" name="Rectangle 16"/>
              <p:cNvSpPr>
                <a:spLocks noChangeArrowheads="1"/>
              </p:cNvSpPr>
              <p:nvPr/>
            </p:nvSpPr>
            <p:spPr bwMode="auto">
              <a:xfrm>
                <a:off x="3360" y="2095"/>
                <a:ext cx="134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0" i="0" u="none" strike="noStrike" cap="none" normalizeH="0" baseline="0" dirty="0" smtClean="0">
                    <a:ln>
                      <a:noFill/>
                    </a:ln>
                    <a:solidFill>
                      <a:srgbClr val="000000"/>
                    </a:solidFill>
                    <a:effectLst/>
                    <a:latin typeface="Calibri" pitchFamily="34" charset="0"/>
                    <a:cs typeface="Arial" pitchFamily="34" charset="0"/>
                  </a:rPr>
                  <a:t>NOVEC Forecasting System</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065" name="Picture 1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945" y="2643"/>
                <a:ext cx="37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6" name="Picture 1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45" y="2643"/>
                <a:ext cx="375"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7" name="Rectangle 19"/>
              <p:cNvSpPr>
                <a:spLocks noChangeArrowheads="1"/>
              </p:cNvSpPr>
              <p:nvPr/>
            </p:nvSpPr>
            <p:spPr bwMode="auto">
              <a:xfrm>
                <a:off x="3940" y="2638"/>
                <a:ext cx="359"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8" name="Rectangle 20"/>
              <p:cNvSpPr>
                <a:spLocks noChangeArrowheads="1"/>
              </p:cNvSpPr>
              <p:nvPr/>
            </p:nvSpPr>
            <p:spPr bwMode="auto">
              <a:xfrm>
                <a:off x="3940" y="2648"/>
                <a:ext cx="359" cy="5"/>
              </a:xfrm>
              <a:prstGeom prst="rect">
                <a:avLst/>
              </a:prstGeom>
              <a:solidFill>
                <a:srgbClr val="FFFF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9" name="Rectangle 21"/>
              <p:cNvSpPr>
                <a:spLocks noChangeArrowheads="1"/>
              </p:cNvSpPr>
              <p:nvPr/>
            </p:nvSpPr>
            <p:spPr bwMode="auto">
              <a:xfrm>
                <a:off x="3940" y="2653"/>
                <a:ext cx="359" cy="10"/>
              </a:xfrm>
              <a:prstGeom prst="rect">
                <a:avLst/>
              </a:prstGeom>
              <a:solidFill>
                <a:srgbClr val="FF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0" name="Rectangle 22"/>
              <p:cNvSpPr>
                <a:spLocks noChangeArrowheads="1"/>
              </p:cNvSpPr>
              <p:nvPr/>
            </p:nvSpPr>
            <p:spPr bwMode="auto">
              <a:xfrm>
                <a:off x="3940" y="2663"/>
                <a:ext cx="359" cy="5"/>
              </a:xfrm>
              <a:prstGeom prst="rect">
                <a:avLst/>
              </a:prstGeom>
              <a:solidFill>
                <a:srgbClr val="FF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1" name="Rectangle 23"/>
              <p:cNvSpPr>
                <a:spLocks noChangeArrowheads="1"/>
              </p:cNvSpPr>
              <p:nvPr/>
            </p:nvSpPr>
            <p:spPr bwMode="auto">
              <a:xfrm>
                <a:off x="3940" y="2668"/>
                <a:ext cx="359" cy="5"/>
              </a:xfrm>
              <a:prstGeom prst="rect">
                <a:avLst/>
              </a:prstGeom>
              <a:solidFill>
                <a:srgbClr val="FF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2" name="Rectangle 24"/>
              <p:cNvSpPr>
                <a:spLocks noChangeArrowheads="1"/>
              </p:cNvSpPr>
              <p:nvPr/>
            </p:nvSpPr>
            <p:spPr bwMode="auto">
              <a:xfrm>
                <a:off x="3940" y="2673"/>
                <a:ext cx="359" cy="5"/>
              </a:xfrm>
              <a:prstGeom prst="rect">
                <a:avLst/>
              </a:prstGeom>
              <a:solidFill>
                <a:srgbClr val="FF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3" name="Rectangle 25"/>
              <p:cNvSpPr>
                <a:spLocks noChangeArrowheads="1"/>
              </p:cNvSpPr>
              <p:nvPr/>
            </p:nvSpPr>
            <p:spPr bwMode="auto">
              <a:xfrm>
                <a:off x="3940" y="2678"/>
                <a:ext cx="359" cy="5"/>
              </a:xfrm>
              <a:prstGeom prst="rect">
                <a:avLst/>
              </a:prstGeom>
              <a:solidFill>
                <a:srgbClr val="FE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4" name="Rectangle 26"/>
              <p:cNvSpPr>
                <a:spLocks noChangeArrowheads="1"/>
              </p:cNvSpPr>
              <p:nvPr/>
            </p:nvSpPr>
            <p:spPr bwMode="auto">
              <a:xfrm>
                <a:off x="3940" y="2683"/>
                <a:ext cx="359" cy="5"/>
              </a:xfrm>
              <a:prstGeom prst="rect">
                <a:avLst/>
              </a:prstGeom>
              <a:solidFill>
                <a:srgbClr val="FEFC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5" name="Rectangle 27"/>
              <p:cNvSpPr>
                <a:spLocks noChangeArrowheads="1"/>
              </p:cNvSpPr>
              <p:nvPr/>
            </p:nvSpPr>
            <p:spPr bwMode="auto">
              <a:xfrm>
                <a:off x="3940" y="2688"/>
                <a:ext cx="359" cy="5"/>
              </a:xfrm>
              <a:prstGeom prst="rect">
                <a:avLst/>
              </a:prstGeom>
              <a:solidFill>
                <a:srgbClr val="FE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6" name="Rectangle 28"/>
              <p:cNvSpPr>
                <a:spLocks noChangeArrowheads="1"/>
              </p:cNvSpPr>
              <p:nvPr/>
            </p:nvSpPr>
            <p:spPr bwMode="auto">
              <a:xfrm>
                <a:off x="3940" y="2693"/>
                <a:ext cx="359" cy="5"/>
              </a:xfrm>
              <a:prstGeom prst="rect">
                <a:avLst/>
              </a:prstGeom>
              <a:solidFill>
                <a:srgbClr val="FEFB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7" name="Rectangle 29"/>
              <p:cNvSpPr>
                <a:spLocks noChangeArrowheads="1"/>
              </p:cNvSpPr>
              <p:nvPr/>
            </p:nvSpPr>
            <p:spPr bwMode="auto">
              <a:xfrm>
                <a:off x="3940" y="2698"/>
                <a:ext cx="359" cy="5"/>
              </a:xfrm>
              <a:prstGeom prst="rect">
                <a:avLst/>
              </a:prstGeom>
              <a:solidFill>
                <a:srgbClr val="FEFB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8" name="Rectangle 30"/>
              <p:cNvSpPr>
                <a:spLocks noChangeArrowheads="1"/>
              </p:cNvSpPr>
              <p:nvPr/>
            </p:nvSpPr>
            <p:spPr bwMode="auto">
              <a:xfrm>
                <a:off x="3940" y="2703"/>
                <a:ext cx="359" cy="5"/>
              </a:xfrm>
              <a:prstGeom prst="rect">
                <a:avLst/>
              </a:prstGeom>
              <a:solidFill>
                <a:srgbClr val="FEFA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9" name="Rectangle 31"/>
              <p:cNvSpPr>
                <a:spLocks noChangeArrowheads="1"/>
              </p:cNvSpPr>
              <p:nvPr/>
            </p:nvSpPr>
            <p:spPr bwMode="auto">
              <a:xfrm>
                <a:off x="3940" y="2708"/>
                <a:ext cx="359" cy="6"/>
              </a:xfrm>
              <a:prstGeom prst="rect">
                <a:avLst/>
              </a:prstGeom>
              <a:solidFill>
                <a:srgbClr val="FEF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0" name="Rectangle 32"/>
              <p:cNvSpPr>
                <a:spLocks noChangeArrowheads="1"/>
              </p:cNvSpPr>
              <p:nvPr/>
            </p:nvSpPr>
            <p:spPr bwMode="auto">
              <a:xfrm>
                <a:off x="3940" y="2714"/>
                <a:ext cx="359" cy="5"/>
              </a:xfrm>
              <a:prstGeom prst="rect">
                <a:avLst/>
              </a:prstGeom>
              <a:solidFill>
                <a:srgbClr val="FEF9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1" name="Rectangle 33"/>
              <p:cNvSpPr>
                <a:spLocks noChangeArrowheads="1"/>
              </p:cNvSpPr>
              <p:nvPr/>
            </p:nvSpPr>
            <p:spPr bwMode="auto">
              <a:xfrm>
                <a:off x="3940" y="2719"/>
                <a:ext cx="359" cy="5"/>
              </a:xfrm>
              <a:prstGeom prst="rect">
                <a:avLst/>
              </a:prstGeom>
              <a:solidFill>
                <a:srgbClr val="FDF8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8" name="Rectangle 34"/>
              <p:cNvSpPr>
                <a:spLocks noChangeArrowheads="1"/>
              </p:cNvSpPr>
              <p:nvPr/>
            </p:nvSpPr>
            <p:spPr bwMode="auto">
              <a:xfrm>
                <a:off x="3940" y="2724"/>
                <a:ext cx="359" cy="5"/>
              </a:xfrm>
              <a:prstGeom prst="rect">
                <a:avLst/>
              </a:prstGeom>
              <a:solidFill>
                <a:srgbClr val="FDF7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9" name="Rectangle 35"/>
              <p:cNvSpPr>
                <a:spLocks noChangeArrowheads="1"/>
              </p:cNvSpPr>
              <p:nvPr/>
            </p:nvSpPr>
            <p:spPr bwMode="auto">
              <a:xfrm>
                <a:off x="3940" y="2729"/>
                <a:ext cx="359" cy="5"/>
              </a:xfrm>
              <a:prstGeom prst="rect">
                <a:avLst/>
              </a:prstGeom>
              <a:solidFill>
                <a:srgbClr val="FDF7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0" name="Rectangle 36"/>
              <p:cNvSpPr>
                <a:spLocks noChangeArrowheads="1"/>
              </p:cNvSpPr>
              <p:nvPr/>
            </p:nvSpPr>
            <p:spPr bwMode="auto">
              <a:xfrm>
                <a:off x="3940" y="2734"/>
                <a:ext cx="359" cy="5"/>
              </a:xfrm>
              <a:prstGeom prst="rect">
                <a:avLst/>
              </a:prstGeom>
              <a:solidFill>
                <a:srgbClr val="FDF6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1" name="Rectangle 37"/>
              <p:cNvSpPr>
                <a:spLocks noChangeArrowheads="1"/>
              </p:cNvSpPr>
              <p:nvPr/>
            </p:nvSpPr>
            <p:spPr bwMode="auto">
              <a:xfrm>
                <a:off x="3940" y="2739"/>
                <a:ext cx="359" cy="5"/>
              </a:xfrm>
              <a:prstGeom prst="rect">
                <a:avLst/>
              </a:prstGeom>
              <a:solidFill>
                <a:srgbClr val="FDF5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2" name="Rectangle 38"/>
              <p:cNvSpPr>
                <a:spLocks noChangeArrowheads="1"/>
              </p:cNvSpPr>
              <p:nvPr/>
            </p:nvSpPr>
            <p:spPr bwMode="auto">
              <a:xfrm>
                <a:off x="3940" y="2744"/>
                <a:ext cx="359" cy="5"/>
              </a:xfrm>
              <a:prstGeom prst="rect">
                <a:avLst/>
              </a:prstGeom>
              <a:solidFill>
                <a:srgbClr val="FCF4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3" name="Rectangle 39"/>
              <p:cNvSpPr>
                <a:spLocks noChangeArrowheads="1"/>
              </p:cNvSpPr>
              <p:nvPr/>
            </p:nvSpPr>
            <p:spPr bwMode="auto">
              <a:xfrm>
                <a:off x="3940" y="2749"/>
                <a:ext cx="359" cy="5"/>
              </a:xfrm>
              <a:prstGeom prst="rect">
                <a:avLst/>
              </a:prstGeom>
              <a:solidFill>
                <a:srgbClr val="FC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4" name="Rectangle 40"/>
              <p:cNvSpPr>
                <a:spLocks noChangeArrowheads="1"/>
              </p:cNvSpPr>
              <p:nvPr/>
            </p:nvSpPr>
            <p:spPr bwMode="auto">
              <a:xfrm>
                <a:off x="3940" y="2754"/>
                <a:ext cx="359" cy="5"/>
              </a:xfrm>
              <a:prstGeom prst="rect">
                <a:avLst/>
              </a:prstGeom>
              <a:solidFill>
                <a:srgbClr val="FCF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5" name="Rectangle 41"/>
              <p:cNvSpPr>
                <a:spLocks noChangeArrowheads="1"/>
              </p:cNvSpPr>
              <p:nvPr/>
            </p:nvSpPr>
            <p:spPr bwMode="auto">
              <a:xfrm>
                <a:off x="3940" y="2759"/>
                <a:ext cx="359" cy="5"/>
              </a:xfrm>
              <a:prstGeom prst="rect">
                <a:avLst/>
              </a:prstGeom>
              <a:solidFill>
                <a:srgbClr val="FCF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6" name="Rectangle 42"/>
              <p:cNvSpPr>
                <a:spLocks noChangeArrowheads="1"/>
              </p:cNvSpPr>
              <p:nvPr/>
            </p:nvSpPr>
            <p:spPr bwMode="auto">
              <a:xfrm>
                <a:off x="3940" y="2764"/>
                <a:ext cx="359" cy="5"/>
              </a:xfrm>
              <a:prstGeom prst="rect">
                <a:avLst/>
              </a:prstGeom>
              <a:solidFill>
                <a:srgbClr val="FBF0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7" name="Rectangle 43"/>
              <p:cNvSpPr>
                <a:spLocks noChangeArrowheads="1"/>
              </p:cNvSpPr>
              <p:nvPr/>
            </p:nvSpPr>
            <p:spPr bwMode="auto">
              <a:xfrm>
                <a:off x="3940" y="2769"/>
                <a:ext cx="359" cy="5"/>
              </a:xfrm>
              <a:prstGeom prst="rect">
                <a:avLst/>
              </a:prstGeom>
              <a:solidFill>
                <a:srgbClr val="FBEE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8" name="Rectangle 44"/>
              <p:cNvSpPr>
                <a:spLocks noChangeArrowheads="1"/>
              </p:cNvSpPr>
              <p:nvPr/>
            </p:nvSpPr>
            <p:spPr bwMode="auto">
              <a:xfrm>
                <a:off x="3940" y="2774"/>
                <a:ext cx="359" cy="5"/>
              </a:xfrm>
              <a:prstGeom prst="rect">
                <a:avLst/>
              </a:prstGeom>
              <a:solidFill>
                <a:srgbClr val="FBED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79" name="Rectangle 45"/>
              <p:cNvSpPr>
                <a:spLocks noChangeArrowheads="1"/>
              </p:cNvSpPr>
              <p:nvPr/>
            </p:nvSpPr>
            <p:spPr bwMode="auto">
              <a:xfrm>
                <a:off x="3940" y="2779"/>
                <a:ext cx="359" cy="5"/>
              </a:xfrm>
              <a:prstGeom prst="rect">
                <a:avLst/>
              </a:prstGeom>
              <a:solidFill>
                <a:srgbClr val="FBEC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0" name="Rectangle 46"/>
              <p:cNvSpPr>
                <a:spLocks noChangeArrowheads="1"/>
              </p:cNvSpPr>
              <p:nvPr/>
            </p:nvSpPr>
            <p:spPr bwMode="auto">
              <a:xfrm>
                <a:off x="3940" y="2784"/>
                <a:ext cx="359" cy="6"/>
              </a:xfrm>
              <a:prstGeom prst="rect">
                <a:avLst/>
              </a:prstGeom>
              <a:solidFill>
                <a:srgbClr val="FAEB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1" name="Rectangle 47"/>
              <p:cNvSpPr>
                <a:spLocks noChangeArrowheads="1"/>
              </p:cNvSpPr>
              <p:nvPr/>
            </p:nvSpPr>
            <p:spPr bwMode="auto">
              <a:xfrm>
                <a:off x="3940" y="2790"/>
                <a:ext cx="359" cy="5"/>
              </a:xfrm>
              <a:prstGeom prst="rect">
                <a:avLst/>
              </a:prstGeom>
              <a:solidFill>
                <a:srgbClr val="FAE9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2" name="Rectangle 48"/>
              <p:cNvSpPr>
                <a:spLocks noChangeArrowheads="1"/>
              </p:cNvSpPr>
              <p:nvPr/>
            </p:nvSpPr>
            <p:spPr bwMode="auto">
              <a:xfrm>
                <a:off x="3940" y="2795"/>
                <a:ext cx="359" cy="5"/>
              </a:xfrm>
              <a:prstGeom prst="rect">
                <a:avLst/>
              </a:prstGeom>
              <a:solidFill>
                <a:srgbClr val="FAE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3" name="Rectangle 49"/>
              <p:cNvSpPr>
                <a:spLocks noChangeArrowheads="1"/>
              </p:cNvSpPr>
              <p:nvPr/>
            </p:nvSpPr>
            <p:spPr bwMode="auto">
              <a:xfrm>
                <a:off x="3940" y="2800"/>
                <a:ext cx="359" cy="5"/>
              </a:xfrm>
              <a:prstGeom prst="rect">
                <a:avLst/>
              </a:prstGeom>
              <a:solidFill>
                <a:srgbClr val="F9E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4" name="Rectangle 50"/>
              <p:cNvSpPr>
                <a:spLocks noChangeArrowheads="1"/>
              </p:cNvSpPr>
              <p:nvPr/>
            </p:nvSpPr>
            <p:spPr bwMode="auto">
              <a:xfrm>
                <a:off x="3940" y="2805"/>
                <a:ext cx="359" cy="5"/>
              </a:xfrm>
              <a:prstGeom prst="rect">
                <a:avLst/>
              </a:prstGeom>
              <a:solidFill>
                <a:srgbClr val="F9E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5" name="Rectangle 51"/>
              <p:cNvSpPr>
                <a:spLocks noChangeArrowheads="1"/>
              </p:cNvSpPr>
              <p:nvPr/>
            </p:nvSpPr>
            <p:spPr bwMode="auto">
              <a:xfrm>
                <a:off x="3940" y="2810"/>
                <a:ext cx="359" cy="5"/>
              </a:xfrm>
              <a:prstGeom prst="rect">
                <a:avLst/>
              </a:prstGeom>
              <a:solidFill>
                <a:srgbClr val="F9E4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6" name="Rectangle 52"/>
              <p:cNvSpPr>
                <a:spLocks noChangeArrowheads="1"/>
              </p:cNvSpPr>
              <p:nvPr/>
            </p:nvSpPr>
            <p:spPr bwMode="auto">
              <a:xfrm>
                <a:off x="3940" y="2815"/>
                <a:ext cx="359" cy="5"/>
              </a:xfrm>
              <a:prstGeom prst="rect">
                <a:avLst/>
              </a:prstGeom>
              <a:solidFill>
                <a:srgbClr val="F9E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7" name="Rectangle 53"/>
              <p:cNvSpPr>
                <a:spLocks noChangeArrowheads="1"/>
              </p:cNvSpPr>
              <p:nvPr/>
            </p:nvSpPr>
            <p:spPr bwMode="auto">
              <a:xfrm>
                <a:off x="3940" y="2820"/>
                <a:ext cx="359" cy="5"/>
              </a:xfrm>
              <a:prstGeom prst="rect">
                <a:avLst/>
              </a:prstGeom>
              <a:solidFill>
                <a:srgbClr val="F8E1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8" name="Rectangle 54"/>
              <p:cNvSpPr>
                <a:spLocks noChangeArrowheads="1"/>
              </p:cNvSpPr>
              <p:nvPr/>
            </p:nvSpPr>
            <p:spPr bwMode="auto">
              <a:xfrm>
                <a:off x="3940" y="2825"/>
                <a:ext cx="359" cy="5"/>
              </a:xfrm>
              <a:prstGeom prst="rect">
                <a:avLst/>
              </a:prstGeom>
              <a:solidFill>
                <a:srgbClr val="F8DF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89" name="Rectangle 55"/>
              <p:cNvSpPr>
                <a:spLocks noChangeArrowheads="1"/>
              </p:cNvSpPr>
              <p:nvPr/>
            </p:nvSpPr>
            <p:spPr bwMode="auto">
              <a:xfrm>
                <a:off x="3940" y="2830"/>
                <a:ext cx="359" cy="5"/>
              </a:xfrm>
              <a:prstGeom prst="rect">
                <a:avLst/>
              </a:prstGeom>
              <a:solidFill>
                <a:srgbClr val="F8D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0" name="Rectangle 56"/>
              <p:cNvSpPr>
                <a:spLocks noChangeArrowheads="1"/>
              </p:cNvSpPr>
              <p:nvPr/>
            </p:nvSpPr>
            <p:spPr bwMode="auto">
              <a:xfrm>
                <a:off x="3940" y="2835"/>
                <a:ext cx="359" cy="5"/>
              </a:xfrm>
              <a:prstGeom prst="rect">
                <a:avLst/>
              </a:prstGeom>
              <a:solidFill>
                <a:srgbClr val="F7D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1" name="Rectangle 57"/>
              <p:cNvSpPr>
                <a:spLocks noChangeArrowheads="1"/>
              </p:cNvSpPr>
              <p:nvPr/>
            </p:nvSpPr>
            <p:spPr bwMode="auto">
              <a:xfrm>
                <a:off x="3940" y="2840"/>
                <a:ext cx="359" cy="5"/>
              </a:xfrm>
              <a:prstGeom prst="rect">
                <a:avLst/>
              </a:prstGeom>
              <a:solidFill>
                <a:srgbClr val="F7DB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2" name="Rectangle 58"/>
              <p:cNvSpPr>
                <a:spLocks noChangeArrowheads="1"/>
              </p:cNvSpPr>
              <p:nvPr/>
            </p:nvSpPr>
            <p:spPr bwMode="auto">
              <a:xfrm>
                <a:off x="3940" y="2845"/>
                <a:ext cx="359" cy="5"/>
              </a:xfrm>
              <a:prstGeom prst="rect">
                <a:avLst/>
              </a:prstGeom>
              <a:solidFill>
                <a:srgbClr val="F7D9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3" name="Rectangle 59"/>
              <p:cNvSpPr>
                <a:spLocks noChangeArrowheads="1"/>
              </p:cNvSpPr>
              <p:nvPr/>
            </p:nvSpPr>
            <p:spPr bwMode="auto">
              <a:xfrm>
                <a:off x="3940" y="2850"/>
                <a:ext cx="359" cy="5"/>
              </a:xfrm>
              <a:prstGeom prst="rect">
                <a:avLst/>
              </a:prstGeom>
              <a:solidFill>
                <a:srgbClr val="F6D8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4" name="Rectangle 60"/>
              <p:cNvSpPr>
                <a:spLocks noChangeArrowheads="1"/>
              </p:cNvSpPr>
              <p:nvPr/>
            </p:nvSpPr>
            <p:spPr bwMode="auto">
              <a:xfrm>
                <a:off x="3940" y="2855"/>
                <a:ext cx="359" cy="5"/>
              </a:xfrm>
              <a:prstGeom prst="rect">
                <a:avLst/>
              </a:prstGeom>
              <a:solidFill>
                <a:srgbClr val="F6D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5" name="Rectangle 61"/>
              <p:cNvSpPr>
                <a:spLocks noChangeArrowheads="1"/>
              </p:cNvSpPr>
              <p:nvPr/>
            </p:nvSpPr>
            <p:spPr bwMode="auto">
              <a:xfrm>
                <a:off x="3940" y="2860"/>
                <a:ext cx="359" cy="5"/>
              </a:xfrm>
              <a:prstGeom prst="rect">
                <a:avLst/>
              </a:prstGeom>
              <a:solidFill>
                <a:srgbClr val="F6D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6" name="Rectangle 62"/>
              <p:cNvSpPr>
                <a:spLocks noChangeArrowheads="1"/>
              </p:cNvSpPr>
              <p:nvPr/>
            </p:nvSpPr>
            <p:spPr bwMode="auto">
              <a:xfrm>
                <a:off x="3940" y="2865"/>
                <a:ext cx="359" cy="6"/>
              </a:xfrm>
              <a:prstGeom prst="rect">
                <a:avLst/>
              </a:prstGeom>
              <a:solidFill>
                <a:srgbClr val="F6D4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7" name="Rectangle 63"/>
              <p:cNvSpPr>
                <a:spLocks noChangeArrowheads="1"/>
              </p:cNvSpPr>
              <p:nvPr/>
            </p:nvSpPr>
            <p:spPr bwMode="auto">
              <a:xfrm>
                <a:off x="3940" y="2871"/>
                <a:ext cx="359" cy="5"/>
              </a:xfrm>
              <a:prstGeom prst="rect">
                <a:avLst/>
              </a:prstGeom>
              <a:solidFill>
                <a:srgbClr val="F5D2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8" name="Rectangle 64"/>
              <p:cNvSpPr>
                <a:spLocks noChangeArrowheads="1"/>
              </p:cNvSpPr>
              <p:nvPr/>
            </p:nvSpPr>
            <p:spPr bwMode="auto">
              <a:xfrm>
                <a:off x="3940" y="2876"/>
                <a:ext cx="359" cy="5"/>
              </a:xfrm>
              <a:prstGeom prst="rect">
                <a:avLst/>
              </a:prstGeom>
              <a:solidFill>
                <a:srgbClr val="F5D1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99" name="Rectangle 65"/>
              <p:cNvSpPr>
                <a:spLocks noChangeArrowheads="1"/>
              </p:cNvSpPr>
              <p:nvPr/>
            </p:nvSpPr>
            <p:spPr bwMode="auto">
              <a:xfrm>
                <a:off x="3940" y="2881"/>
                <a:ext cx="359" cy="5"/>
              </a:xfrm>
              <a:prstGeom prst="rect">
                <a:avLst/>
              </a:prstGeom>
              <a:solidFill>
                <a:srgbClr val="F5D0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0" name="Rectangle 66"/>
              <p:cNvSpPr>
                <a:spLocks noChangeArrowheads="1"/>
              </p:cNvSpPr>
              <p:nvPr/>
            </p:nvSpPr>
            <p:spPr bwMode="auto">
              <a:xfrm>
                <a:off x="3940" y="2886"/>
                <a:ext cx="359" cy="5"/>
              </a:xfrm>
              <a:prstGeom prst="rect">
                <a:avLst/>
              </a:prstGeom>
              <a:solidFill>
                <a:srgbClr val="F5CEB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1" name="Rectangle 67"/>
              <p:cNvSpPr>
                <a:spLocks noChangeArrowheads="1"/>
              </p:cNvSpPr>
              <p:nvPr/>
            </p:nvSpPr>
            <p:spPr bwMode="auto">
              <a:xfrm>
                <a:off x="3940" y="2891"/>
                <a:ext cx="359" cy="5"/>
              </a:xfrm>
              <a:prstGeom prst="rect">
                <a:avLst/>
              </a:prstGeom>
              <a:solidFill>
                <a:srgbClr val="F4CD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2" name="Rectangle 68"/>
              <p:cNvSpPr>
                <a:spLocks noChangeArrowheads="1"/>
              </p:cNvSpPr>
              <p:nvPr/>
            </p:nvSpPr>
            <p:spPr bwMode="auto">
              <a:xfrm>
                <a:off x="3940" y="2896"/>
                <a:ext cx="359" cy="5"/>
              </a:xfrm>
              <a:prstGeom prst="rect">
                <a:avLst/>
              </a:prstGeom>
              <a:solidFill>
                <a:srgbClr val="F4C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3" name="Rectangle 69"/>
              <p:cNvSpPr>
                <a:spLocks noChangeArrowheads="1"/>
              </p:cNvSpPr>
              <p:nvPr/>
            </p:nvSpPr>
            <p:spPr bwMode="auto">
              <a:xfrm>
                <a:off x="3940" y="2901"/>
                <a:ext cx="359" cy="5"/>
              </a:xfrm>
              <a:prstGeom prst="rect">
                <a:avLst/>
              </a:prstGeom>
              <a:solidFill>
                <a:srgbClr val="F4C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4" name="Rectangle 70"/>
              <p:cNvSpPr>
                <a:spLocks noChangeArrowheads="1"/>
              </p:cNvSpPr>
              <p:nvPr/>
            </p:nvSpPr>
            <p:spPr bwMode="auto">
              <a:xfrm>
                <a:off x="3940" y="2906"/>
                <a:ext cx="359" cy="5"/>
              </a:xfrm>
              <a:prstGeom prst="rect">
                <a:avLst/>
              </a:prstGeom>
              <a:solidFill>
                <a:srgbClr val="F4C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5" name="Rectangle 71"/>
              <p:cNvSpPr>
                <a:spLocks noChangeArrowheads="1"/>
              </p:cNvSpPr>
              <p:nvPr/>
            </p:nvSpPr>
            <p:spPr bwMode="auto">
              <a:xfrm>
                <a:off x="3940" y="2911"/>
                <a:ext cx="359" cy="5"/>
              </a:xfrm>
              <a:prstGeom prst="rect">
                <a:avLst/>
              </a:prstGeom>
              <a:solidFill>
                <a:srgbClr val="F4C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6" name="Rectangle 72"/>
              <p:cNvSpPr>
                <a:spLocks noChangeArrowheads="1"/>
              </p:cNvSpPr>
              <p:nvPr/>
            </p:nvSpPr>
            <p:spPr bwMode="auto">
              <a:xfrm>
                <a:off x="3940" y="2916"/>
                <a:ext cx="359" cy="5"/>
              </a:xfrm>
              <a:prstGeom prst="rect">
                <a:avLst/>
              </a:prstGeom>
              <a:solidFill>
                <a:srgbClr val="F3C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7" name="Rectangle 73"/>
              <p:cNvSpPr>
                <a:spLocks noChangeArrowheads="1"/>
              </p:cNvSpPr>
              <p:nvPr/>
            </p:nvSpPr>
            <p:spPr bwMode="auto">
              <a:xfrm>
                <a:off x="3940" y="2921"/>
                <a:ext cx="359" cy="5"/>
              </a:xfrm>
              <a:prstGeom prst="rect">
                <a:avLst/>
              </a:prstGeom>
              <a:solidFill>
                <a:srgbClr val="F3C7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8" name="Rectangle 74"/>
              <p:cNvSpPr>
                <a:spLocks noChangeArrowheads="1"/>
              </p:cNvSpPr>
              <p:nvPr/>
            </p:nvSpPr>
            <p:spPr bwMode="auto">
              <a:xfrm>
                <a:off x="3940" y="2926"/>
                <a:ext cx="359" cy="5"/>
              </a:xfrm>
              <a:prstGeom prst="rect">
                <a:avLst/>
              </a:prstGeom>
              <a:solidFill>
                <a:srgbClr val="F3C6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09" name="Rectangle 75"/>
              <p:cNvSpPr>
                <a:spLocks noChangeArrowheads="1"/>
              </p:cNvSpPr>
              <p:nvPr/>
            </p:nvSpPr>
            <p:spPr bwMode="auto">
              <a:xfrm>
                <a:off x="3940" y="2931"/>
                <a:ext cx="359" cy="5"/>
              </a:xfrm>
              <a:prstGeom prst="rect">
                <a:avLst/>
              </a:prstGeom>
              <a:solidFill>
                <a:srgbClr val="F3C6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0" name="Rectangle 76"/>
              <p:cNvSpPr>
                <a:spLocks noChangeArrowheads="1"/>
              </p:cNvSpPr>
              <p:nvPr/>
            </p:nvSpPr>
            <p:spPr bwMode="auto">
              <a:xfrm>
                <a:off x="3940" y="2936"/>
                <a:ext cx="359" cy="5"/>
              </a:xfrm>
              <a:prstGeom prst="rect">
                <a:avLst/>
              </a:prstGeom>
              <a:solidFill>
                <a:srgbClr val="F3C5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1" name="Rectangle 77"/>
              <p:cNvSpPr>
                <a:spLocks noChangeArrowheads="1"/>
              </p:cNvSpPr>
              <p:nvPr/>
            </p:nvSpPr>
            <p:spPr bwMode="auto">
              <a:xfrm>
                <a:off x="3940" y="2941"/>
                <a:ext cx="359" cy="6"/>
              </a:xfrm>
              <a:prstGeom prst="rect">
                <a:avLst/>
              </a:prstGeom>
              <a:solidFill>
                <a:srgbClr val="F3C4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2" name="Rectangle 78"/>
              <p:cNvSpPr>
                <a:spLocks noChangeArrowheads="1"/>
              </p:cNvSpPr>
              <p:nvPr/>
            </p:nvSpPr>
            <p:spPr bwMode="auto">
              <a:xfrm>
                <a:off x="3940" y="2947"/>
                <a:ext cx="359" cy="5"/>
              </a:xfrm>
              <a:prstGeom prst="rect">
                <a:avLst/>
              </a:prstGeom>
              <a:solidFill>
                <a:srgbClr val="F3C4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3" name="Rectangle 79"/>
              <p:cNvSpPr>
                <a:spLocks noChangeArrowheads="1"/>
              </p:cNvSpPr>
              <p:nvPr/>
            </p:nvSpPr>
            <p:spPr bwMode="auto">
              <a:xfrm>
                <a:off x="3940" y="2952"/>
                <a:ext cx="359" cy="5"/>
              </a:xfrm>
              <a:prstGeom prst="rect">
                <a:avLst/>
              </a:prstGeom>
              <a:solidFill>
                <a:srgbClr val="F3C3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4" name="Rectangle 80"/>
              <p:cNvSpPr>
                <a:spLocks noChangeArrowheads="1"/>
              </p:cNvSpPr>
              <p:nvPr/>
            </p:nvSpPr>
            <p:spPr bwMode="auto">
              <a:xfrm>
                <a:off x="3940" y="2957"/>
                <a:ext cx="359" cy="5"/>
              </a:xfrm>
              <a:prstGeom prst="rect">
                <a:avLst/>
              </a:prstGeom>
              <a:solidFill>
                <a:srgbClr val="F3C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5" name="Rectangle 81"/>
              <p:cNvSpPr>
                <a:spLocks noChangeArrowheads="1"/>
              </p:cNvSpPr>
              <p:nvPr/>
            </p:nvSpPr>
            <p:spPr bwMode="auto">
              <a:xfrm>
                <a:off x="3940" y="2962"/>
                <a:ext cx="359" cy="5"/>
              </a:xfrm>
              <a:prstGeom prst="rect">
                <a:avLst/>
              </a:prstGeom>
              <a:solidFill>
                <a:srgbClr val="F2C2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6" name="Rectangle 82"/>
              <p:cNvSpPr>
                <a:spLocks noChangeArrowheads="1"/>
              </p:cNvSpPr>
              <p:nvPr/>
            </p:nvSpPr>
            <p:spPr bwMode="auto">
              <a:xfrm>
                <a:off x="3940" y="2967"/>
                <a:ext cx="359" cy="5"/>
              </a:xfrm>
              <a:prstGeom prst="rect">
                <a:avLst/>
              </a:prstGeom>
              <a:solidFill>
                <a:srgbClr val="F2C2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7" name="Rectangle 83"/>
              <p:cNvSpPr>
                <a:spLocks noChangeArrowheads="1"/>
              </p:cNvSpPr>
              <p:nvPr/>
            </p:nvSpPr>
            <p:spPr bwMode="auto">
              <a:xfrm>
                <a:off x="3940" y="2972"/>
                <a:ext cx="359" cy="10"/>
              </a:xfrm>
              <a:prstGeom prst="rect">
                <a:avLst/>
              </a:prstGeom>
              <a:solidFill>
                <a:srgbClr val="F2C1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8" name="Rectangle 84"/>
              <p:cNvSpPr>
                <a:spLocks noChangeArrowheads="1"/>
              </p:cNvSpPr>
              <p:nvPr/>
            </p:nvSpPr>
            <p:spPr bwMode="auto">
              <a:xfrm>
                <a:off x="3940" y="2982"/>
                <a:ext cx="359" cy="5"/>
              </a:xfrm>
              <a:prstGeom prst="rect">
                <a:avLst/>
              </a:prstGeom>
              <a:solidFill>
                <a:srgbClr val="F2C1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19" name="Rectangle 85"/>
              <p:cNvSpPr>
                <a:spLocks noChangeArrowheads="1"/>
              </p:cNvSpPr>
              <p:nvPr/>
            </p:nvSpPr>
            <p:spPr bwMode="auto">
              <a:xfrm>
                <a:off x="3940" y="2987"/>
                <a:ext cx="359" cy="5"/>
              </a:xfrm>
              <a:prstGeom prst="rect">
                <a:avLst/>
              </a:prstGeom>
              <a:solidFill>
                <a:srgbClr val="F2C0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0" name="Rectangle 86"/>
              <p:cNvSpPr>
                <a:spLocks noChangeArrowheads="1"/>
              </p:cNvSpPr>
              <p:nvPr/>
            </p:nvSpPr>
            <p:spPr bwMode="auto">
              <a:xfrm>
                <a:off x="3940" y="2992"/>
                <a:ext cx="359" cy="5"/>
              </a:xfrm>
              <a:prstGeom prst="rect">
                <a:avLst/>
              </a:prstGeom>
              <a:solidFill>
                <a:srgbClr val="F2C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3" name="Rectangle 87"/>
              <p:cNvSpPr>
                <a:spLocks noChangeArrowheads="1"/>
              </p:cNvSpPr>
              <p:nvPr/>
            </p:nvSpPr>
            <p:spPr bwMode="auto">
              <a:xfrm>
                <a:off x="3943" y="2639"/>
                <a:ext cx="359" cy="357"/>
              </a:xfrm>
              <a:prstGeom prst="rect">
                <a:avLst/>
              </a:pr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36" name="Picture 8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818" y="2638"/>
                <a:ext cx="193"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7" name="Picture 89"/>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818" y="2638"/>
                <a:ext cx="193"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4" name="Rectangle 90"/>
              <p:cNvSpPr>
                <a:spLocks noChangeArrowheads="1"/>
              </p:cNvSpPr>
              <p:nvPr/>
            </p:nvSpPr>
            <p:spPr bwMode="auto">
              <a:xfrm>
                <a:off x="3813" y="2627"/>
                <a:ext cx="182" cy="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7" name="Rectangle 91"/>
              <p:cNvSpPr>
                <a:spLocks noChangeArrowheads="1"/>
              </p:cNvSpPr>
              <p:nvPr/>
            </p:nvSpPr>
            <p:spPr bwMode="auto">
              <a:xfrm>
                <a:off x="3813" y="2643"/>
                <a:ext cx="182" cy="10"/>
              </a:xfrm>
              <a:prstGeom prst="rect">
                <a:avLst/>
              </a:prstGeom>
              <a:solidFill>
                <a:srgbClr val="FF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8" name="Rectangle 92"/>
              <p:cNvSpPr>
                <a:spLocks noChangeArrowheads="1"/>
              </p:cNvSpPr>
              <p:nvPr/>
            </p:nvSpPr>
            <p:spPr bwMode="auto">
              <a:xfrm>
                <a:off x="3813" y="2653"/>
                <a:ext cx="182" cy="10"/>
              </a:xfrm>
              <a:prstGeom prst="rect">
                <a:avLst/>
              </a:prstGeom>
              <a:solidFill>
                <a:srgbClr val="FF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9" name="Rectangle 93"/>
              <p:cNvSpPr>
                <a:spLocks noChangeArrowheads="1"/>
              </p:cNvSpPr>
              <p:nvPr/>
            </p:nvSpPr>
            <p:spPr bwMode="auto">
              <a:xfrm>
                <a:off x="3813" y="2663"/>
                <a:ext cx="182" cy="10"/>
              </a:xfrm>
              <a:prstGeom prst="rect">
                <a:avLst/>
              </a:prstGeom>
              <a:solidFill>
                <a:srgbClr val="FF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0" name="Rectangle 94"/>
              <p:cNvSpPr>
                <a:spLocks noChangeArrowheads="1"/>
              </p:cNvSpPr>
              <p:nvPr/>
            </p:nvSpPr>
            <p:spPr bwMode="auto">
              <a:xfrm>
                <a:off x="3813" y="2673"/>
                <a:ext cx="182" cy="5"/>
              </a:xfrm>
              <a:prstGeom prst="rect">
                <a:avLst/>
              </a:prstGeom>
              <a:solidFill>
                <a:srgbClr val="FEFD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31" name="Rectangle 95"/>
              <p:cNvSpPr>
                <a:spLocks noChangeArrowheads="1"/>
              </p:cNvSpPr>
              <p:nvPr/>
            </p:nvSpPr>
            <p:spPr bwMode="auto">
              <a:xfrm>
                <a:off x="3813" y="2678"/>
                <a:ext cx="182" cy="5"/>
              </a:xfrm>
              <a:prstGeom prst="rect">
                <a:avLst/>
              </a:prstGeom>
              <a:solidFill>
                <a:srgbClr val="FEFC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8" name="Rectangle 96"/>
              <p:cNvSpPr>
                <a:spLocks noChangeArrowheads="1"/>
              </p:cNvSpPr>
              <p:nvPr/>
            </p:nvSpPr>
            <p:spPr bwMode="auto">
              <a:xfrm>
                <a:off x="3813" y="2683"/>
                <a:ext cx="182" cy="5"/>
              </a:xfrm>
              <a:prstGeom prst="rect">
                <a:avLst/>
              </a:prstGeom>
              <a:solidFill>
                <a:srgbClr val="FE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9" name="Rectangle 97"/>
              <p:cNvSpPr>
                <a:spLocks noChangeArrowheads="1"/>
              </p:cNvSpPr>
              <p:nvPr/>
            </p:nvSpPr>
            <p:spPr bwMode="auto">
              <a:xfrm>
                <a:off x="3813" y="2688"/>
                <a:ext cx="182" cy="10"/>
              </a:xfrm>
              <a:prstGeom prst="rect">
                <a:avLst/>
              </a:prstGeom>
              <a:solidFill>
                <a:srgbClr val="FEFB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0" name="Rectangle 98"/>
              <p:cNvSpPr>
                <a:spLocks noChangeArrowheads="1"/>
              </p:cNvSpPr>
              <p:nvPr/>
            </p:nvSpPr>
            <p:spPr bwMode="auto">
              <a:xfrm>
                <a:off x="3813" y="2698"/>
                <a:ext cx="182" cy="5"/>
              </a:xfrm>
              <a:prstGeom prst="rect">
                <a:avLst/>
              </a:prstGeom>
              <a:solidFill>
                <a:srgbClr val="FEFA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Rectangle 99"/>
              <p:cNvSpPr>
                <a:spLocks noChangeArrowheads="1"/>
              </p:cNvSpPr>
              <p:nvPr/>
            </p:nvSpPr>
            <p:spPr bwMode="auto">
              <a:xfrm>
                <a:off x="3813" y="2703"/>
                <a:ext cx="182" cy="5"/>
              </a:xfrm>
              <a:prstGeom prst="rect">
                <a:avLst/>
              </a:prstGeom>
              <a:solidFill>
                <a:srgbClr val="FEF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2" name="Rectangle 100"/>
              <p:cNvSpPr>
                <a:spLocks noChangeArrowheads="1"/>
              </p:cNvSpPr>
              <p:nvPr/>
            </p:nvSpPr>
            <p:spPr bwMode="auto">
              <a:xfrm>
                <a:off x="3813" y="2708"/>
                <a:ext cx="182" cy="6"/>
              </a:xfrm>
              <a:prstGeom prst="rect">
                <a:avLst/>
              </a:prstGeom>
              <a:solidFill>
                <a:srgbClr val="FEF9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5" name="Rectangle 101"/>
              <p:cNvSpPr>
                <a:spLocks noChangeArrowheads="1"/>
              </p:cNvSpPr>
              <p:nvPr/>
            </p:nvSpPr>
            <p:spPr bwMode="auto">
              <a:xfrm>
                <a:off x="3813" y="2714"/>
                <a:ext cx="182" cy="5"/>
              </a:xfrm>
              <a:prstGeom prst="rect">
                <a:avLst/>
              </a:prstGeom>
              <a:solidFill>
                <a:srgbClr val="FDF8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6" name="Rectangle 102"/>
              <p:cNvSpPr>
                <a:spLocks noChangeArrowheads="1"/>
              </p:cNvSpPr>
              <p:nvPr/>
            </p:nvSpPr>
            <p:spPr bwMode="auto">
              <a:xfrm>
                <a:off x="3813" y="2719"/>
                <a:ext cx="182" cy="5"/>
              </a:xfrm>
              <a:prstGeom prst="rect">
                <a:avLst/>
              </a:prstGeom>
              <a:solidFill>
                <a:srgbClr val="FDF7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7" name="Rectangle 103"/>
              <p:cNvSpPr>
                <a:spLocks noChangeArrowheads="1"/>
              </p:cNvSpPr>
              <p:nvPr/>
            </p:nvSpPr>
            <p:spPr bwMode="auto">
              <a:xfrm>
                <a:off x="3813" y="2724"/>
                <a:ext cx="182" cy="5"/>
              </a:xfrm>
              <a:prstGeom prst="rect">
                <a:avLst/>
              </a:prstGeom>
              <a:solidFill>
                <a:srgbClr val="FDF7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8" name="Rectangle 104"/>
              <p:cNvSpPr>
                <a:spLocks noChangeArrowheads="1"/>
              </p:cNvSpPr>
              <p:nvPr/>
            </p:nvSpPr>
            <p:spPr bwMode="auto">
              <a:xfrm>
                <a:off x="3813" y="2729"/>
                <a:ext cx="182" cy="5"/>
              </a:xfrm>
              <a:prstGeom prst="rect">
                <a:avLst/>
              </a:prstGeom>
              <a:solidFill>
                <a:srgbClr val="FDF6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9" name="Rectangle 105"/>
              <p:cNvSpPr>
                <a:spLocks noChangeArrowheads="1"/>
              </p:cNvSpPr>
              <p:nvPr/>
            </p:nvSpPr>
            <p:spPr bwMode="auto">
              <a:xfrm>
                <a:off x="3813" y="2734"/>
                <a:ext cx="182" cy="5"/>
              </a:xfrm>
              <a:prstGeom prst="rect">
                <a:avLst/>
              </a:prstGeom>
              <a:solidFill>
                <a:srgbClr val="FDF5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0" name="Rectangle 106"/>
              <p:cNvSpPr>
                <a:spLocks noChangeArrowheads="1"/>
              </p:cNvSpPr>
              <p:nvPr/>
            </p:nvSpPr>
            <p:spPr bwMode="auto">
              <a:xfrm>
                <a:off x="3813" y="2739"/>
                <a:ext cx="182" cy="5"/>
              </a:xfrm>
              <a:prstGeom prst="rect">
                <a:avLst/>
              </a:prstGeom>
              <a:solidFill>
                <a:srgbClr val="FCF4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1" name="Rectangle 107"/>
              <p:cNvSpPr>
                <a:spLocks noChangeArrowheads="1"/>
              </p:cNvSpPr>
              <p:nvPr/>
            </p:nvSpPr>
            <p:spPr bwMode="auto">
              <a:xfrm>
                <a:off x="3813" y="2744"/>
                <a:ext cx="182" cy="5"/>
              </a:xfrm>
              <a:prstGeom prst="rect">
                <a:avLst/>
              </a:prstGeom>
              <a:solidFill>
                <a:srgbClr val="FC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2" name="Rectangle 108"/>
              <p:cNvSpPr>
                <a:spLocks noChangeArrowheads="1"/>
              </p:cNvSpPr>
              <p:nvPr/>
            </p:nvSpPr>
            <p:spPr bwMode="auto">
              <a:xfrm>
                <a:off x="3813" y="2749"/>
                <a:ext cx="182" cy="5"/>
              </a:xfrm>
              <a:prstGeom prst="rect">
                <a:avLst/>
              </a:prstGeom>
              <a:solidFill>
                <a:srgbClr val="FCF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3" name="Rectangle 109"/>
              <p:cNvSpPr>
                <a:spLocks noChangeArrowheads="1"/>
              </p:cNvSpPr>
              <p:nvPr/>
            </p:nvSpPr>
            <p:spPr bwMode="auto">
              <a:xfrm>
                <a:off x="3813" y="2754"/>
                <a:ext cx="182" cy="5"/>
              </a:xfrm>
              <a:prstGeom prst="rect">
                <a:avLst/>
              </a:prstGeom>
              <a:solidFill>
                <a:srgbClr val="FCF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4" name="Rectangle 110"/>
              <p:cNvSpPr>
                <a:spLocks noChangeArrowheads="1"/>
              </p:cNvSpPr>
              <p:nvPr/>
            </p:nvSpPr>
            <p:spPr bwMode="auto">
              <a:xfrm>
                <a:off x="3813" y="2759"/>
                <a:ext cx="182" cy="5"/>
              </a:xfrm>
              <a:prstGeom prst="rect">
                <a:avLst/>
              </a:prstGeom>
              <a:solidFill>
                <a:srgbClr val="FBF0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7" name="Rectangle 111"/>
              <p:cNvSpPr>
                <a:spLocks noChangeArrowheads="1"/>
              </p:cNvSpPr>
              <p:nvPr/>
            </p:nvSpPr>
            <p:spPr bwMode="auto">
              <a:xfrm>
                <a:off x="3813" y="2764"/>
                <a:ext cx="182" cy="5"/>
              </a:xfrm>
              <a:prstGeom prst="rect">
                <a:avLst/>
              </a:prstGeom>
              <a:solidFill>
                <a:srgbClr val="FBEE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8" name="Rectangle 112"/>
              <p:cNvSpPr>
                <a:spLocks noChangeArrowheads="1"/>
              </p:cNvSpPr>
              <p:nvPr/>
            </p:nvSpPr>
            <p:spPr bwMode="auto">
              <a:xfrm>
                <a:off x="3813" y="2769"/>
                <a:ext cx="182" cy="5"/>
              </a:xfrm>
              <a:prstGeom prst="rect">
                <a:avLst/>
              </a:prstGeom>
              <a:solidFill>
                <a:srgbClr val="FBED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9" name="Rectangle 113"/>
              <p:cNvSpPr>
                <a:spLocks noChangeArrowheads="1"/>
              </p:cNvSpPr>
              <p:nvPr/>
            </p:nvSpPr>
            <p:spPr bwMode="auto">
              <a:xfrm>
                <a:off x="3813" y="2774"/>
                <a:ext cx="182" cy="5"/>
              </a:xfrm>
              <a:prstGeom prst="rect">
                <a:avLst/>
              </a:prstGeom>
              <a:solidFill>
                <a:srgbClr val="FBEC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0" name="Rectangle 114"/>
              <p:cNvSpPr>
                <a:spLocks noChangeArrowheads="1"/>
              </p:cNvSpPr>
              <p:nvPr/>
            </p:nvSpPr>
            <p:spPr bwMode="auto">
              <a:xfrm>
                <a:off x="3813" y="2779"/>
                <a:ext cx="182" cy="5"/>
              </a:xfrm>
              <a:prstGeom prst="rect">
                <a:avLst/>
              </a:prstGeom>
              <a:solidFill>
                <a:srgbClr val="FAEB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1" name="Rectangle 115"/>
              <p:cNvSpPr>
                <a:spLocks noChangeArrowheads="1"/>
              </p:cNvSpPr>
              <p:nvPr/>
            </p:nvSpPr>
            <p:spPr bwMode="auto">
              <a:xfrm>
                <a:off x="3813" y="2784"/>
                <a:ext cx="182" cy="6"/>
              </a:xfrm>
              <a:prstGeom prst="rect">
                <a:avLst/>
              </a:prstGeom>
              <a:solidFill>
                <a:srgbClr val="FAEA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2" name="Rectangle 116"/>
              <p:cNvSpPr>
                <a:spLocks noChangeArrowheads="1"/>
              </p:cNvSpPr>
              <p:nvPr/>
            </p:nvSpPr>
            <p:spPr bwMode="auto">
              <a:xfrm>
                <a:off x="3813" y="2790"/>
                <a:ext cx="182" cy="5"/>
              </a:xfrm>
              <a:prstGeom prst="rect">
                <a:avLst/>
              </a:prstGeom>
              <a:solidFill>
                <a:srgbClr val="FAE8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3" name="Rectangle 117"/>
              <p:cNvSpPr>
                <a:spLocks noChangeArrowheads="1"/>
              </p:cNvSpPr>
              <p:nvPr/>
            </p:nvSpPr>
            <p:spPr bwMode="auto">
              <a:xfrm>
                <a:off x="3813" y="2795"/>
                <a:ext cx="182" cy="5"/>
              </a:xfrm>
              <a:prstGeom prst="rect">
                <a:avLst/>
              </a:prstGeom>
              <a:solidFill>
                <a:srgbClr val="FAE7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4" name="Rectangle 118"/>
              <p:cNvSpPr>
                <a:spLocks noChangeArrowheads="1"/>
              </p:cNvSpPr>
              <p:nvPr/>
            </p:nvSpPr>
            <p:spPr bwMode="auto">
              <a:xfrm>
                <a:off x="3813" y="2800"/>
                <a:ext cx="182" cy="5"/>
              </a:xfrm>
              <a:prstGeom prst="rect">
                <a:avLst/>
              </a:prstGeom>
              <a:solidFill>
                <a:srgbClr val="F9E5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5" name="Rectangle 119"/>
              <p:cNvSpPr>
                <a:spLocks noChangeArrowheads="1"/>
              </p:cNvSpPr>
              <p:nvPr/>
            </p:nvSpPr>
            <p:spPr bwMode="auto">
              <a:xfrm>
                <a:off x="3813" y="2805"/>
                <a:ext cx="182" cy="5"/>
              </a:xfrm>
              <a:prstGeom prst="rect">
                <a:avLst/>
              </a:prstGeom>
              <a:solidFill>
                <a:srgbClr val="F9E4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6" name="Rectangle 120"/>
              <p:cNvSpPr>
                <a:spLocks noChangeArrowheads="1"/>
              </p:cNvSpPr>
              <p:nvPr/>
            </p:nvSpPr>
            <p:spPr bwMode="auto">
              <a:xfrm>
                <a:off x="3813" y="2810"/>
                <a:ext cx="182" cy="5"/>
              </a:xfrm>
              <a:prstGeom prst="rect">
                <a:avLst/>
              </a:prstGeom>
              <a:solidFill>
                <a:srgbClr val="F9E3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7" name="Rectangle 121"/>
              <p:cNvSpPr>
                <a:spLocks noChangeArrowheads="1"/>
              </p:cNvSpPr>
              <p:nvPr/>
            </p:nvSpPr>
            <p:spPr bwMode="auto">
              <a:xfrm>
                <a:off x="3813" y="2815"/>
                <a:ext cx="182" cy="5"/>
              </a:xfrm>
              <a:prstGeom prst="rect">
                <a:avLst/>
              </a:prstGeom>
              <a:solidFill>
                <a:srgbClr val="F8E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8" name="Rectangle 122"/>
              <p:cNvSpPr>
                <a:spLocks noChangeArrowheads="1"/>
              </p:cNvSpPr>
              <p:nvPr/>
            </p:nvSpPr>
            <p:spPr bwMode="auto">
              <a:xfrm>
                <a:off x="3813" y="2820"/>
                <a:ext cx="182" cy="5"/>
              </a:xfrm>
              <a:prstGeom prst="rect">
                <a:avLst/>
              </a:prstGeom>
              <a:solidFill>
                <a:srgbClr val="F8E0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9" name="Rectangle 123"/>
              <p:cNvSpPr>
                <a:spLocks noChangeArrowheads="1"/>
              </p:cNvSpPr>
              <p:nvPr/>
            </p:nvSpPr>
            <p:spPr bwMode="auto">
              <a:xfrm>
                <a:off x="3813" y="2825"/>
                <a:ext cx="182" cy="5"/>
              </a:xfrm>
              <a:prstGeom prst="rect">
                <a:avLst/>
              </a:prstGeom>
              <a:solidFill>
                <a:srgbClr val="F8DE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0" name="Rectangle 124"/>
              <p:cNvSpPr>
                <a:spLocks noChangeArrowheads="1"/>
              </p:cNvSpPr>
              <p:nvPr/>
            </p:nvSpPr>
            <p:spPr bwMode="auto">
              <a:xfrm>
                <a:off x="3813" y="2830"/>
                <a:ext cx="182" cy="5"/>
              </a:xfrm>
              <a:prstGeom prst="rect">
                <a:avLst/>
              </a:prstGeom>
              <a:solidFill>
                <a:srgbClr val="F8DD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1" name="Rectangle 125"/>
              <p:cNvSpPr>
                <a:spLocks noChangeArrowheads="1"/>
              </p:cNvSpPr>
              <p:nvPr/>
            </p:nvSpPr>
            <p:spPr bwMode="auto">
              <a:xfrm>
                <a:off x="3813" y="2835"/>
                <a:ext cx="182" cy="5"/>
              </a:xfrm>
              <a:prstGeom prst="rect">
                <a:avLst/>
              </a:prstGeom>
              <a:solidFill>
                <a:srgbClr val="F7DB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2" name="Rectangle 126"/>
              <p:cNvSpPr>
                <a:spLocks noChangeArrowheads="1"/>
              </p:cNvSpPr>
              <p:nvPr/>
            </p:nvSpPr>
            <p:spPr bwMode="auto">
              <a:xfrm>
                <a:off x="3813" y="2840"/>
                <a:ext cx="182" cy="5"/>
              </a:xfrm>
              <a:prstGeom prst="rect">
                <a:avLst/>
              </a:prstGeom>
              <a:solidFill>
                <a:srgbClr val="F7DA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3" name="Rectangle 127"/>
              <p:cNvSpPr>
                <a:spLocks noChangeArrowheads="1"/>
              </p:cNvSpPr>
              <p:nvPr/>
            </p:nvSpPr>
            <p:spPr bwMode="auto">
              <a:xfrm>
                <a:off x="3813" y="2845"/>
                <a:ext cx="182" cy="5"/>
              </a:xfrm>
              <a:prstGeom prst="rect">
                <a:avLst/>
              </a:prstGeom>
              <a:solidFill>
                <a:srgbClr val="F7D8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4" name="Rectangle 128"/>
              <p:cNvSpPr>
                <a:spLocks noChangeArrowheads="1"/>
              </p:cNvSpPr>
              <p:nvPr/>
            </p:nvSpPr>
            <p:spPr bwMode="auto">
              <a:xfrm>
                <a:off x="3813" y="2850"/>
                <a:ext cx="182" cy="5"/>
              </a:xfrm>
              <a:prstGeom prst="rect">
                <a:avLst/>
              </a:prstGeom>
              <a:solidFill>
                <a:srgbClr val="F6D7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5" name="Rectangle 129"/>
              <p:cNvSpPr>
                <a:spLocks noChangeArrowheads="1"/>
              </p:cNvSpPr>
              <p:nvPr/>
            </p:nvSpPr>
            <p:spPr bwMode="auto">
              <a:xfrm>
                <a:off x="3813" y="2855"/>
                <a:ext cx="182" cy="5"/>
              </a:xfrm>
              <a:prstGeom prst="rect">
                <a:avLst/>
              </a:prstGeom>
              <a:solidFill>
                <a:srgbClr val="F6D6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6" name="Rectangle 130"/>
              <p:cNvSpPr>
                <a:spLocks noChangeArrowheads="1"/>
              </p:cNvSpPr>
              <p:nvPr/>
            </p:nvSpPr>
            <p:spPr bwMode="auto">
              <a:xfrm>
                <a:off x="3813" y="2860"/>
                <a:ext cx="182" cy="5"/>
              </a:xfrm>
              <a:prstGeom prst="rect">
                <a:avLst/>
              </a:prstGeom>
              <a:solidFill>
                <a:srgbClr val="F6D4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7" name="Rectangle 131"/>
              <p:cNvSpPr>
                <a:spLocks noChangeArrowheads="1"/>
              </p:cNvSpPr>
              <p:nvPr/>
            </p:nvSpPr>
            <p:spPr bwMode="auto">
              <a:xfrm>
                <a:off x="3813" y="2865"/>
                <a:ext cx="182" cy="6"/>
              </a:xfrm>
              <a:prstGeom prst="rect">
                <a:avLst/>
              </a:prstGeom>
              <a:solidFill>
                <a:srgbClr val="F5D3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8" name="Rectangle 132"/>
              <p:cNvSpPr>
                <a:spLocks noChangeArrowheads="1"/>
              </p:cNvSpPr>
              <p:nvPr/>
            </p:nvSpPr>
            <p:spPr bwMode="auto">
              <a:xfrm>
                <a:off x="3813" y="2871"/>
                <a:ext cx="182" cy="5"/>
              </a:xfrm>
              <a:prstGeom prst="rect">
                <a:avLst/>
              </a:prstGeom>
              <a:solidFill>
                <a:srgbClr val="F5D2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9" name="Rectangle 133"/>
              <p:cNvSpPr>
                <a:spLocks noChangeArrowheads="1"/>
              </p:cNvSpPr>
              <p:nvPr/>
            </p:nvSpPr>
            <p:spPr bwMode="auto">
              <a:xfrm>
                <a:off x="3813" y="2876"/>
                <a:ext cx="182" cy="5"/>
              </a:xfrm>
              <a:prstGeom prst="rect">
                <a:avLst/>
              </a:prstGeom>
              <a:solidFill>
                <a:srgbClr val="F5D1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0" name="Rectangle 134"/>
              <p:cNvSpPr>
                <a:spLocks noChangeArrowheads="1"/>
              </p:cNvSpPr>
              <p:nvPr/>
            </p:nvSpPr>
            <p:spPr bwMode="auto">
              <a:xfrm>
                <a:off x="3813" y="2881"/>
                <a:ext cx="182" cy="5"/>
              </a:xfrm>
              <a:prstGeom prst="rect">
                <a:avLst/>
              </a:prstGeom>
              <a:solidFill>
                <a:srgbClr val="F5CF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1" name="Rectangle 135"/>
              <p:cNvSpPr>
                <a:spLocks noChangeArrowheads="1"/>
              </p:cNvSpPr>
              <p:nvPr/>
            </p:nvSpPr>
            <p:spPr bwMode="auto">
              <a:xfrm>
                <a:off x="3813" y="2886"/>
                <a:ext cx="182" cy="5"/>
              </a:xfrm>
              <a:prstGeom prst="rect">
                <a:avLst/>
              </a:prstGeom>
              <a:solidFill>
                <a:srgbClr val="F5CE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2" name="Rectangle 136"/>
              <p:cNvSpPr>
                <a:spLocks noChangeArrowheads="1"/>
              </p:cNvSpPr>
              <p:nvPr/>
            </p:nvSpPr>
            <p:spPr bwMode="auto">
              <a:xfrm>
                <a:off x="3813" y="2891"/>
                <a:ext cx="182" cy="5"/>
              </a:xfrm>
              <a:prstGeom prst="rect">
                <a:avLst/>
              </a:prstGeom>
              <a:solidFill>
                <a:srgbClr val="F4CD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3" name="Rectangle 137"/>
              <p:cNvSpPr>
                <a:spLocks noChangeArrowheads="1"/>
              </p:cNvSpPr>
              <p:nvPr/>
            </p:nvSpPr>
            <p:spPr bwMode="auto">
              <a:xfrm>
                <a:off x="3813" y="2896"/>
                <a:ext cx="182" cy="5"/>
              </a:xfrm>
              <a:prstGeom prst="rect">
                <a:avLst/>
              </a:prstGeom>
              <a:solidFill>
                <a:srgbClr val="F4C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4" name="Rectangle 138"/>
              <p:cNvSpPr>
                <a:spLocks noChangeArrowheads="1"/>
              </p:cNvSpPr>
              <p:nvPr/>
            </p:nvSpPr>
            <p:spPr bwMode="auto">
              <a:xfrm>
                <a:off x="3813" y="2901"/>
                <a:ext cx="182" cy="5"/>
              </a:xfrm>
              <a:prstGeom prst="rect">
                <a:avLst/>
              </a:prstGeom>
              <a:solidFill>
                <a:srgbClr val="F4C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5" name="Rectangle 139"/>
              <p:cNvSpPr>
                <a:spLocks noChangeArrowheads="1"/>
              </p:cNvSpPr>
              <p:nvPr/>
            </p:nvSpPr>
            <p:spPr bwMode="auto">
              <a:xfrm>
                <a:off x="3813" y="2906"/>
                <a:ext cx="182" cy="5"/>
              </a:xfrm>
              <a:prstGeom prst="rect">
                <a:avLst/>
              </a:prstGeom>
              <a:solidFill>
                <a:srgbClr val="F4CA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6" name="Rectangle 140"/>
              <p:cNvSpPr>
                <a:spLocks noChangeArrowheads="1"/>
              </p:cNvSpPr>
              <p:nvPr/>
            </p:nvSpPr>
            <p:spPr bwMode="auto">
              <a:xfrm>
                <a:off x="3813" y="2911"/>
                <a:ext cx="182" cy="5"/>
              </a:xfrm>
              <a:prstGeom prst="rect">
                <a:avLst/>
              </a:prstGeom>
              <a:solidFill>
                <a:srgbClr val="F4C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7" name="Rectangle 141"/>
              <p:cNvSpPr>
                <a:spLocks noChangeArrowheads="1"/>
              </p:cNvSpPr>
              <p:nvPr/>
            </p:nvSpPr>
            <p:spPr bwMode="auto">
              <a:xfrm>
                <a:off x="3813" y="2916"/>
                <a:ext cx="182" cy="5"/>
              </a:xfrm>
              <a:prstGeom prst="rect">
                <a:avLst/>
              </a:prstGeom>
              <a:solidFill>
                <a:srgbClr val="F3C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8" name="Rectangle 142"/>
              <p:cNvSpPr>
                <a:spLocks noChangeArrowheads="1"/>
              </p:cNvSpPr>
              <p:nvPr/>
            </p:nvSpPr>
            <p:spPr bwMode="auto">
              <a:xfrm>
                <a:off x="3813" y="2921"/>
                <a:ext cx="182" cy="5"/>
              </a:xfrm>
              <a:prstGeom prst="rect">
                <a:avLst/>
              </a:prstGeom>
              <a:solidFill>
                <a:srgbClr val="F3C7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9" name="Rectangle 143"/>
              <p:cNvSpPr>
                <a:spLocks noChangeArrowheads="1"/>
              </p:cNvSpPr>
              <p:nvPr/>
            </p:nvSpPr>
            <p:spPr bwMode="auto">
              <a:xfrm>
                <a:off x="3813" y="2926"/>
                <a:ext cx="182" cy="5"/>
              </a:xfrm>
              <a:prstGeom prst="rect">
                <a:avLst/>
              </a:prstGeom>
              <a:solidFill>
                <a:srgbClr val="F3C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0" name="Rectangle 144"/>
              <p:cNvSpPr>
                <a:spLocks noChangeArrowheads="1"/>
              </p:cNvSpPr>
              <p:nvPr/>
            </p:nvSpPr>
            <p:spPr bwMode="auto">
              <a:xfrm>
                <a:off x="3813" y="2931"/>
                <a:ext cx="182" cy="5"/>
              </a:xfrm>
              <a:prstGeom prst="rect">
                <a:avLst/>
              </a:prstGeom>
              <a:solidFill>
                <a:srgbClr val="F3C6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1" name="Rectangle 145"/>
              <p:cNvSpPr>
                <a:spLocks noChangeArrowheads="1"/>
              </p:cNvSpPr>
              <p:nvPr/>
            </p:nvSpPr>
            <p:spPr bwMode="auto">
              <a:xfrm>
                <a:off x="3813" y="2936"/>
                <a:ext cx="182" cy="5"/>
              </a:xfrm>
              <a:prstGeom prst="rect">
                <a:avLst/>
              </a:prstGeom>
              <a:solidFill>
                <a:srgbClr val="F3C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2" name="Rectangle 146"/>
              <p:cNvSpPr>
                <a:spLocks noChangeArrowheads="1"/>
              </p:cNvSpPr>
              <p:nvPr/>
            </p:nvSpPr>
            <p:spPr bwMode="auto">
              <a:xfrm>
                <a:off x="3813" y="2941"/>
                <a:ext cx="182" cy="6"/>
              </a:xfrm>
              <a:prstGeom prst="rect">
                <a:avLst/>
              </a:prstGeom>
              <a:solidFill>
                <a:srgbClr val="F3C4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3" name="Rectangle 147"/>
              <p:cNvSpPr>
                <a:spLocks noChangeArrowheads="1"/>
              </p:cNvSpPr>
              <p:nvPr/>
            </p:nvSpPr>
            <p:spPr bwMode="auto">
              <a:xfrm>
                <a:off x="3813" y="2947"/>
                <a:ext cx="182" cy="5"/>
              </a:xfrm>
              <a:prstGeom prst="rect">
                <a:avLst/>
              </a:prstGeom>
              <a:solidFill>
                <a:srgbClr val="F3C4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4" name="Rectangle 148"/>
              <p:cNvSpPr>
                <a:spLocks noChangeArrowheads="1"/>
              </p:cNvSpPr>
              <p:nvPr/>
            </p:nvSpPr>
            <p:spPr bwMode="auto">
              <a:xfrm>
                <a:off x="3813" y="2952"/>
                <a:ext cx="182" cy="5"/>
              </a:xfrm>
              <a:prstGeom prst="rect">
                <a:avLst/>
              </a:prstGeom>
              <a:solidFill>
                <a:srgbClr val="F3C3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5" name="Rectangle 149"/>
              <p:cNvSpPr>
                <a:spLocks noChangeArrowheads="1"/>
              </p:cNvSpPr>
              <p:nvPr/>
            </p:nvSpPr>
            <p:spPr bwMode="auto">
              <a:xfrm>
                <a:off x="3813" y="2957"/>
                <a:ext cx="182" cy="5"/>
              </a:xfrm>
              <a:prstGeom prst="rect">
                <a:avLst/>
              </a:prstGeom>
              <a:solidFill>
                <a:srgbClr val="F3C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6" name="Rectangle 150"/>
              <p:cNvSpPr>
                <a:spLocks noChangeArrowheads="1"/>
              </p:cNvSpPr>
              <p:nvPr/>
            </p:nvSpPr>
            <p:spPr bwMode="auto">
              <a:xfrm>
                <a:off x="3813" y="2962"/>
                <a:ext cx="182" cy="5"/>
              </a:xfrm>
              <a:prstGeom prst="rect">
                <a:avLst/>
              </a:prstGeom>
              <a:solidFill>
                <a:srgbClr val="F2C2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7" name="Rectangle 151"/>
              <p:cNvSpPr>
                <a:spLocks noChangeArrowheads="1"/>
              </p:cNvSpPr>
              <p:nvPr/>
            </p:nvSpPr>
            <p:spPr bwMode="auto">
              <a:xfrm>
                <a:off x="3813" y="2967"/>
                <a:ext cx="182" cy="5"/>
              </a:xfrm>
              <a:prstGeom prst="rect">
                <a:avLst/>
              </a:prstGeom>
              <a:solidFill>
                <a:srgbClr val="F2C2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8" name="Rectangle 152"/>
              <p:cNvSpPr>
                <a:spLocks noChangeArrowheads="1"/>
              </p:cNvSpPr>
              <p:nvPr/>
            </p:nvSpPr>
            <p:spPr bwMode="auto">
              <a:xfrm>
                <a:off x="3813" y="2972"/>
                <a:ext cx="182" cy="10"/>
              </a:xfrm>
              <a:prstGeom prst="rect">
                <a:avLst/>
              </a:prstGeom>
              <a:solidFill>
                <a:srgbClr val="F2C1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9" name="Rectangle 153"/>
              <p:cNvSpPr>
                <a:spLocks noChangeArrowheads="1"/>
              </p:cNvSpPr>
              <p:nvPr/>
            </p:nvSpPr>
            <p:spPr bwMode="auto">
              <a:xfrm>
                <a:off x="3813" y="2982"/>
                <a:ext cx="182" cy="5"/>
              </a:xfrm>
              <a:prstGeom prst="rect">
                <a:avLst/>
              </a:prstGeom>
              <a:solidFill>
                <a:srgbClr val="F2C1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0" name="Rectangle 154"/>
              <p:cNvSpPr>
                <a:spLocks noChangeArrowheads="1"/>
              </p:cNvSpPr>
              <p:nvPr/>
            </p:nvSpPr>
            <p:spPr bwMode="auto">
              <a:xfrm>
                <a:off x="3813" y="2987"/>
                <a:ext cx="182" cy="5"/>
              </a:xfrm>
              <a:prstGeom prst="rect">
                <a:avLst/>
              </a:prstGeom>
              <a:solidFill>
                <a:srgbClr val="F2C0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1" name="Rectangle 155"/>
              <p:cNvSpPr>
                <a:spLocks noChangeArrowheads="1"/>
              </p:cNvSpPr>
              <p:nvPr/>
            </p:nvSpPr>
            <p:spPr bwMode="auto">
              <a:xfrm>
                <a:off x="3813" y="2992"/>
                <a:ext cx="182" cy="5"/>
              </a:xfrm>
              <a:prstGeom prst="rect">
                <a:avLst/>
              </a:prstGeom>
              <a:solidFill>
                <a:srgbClr val="F2C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2" name="Freeform 156"/>
              <p:cNvSpPr>
                <a:spLocks noEditPoints="1"/>
              </p:cNvSpPr>
              <p:nvPr/>
            </p:nvSpPr>
            <p:spPr bwMode="auto">
              <a:xfrm>
                <a:off x="3815" y="2631"/>
                <a:ext cx="177" cy="365"/>
              </a:xfrm>
              <a:custGeom>
                <a:avLst/>
                <a:gdLst>
                  <a:gd name="T0" fmla="*/ 451 w 558"/>
                  <a:gd name="T1" fmla="*/ 349 h 1152"/>
                  <a:gd name="T2" fmla="*/ 108 w 558"/>
                  <a:gd name="T3" fmla="*/ 349 h 1152"/>
                  <a:gd name="T4" fmla="*/ 42 w 558"/>
                  <a:gd name="T5" fmla="*/ 371 h 1152"/>
                  <a:gd name="T6" fmla="*/ 12 w 558"/>
                  <a:gd name="T7" fmla="*/ 407 h 1152"/>
                  <a:gd name="T8" fmla="*/ 0 w 558"/>
                  <a:gd name="T9" fmla="*/ 453 h 1152"/>
                  <a:gd name="T10" fmla="*/ 0 w 558"/>
                  <a:gd name="T11" fmla="*/ 848 h 1152"/>
                  <a:gd name="T12" fmla="*/ 94 w 558"/>
                  <a:gd name="T13" fmla="*/ 848 h 1152"/>
                  <a:gd name="T14" fmla="*/ 94 w 558"/>
                  <a:gd name="T15" fmla="*/ 1152 h 1152"/>
                  <a:gd name="T16" fmla="*/ 460 w 558"/>
                  <a:gd name="T17" fmla="*/ 1152 h 1152"/>
                  <a:gd name="T18" fmla="*/ 460 w 558"/>
                  <a:gd name="T19" fmla="*/ 848 h 1152"/>
                  <a:gd name="T20" fmla="*/ 558 w 558"/>
                  <a:gd name="T21" fmla="*/ 848 h 1152"/>
                  <a:gd name="T22" fmla="*/ 558 w 558"/>
                  <a:gd name="T23" fmla="*/ 453 h 1152"/>
                  <a:gd name="T24" fmla="*/ 535 w 558"/>
                  <a:gd name="T25" fmla="*/ 390 h 1152"/>
                  <a:gd name="T26" fmla="*/ 498 w 558"/>
                  <a:gd name="T27" fmla="*/ 360 h 1152"/>
                  <a:gd name="T28" fmla="*/ 451 w 558"/>
                  <a:gd name="T29" fmla="*/ 349 h 1152"/>
                  <a:gd name="T30" fmla="*/ 279 w 558"/>
                  <a:gd name="T31" fmla="*/ 1152 h 1152"/>
                  <a:gd name="T32" fmla="*/ 279 w 558"/>
                  <a:gd name="T33" fmla="*/ 909 h 1152"/>
                  <a:gd name="T34" fmla="*/ 94 w 558"/>
                  <a:gd name="T35" fmla="*/ 848 h 1152"/>
                  <a:gd name="T36" fmla="*/ 94 w 558"/>
                  <a:gd name="T37" fmla="*/ 638 h 1152"/>
                  <a:gd name="T38" fmla="*/ 460 w 558"/>
                  <a:gd name="T39" fmla="*/ 848 h 1152"/>
                  <a:gd name="T40" fmla="*/ 460 w 558"/>
                  <a:gd name="T41" fmla="*/ 638 h 1152"/>
                  <a:gd name="T42" fmla="*/ 439 w 558"/>
                  <a:gd name="T43" fmla="*/ 154 h 1152"/>
                  <a:gd name="T44" fmla="*/ 279 w 558"/>
                  <a:gd name="T45" fmla="*/ 0 h 1152"/>
                  <a:gd name="T46" fmla="*/ 119 w 558"/>
                  <a:gd name="T47" fmla="*/ 154 h 1152"/>
                  <a:gd name="T48" fmla="*/ 279 w 558"/>
                  <a:gd name="T49" fmla="*/ 308 h 1152"/>
                  <a:gd name="T50" fmla="*/ 439 w 558"/>
                  <a:gd name="T51" fmla="*/ 154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8" h="1152">
                    <a:moveTo>
                      <a:pt x="451" y="349"/>
                    </a:moveTo>
                    <a:lnTo>
                      <a:pt x="108" y="349"/>
                    </a:lnTo>
                    <a:cubicBezTo>
                      <a:pt x="83" y="349"/>
                      <a:pt x="60" y="358"/>
                      <a:pt x="42" y="371"/>
                    </a:cubicBezTo>
                    <a:cubicBezTo>
                      <a:pt x="29" y="381"/>
                      <a:pt x="19" y="393"/>
                      <a:pt x="12" y="407"/>
                    </a:cubicBezTo>
                    <a:cubicBezTo>
                      <a:pt x="5" y="421"/>
                      <a:pt x="0" y="437"/>
                      <a:pt x="0" y="453"/>
                    </a:cubicBezTo>
                    <a:lnTo>
                      <a:pt x="0" y="848"/>
                    </a:lnTo>
                    <a:lnTo>
                      <a:pt x="94" y="848"/>
                    </a:lnTo>
                    <a:lnTo>
                      <a:pt x="94" y="1152"/>
                    </a:lnTo>
                    <a:lnTo>
                      <a:pt x="460" y="1152"/>
                    </a:lnTo>
                    <a:lnTo>
                      <a:pt x="460" y="848"/>
                    </a:lnTo>
                    <a:lnTo>
                      <a:pt x="558" y="848"/>
                    </a:lnTo>
                    <a:lnTo>
                      <a:pt x="558" y="453"/>
                    </a:lnTo>
                    <a:cubicBezTo>
                      <a:pt x="558" y="429"/>
                      <a:pt x="549" y="407"/>
                      <a:pt x="535" y="390"/>
                    </a:cubicBezTo>
                    <a:cubicBezTo>
                      <a:pt x="525" y="377"/>
                      <a:pt x="513" y="367"/>
                      <a:pt x="498" y="360"/>
                    </a:cubicBezTo>
                    <a:cubicBezTo>
                      <a:pt x="484" y="353"/>
                      <a:pt x="468" y="349"/>
                      <a:pt x="451" y="349"/>
                    </a:cubicBezTo>
                    <a:close/>
                    <a:moveTo>
                      <a:pt x="279" y="1152"/>
                    </a:moveTo>
                    <a:lnTo>
                      <a:pt x="279" y="909"/>
                    </a:lnTo>
                    <a:moveTo>
                      <a:pt x="94" y="848"/>
                    </a:moveTo>
                    <a:lnTo>
                      <a:pt x="94" y="638"/>
                    </a:lnTo>
                    <a:moveTo>
                      <a:pt x="460" y="848"/>
                    </a:moveTo>
                    <a:lnTo>
                      <a:pt x="460" y="638"/>
                    </a:lnTo>
                    <a:moveTo>
                      <a:pt x="439" y="154"/>
                    </a:moveTo>
                    <a:cubicBezTo>
                      <a:pt x="439" y="69"/>
                      <a:pt x="368" y="0"/>
                      <a:pt x="279" y="0"/>
                    </a:cubicBezTo>
                    <a:cubicBezTo>
                      <a:pt x="191" y="0"/>
                      <a:pt x="119" y="69"/>
                      <a:pt x="119" y="154"/>
                    </a:cubicBezTo>
                    <a:cubicBezTo>
                      <a:pt x="119" y="239"/>
                      <a:pt x="191" y="308"/>
                      <a:pt x="279" y="308"/>
                    </a:cubicBezTo>
                    <a:cubicBezTo>
                      <a:pt x="368" y="308"/>
                      <a:pt x="439" y="239"/>
                      <a:pt x="439" y="154"/>
                    </a:cubicBezTo>
                    <a:close/>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05" name="Picture 15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031" y="2688"/>
                <a:ext cx="258"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6" name="Picture 15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031" y="2688"/>
                <a:ext cx="258"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3" name="Rectangle 159"/>
              <p:cNvSpPr>
                <a:spLocks noChangeArrowheads="1"/>
              </p:cNvSpPr>
              <p:nvPr/>
            </p:nvSpPr>
            <p:spPr bwMode="auto">
              <a:xfrm>
                <a:off x="4021" y="2678"/>
                <a:ext cx="253"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4" name="Rectangle 160"/>
              <p:cNvSpPr>
                <a:spLocks noChangeArrowheads="1"/>
              </p:cNvSpPr>
              <p:nvPr/>
            </p:nvSpPr>
            <p:spPr bwMode="auto">
              <a:xfrm>
                <a:off x="4021" y="2688"/>
                <a:ext cx="253" cy="10"/>
              </a:xfrm>
              <a:prstGeom prst="rect">
                <a:avLst/>
              </a:prstGeom>
              <a:solidFill>
                <a:srgbClr val="FF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5" name="Rectangle 161"/>
              <p:cNvSpPr>
                <a:spLocks noChangeArrowheads="1"/>
              </p:cNvSpPr>
              <p:nvPr/>
            </p:nvSpPr>
            <p:spPr bwMode="auto">
              <a:xfrm>
                <a:off x="4021" y="2698"/>
                <a:ext cx="253" cy="5"/>
              </a:xfrm>
              <a:prstGeom prst="rect">
                <a:avLst/>
              </a:prstGeom>
              <a:solidFill>
                <a:srgbClr val="FF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6" name="Rectangle 162"/>
              <p:cNvSpPr>
                <a:spLocks noChangeArrowheads="1"/>
              </p:cNvSpPr>
              <p:nvPr/>
            </p:nvSpPr>
            <p:spPr bwMode="auto">
              <a:xfrm>
                <a:off x="4021" y="2703"/>
                <a:ext cx="253" cy="11"/>
              </a:xfrm>
              <a:prstGeom prst="rect">
                <a:avLst/>
              </a:prstGeom>
              <a:solidFill>
                <a:srgbClr val="FF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7" name="Rectangle 163"/>
              <p:cNvSpPr>
                <a:spLocks noChangeArrowheads="1"/>
              </p:cNvSpPr>
              <p:nvPr/>
            </p:nvSpPr>
            <p:spPr bwMode="auto">
              <a:xfrm>
                <a:off x="4021" y="2714"/>
                <a:ext cx="253" cy="5"/>
              </a:xfrm>
              <a:prstGeom prst="rect">
                <a:avLst/>
              </a:prstGeom>
              <a:solidFill>
                <a:srgbClr val="FEFC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8" name="Rectangle 164"/>
              <p:cNvSpPr>
                <a:spLocks noChangeArrowheads="1"/>
              </p:cNvSpPr>
              <p:nvPr/>
            </p:nvSpPr>
            <p:spPr bwMode="auto">
              <a:xfrm>
                <a:off x="4021" y="2719"/>
                <a:ext cx="253" cy="5"/>
              </a:xfrm>
              <a:prstGeom prst="rect">
                <a:avLst/>
              </a:prstGeom>
              <a:solidFill>
                <a:srgbClr val="FE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9" name="Rectangle 165"/>
              <p:cNvSpPr>
                <a:spLocks noChangeArrowheads="1"/>
              </p:cNvSpPr>
              <p:nvPr/>
            </p:nvSpPr>
            <p:spPr bwMode="auto">
              <a:xfrm>
                <a:off x="4021" y="2724"/>
                <a:ext cx="253" cy="5"/>
              </a:xfrm>
              <a:prstGeom prst="rect">
                <a:avLst/>
              </a:prstGeom>
              <a:solidFill>
                <a:srgbClr val="FEFB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0" name="Rectangle 166"/>
              <p:cNvSpPr>
                <a:spLocks noChangeArrowheads="1"/>
              </p:cNvSpPr>
              <p:nvPr/>
            </p:nvSpPr>
            <p:spPr bwMode="auto">
              <a:xfrm>
                <a:off x="4021" y="2729"/>
                <a:ext cx="253" cy="5"/>
              </a:xfrm>
              <a:prstGeom prst="rect">
                <a:avLst/>
              </a:prstGeom>
              <a:solidFill>
                <a:srgbClr val="FEFA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1" name="Rectangle 167"/>
              <p:cNvSpPr>
                <a:spLocks noChangeArrowheads="1"/>
              </p:cNvSpPr>
              <p:nvPr/>
            </p:nvSpPr>
            <p:spPr bwMode="auto">
              <a:xfrm>
                <a:off x="4021" y="2734"/>
                <a:ext cx="253" cy="5"/>
              </a:xfrm>
              <a:prstGeom prst="rect">
                <a:avLst/>
              </a:prstGeom>
              <a:solidFill>
                <a:srgbClr val="FEF9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2" name="Rectangle 168"/>
              <p:cNvSpPr>
                <a:spLocks noChangeArrowheads="1"/>
              </p:cNvSpPr>
              <p:nvPr/>
            </p:nvSpPr>
            <p:spPr bwMode="auto">
              <a:xfrm>
                <a:off x="4021" y="2739"/>
                <a:ext cx="253" cy="5"/>
              </a:xfrm>
              <a:prstGeom prst="rect">
                <a:avLst/>
              </a:prstGeom>
              <a:solidFill>
                <a:srgbClr val="FEF8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3" name="Rectangle 169"/>
              <p:cNvSpPr>
                <a:spLocks noChangeArrowheads="1"/>
              </p:cNvSpPr>
              <p:nvPr/>
            </p:nvSpPr>
            <p:spPr bwMode="auto">
              <a:xfrm>
                <a:off x="4021" y="2744"/>
                <a:ext cx="253" cy="5"/>
              </a:xfrm>
              <a:prstGeom prst="rect">
                <a:avLst/>
              </a:prstGeom>
              <a:solidFill>
                <a:srgbClr val="FDF8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4" name="Rectangle 170"/>
              <p:cNvSpPr>
                <a:spLocks noChangeArrowheads="1"/>
              </p:cNvSpPr>
              <p:nvPr/>
            </p:nvSpPr>
            <p:spPr bwMode="auto">
              <a:xfrm>
                <a:off x="4021" y="2749"/>
                <a:ext cx="253" cy="5"/>
              </a:xfrm>
              <a:prstGeom prst="rect">
                <a:avLst/>
              </a:prstGeom>
              <a:solidFill>
                <a:srgbClr val="FDF7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5" name="Rectangle 171"/>
              <p:cNvSpPr>
                <a:spLocks noChangeArrowheads="1"/>
              </p:cNvSpPr>
              <p:nvPr/>
            </p:nvSpPr>
            <p:spPr bwMode="auto">
              <a:xfrm>
                <a:off x="4021" y="2754"/>
                <a:ext cx="253" cy="5"/>
              </a:xfrm>
              <a:prstGeom prst="rect">
                <a:avLst/>
              </a:prstGeom>
              <a:solidFill>
                <a:srgbClr val="FDF5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6" name="Rectangle 172"/>
              <p:cNvSpPr>
                <a:spLocks noChangeArrowheads="1"/>
              </p:cNvSpPr>
              <p:nvPr/>
            </p:nvSpPr>
            <p:spPr bwMode="auto">
              <a:xfrm>
                <a:off x="4021" y="2759"/>
                <a:ext cx="253" cy="5"/>
              </a:xfrm>
              <a:prstGeom prst="rect">
                <a:avLst/>
              </a:prstGeom>
              <a:solidFill>
                <a:srgbClr val="FCF4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7" name="Rectangle 173"/>
              <p:cNvSpPr>
                <a:spLocks noChangeArrowheads="1"/>
              </p:cNvSpPr>
              <p:nvPr/>
            </p:nvSpPr>
            <p:spPr bwMode="auto">
              <a:xfrm>
                <a:off x="4021" y="2764"/>
                <a:ext cx="253" cy="5"/>
              </a:xfrm>
              <a:prstGeom prst="rect">
                <a:avLst/>
              </a:prstGeom>
              <a:solidFill>
                <a:srgbClr val="FC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8" name="Rectangle 174"/>
              <p:cNvSpPr>
                <a:spLocks noChangeArrowheads="1"/>
              </p:cNvSpPr>
              <p:nvPr/>
            </p:nvSpPr>
            <p:spPr bwMode="auto">
              <a:xfrm>
                <a:off x="4021" y="2769"/>
                <a:ext cx="253" cy="5"/>
              </a:xfrm>
              <a:prstGeom prst="rect">
                <a:avLst/>
              </a:prstGeom>
              <a:solidFill>
                <a:srgbClr val="FCF1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9" name="Rectangle 175"/>
              <p:cNvSpPr>
                <a:spLocks noChangeArrowheads="1"/>
              </p:cNvSpPr>
              <p:nvPr/>
            </p:nvSpPr>
            <p:spPr bwMode="auto">
              <a:xfrm>
                <a:off x="4021" y="2774"/>
                <a:ext cx="253" cy="5"/>
              </a:xfrm>
              <a:prstGeom prst="rect">
                <a:avLst/>
              </a:prstGeom>
              <a:solidFill>
                <a:srgbClr val="FCF0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0" name="Rectangle 176"/>
              <p:cNvSpPr>
                <a:spLocks noChangeArrowheads="1"/>
              </p:cNvSpPr>
              <p:nvPr/>
            </p:nvSpPr>
            <p:spPr bwMode="auto">
              <a:xfrm>
                <a:off x="4021" y="2779"/>
                <a:ext cx="253" cy="5"/>
              </a:xfrm>
              <a:prstGeom prst="rect">
                <a:avLst/>
              </a:prstGeom>
              <a:solidFill>
                <a:srgbClr val="FBEE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1" name="Rectangle 177"/>
              <p:cNvSpPr>
                <a:spLocks noChangeArrowheads="1"/>
              </p:cNvSpPr>
              <p:nvPr/>
            </p:nvSpPr>
            <p:spPr bwMode="auto">
              <a:xfrm>
                <a:off x="4021" y="2784"/>
                <a:ext cx="253" cy="6"/>
              </a:xfrm>
              <a:prstGeom prst="rect">
                <a:avLst/>
              </a:prstGeom>
              <a:solidFill>
                <a:srgbClr val="FBED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2" name="Rectangle 178"/>
              <p:cNvSpPr>
                <a:spLocks noChangeArrowheads="1"/>
              </p:cNvSpPr>
              <p:nvPr/>
            </p:nvSpPr>
            <p:spPr bwMode="auto">
              <a:xfrm>
                <a:off x="4021" y="2790"/>
                <a:ext cx="253" cy="5"/>
              </a:xfrm>
              <a:prstGeom prst="rect">
                <a:avLst/>
              </a:prstGeom>
              <a:solidFill>
                <a:srgbClr val="FBEB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3" name="Rectangle 179"/>
              <p:cNvSpPr>
                <a:spLocks noChangeArrowheads="1"/>
              </p:cNvSpPr>
              <p:nvPr/>
            </p:nvSpPr>
            <p:spPr bwMode="auto">
              <a:xfrm>
                <a:off x="4021" y="2795"/>
                <a:ext cx="253" cy="5"/>
              </a:xfrm>
              <a:prstGeom prst="rect">
                <a:avLst/>
              </a:prstGeom>
              <a:solidFill>
                <a:srgbClr val="FAE9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4" name="Rectangle 180"/>
              <p:cNvSpPr>
                <a:spLocks noChangeArrowheads="1"/>
              </p:cNvSpPr>
              <p:nvPr/>
            </p:nvSpPr>
            <p:spPr bwMode="auto">
              <a:xfrm>
                <a:off x="4021" y="2800"/>
                <a:ext cx="253" cy="5"/>
              </a:xfrm>
              <a:prstGeom prst="rect">
                <a:avLst/>
              </a:prstGeom>
              <a:solidFill>
                <a:srgbClr val="FAE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5" name="Rectangle 181"/>
              <p:cNvSpPr>
                <a:spLocks noChangeArrowheads="1"/>
              </p:cNvSpPr>
              <p:nvPr/>
            </p:nvSpPr>
            <p:spPr bwMode="auto">
              <a:xfrm>
                <a:off x="4021" y="2805"/>
                <a:ext cx="253" cy="5"/>
              </a:xfrm>
              <a:prstGeom prst="rect">
                <a:avLst/>
              </a:prstGeom>
              <a:solidFill>
                <a:srgbClr val="F9E6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8" name="Rectangle 182"/>
              <p:cNvSpPr>
                <a:spLocks noChangeArrowheads="1"/>
              </p:cNvSpPr>
              <p:nvPr/>
            </p:nvSpPr>
            <p:spPr bwMode="auto">
              <a:xfrm>
                <a:off x="4021" y="2810"/>
                <a:ext cx="253" cy="5"/>
              </a:xfrm>
              <a:prstGeom prst="rect">
                <a:avLst/>
              </a:prstGeom>
              <a:solidFill>
                <a:srgbClr val="F9E4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9" name="Rectangle 183"/>
              <p:cNvSpPr>
                <a:spLocks noChangeArrowheads="1"/>
              </p:cNvSpPr>
              <p:nvPr/>
            </p:nvSpPr>
            <p:spPr bwMode="auto">
              <a:xfrm>
                <a:off x="4021" y="2815"/>
                <a:ext cx="253" cy="5"/>
              </a:xfrm>
              <a:prstGeom prst="rect">
                <a:avLst/>
              </a:prstGeom>
              <a:solidFill>
                <a:srgbClr val="F9E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0" name="Rectangle 184"/>
              <p:cNvSpPr>
                <a:spLocks noChangeArrowheads="1"/>
              </p:cNvSpPr>
              <p:nvPr/>
            </p:nvSpPr>
            <p:spPr bwMode="auto">
              <a:xfrm>
                <a:off x="4021" y="2820"/>
                <a:ext cx="253" cy="5"/>
              </a:xfrm>
              <a:prstGeom prst="rect">
                <a:avLst/>
              </a:prstGeom>
              <a:solidFill>
                <a:srgbClr val="F8E0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1" name="Rectangle 185"/>
              <p:cNvSpPr>
                <a:spLocks noChangeArrowheads="1"/>
              </p:cNvSpPr>
              <p:nvPr/>
            </p:nvSpPr>
            <p:spPr bwMode="auto">
              <a:xfrm>
                <a:off x="4021" y="2825"/>
                <a:ext cx="253" cy="5"/>
              </a:xfrm>
              <a:prstGeom prst="rect">
                <a:avLst/>
              </a:prstGeom>
              <a:solidFill>
                <a:srgbClr val="F8DE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2" name="Rectangle 186"/>
              <p:cNvSpPr>
                <a:spLocks noChangeArrowheads="1"/>
              </p:cNvSpPr>
              <p:nvPr/>
            </p:nvSpPr>
            <p:spPr bwMode="auto">
              <a:xfrm>
                <a:off x="4021" y="2830"/>
                <a:ext cx="253" cy="5"/>
              </a:xfrm>
              <a:prstGeom prst="rect">
                <a:avLst/>
              </a:prstGeom>
              <a:solidFill>
                <a:srgbClr val="F7D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3" name="Rectangle 187"/>
              <p:cNvSpPr>
                <a:spLocks noChangeArrowheads="1"/>
              </p:cNvSpPr>
              <p:nvPr/>
            </p:nvSpPr>
            <p:spPr bwMode="auto">
              <a:xfrm>
                <a:off x="4021" y="2835"/>
                <a:ext cx="253" cy="5"/>
              </a:xfrm>
              <a:prstGeom prst="rect">
                <a:avLst/>
              </a:prstGeom>
              <a:solidFill>
                <a:srgbClr val="F7DA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4" name="Rectangle 188"/>
              <p:cNvSpPr>
                <a:spLocks noChangeArrowheads="1"/>
              </p:cNvSpPr>
              <p:nvPr/>
            </p:nvSpPr>
            <p:spPr bwMode="auto">
              <a:xfrm>
                <a:off x="4021" y="2840"/>
                <a:ext cx="253" cy="5"/>
              </a:xfrm>
              <a:prstGeom prst="rect">
                <a:avLst/>
              </a:prstGeom>
              <a:solidFill>
                <a:srgbClr val="F7D8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5" name="Rectangle 189"/>
              <p:cNvSpPr>
                <a:spLocks noChangeArrowheads="1"/>
              </p:cNvSpPr>
              <p:nvPr/>
            </p:nvSpPr>
            <p:spPr bwMode="auto">
              <a:xfrm>
                <a:off x="4021" y="2845"/>
                <a:ext cx="253" cy="5"/>
              </a:xfrm>
              <a:prstGeom prst="rect">
                <a:avLst/>
              </a:prstGeom>
              <a:solidFill>
                <a:srgbClr val="F6D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6" name="Rectangle 190"/>
              <p:cNvSpPr>
                <a:spLocks noChangeArrowheads="1"/>
              </p:cNvSpPr>
              <p:nvPr/>
            </p:nvSpPr>
            <p:spPr bwMode="auto">
              <a:xfrm>
                <a:off x="4021" y="2850"/>
                <a:ext cx="253" cy="5"/>
              </a:xfrm>
              <a:prstGeom prst="rect">
                <a:avLst/>
              </a:prstGeom>
              <a:solidFill>
                <a:srgbClr val="F6D5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7" name="Rectangle 191"/>
              <p:cNvSpPr>
                <a:spLocks noChangeArrowheads="1"/>
              </p:cNvSpPr>
              <p:nvPr/>
            </p:nvSpPr>
            <p:spPr bwMode="auto">
              <a:xfrm>
                <a:off x="4021" y="2855"/>
                <a:ext cx="253" cy="5"/>
              </a:xfrm>
              <a:prstGeom prst="rect">
                <a:avLst/>
              </a:prstGeom>
              <a:solidFill>
                <a:srgbClr val="F5D3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8" name="Rectangle 192"/>
              <p:cNvSpPr>
                <a:spLocks noChangeArrowheads="1"/>
              </p:cNvSpPr>
              <p:nvPr/>
            </p:nvSpPr>
            <p:spPr bwMode="auto">
              <a:xfrm>
                <a:off x="4021" y="2860"/>
                <a:ext cx="253" cy="5"/>
              </a:xfrm>
              <a:prstGeom prst="rect">
                <a:avLst/>
              </a:prstGeom>
              <a:solidFill>
                <a:srgbClr val="F5D1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9" name="Rectangle 193"/>
              <p:cNvSpPr>
                <a:spLocks noChangeArrowheads="1"/>
              </p:cNvSpPr>
              <p:nvPr/>
            </p:nvSpPr>
            <p:spPr bwMode="auto">
              <a:xfrm>
                <a:off x="4021" y="2865"/>
                <a:ext cx="253" cy="6"/>
              </a:xfrm>
              <a:prstGeom prst="rect">
                <a:avLst/>
              </a:prstGeom>
              <a:solidFill>
                <a:srgbClr val="F5CF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0" name="Rectangle 194"/>
              <p:cNvSpPr>
                <a:spLocks noChangeArrowheads="1"/>
              </p:cNvSpPr>
              <p:nvPr/>
            </p:nvSpPr>
            <p:spPr bwMode="auto">
              <a:xfrm>
                <a:off x="4021" y="2871"/>
                <a:ext cx="253" cy="5"/>
              </a:xfrm>
              <a:prstGeom prst="rect">
                <a:avLst/>
              </a:prstGeom>
              <a:solidFill>
                <a:srgbClr val="F5CE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1" name="Rectangle 195"/>
              <p:cNvSpPr>
                <a:spLocks noChangeArrowheads="1"/>
              </p:cNvSpPr>
              <p:nvPr/>
            </p:nvSpPr>
            <p:spPr bwMode="auto">
              <a:xfrm>
                <a:off x="4021" y="2876"/>
                <a:ext cx="253" cy="5"/>
              </a:xfrm>
              <a:prstGeom prst="rect">
                <a:avLst/>
              </a:prstGeom>
              <a:solidFill>
                <a:srgbClr val="F4CCA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2" name="Rectangle 196"/>
              <p:cNvSpPr>
                <a:spLocks noChangeArrowheads="1"/>
              </p:cNvSpPr>
              <p:nvPr/>
            </p:nvSpPr>
            <p:spPr bwMode="auto">
              <a:xfrm>
                <a:off x="4021" y="2881"/>
                <a:ext cx="253" cy="5"/>
              </a:xfrm>
              <a:prstGeom prst="rect">
                <a:avLst/>
              </a:prstGeom>
              <a:solidFill>
                <a:srgbClr val="F4C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3" name="Rectangle 197"/>
              <p:cNvSpPr>
                <a:spLocks noChangeArrowheads="1"/>
              </p:cNvSpPr>
              <p:nvPr/>
            </p:nvSpPr>
            <p:spPr bwMode="auto">
              <a:xfrm>
                <a:off x="4021" y="2886"/>
                <a:ext cx="253" cy="5"/>
              </a:xfrm>
              <a:prstGeom prst="rect">
                <a:avLst/>
              </a:prstGeom>
              <a:solidFill>
                <a:srgbClr val="F4CAA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4" name="Rectangle 198"/>
              <p:cNvSpPr>
                <a:spLocks noChangeArrowheads="1"/>
              </p:cNvSpPr>
              <p:nvPr/>
            </p:nvSpPr>
            <p:spPr bwMode="auto">
              <a:xfrm>
                <a:off x="4021" y="2891"/>
                <a:ext cx="253" cy="5"/>
              </a:xfrm>
              <a:prstGeom prst="rect">
                <a:avLst/>
              </a:prstGeom>
              <a:solidFill>
                <a:srgbClr val="F4C9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5" name="Rectangle 199"/>
              <p:cNvSpPr>
                <a:spLocks noChangeArrowheads="1"/>
              </p:cNvSpPr>
              <p:nvPr/>
            </p:nvSpPr>
            <p:spPr bwMode="auto">
              <a:xfrm>
                <a:off x="4021" y="2896"/>
                <a:ext cx="253" cy="5"/>
              </a:xfrm>
              <a:prstGeom prst="rect">
                <a:avLst/>
              </a:prstGeom>
              <a:solidFill>
                <a:srgbClr val="F3C7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6" name="Rectangle 200"/>
              <p:cNvSpPr>
                <a:spLocks noChangeArrowheads="1"/>
              </p:cNvSpPr>
              <p:nvPr/>
            </p:nvSpPr>
            <p:spPr bwMode="auto">
              <a:xfrm>
                <a:off x="4021" y="2901"/>
                <a:ext cx="253" cy="5"/>
              </a:xfrm>
              <a:prstGeom prst="rect">
                <a:avLst/>
              </a:prstGeom>
              <a:solidFill>
                <a:srgbClr val="F3C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7" name="Rectangle 201"/>
              <p:cNvSpPr>
                <a:spLocks noChangeArrowheads="1"/>
              </p:cNvSpPr>
              <p:nvPr/>
            </p:nvSpPr>
            <p:spPr bwMode="auto">
              <a:xfrm>
                <a:off x="4021" y="2906"/>
                <a:ext cx="253" cy="5"/>
              </a:xfrm>
              <a:prstGeom prst="rect">
                <a:avLst/>
              </a:prstGeom>
              <a:solidFill>
                <a:srgbClr val="F3C5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8" name="Rectangle 202"/>
              <p:cNvSpPr>
                <a:spLocks noChangeArrowheads="1"/>
              </p:cNvSpPr>
              <p:nvPr/>
            </p:nvSpPr>
            <p:spPr bwMode="auto">
              <a:xfrm>
                <a:off x="4021" y="2911"/>
                <a:ext cx="253" cy="5"/>
              </a:xfrm>
              <a:prstGeom prst="rect">
                <a:avLst/>
              </a:prstGeom>
              <a:solidFill>
                <a:srgbClr val="F3C4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9" name="Rectangle 203"/>
              <p:cNvSpPr>
                <a:spLocks noChangeArrowheads="1"/>
              </p:cNvSpPr>
              <p:nvPr/>
            </p:nvSpPr>
            <p:spPr bwMode="auto">
              <a:xfrm>
                <a:off x="4021" y="2916"/>
                <a:ext cx="253" cy="5"/>
              </a:xfrm>
              <a:prstGeom prst="rect">
                <a:avLst/>
              </a:prstGeom>
              <a:solidFill>
                <a:srgbClr val="F3C4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0" name="Rectangle 204"/>
              <p:cNvSpPr>
                <a:spLocks noChangeArrowheads="1"/>
              </p:cNvSpPr>
              <p:nvPr/>
            </p:nvSpPr>
            <p:spPr bwMode="auto">
              <a:xfrm>
                <a:off x="4021" y="2921"/>
                <a:ext cx="253" cy="5"/>
              </a:xfrm>
              <a:prstGeom prst="rect">
                <a:avLst/>
              </a:prstGeom>
              <a:solidFill>
                <a:srgbClr val="F3C3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8" name="Group 406"/>
            <p:cNvGrpSpPr>
              <a:grpSpLocks/>
            </p:cNvGrpSpPr>
            <p:nvPr/>
          </p:nvGrpSpPr>
          <p:grpSpPr bwMode="auto">
            <a:xfrm>
              <a:off x="2612" y="2232"/>
              <a:ext cx="3001" cy="1267"/>
              <a:chOff x="2612" y="2232"/>
              <a:chExt cx="3001" cy="1267"/>
            </a:xfrm>
          </p:grpSpPr>
          <p:sp>
            <p:nvSpPr>
              <p:cNvPr id="2587" name="Rectangle 206"/>
              <p:cNvSpPr>
                <a:spLocks noChangeArrowheads="1"/>
              </p:cNvSpPr>
              <p:nvPr/>
            </p:nvSpPr>
            <p:spPr bwMode="auto">
              <a:xfrm>
                <a:off x="4021" y="2926"/>
                <a:ext cx="253" cy="5"/>
              </a:xfrm>
              <a:prstGeom prst="rect">
                <a:avLst/>
              </a:prstGeom>
              <a:solidFill>
                <a:srgbClr val="F2C2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8" name="Rectangle 207"/>
              <p:cNvSpPr>
                <a:spLocks noChangeArrowheads="1"/>
              </p:cNvSpPr>
              <p:nvPr/>
            </p:nvSpPr>
            <p:spPr bwMode="auto">
              <a:xfrm>
                <a:off x="4021" y="2931"/>
                <a:ext cx="253" cy="5"/>
              </a:xfrm>
              <a:prstGeom prst="rect">
                <a:avLst/>
              </a:prstGeom>
              <a:solidFill>
                <a:srgbClr val="F2C2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9" name="Rectangle 208"/>
              <p:cNvSpPr>
                <a:spLocks noChangeArrowheads="1"/>
              </p:cNvSpPr>
              <p:nvPr/>
            </p:nvSpPr>
            <p:spPr bwMode="auto">
              <a:xfrm>
                <a:off x="4021" y="2936"/>
                <a:ext cx="253" cy="11"/>
              </a:xfrm>
              <a:prstGeom prst="rect">
                <a:avLst/>
              </a:prstGeom>
              <a:solidFill>
                <a:srgbClr val="F2C1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0" name="Rectangle 209"/>
              <p:cNvSpPr>
                <a:spLocks noChangeArrowheads="1"/>
              </p:cNvSpPr>
              <p:nvPr/>
            </p:nvSpPr>
            <p:spPr bwMode="auto">
              <a:xfrm>
                <a:off x="4021" y="2947"/>
                <a:ext cx="253" cy="5"/>
              </a:xfrm>
              <a:prstGeom prst="rect">
                <a:avLst/>
              </a:prstGeom>
              <a:solidFill>
                <a:srgbClr val="F2C0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1" name="Rectangle 210"/>
              <p:cNvSpPr>
                <a:spLocks noChangeArrowheads="1"/>
              </p:cNvSpPr>
              <p:nvPr/>
            </p:nvSpPr>
            <p:spPr bwMode="auto">
              <a:xfrm>
                <a:off x="4021" y="2952"/>
                <a:ext cx="253" cy="5"/>
              </a:xfrm>
              <a:prstGeom prst="rect">
                <a:avLst/>
              </a:prstGeom>
              <a:solidFill>
                <a:srgbClr val="F2C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2" name="Rectangle 211"/>
              <p:cNvSpPr>
                <a:spLocks noChangeArrowheads="1"/>
              </p:cNvSpPr>
              <p:nvPr/>
            </p:nvSpPr>
            <p:spPr bwMode="auto">
              <a:xfrm>
                <a:off x="4021" y="2957"/>
                <a:ext cx="253" cy="5"/>
              </a:xfrm>
              <a:prstGeom prst="rect">
                <a:avLst/>
              </a:prstGeom>
              <a:solidFill>
                <a:srgbClr val="F2C0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260" name="Picture 212"/>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764" y="2536"/>
                <a:ext cx="40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1" name="Picture 213"/>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764" y="2536"/>
                <a:ext cx="400" cy="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3" name="Rectangle 214"/>
              <p:cNvSpPr>
                <a:spLocks noChangeArrowheads="1"/>
              </p:cNvSpPr>
              <p:nvPr/>
            </p:nvSpPr>
            <p:spPr bwMode="auto">
              <a:xfrm>
                <a:off x="2754" y="2526"/>
                <a:ext cx="395" cy="1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4" name="Rectangle 215"/>
              <p:cNvSpPr>
                <a:spLocks noChangeArrowheads="1"/>
              </p:cNvSpPr>
              <p:nvPr/>
            </p:nvSpPr>
            <p:spPr bwMode="auto">
              <a:xfrm>
                <a:off x="2754" y="2541"/>
                <a:ext cx="395" cy="5"/>
              </a:xfrm>
              <a:prstGeom prst="rect">
                <a:avLst/>
              </a:prstGeom>
              <a:solidFill>
                <a:srgbClr val="FFFF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5" name="Rectangle 216"/>
              <p:cNvSpPr>
                <a:spLocks noChangeArrowheads="1"/>
              </p:cNvSpPr>
              <p:nvPr/>
            </p:nvSpPr>
            <p:spPr bwMode="auto">
              <a:xfrm>
                <a:off x="2754" y="2546"/>
                <a:ext cx="395" cy="11"/>
              </a:xfrm>
              <a:prstGeom prst="rect">
                <a:avLst/>
              </a:prstGeom>
              <a:solidFill>
                <a:srgbClr val="FF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6" name="Rectangle 217"/>
              <p:cNvSpPr>
                <a:spLocks noChangeArrowheads="1"/>
              </p:cNvSpPr>
              <p:nvPr/>
            </p:nvSpPr>
            <p:spPr bwMode="auto">
              <a:xfrm>
                <a:off x="2754" y="2557"/>
                <a:ext cx="395" cy="5"/>
              </a:xfrm>
              <a:prstGeom prst="rect">
                <a:avLst/>
              </a:prstGeom>
              <a:solidFill>
                <a:srgbClr val="FF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7" name="Rectangle 218"/>
              <p:cNvSpPr>
                <a:spLocks noChangeArrowheads="1"/>
              </p:cNvSpPr>
              <p:nvPr/>
            </p:nvSpPr>
            <p:spPr bwMode="auto">
              <a:xfrm>
                <a:off x="2754" y="2562"/>
                <a:ext cx="395" cy="5"/>
              </a:xfrm>
              <a:prstGeom prst="rect">
                <a:avLst/>
              </a:prstGeom>
              <a:solidFill>
                <a:srgbClr val="FF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8" name="Rectangle 219"/>
              <p:cNvSpPr>
                <a:spLocks noChangeArrowheads="1"/>
              </p:cNvSpPr>
              <p:nvPr/>
            </p:nvSpPr>
            <p:spPr bwMode="auto">
              <a:xfrm>
                <a:off x="2754" y="2567"/>
                <a:ext cx="395" cy="10"/>
              </a:xfrm>
              <a:prstGeom prst="rect">
                <a:avLst/>
              </a:prstGeom>
              <a:solidFill>
                <a:srgbClr val="FF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9" name="Rectangle 220"/>
              <p:cNvSpPr>
                <a:spLocks noChangeArrowheads="1"/>
              </p:cNvSpPr>
              <p:nvPr/>
            </p:nvSpPr>
            <p:spPr bwMode="auto">
              <a:xfrm>
                <a:off x="2754" y="2577"/>
                <a:ext cx="395" cy="10"/>
              </a:xfrm>
              <a:prstGeom prst="rect">
                <a:avLst/>
              </a:prstGeom>
              <a:solidFill>
                <a:srgbClr val="FEFC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0" name="Rectangle 221"/>
              <p:cNvSpPr>
                <a:spLocks noChangeArrowheads="1"/>
              </p:cNvSpPr>
              <p:nvPr/>
            </p:nvSpPr>
            <p:spPr bwMode="auto">
              <a:xfrm>
                <a:off x="2754" y="2587"/>
                <a:ext cx="395" cy="5"/>
              </a:xfrm>
              <a:prstGeom prst="rect">
                <a:avLst/>
              </a:prstGeom>
              <a:solidFill>
                <a:srgbClr val="FEFB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1" name="Rectangle 222"/>
              <p:cNvSpPr>
                <a:spLocks noChangeArrowheads="1"/>
              </p:cNvSpPr>
              <p:nvPr/>
            </p:nvSpPr>
            <p:spPr bwMode="auto">
              <a:xfrm>
                <a:off x="2754" y="2592"/>
                <a:ext cx="395" cy="5"/>
              </a:xfrm>
              <a:prstGeom prst="rect">
                <a:avLst/>
              </a:prstGeom>
              <a:solidFill>
                <a:srgbClr val="FEFB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4" name="Rectangle 223"/>
              <p:cNvSpPr>
                <a:spLocks noChangeArrowheads="1"/>
              </p:cNvSpPr>
              <p:nvPr/>
            </p:nvSpPr>
            <p:spPr bwMode="auto">
              <a:xfrm>
                <a:off x="2754" y="2597"/>
                <a:ext cx="395" cy="10"/>
              </a:xfrm>
              <a:prstGeom prst="rect">
                <a:avLst/>
              </a:prstGeom>
              <a:solidFill>
                <a:srgbClr val="FEFA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5" name="Rectangle 224"/>
              <p:cNvSpPr>
                <a:spLocks noChangeArrowheads="1"/>
              </p:cNvSpPr>
              <p:nvPr/>
            </p:nvSpPr>
            <p:spPr bwMode="auto">
              <a:xfrm>
                <a:off x="2754" y="2607"/>
                <a:ext cx="395" cy="5"/>
              </a:xfrm>
              <a:prstGeom prst="rect">
                <a:avLst/>
              </a:prstGeom>
              <a:solidFill>
                <a:srgbClr val="FEF9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8" name="Rectangle 225"/>
              <p:cNvSpPr>
                <a:spLocks noChangeArrowheads="1"/>
              </p:cNvSpPr>
              <p:nvPr/>
            </p:nvSpPr>
            <p:spPr bwMode="auto">
              <a:xfrm>
                <a:off x="2754" y="2612"/>
                <a:ext cx="395" cy="5"/>
              </a:xfrm>
              <a:prstGeom prst="rect">
                <a:avLst/>
              </a:prstGeom>
              <a:solidFill>
                <a:srgbClr val="FE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9" name="Rectangle 226"/>
              <p:cNvSpPr>
                <a:spLocks noChangeArrowheads="1"/>
              </p:cNvSpPr>
              <p:nvPr/>
            </p:nvSpPr>
            <p:spPr bwMode="auto">
              <a:xfrm>
                <a:off x="2754" y="2617"/>
                <a:ext cx="395" cy="5"/>
              </a:xfrm>
              <a:prstGeom prst="rect">
                <a:avLst/>
              </a:prstGeom>
              <a:solidFill>
                <a:srgbClr val="FDF8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0" name="Rectangle 227"/>
              <p:cNvSpPr>
                <a:spLocks noChangeArrowheads="1"/>
              </p:cNvSpPr>
              <p:nvPr/>
            </p:nvSpPr>
            <p:spPr bwMode="auto">
              <a:xfrm>
                <a:off x="2754" y="2622"/>
                <a:ext cx="395" cy="5"/>
              </a:xfrm>
              <a:prstGeom prst="rect">
                <a:avLst/>
              </a:prstGeom>
              <a:solidFill>
                <a:srgbClr val="FDF7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1" name="Rectangle 228"/>
              <p:cNvSpPr>
                <a:spLocks noChangeArrowheads="1"/>
              </p:cNvSpPr>
              <p:nvPr/>
            </p:nvSpPr>
            <p:spPr bwMode="auto">
              <a:xfrm>
                <a:off x="2754" y="2627"/>
                <a:ext cx="395" cy="6"/>
              </a:xfrm>
              <a:prstGeom prst="rect">
                <a:avLst/>
              </a:prstGeom>
              <a:solidFill>
                <a:srgbClr val="FDF7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2" name="Rectangle 229"/>
              <p:cNvSpPr>
                <a:spLocks noChangeArrowheads="1"/>
              </p:cNvSpPr>
              <p:nvPr/>
            </p:nvSpPr>
            <p:spPr bwMode="auto">
              <a:xfrm>
                <a:off x="2754" y="2633"/>
                <a:ext cx="395" cy="5"/>
              </a:xfrm>
              <a:prstGeom prst="rect">
                <a:avLst/>
              </a:prstGeom>
              <a:solidFill>
                <a:srgbClr val="FDF6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3" name="Rectangle 230"/>
              <p:cNvSpPr>
                <a:spLocks noChangeArrowheads="1"/>
              </p:cNvSpPr>
              <p:nvPr/>
            </p:nvSpPr>
            <p:spPr bwMode="auto">
              <a:xfrm>
                <a:off x="2754" y="2638"/>
                <a:ext cx="395" cy="5"/>
              </a:xfrm>
              <a:prstGeom prst="rect">
                <a:avLst/>
              </a:prstGeom>
              <a:solidFill>
                <a:srgbClr val="FDF5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4" name="Rectangle 231"/>
              <p:cNvSpPr>
                <a:spLocks noChangeArrowheads="1"/>
              </p:cNvSpPr>
              <p:nvPr/>
            </p:nvSpPr>
            <p:spPr bwMode="auto">
              <a:xfrm>
                <a:off x="2754" y="2643"/>
                <a:ext cx="395" cy="5"/>
              </a:xfrm>
              <a:prstGeom prst="rect">
                <a:avLst/>
              </a:prstGeom>
              <a:solidFill>
                <a:srgbClr val="FCF4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5" name="Rectangle 232"/>
              <p:cNvSpPr>
                <a:spLocks noChangeArrowheads="1"/>
              </p:cNvSpPr>
              <p:nvPr/>
            </p:nvSpPr>
            <p:spPr bwMode="auto">
              <a:xfrm>
                <a:off x="2754" y="2648"/>
                <a:ext cx="395" cy="5"/>
              </a:xfrm>
              <a:prstGeom prst="rect">
                <a:avLst/>
              </a:prstGeom>
              <a:solidFill>
                <a:srgbClr val="FC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6" name="Rectangle 233"/>
              <p:cNvSpPr>
                <a:spLocks noChangeArrowheads="1"/>
              </p:cNvSpPr>
              <p:nvPr/>
            </p:nvSpPr>
            <p:spPr bwMode="auto">
              <a:xfrm>
                <a:off x="2754" y="2653"/>
                <a:ext cx="395" cy="5"/>
              </a:xfrm>
              <a:prstGeom prst="rect">
                <a:avLst/>
              </a:prstGeom>
              <a:solidFill>
                <a:srgbClr val="FCF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7" name="Rectangle 234"/>
              <p:cNvSpPr>
                <a:spLocks noChangeArrowheads="1"/>
              </p:cNvSpPr>
              <p:nvPr/>
            </p:nvSpPr>
            <p:spPr bwMode="auto">
              <a:xfrm>
                <a:off x="2754" y="2658"/>
                <a:ext cx="395" cy="5"/>
              </a:xfrm>
              <a:prstGeom prst="rect">
                <a:avLst/>
              </a:prstGeom>
              <a:solidFill>
                <a:srgbClr val="FCF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0" name="Rectangle 235"/>
              <p:cNvSpPr>
                <a:spLocks noChangeArrowheads="1"/>
              </p:cNvSpPr>
              <p:nvPr/>
            </p:nvSpPr>
            <p:spPr bwMode="auto">
              <a:xfrm>
                <a:off x="2754" y="2663"/>
                <a:ext cx="395" cy="5"/>
              </a:xfrm>
              <a:prstGeom prst="rect">
                <a:avLst/>
              </a:prstGeom>
              <a:solidFill>
                <a:srgbClr val="FCF0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3" name="Rectangle 236"/>
              <p:cNvSpPr>
                <a:spLocks noChangeArrowheads="1"/>
              </p:cNvSpPr>
              <p:nvPr/>
            </p:nvSpPr>
            <p:spPr bwMode="auto">
              <a:xfrm>
                <a:off x="2754" y="2668"/>
                <a:ext cx="395" cy="5"/>
              </a:xfrm>
              <a:prstGeom prst="rect">
                <a:avLst/>
              </a:prstGeom>
              <a:solidFill>
                <a:srgbClr val="FB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0" name="Rectangle 237"/>
              <p:cNvSpPr>
                <a:spLocks noChangeArrowheads="1"/>
              </p:cNvSpPr>
              <p:nvPr/>
            </p:nvSpPr>
            <p:spPr bwMode="auto">
              <a:xfrm>
                <a:off x="2754" y="2673"/>
                <a:ext cx="395" cy="5"/>
              </a:xfrm>
              <a:prstGeom prst="rect">
                <a:avLst/>
              </a:prstGeom>
              <a:solidFill>
                <a:srgbClr val="FBEE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1" name="Rectangle 238"/>
              <p:cNvSpPr>
                <a:spLocks noChangeArrowheads="1"/>
              </p:cNvSpPr>
              <p:nvPr/>
            </p:nvSpPr>
            <p:spPr bwMode="auto">
              <a:xfrm>
                <a:off x="2754" y="2678"/>
                <a:ext cx="395" cy="5"/>
              </a:xfrm>
              <a:prstGeom prst="rect">
                <a:avLst/>
              </a:prstGeom>
              <a:solidFill>
                <a:srgbClr val="FBED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2" name="Rectangle 239"/>
              <p:cNvSpPr>
                <a:spLocks noChangeArrowheads="1"/>
              </p:cNvSpPr>
              <p:nvPr/>
            </p:nvSpPr>
            <p:spPr bwMode="auto">
              <a:xfrm>
                <a:off x="2754" y="2683"/>
                <a:ext cx="395" cy="5"/>
              </a:xfrm>
              <a:prstGeom prst="rect">
                <a:avLst/>
              </a:prstGeom>
              <a:solidFill>
                <a:srgbClr val="FBEB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3" name="Rectangle 240"/>
              <p:cNvSpPr>
                <a:spLocks noChangeArrowheads="1"/>
              </p:cNvSpPr>
              <p:nvPr/>
            </p:nvSpPr>
            <p:spPr bwMode="auto">
              <a:xfrm>
                <a:off x="2754" y="2688"/>
                <a:ext cx="395" cy="5"/>
              </a:xfrm>
              <a:prstGeom prst="rect">
                <a:avLst/>
              </a:prstGeom>
              <a:solidFill>
                <a:srgbClr val="FAEA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4" name="Rectangle 241"/>
              <p:cNvSpPr>
                <a:spLocks noChangeArrowheads="1"/>
              </p:cNvSpPr>
              <p:nvPr/>
            </p:nvSpPr>
            <p:spPr bwMode="auto">
              <a:xfrm>
                <a:off x="2754" y="2693"/>
                <a:ext cx="395" cy="5"/>
              </a:xfrm>
              <a:prstGeom prst="rect">
                <a:avLst/>
              </a:prstGeom>
              <a:solidFill>
                <a:srgbClr val="FAE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5" name="Rectangle 242"/>
              <p:cNvSpPr>
                <a:spLocks noChangeArrowheads="1"/>
              </p:cNvSpPr>
              <p:nvPr/>
            </p:nvSpPr>
            <p:spPr bwMode="auto">
              <a:xfrm>
                <a:off x="2754" y="2698"/>
                <a:ext cx="395" cy="5"/>
              </a:xfrm>
              <a:prstGeom prst="rect">
                <a:avLst/>
              </a:prstGeom>
              <a:solidFill>
                <a:srgbClr val="FAE7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6" name="Rectangle 243"/>
              <p:cNvSpPr>
                <a:spLocks noChangeArrowheads="1"/>
              </p:cNvSpPr>
              <p:nvPr/>
            </p:nvSpPr>
            <p:spPr bwMode="auto">
              <a:xfrm>
                <a:off x="2754" y="2703"/>
                <a:ext cx="395" cy="5"/>
              </a:xfrm>
              <a:prstGeom prst="rect">
                <a:avLst/>
              </a:prstGeom>
              <a:solidFill>
                <a:srgbClr val="F9E6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7" name="Rectangle 244"/>
              <p:cNvSpPr>
                <a:spLocks noChangeArrowheads="1"/>
              </p:cNvSpPr>
              <p:nvPr/>
            </p:nvSpPr>
            <p:spPr bwMode="auto">
              <a:xfrm>
                <a:off x="2754" y="2708"/>
                <a:ext cx="395" cy="6"/>
              </a:xfrm>
              <a:prstGeom prst="rect">
                <a:avLst/>
              </a:prstGeom>
              <a:solidFill>
                <a:srgbClr val="F9E5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8" name="Rectangle 245"/>
              <p:cNvSpPr>
                <a:spLocks noChangeArrowheads="1"/>
              </p:cNvSpPr>
              <p:nvPr/>
            </p:nvSpPr>
            <p:spPr bwMode="auto">
              <a:xfrm>
                <a:off x="2754" y="2714"/>
                <a:ext cx="395" cy="5"/>
              </a:xfrm>
              <a:prstGeom prst="rect">
                <a:avLst/>
              </a:prstGeom>
              <a:solidFill>
                <a:srgbClr val="F9E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49" name="Rectangle 246"/>
              <p:cNvSpPr>
                <a:spLocks noChangeArrowheads="1"/>
              </p:cNvSpPr>
              <p:nvPr/>
            </p:nvSpPr>
            <p:spPr bwMode="auto">
              <a:xfrm>
                <a:off x="2754" y="2719"/>
                <a:ext cx="395" cy="5"/>
              </a:xfrm>
              <a:prstGeom prst="rect">
                <a:avLst/>
              </a:prstGeom>
              <a:solidFill>
                <a:srgbClr val="F9E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0" name="Rectangle 247"/>
              <p:cNvSpPr>
                <a:spLocks noChangeArrowheads="1"/>
              </p:cNvSpPr>
              <p:nvPr/>
            </p:nvSpPr>
            <p:spPr bwMode="auto">
              <a:xfrm>
                <a:off x="2754" y="2724"/>
                <a:ext cx="395" cy="5"/>
              </a:xfrm>
              <a:prstGeom prst="rect">
                <a:avLst/>
              </a:prstGeom>
              <a:solidFill>
                <a:srgbClr val="F8E1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1" name="Rectangle 248"/>
              <p:cNvSpPr>
                <a:spLocks noChangeArrowheads="1"/>
              </p:cNvSpPr>
              <p:nvPr/>
            </p:nvSpPr>
            <p:spPr bwMode="auto">
              <a:xfrm>
                <a:off x="2754" y="2729"/>
                <a:ext cx="395" cy="5"/>
              </a:xfrm>
              <a:prstGeom prst="rect">
                <a:avLst/>
              </a:prstGeom>
              <a:solidFill>
                <a:srgbClr val="F8DF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2" name="Rectangle 249"/>
              <p:cNvSpPr>
                <a:spLocks noChangeArrowheads="1"/>
              </p:cNvSpPr>
              <p:nvPr/>
            </p:nvSpPr>
            <p:spPr bwMode="auto">
              <a:xfrm>
                <a:off x="2754" y="2734"/>
                <a:ext cx="395" cy="5"/>
              </a:xfrm>
              <a:prstGeom prst="rect">
                <a:avLst/>
              </a:prstGeom>
              <a:solidFill>
                <a:srgbClr val="F8DE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3" name="Rectangle 250"/>
              <p:cNvSpPr>
                <a:spLocks noChangeArrowheads="1"/>
              </p:cNvSpPr>
              <p:nvPr/>
            </p:nvSpPr>
            <p:spPr bwMode="auto">
              <a:xfrm>
                <a:off x="2754" y="2739"/>
                <a:ext cx="395" cy="5"/>
              </a:xfrm>
              <a:prstGeom prst="rect">
                <a:avLst/>
              </a:prstGeom>
              <a:solidFill>
                <a:srgbClr val="F7DC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4" name="Rectangle 251"/>
              <p:cNvSpPr>
                <a:spLocks noChangeArrowheads="1"/>
              </p:cNvSpPr>
              <p:nvPr/>
            </p:nvSpPr>
            <p:spPr bwMode="auto">
              <a:xfrm>
                <a:off x="2754" y="2744"/>
                <a:ext cx="395" cy="5"/>
              </a:xfrm>
              <a:prstGeom prst="rect">
                <a:avLst/>
              </a:prstGeom>
              <a:solidFill>
                <a:srgbClr val="F7DB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5" name="Rectangle 252"/>
              <p:cNvSpPr>
                <a:spLocks noChangeArrowheads="1"/>
              </p:cNvSpPr>
              <p:nvPr/>
            </p:nvSpPr>
            <p:spPr bwMode="auto">
              <a:xfrm>
                <a:off x="2754" y="2749"/>
                <a:ext cx="395" cy="5"/>
              </a:xfrm>
              <a:prstGeom prst="rect">
                <a:avLst/>
              </a:prstGeom>
              <a:solidFill>
                <a:srgbClr val="F7DA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6" name="Rectangle 253"/>
              <p:cNvSpPr>
                <a:spLocks noChangeArrowheads="1"/>
              </p:cNvSpPr>
              <p:nvPr/>
            </p:nvSpPr>
            <p:spPr bwMode="auto">
              <a:xfrm>
                <a:off x="2754" y="2754"/>
                <a:ext cx="395" cy="5"/>
              </a:xfrm>
              <a:prstGeom prst="rect">
                <a:avLst/>
              </a:prstGeom>
              <a:solidFill>
                <a:srgbClr val="F7D8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7" name="Rectangle 254"/>
              <p:cNvSpPr>
                <a:spLocks noChangeArrowheads="1"/>
              </p:cNvSpPr>
              <p:nvPr/>
            </p:nvSpPr>
            <p:spPr bwMode="auto">
              <a:xfrm>
                <a:off x="2754" y="2759"/>
                <a:ext cx="395" cy="5"/>
              </a:xfrm>
              <a:prstGeom prst="rect">
                <a:avLst/>
              </a:prstGeom>
              <a:solidFill>
                <a:srgbClr val="F6D7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8" name="Rectangle 255"/>
              <p:cNvSpPr>
                <a:spLocks noChangeArrowheads="1"/>
              </p:cNvSpPr>
              <p:nvPr/>
            </p:nvSpPr>
            <p:spPr bwMode="auto">
              <a:xfrm>
                <a:off x="2754" y="2764"/>
                <a:ext cx="395" cy="5"/>
              </a:xfrm>
              <a:prstGeom prst="rect">
                <a:avLst/>
              </a:prstGeom>
              <a:solidFill>
                <a:srgbClr val="F6D6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59" name="Rectangle 256"/>
              <p:cNvSpPr>
                <a:spLocks noChangeArrowheads="1"/>
              </p:cNvSpPr>
              <p:nvPr/>
            </p:nvSpPr>
            <p:spPr bwMode="auto">
              <a:xfrm>
                <a:off x="2754" y="2769"/>
                <a:ext cx="395" cy="5"/>
              </a:xfrm>
              <a:prstGeom prst="rect">
                <a:avLst/>
              </a:prstGeom>
              <a:solidFill>
                <a:srgbClr val="F6D4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2" name="Rectangle 257"/>
              <p:cNvSpPr>
                <a:spLocks noChangeArrowheads="1"/>
              </p:cNvSpPr>
              <p:nvPr/>
            </p:nvSpPr>
            <p:spPr bwMode="auto">
              <a:xfrm>
                <a:off x="2754" y="2774"/>
                <a:ext cx="395" cy="5"/>
              </a:xfrm>
              <a:prstGeom prst="rect">
                <a:avLst/>
              </a:prstGeom>
              <a:solidFill>
                <a:srgbClr val="F5D3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3" name="Rectangle 258"/>
              <p:cNvSpPr>
                <a:spLocks noChangeArrowheads="1"/>
              </p:cNvSpPr>
              <p:nvPr/>
            </p:nvSpPr>
            <p:spPr bwMode="auto">
              <a:xfrm>
                <a:off x="2754" y="2779"/>
                <a:ext cx="395" cy="5"/>
              </a:xfrm>
              <a:prstGeom prst="rect">
                <a:avLst/>
              </a:prstGeom>
              <a:solidFill>
                <a:srgbClr val="F5D2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4" name="Rectangle 259"/>
              <p:cNvSpPr>
                <a:spLocks noChangeArrowheads="1"/>
              </p:cNvSpPr>
              <p:nvPr/>
            </p:nvSpPr>
            <p:spPr bwMode="auto">
              <a:xfrm>
                <a:off x="2754" y="2784"/>
                <a:ext cx="395" cy="6"/>
              </a:xfrm>
              <a:prstGeom prst="rect">
                <a:avLst/>
              </a:prstGeom>
              <a:solidFill>
                <a:srgbClr val="F5D1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5" name="Rectangle 260"/>
              <p:cNvSpPr>
                <a:spLocks noChangeArrowheads="1"/>
              </p:cNvSpPr>
              <p:nvPr/>
            </p:nvSpPr>
            <p:spPr bwMode="auto">
              <a:xfrm>
                <a:off x="2754" y="2790"/>
                <a:ext cx="395" cy="5"/>
              </a:xfrm>
              <a:prstGeom prst="rect">
                <a:avLst/>
              </a:prstGeom>
              <a:solidFill>
                <a:srgbClr val="F5CFB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6" name="Rectangle 261"/>
              <p:cNvSpPr>
                <a:spLocks noChangeArrowheads="1"/>
              </p:cNvSpPr>
              <p:nvPr/>
            </p:nvSpPr>
            <p:spPr bwMode="auto">
              <a:xfrm>
                <a:off x="2754" y="2795"/>
                <a:ext cx="395" cy="5"/>
              </a:xfrm>
              <a:prstGeom prst="rect">
                <a:avLst/>
              </a:prstGeom>
              <a:solidFill>
                <a:srgbClr val="F5CE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7" name="Rectangle 262"/>
              <p:cNvSpPr>
                <a:spLocks noChangeArrowheads="1"/>
              </p:cNvSpPr>
              <p:nvPr/>
            </p:nvSpPr>
            <p:spPr bwMode="auto">
              <a:xfrm>
                <a:off x="2754" y="2800"/>
                <a:ext cx="395" cy="5"/>
              </a:xfrm>
              <a:prstGeom prst="rect">
                <a:avLst/>
              </a:prstGeom>
              <a:solidFill>
                <a:srgbClr val="F4CD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8" name="Rectangle 263"/>
              <p:cNvSpPr>
                <a:spLocks noChangeArrowheads="1"/>
              </p:cNvSpPr>
              <p:nvPr/>
            </p:nvSpPr>
            <p:spPr bwMode="auto">
              <a:xfrm>
                <a:off x="2754" y="2805"/>
                <a:ext cx="395" cy="5"/>
              </a:xfrm>
              <a:prstGeom prst="rect">
                <a:avLst/>
              </a:prstGeom>
              <a:solidFill>
                <a:srgbClr val="F4C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69" name="Rectangle 264"/>
              <p:cNvSpPr>
                <a:spLocks noChangeArrowheads="1"/>
              </p:cNvSpPr>
              <p:nvPr/>
            </p:nvSpPr>
            <p:spPr bwMode="auto">
              <a:xfrm>
                <a:off x="2754" y="2810"/>
                <a:ext cx="395" cy="5"/>
              </a:xfrm>
              <a:prstGeom prst="rect">
                <a:avLst/>
              </a:prstGeom>
              <a:solidFill>
                <a:srgbClr val="F4CBA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0" name="Rectangle 265"/>
              <p:cNvSpPr>
                <a:spLocks noChangeArrowheads="1"/>
              </p:cNvSpPr>
              <p:nvPr/>
            </p:nvSpPr>
            <p:spPr bwMode="auto">
              <a:xfrm>
                <a:off x="2754" y="2815"/>
                <a:ext cx="395" cy="5"/>
              </a:xfrm>
              <a:prstGeom prst="rect">
                <a:avLst/>
              </a:prstGeom>
              <a:solidFill>
                <a:srgbClr val="F4C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1" name="Rectangle 266"/>
              <p:cNvSpPr>
                <a:spLocks noChangeArrowheads="1"/>
              </p:cNvSpPr>
              <p:nvPr/>
            </p:nvSpPr>
            <p:spPr bwMode="auto">
              <a:xfrm>
                <a:off x="2754" y="2820"/>
                <a:ext cx="395" cy="5"/>
              </a:xfrm>
              <a:prstGeom prst="rect">
                <a:avLst/>
              </a:prstGeom>
              <a:solidFill>
                <a:srgbClr val="F4C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2" name="Rectangle 267"/>
              <p:cNvSpPr>
                <a:spLocks noChangeArrowheads="1"/>
              </p:cNvSpPr>
              <p:nvPr/>
            </p:nvSpPr>
            <p:spPr bwMode="auto">
              <a:xfrm>
                <a:off x="2754" y="2825"/>
                <a:ext cx="395" cy="5"/>
              </a:xfrm>
              <a:prstGeom prst="rect">
                <a:avLst/>
              </a:prstGeom>
              <a:solidFill>
                <a:srgbClr val="F3C8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3" name="Rectangle 268"/>
              <p:cNvSpPr>
                <a:spLocks noChangeArrowheads="1"/>
              </p:cNvSpPr>
              <p:nvPr/>
            </p:nvSpPr>
            <p:spPr bwMode="auto">
              <a:xfrm>
                <a:off x="2754" y="2830"/>
                <a:ext cx="395" cy="5"/>
              </a:xfrm>
              <a:prstGeom prst="rect">
                <a:avLst/>
              </a:prstGeom>
              <a:solidFill>
                <a:srgbClr val="F3C7A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4" name="Rectangle 269"/>
              <p:cNvSpPr>
                <a:spLocks noChangeArrowheads="1"/>
              </p:cNvSpPr>
              <p:nvPr/>
            </p:nvSpPr>
            <p:spPr bwMode="auto">
              <a:xfrm>
                <a:off x="2754" y="2835"/>
                <a:ext cx="395" cy="5"/>
              </a:xfrm>
              <a:prstGeom prst="rect">
                <a:avLst/>
              </a:prstGeom>
              <a:solidFill>
                <a:srgbClr val="F3C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5" name="Rectangle 270"/>
              <p:cNvSpPr>
                <a:spLocks noChangeArrowheads="1"/>
              </p:cNvSpPr>
              <p:nvPr/>
            </p:nvSpPr>
            <p:spPr bwMode="auto">
              <a:xfrm>
                <a:off x="2754" y="2840"/>
                <a:ext cx="395" cy="5"/>
              </a:xfrm>
              <a:prstGeom prst="rect">
                <a:avLst/>
              </a:prstGeom>
              <a:solidFill>
                <a:srgbClr val="F3C6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6" name="Rectangle 271"/>
              <p:cNvSpPr>
                <a:spLocks noChangeArrowheads="1"/>
              </p:cNvSpPr>
              <p:nvPr/>
            </p:nvSpPr>
            <p:spPr bwMode="auto">
              <a:xfrm>
                <a:off x="2754" y="2845"/>
                <a:ext cx="395" cy="5"/>
              </a:xfrm>
              <a:prstGeom prst="rect">
                <a:avLst/>
              </a:prstGeom>
              <a:solidFill>
                <a:srgbClr val="F3C5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7" name="Rectangle 272"/>
              <p:cNvSpPr>
                <a:spLocks noChangeArrowheads="1"/>
              </p:cNvSpPr>
              <p:nvPr/>
            </p:nvSpPr>
            <p:spPr bwMode="auto">
              <a:xfrm>
                <a:off x="2754" y="2850"/>
                <a:ext cx="395" cy="5"/>
              </a:xfrm>
              <a:prstGeom prst="rect">
                <a:avLst/>
              </a:prstGeom>
              <a:solidFill>
                <a:srgbClr val="F3C4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8" name="Rectangle 273"/>
              <p:cNvSpPr>
                <a:spLocks noChangeArrowheads="1"/>
              </p:cNvSpPr>
              <p:nvPr/>
            </p:nvSpPr>
            <p:spPr bwMode="auto">
              <a:xfrm>
                <a:off x="2754" y="2855"/>
                <a:ext cx="395" cy="5"/>
              </a:xfrm>
              <a:prstGeom prst="rect">
                <a:avLst/>
              </a:prstGeom>
              <a:solidFill>
                <a:srgbClr val="F3C4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79" name="Rectangle 274"/>
              <p:cNvSpPr>
                <a:spLocks noChangeArrowheads="1"/>
              </p:cNvSpPr>
              <p:nvPr/>
            </p:nvSpPr>
            <p:spPr bwMode="auto">
              <a:xfrm>
                <a:off x="2754" y="2860"/>
                <a:ext cx="395" cy="5"/>
              </a:xfrm>
              <a:prstGeom prst="rect">
                <a:avLst/>
              </a:prstGeom>
              <a:solidFill>
                <a:srgbClr val="F3C3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0" name="Rectangle 275"/>
              <p:cNvSpPr>
                <a:spLocks noChangeArrowheads="1"/>
              </p:cNvSpPr>
              <p:nvPr/>
            </p:nvSpPr>
            <p:spPr bwMode="auto">
              <a:xfrm>
                <a:off x="2754" y="2865"/>
                <a:ext cx="395" cy="6"/>
              </a:xfrm>
              <a:prstGeom prst="rect">
                <a:avLst/>
              </a:prstGeom>
              <a:solidFill>
                <a:srgbClr val="F3C3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1" name="Rectangle 276"/>
              <p:cNvSpPr>
                <a:spLocks noChangeArrowheads="1"/>
              </p:cNvSpPr>
              <p:nvPr/>
            </p:nvSpPr>
            <p:spPr bwMode="auto">
              <a:xfrm>
                <a:off x="2754" y="2871"/>
                <a:ext cx="395" cy="5"/>
              </a:xfrm>
              <a:prstGeom prst="rect">
                <a:avLst/>
              </a:prstGeom>
              <a:solidFill>
                <a:srgbClr val="F2C2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2" name="Rectangle 277"/>
              <p:cNvSpPr>
                <a:spLocks noChangeArrowheads="1"/>
              </p:cNvSpPr>
              <p:nvPr/>
            </p:nvSpPr>
            <p:spPr bwMode="auto">
              <a:xfrm>
                <a:off x="2754" y="2876"/>
                <a:ext cx="395" cy="5"/>
              </a:xfrm>
              <a:prstGeom prst="rect">
                <a:avLst/>
              </a:prstGeom>
              <a:solidFill>
                <a:srgbClr val="F2C2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3" name="Rectangle 278"/>
              <p:cNvSpPr>
                <a:spLocks noChangeArrowheads="1"/>
              </p:cNvSpPr>
              <p:nvPr/>
            </p:nvSpPr>
            <p:spPr bwMode="auto">
              <a:xfrm>
                <a:off x="2754" y="2881"/>
                <a:ext cx="395" cy="5"/>
              </a:xfrm>
              <a:prstGeom prst="rect">
                <a:avLst/>
              </a:prstGeom>
              <a:solidFill>
                <a:srgbClr val="F2C2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4" name="Rectangle 279"/>
              <p:cNvSpPr>
                <a:spLocks noChangeArrowheads="1"/>
              </p:cNvSpPr>
              <p:nvPr/>
            </p:nvSpPr>
            <p:spPr bwMode="auto">
              <a:xfrm>
                <a:off x="2754" y="2886"/>
                <a:ext cx="395" cy="10"/>
              </a:xfrm>
              <a:prstGeom prst="rect">
                <a:avLst/>
              </a:prstGeom>
              <a:solidFill>
                <a:srgbClr val="F2C1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5" name="Rectangle 280"/>
              <p:cNvSpPr>
                <a:spLocks noChangeArrowheads="1"/>
              </p:cNvSpPr>
              <p:nvPr/>
            </p:nvSpPr>
            <p:spPr bwMode="auto">
              <a:xfrm>
                <a:off x="2754" y="2896"/>
                <a:ext cx="395" cy="5"/>
              </a:xfrm>
              <a:prstGeom prst="rect">
                <a:avLst/>
              </a:prstGeom>
              <a:solidFill>
                <a:srgbClr val="F2C1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6" name="Rectangle 281"/>
              <p:cNvSpPr>
                <a:spLocks noChangeArrowheads="1"/>
              </p:cNvSpPr>
              <p:nvPr/>
            </p:nvSpPr>
            <p:spPr bwMode="auto">
              <a:xfrm>
                <a:off x="2754" y="2901"/>
                <a:ext cx="395" cy="5"/>
              </a:xfrm>
              <a:prstGeom prst="rect">
                <a:avLst/>
              </a:prstGeom>
              <a:solidFill>
                <a:srgbClr val="F2C0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7" name="Rectangle 282"/>
              <p:cNvSpPr>
                <a:spLocks noChangeArrowheads="1"/>
              </p:cNvSpPr>
              <p:nvPr/>
            </p:nvSpPr>
            <p:spPr bwMode="auto">
              <a:xfrm>
                <a:off x="2754" y="2906"/>
                <a:ext cx="395" cy="5"/>
              </a:xfrm>
              <a:prstGeom prst="rect">
                <a:avLst/>
              </a:prstGeom>
              <a:solidFill>
                <a:srgbClr val="F2C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88" name="Freeform 283"/>
              <p:cNvSpPr>
                <a:spLocks noEditPoints="1"/>
              </p:cNvSpPr>
              <p:nvPr/>
            </p:nvSpPr>
            <p:spPr bwMode="auto">
              <a:xfrm>
                <a:off x="2758" y="2531"/>
                <a:ext cx="388" cy="379"/>
              </a:xfrm>
              <a:custGeom>
                <a:avLst/>
                <a:gdLst>
                  <a:gd name="T0" fmla="*/ 613 w 1226"/>
                  <a:gd name="T1" fmla="*/ 0 h 1197"/>
                  <a:gd name="T2" fmla="*/ 613 w 1226"/>
                  <a:gd name="T3" fmla="*/ 576 h 1197"/>
                  <a:gd name="T4" fmla="*/ 408 w 1226"/>
                  <a:gd name="T5" fmla="*/ 817 h 1197"/>
                  <a:gd name="T6" fmla="*/ 169 w 1226"/>
                  <a:gd name="T7" fmla="*/ 817 h 1197"/>
                  <a:gd name="T8" fmla="*/ 408 w 1226"/>
                  <a:gd name="T9" fmla="*/ 817 h 1197"/>
                  <a:gd name="T10" fmla="*/ 613 w 1226"/>
                  <a:gd name="T11" fmla="*/ 698 h 1197"/>
                  <a:gd name="T12" fmla="*/ 613 w 1226"/>
                  <a:gd name="T13" fmla="*/ 936 h 1197"/>
                  <a:gd name="T14" fmla="*/ 1057 w 1226"/>
                  <a:gd name="T15" fmla="*/ 817 h 1197"/>
                  <a:gd name="T16" fmla="*/ 818 w 1226"/>
                  <a:gd name="T17" fmla="*/ 817 h 1197"/>
                  <a:gd name="T18" fmla="*/ 1057 w 1226"/>
                  <a:gd name="T19" fmla="*/ 817 h 1197"/>
                  <a:gd name="T20" fmla="*/ 773 w 1226"/>
                  <a:gd name="T21" fmla="*/ 528 h 1197"/>
                  <a:gd name="T22" fmla="*/ 613 w 1226"/>
                  <a:gd name="T23" fmla="*/ 576 h 1197"/>
                  <a:gd name="T24" fmla="*/ 453 w 1226"/>
                  <a:gd name="T25" fmla="*/ 528 h 1197"/>
                  <a:gd name="T26" fmla="*/ 95 w 1226"/>
                  <a:gd name="T27" fmla="*/ 1008 h 1197"/>
                  <a:gd name="T28" fmla="*/ 95 w 1226"/>
                  <a:gd name="T29" fmla="*/ 1197 h 1197"/>
                  <a:gd name="T30" fmla="*/ 397 w 1226"/>
                  <a:gd name="T31" fmla="*/ 1103 h 1197"/>
                  <a:gd name="T32" fmla="*/ 207 w 1226"/>
                  <a:gd name="T33" fmla="*/ 1103 h 1197"/>
                  <a:gd name="T34" fmla="*/ 397 w 1226"/>
                  <a:gd name="T35" fmla="*/ 1103 h 1197"/>
                  <a:gd name="T36" fmla="*/ 509 w 1226"/>
                  <a:gd name="T37" fmla="*/ 1008 h 1197"/>
                  <a:gd name="T38" fmla="*/ 509 w 1226"/>
                  <a:gd name="T39" fmla="*/ 1197 h 1197"/>
                  <a:gd name="T40" fmla="*/ 812 w 1226"/>
                  <a:gd name="T41" fmla="*/ 1103 h 1197"/>
                  <a:gd name="T42" fmla="*/ 622 w 1226"/>
                  <a:gd name="T43" fmla="*/ 1103 h 1197"/>
                  <a:gd name="T44" fmla="*/ 812 w 1226"/>
                  <a:gd name="T45" fmla="*/ 1103 h 1197"/>
                  <a:gd name="T46" fmla="*/ 924 w 1226"/>
                  <a:gd name="T47" fmla="*/ 1008 h 1197"/>
                  <a:gd name="T48" fmla="*/ 924 w 1226"/>
                  <a:gd name="T49" fmla="*/ 1197 h 1197"/>
                  <a:gd name="T50" fmla="*/ 1226 w 1226"/>
                  <a:gd name="T51" fmla="*/ 1103 h 1197"/>
                  <a:gd name="T52" fmla="*/ 1037 w 1226"/>
                  <a:gd name="T53" fmla="*/ 1103 h 1197"/>
                  <a:gd name="T54" fmla="*/ 1226 w 1226"/>
                  <a:gd name="T55" fmla="*/ 1103 h 1197"/>
                  <a:gd name="T56" fmla="*/ 1082 w 1226"/>
                  <a:gd name="T57" fmla="*/ 1022 h 1197"/>
                  <a:gd name="T58" fmla="*/ 924 w 1226"/>
                  <a:gd name="T59" fmla="*/ 1008 h 1197"/>
                  <a:gd name="T60" fmla="*/ 680 w 1226"/>
                  <a:gd name="T61" fmla="*/ 1016 h 1197"/>
                  <a:gd name="T62" fmla="*/ 144 w 1226"/>
                  <a:gd name="T63" fmla="*/ 1022 h 1197"/>
                  <a:gd name="T64" fmla="*/ 302 w 1226"/>
                  <a:gd name="T65" fmla="*/ 1008 h 1197"/>
                  <a:gd name="T66" fmla="*/ 546 w 1226"/>
                  <a:gd name="T67" fmla="*/ 1016 h 1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6" h="1197">
                    <a:moveTo>
                      <a:pt x="902" y="288"/>
                    </a:moveTo>
                    <a:cubicBezTo>
                      <a:pt x="902" y="129"/>
                      <a:pt x="773" y="0"/>
                      <a:pt x="613" y="0"/>
                    </a:cubicBezTo>
                    <a:cubicBezTo>
                      <a:pt x="454" y="0"/>
                      <a:pt x="325" y="129"/>
                      <a:pt x="325" y="288"/>
                    </a:cubicBezTo>
                    <a:cubicBezTo>
                      <a:pt x="325" y="447"/>
                      <a:pt x="454" y="576"/>
                      <a:pt x="613" y="576"/>
                    </a:cubicBezTo>
                    <a:cubicBezTo>
                      <a:pt x="773" y="576"/>
                      <a:pt x="902" y="447"/>
                      <a:pt x="902" y="288"/>
                    </a:cubicBezTo>
                    <a:close/>
                    <a:moveTo>
                      <a:pt x="408" y="817"/>
                    </a:moveTo>
                    <a:cubicBezTo>
                      <a:pt x="408" y="751"/>
                      <a:pt x="355" y="698"/>
                      <a:pt x="289" y="698"/>
                    </a:cubicBezTo>
                    <a:cubicBezTo>
                      <a:pt x="223" y="698"/>
                      <a:pt x="169" y="751"/>
                      <a:pt x="169" y="817"/>
                    </a:cubicBezTo>
                    <a:cubicBezTo>
                      <a:pt x="169" y="883"/>
                      <a:pt x="223" y="936"/>
                      <a:pt x="289" y="936"/>
                    </a:cubicBezTo>
                    <a:cubicBezTo>
                      <a:pt x="355" y="936"/>
                      <a:pt x="408" y="883"/>
                      <a:pt x="408" y="817"/>
                    </a:cubicBezTo>
                    <a:close/>
                    <a:moveTo>
                      <a:pt x="733" y="817"/>
                    </a:moveTo>
                    <a:cubicBezTo>
                      <a:pt x="733" y="751"/>
                      <a:pt x="679" y="698"/>
                      <a:pt x="613" y="698"/>
                    </a:cubicBezTo>
                    <a:cubicBezTo>
                      <a:pt x="547" y="698"/>
                      <a:pt x="494" y="751"/>
                      <a:pt x="494" y="817"/>
                    </a:cubicBezTo>
                    <a:cubicBezTo>
                      <a:pt x="494" y="883"/>
                      <a:pt x="547" y="936"/>
                      <a:pt x="613" y="936"/>
                    </a:cubicBezTo>
                    <a:cubicBezTo>
                      <a:pt x="679" y="936"/>
                      <a:pt x="733" y="883"/>
                      <a:pt x="733" y="817"/>
                    </a:cubicBezTo>
                    <a:close/>
                    <a:moveTo>
                      <a:pt x="1057" y="817"/>
                    </a:moveTo>
                    <a:cubicBezTo>
                      <a:pt x="1057" y="751"/>
                      <a:pt x="1004" y="698"/>
                      <a:pt x="938" y="698"/>
                    </a:cubicBezTo>
                    <a:cubicBezTo>
                      <a:pt x="872" y="698"/>
                      <a:pt x="818" y="751"/>
                      <a:pt x="818" y="817"/>
                    </a:cubicBezTo>
                    <a:cubicBezTo>
                      <a:pt x="818" y="883"/>
                      <a:pt x="872" y="936"/>
                      <a:pt x="938" y="936"/>
                    </a:cubicBezTo>
                    <a:cubicBezTo>
                      <a:pt x="1004" y="936"/>
                      <a:pt x="1057" y="883"/>
                      <a:pt x="1057" y="817"/>
                    </a:cubicBezTo>
                    <a:close/>
                    <a:moveTo>
                      <a:pt x="886" y="709"/>
                    </a:moveTo>
                    <a:lnTo>
                      <a:pt x="773" y="528"/>
                    </a:lnTo>
                    <a:moveTo>
                      <a:pt x="613" y="698"/>
                    </a:moveTo>
                    <a:lnTo>
                      <a:pt x="613" y="576"/>
                    </a:lnTo>
                    <a:moveTo>
                      <a:pt x="340" y="709"/>
                    </a:moveTo>
                    <a:lnTo>
                      <a:pt x="453" y="528"/>
                    </a:lnTo>
                    <a:moveTo>
                      <a:pt x="189" y="1103"/>
                    </a:moveTo>
                    <a:cubicBezTo>
                      <a:pt x="189" y="1051"/>
                      <a:pt x="147" y="1008"/>
                      <a:pt x="95" y="1008"/>
                    </a:cubicBezTo>
                    <a:cubicBezTo>
                      <a:pt x="42" y="1008"/>
                      <a:pt x="0" y="1051"/>
                      <a:pt x="0" y="1103"/>
                    </a:cubicBezTo>
                    <a:cubicBezTo>
                      <a:pt x="0" y="1155"/>
                      <a:pt x="42" y="1197"/>
                      <a:pt x="95" y="1197"/>
                    </a:cubicBezTo>
                    <a:cubicBezTo>
                      <a:pt x="147" y="1197"/>
                      <a:pt x="189" y="1155"/>
                      <a:pt x="189" y="1103"/>
                    </a:cubicBezTo>
                    <a:close/>
                    <a:moveTo>
                      <a:pt x="397" y="1103"/>
                    </a:moveTo>
                    <a:cubicBezTo>
                      <a:pt x="397" y="1051"/>
                      <a:pt x="354" y="1008"/>
                      <a:pt x="302" y="1008"/>
                    </a:cubicBezTo>
                    <a:cubicBezTo>
                      <a:pt x="250" y="1008"/>
                      <a:pt x="207" y="1051"/>
                      <a:pt x="207" y="1103"/>
                    </a:cubicBezTo>
                    <a:cubicBezTo>
                      <a:pt x="207" y="1155"/>
                      <a:pt x="250" y="1197"/>
                      <a:pt x="302" y="1197"/>
                    </a:cubicBezTo>
                    <a:cubicBezTo>
                      <a:pt x="354" y="1197"/>
                      <a:pt x="397" y="1155"/>
                      <a:pt x="397" y="1103"/>
                    </a:cubicBezTo>
                    <a:close/>
                    <a:moveTo>
                      <a:pt x="604" y="1103"/>
                    </a:moveTo>
                    <a:cubicBezTo>
                      <a:pt x="604" y="1051"/>
                      <a:pt x="562" y="1008"/>
                      <a:pt x="509" y="1008"/>
                    </a:cubicBezTo>
                    <a:cubicBezTo>
                      <a:pt x="457" y="1008"/>
                      <a:pt x="415" y="1051"/>
                      <a:pt x="415" y="1103"/>
                    </a:cubicBezTo>
                    <a:cubicBezTo>
                      <a:pt x="415" y="1155"/>
                      <a:pt x="457" y="1197"/>
                      <a:pt x="509" y="1197"/>
                    </a:cubicBezTo>
                    <a:cubicBezTo>
                      <a:pt x="562" y="1197"/>
                      <a:pt x="604" y="1155"/>
                      <a:pt x="604" y="1103"/>
                    </a:cubicBezTo>
                    <a:close/>
                    <a:moveTo>
                      <a:pt x="812" y="1103"/>
                    </a:moveTo>
                    <a:cubicBezTo>
                      <a:pt x="812" y="1051"/>
                      <a:pt x="769" y="1008"/>
                      <a:pt x="717" y="1008"/>
                    </a:cubicBezTo>
                    <a:cubicBezTo>
                      <a:pt x="665" y="1008"/>
                      <a:pt x="622" y="1051"/>
                      <a:pt x="622" y="1103"/>
                    </a:cubicBezTo>
                    <a:cubicBezTo>
                      <a:pt x="622" y="1155"/>
                      <a:pt x="665" y="1197"/>
                      <a:pt x="717" y="1197"/>
                    </a:cubicBezTo>
                    <a:cubicBezTo>
                      <a:pt x="769" y="1197"/>
                      <a:pt x="812" y="1155"/>
                      <a:pt x="812" y="1103"/>
                    </a:cubicBezTo>
                    <a:close/>
                    <a:moveTo>
                      <a:pt x="1019" y="1103"/>
                    </a:moveTo>
                    <a:cubicBezTo>
                      <a:pt x="1019" y="1051"/>
                      <a:pt x="977" y="1008"/>
                      <a:pt x="924" y="1008"/>
                    </a:cubicBezTo>
                    <a:cubicBezTo>
                      <a:pt x="872" y="1008"/>
                      <a:pt x="830" y="1051"/>
                      <a:pt x="830" y="1103"/>
                    </a:cubicBezTo>
                    <a:cubicBezTo>
                      <a:pt x="830" y="1155"/>
                      <a:pt x="872" y="1197"/>
                      <a:pt x="924" y="1197"/>
                    </a:cubicBezTo>
                    <a:cubicBezTo>
                      <a:pt x="977" y="1197"/>
                      <a:pt x="1019" y="1155"/>
                      <a:pt x="1019" y="1103"/>
                    </a:cubicBezTo>
                    <a:close/>
                    <a:moveTo>
                      <a:pt x="1226" y="1103"/>
                    </a:moveTo>
                    <a:cubicBezTo>
                      <a:pt x="1226" y="1051"/>
                      <a:pt x="1184" y="1008"/>
                      <a:pt x="1132" y="1008"/>
                    </a:cubicBezTo>
                    <a:cubicBezTo>
                      <a:pt x="1079" y="1008"/>
                      <a:pt x="1037" y="1051"/>
                      <a:pt x="1037" y="1103"/>
                    </a:cubicBezTo>
                    <a:cubicBezTo>
                      <a:pt x="1037" y="1155"/>
                      <a:pt x="1079" y="1197"/>
                      <a:pt x="1132" y="1197"/>
                    </a:cubicBezTo>
                    <a:cubicBezTo>
                      <a:pt x="1184" y="1197"/>
                      <a:pt x="1226" y="1155"/>
                      <a:pt x="1226" y="1103"/>
                    </a:cubicBezTo>
                    <a:close/>
                    <a:moveTo>
                      <a:pt x="1004" y="917"/>
                    </a:moveTo>
                    <a:lnTo>
                      <a:pt x="1082" y="1022"/>
                    </a:lnTo>
                    <a:moveTo>
                      <a:pt x="926" y="936"/>
                    </a:moveTo>
                    <a:lnTo>
                      <a:pt x="924" y="1008"/>
                    </a:lnTo>
                    <a:moveTo>
                      <a:pt x="659" y="927"/>
                    </a:moveTo>
                    <a:lnTo>
                      <a:pt x="680" y="1016"/>
                    </a:lnTo>
                    <a:moveTo>
                      <a:pt x="223" y="917"/>
                    </a:moveTo>
                    <a:lnTo>
                      <a:pt x="144" y="1022"/>
                    </a:lnTo>
                    <a:moveTo>
                      <a:pt x="300" y="936"/>
                    </a:moveTo>
                    <a:lnTo>
                      <a:pt x="302" y="1008"/>
                    </a:lnTo>
                    <a:moveTo>
                      <a:pt x="568" y="927"/>
                    </a:moveTo>
                    <a:lnTo>
                      <a:pt x="546" y="1016"/>
                    </a:lnTo>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332" name="Picture 284"/>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617" y="2243"/>
                <a:ext cx="694"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3" name="Picture 285"/>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617" y="2243"/>
                <a:ext cx="694"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9" name="Rectangle 286"/>
              <p:cNvSpPr>
                <a:spLocks noChangeArrowheads="1"/>
              </p:cNvSpPr>
              <p:nvPr/>
            </p:nvSpPr>
            <p:spPr bwMode="auto">
              <a:xfrm>
                <a:off x="2612" y="2232"/>
                <a:ext cx="684" cy="1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0" name="Rectangle 287"/>
              <p:cNvSpPr>
                <a:spLocks noChangeArrowheads="1"/>
              </p:cNvSpPr>
              <p:nvPr/>
            </p:nvSpPr>
            <p:spPr bwMode="auto">
              <a:xfrm>
                <a:off x="2612" y="2248"/>
                <a:ext cx="684" cy="5"/>
              </a:xfrm>
              <a:prstGeom prst="rect">
                <a:avLst/>
              </a:prstGeom>
              <a:solidFill>
                <a:srgbClr val="FFFF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1" name="Rectangle 288"/>
              <p:cNvSpPr>
                <a:spLocks noChangeArrowheads="1"/>
              </p:cNvSpPr>
              <p:nvPr/>
            </p:nvSpPr>
            <p:spPr bwMode="auto">
              <a:xfrm>
                <a:off x="2612" y="2253"/>
                <a:ext cx="684" cy="10"/>
              </a:xfrm>
              <a:prstGeom prst="rect">
                <a:avLst/>
              </a:prstGeom>
              <a:solidFill>
                <a:srgbClr val="FF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2" name="Rectangle 289"/>
              <p:cNvSpPr>
                <a:spLocks noChangeArrowheads="1"/>
              </p:cNvSpPr>
              <p:nvPr/>
            </p:nvSpPr>
            <p:spPr bwMode="auto">
              <a:xfrm>
                <a:off x="2612" y="2263"/>
                <a:ext cx="684" cy="15"/>
              </a:xfrm>
              <a:prstGeom prst="rect">
                <a:avLst/>
              </a:prstGeom>
              <a:solidFill>
                <a:srgbClr val="FF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3" name="Rectangle 290"/>
              <p:cNvSpPr>
                <a:spLocks noChangeArrowheads="1"/>
              </p:cNvSpPr>
              <p:nvPr/>
            </p:nvSpPr>
            <p:spPr bwMode="auto">
              <a:xfrm>
                <a:off x="2612" y="2278"/>
                <a:ext cx="684" cy="10"/>
              </a:xfrm>
              <a:prstGeom prst="rect">
                <a:avLst/>
              </a:prstGeom>
              <a:solidFill>
                <a:srgbClr val="FF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4" name="Rectangle 291"/>
              <p:cNvSpPr>
                <a:spLocks noChangeArrowheads="1"/>
              </p:cNvSpPr>
              <p:nvPr/>
            </p:nvSpPr>
            <p:spPr bwMode="auto">
              <a:xfrm>
                <a:off x="2612" y="2288"/>
                <a:ext cx="684" cy="5"/>
              </a:xfrm>
              <a:prstGeom prst="rect">
                <a:avLst/>
              </a:prstGeom>
              <a:solidFill>
                <a:srgbClr val="FEFD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5" name="Rectangle 292"/>
              <p:cNvSpPr>
                <a:spLocks noChangeArrowheads="1"/>
              </p:cNvSpPr>
              <p:nvPr/>
            </p:nvSpPr>
            <p:spPr bwMode="auto">
              <a:xfrm>
                <a:off x="2612" y="2293"/>
                <a:ext cx="684" cy="5"/>
              </a:xfrm>
              <a:prstGeom prst="rect">
                <a:avLst/>
              </a:prstGeom>
              <a:solidFill>
                <a:srgbClr val="FEFC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6" name="Rectangle 293"/>
              <p:cNvSpPr>
                <a:spLocks noChangeArrowheads="1"/>
              </p:cNvSpPr>
              <p:nvPr/>
            </p:nvSpPr>
            <p:spPr bwMode="auto">
              <a:xfrm>
                <a:off x="2612" y="2298"/>
                <a:ext cx="684" cy="5"/>
              </a:xfrm>
              <a:prstGeom prst="rect">
                <a:avLst/>
              </a:prstGeom>
              <a:solidFill>
                <a:srgbClr val="FE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7" name="Rectangle 294"/>
              <p:cNvSpPr>
                <a:spLocks noChangeArrowheads="1"/>
              </p:cNvSpPr>
              <p:nvPr/>
            </p:nvSpPr>
            <p:spPr bwMode="auto">
              <a:xfrm>
                <a:off x="2612" y="2303"/>
                <a:ext cx="684" cy="5"/>
              </a:xfrm>
              <a:prstGeom prst="rect">
                <a:avLst/>
              </a:prstGeom>
              <a:solidFill>
                <a:srgbClr val="FEFB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8" name="Rectangle 295"/>
              <p:cNvSpPr>
                <a:spLocks noChangeArrowheads="1"/>
              </p:cNvSpPr>
              <p:nvPr/>
            </p:nvSpPr>
            <p:spPr bwMode="auto">
              <a:xfrm>
                <a:off x="2612" y="2308"/>
                <a:ext cx="684" cy="10"/>
              </a:xfrm>
              <a:prstGeom prst="rect">
                <a:avLst/>
              </a:prstGeom>
              <a:solidFill>
                <a:srgbClr val="FEFB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99" name="Rectangle 296"/>
              <p:cNvSpPr>
                <a:spLocks noChangeArrowheads="1"/>
              </p:cNvSpPr>
              <p:nvPr/>
            </p:nvSpPr>
            <p:spPr bwMode="auto">
              <a:xfrm>
                <a:off x="2612" y="2318"/>
                <a:ext cx="684" cy="6"/>
              </a:xfrm>
              <a:prstGeom prst="rect">
                <a:avLst/>
              </a:prstGeom>
              <a:solidFill>
                <a:srgbClr val="FEFA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0" name="Rectangle 297"/>
              <p:cNvSpPr>
                <a:spLocks noChangeArrowheads="1"/>
              </p:cNvSpPr>
              <p:nvPr/>
            </p:nvSpPr>
            <p:spPr bwMode="auto">
              <a:xfrm>
                <a:off x="2612" y="2324"/>
                <a:ext cx="684" cy="5"/>
              </a:xfrm>
              <a:prstGeom prst="rect">
                <a:avLst/>
              </a:prstGeom>
              <a:solidFill>
                <a:srgbClr val="FEFA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1" name="Rectangle 298"/>
              <p:cNvSpPr>
                <a:spLocks noChangeArrowheads="1"/>
              </p:cNvSpPr>
              <p:nvPr/>
            </p:nvSpPr>
            <p:spPr bwMode="auto">
              <a:xfrm>
                <a:off x="2612" y="2329"/>
                <a:ext cx="684" cy="5"/>
              </a:xfrm>
              <a:prstGeom prst="rect">
                <a:avLst/>
              </a:prstGeom>
              <a:solidFill>
                <a:srgbClr val="FEF9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2" name="Rectangle 299"/>
              <p:cNvSpPr>
                <a:spLocks noChangeArrowheads="1"/>
              </p:cNvSpPr>
              <p:nvPr/>
            </p:nvSpPr>
            <p:spPr bwMode="auto">
              <a:xfrm>
                <a:off x="2612" y="2334"/>
                <a:ext cx="684" cy="5"/>
              </a:xfrm>
              <a:prstGeom prst="rect">
                <a:avLst/>
              </a:prstGeom>
              <a:solidFill>
                <a:srgbClr val="FE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3" name="Rectangle 300"/>
              <p:cNvSpPr>
                <a:spLocks noChangeArrowheads="1"/>
              </p:cNvSpPr>
              <p:nvPr/>
            </p:nvSpPr>
            <p:spPr bwMode="auto">
              <a:xfrm>
                <a:off x="2612" y="2339"/>
                <a:ext cx="684" cy="5"/>
              </a:xfrm>
              <a:prstGeom prst="rect">
                <a:avLst/>
              </a:prstGeom>
              <a:solidFill>
                <a:srgbClr val="FDF8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4" name="Rectangle 301"/>
              <p:cNvSpPr>
                <a:spLocks noChangeArrowheads="1"/>
              </p:cNvSpPr>
              <p:nvPr/>
            </p:nvSpPr>
            <p:spPr bwMode="auto">
              <a:xfrm>
                <a:off x="2612" y="2344"/>
                <a:ext cx="684" cy="5"/>
              </a:xfrm>
              <a:prstGeom prst="rect">
                <a:avLst/>
              </a:prstGeom>
              <a:solidFill>
                <a:srgbClr val="FDF7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5" name="Rectangle 302"/>
              <p:cNvSpPr>
                <a:spLocks noChangeArrowheads="1"/>
              </p:cNvSpPr>
              <p:nvPr/>
            </p:nvSpPr>
            <p:spPr bwMode="auto">
              <a:xfrm>
                <a:off x="2612" y="2349"/>
                <a:ext cx="684" cy="5"/>
              </a:xfrm>
              <a:prstGeom prst="rect">
                <a:avLst/>
              </a:prstGeom>
              <a:solidFill>
                <a:srgbClr val="FDF7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6" name="Rectangle 303"/>
              <p:cNvSpPr>
                <a:spLocks noChangeArrowheads="1"/>
              </p:cNvSpPr>
              <p:nvPr/>
            </p:nvSpPr>
            <p:spPr bwMode="auto">
              <a:xfrm>
                <a:off x="2612" y="2354"/>
                <a:ext cx="684" cy="5"/>
              </a:xfrm>
              <a:prstGeom prst="rect">
                <a:avLst/>
              </a:prstGeom>
              <a:solidFill>
                <a:srgbClr val="FDF6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7" name="Rectangle 304"/>
              <p:cNvSpPr>
                <a:spLocks noChangeArrowheads="1"/>
              </p:cNvSpPr>
              <p:nvPr/>
            </p:nvSpPr>
            <p:spPr bwMode="auto">
              <a:xfrm>
                <a:off x="2612" y="2359"/>
                <a:ext cx="684" cy="5"/>
              </a:xfrm>
              <a:prstGeom prst="rect">
                <a:avLst/>
              </a:prstGeom>
              <a:solidFill>
                <a:srgbClr val="FDF5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8" name="Rectangle 305"/>
              <p:cNvSpPr>
                <a:spLocks noChangeArrowheads="1"/>
              </p:cNvSpPr>
              <p:nvPr/>
            </p:nvSpPr>
            <p:spPr bwMode="auto">
              <a:xfrm>
                <a:off x="2612" y="2364"/>
                <a:ext cx="684" cy="5"/>
              </a:xfrm>
              <a:prstGeom prst="rect">
                <a:avLst/>
              </a:prstGeom>
              <a:solidFill>
                <a:srgbClr val="FDF5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09" name="Rectangle 306"/>
              <p:cNvSpPr>
                <a:spLocks noChangeArrowheads="1"/>
              </p:cNvSpPr>
              <p:nvPr/>
            </p:nvSpPr>
            <p:spPr bwMode="auto">
              <a:xfrm>
                <a:off x="2612" y="2369"/>
                <a:ext cx="684" cy="5"/>
              </a:xfrm>
              <a:prstGeom prst="rect">
                <a:avLst/>
              </a:prstGeom>
              <a:solidFill>
                <a:srgbClr val="FCF4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0" name="Rectangle 307"/>
              <p:cNvSpPr>
                <a:spLocks noChangeArrowheads="1"/>
              </p:cNvSpPr>
              <p:nvPr/>
            </p:nvSpPr>
            <p:spPr bwMode="auto">
              <a:xfrm>
                <a:off x="2612" y="2374"/>
                <a:ext cx="684" cy="5"/>
              </a:xfrm>
              <a:prstGeom prst="rect">
                <a:avLst/>
              </a:prstGeom>
              <a:solidFill>
                <a:srgbClr val="FCF3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1" name="Rectangle 308"/>
              <p:cNvSpPr>
                <a:spLocks noChangeArrowheads="1"/>
              </p:cNvSpPr>
              <p:nvPr/>
            </p:nvSpPr>
            <p:spPr bwMode="auto">
              <a:xfrm>
                <a:off x="2612" y="2379"/>
                <a:ext cx="684" cy="5"/>
              </a:xfrm>
              <a:prstGeom prst="rect">
                <a:avLst/>
              </a:prstGeom>
              <a:solidFill>
                <a:srgbClr val="FCF2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2" name="Rectangle 309"/>
              <p:cNvSpPr>
                <a:spLocks noChangeArrowheads="1"/>
              </p:cNvSpPr>
              <p:nvPr/>
            </p:nvSpPr>
            <p:spPr bwMode="auto">
              <a:xfrm>
                <a:off x="2612" y="2384"/>
                <a:ext cx="684" cy="5"/>
              </a:xfrm>
              <a:prstGeom prst="rect">
                <a:avLst/>
              </a:prstGeom>
              <a:solidFill>
                <a:srgbClr val="FCF2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3" name="Rectangle 310"/>
              <p:cNvSpPr>
                <a:spLocks noChangeArrowheads="1"/>
              </p:cNvSpPr>
              <p:nvPr/>
            </p:nvSpPr>
            <p:spPr bwMode="auto">
              <a:xfrm>
                <a:off x="2612" y="2389"/>
                <a:ext cx="684" cy="5"/>
              </a:xfrm>
              <a:prstGeom prst="rect">
                <a:avLst/>
              </a:prstGeom>
              <a:solidFill>
                <a:srgbClr val="FCF1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4" name="Rectangle 311"/>
              <p:cNvSpPr>
                <a:spLocks noChangeArrowheads="1"/>
              </p:cNvSpPr>
              <p:nvPr/>
            </p:nvSpPr>
            <p:spPr bwMode="auto">
              <a:xfrm>
                <a:off x="2612" y="2394"/>
                <a:ext cx="684" cy="6"/>
              </a:xfrm>
              <a:prstGeom prst="rect">
                <a:avLst/>
              </a:prstGeom>
              <a:solidFill>
                <a:srgbClr val="FCF0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5" name="Rectangle 312"/>
              <p:cNvSpPr>
                <a:spLocks noChangeArrowheads="1"/>
              </p:cNvSpPr>
              <p:nvPr/>
            </p:nvSpPr>
            <p:spPr bwMode="auto">
              <a:xfrm>
                <a:off x="2612" y="2400"/>
                <a:ext cx="684" cy="5"/>
              </a:xfrm>
              <a:prstGeom prst="rect">
                <a:avLst/>
              </a:prstGeom>
              <a:solidFill>
                <a:srgbClr val="FBEF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6" name="Rectangle 313"/>
              <p:cNvSpPr>
                <a:spLocks noChangeArrowheads="1"/>
              </p:cNvSpPr>
              <p:nvPr/>
            </p:nvSpPr>
            <p:spPr bwMode="auto">
              <a:xfrm>
                <a:off x="2612" y="2405"/>
                <a:ext cx="684" cy="5"/>
              </a:xfrm>
              <a:prstGeom prst="rect">
                <a:avLst/>
              </a:prstGeom>
              <a:solidFill>
                <a:srgbClr val="FBEE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7" name="Rectangle 314"/>
              <p:cNvSpPr>
                <a:spLocks noChangeArrowheads="1"/>
              </p:cNvSpPr>
              <p:nvPr/>
            </p:nvSpPr>
            <p:spPr bwMode="auto">
              <a:xfrm>
                <a:off x="2612" y="2410"/>
                <a:ext cx="684" cy="5"/>
              </a:xfrm>
              <a:prstGeom prst="rect">
                <a:avLst/>
              </a:prstGeom>
              <a:solidFill>
                <a:srgbClr val="FBED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8" name="Rectangle 315"/>
              <p:cNvSpPr>
                <a:spLocks noChangeArrowheads="1"/>
              </p:cNvSpPr>
              <p:nvPr/>
            </p:nvSpPr>
            <p:spPr bwMode="auto">
              <a:xfrm>
                <a:off x="2612" y="2415"/>
                <a:ext cx="684" cy="5"/>
              </a:xfrm>
              <a:prstGeom prst="rect">
                <a:avLst/>
              </a:prstGeom>
              <a:solidFill>
                <a:srgbClr val="FBEC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19" name="Rectangle 316"/>
              <p:cNvSpPr>
                <a:spLocks noChangeArrowheads="1"/>
              </p:cNvSpPr>
              <p:nvPr/>
            </p:nvSpPr>
            <p:spPr bwMode="auto">
              <a:xfrm>
                <a:off x="2612" y="2420"/>
                <a:ext cx="684" cy="5"/>
              </a:xfrm>
              <a:prstGeom prst="rect">
                <a:avLst/>
              </a:prstGeom>
              <a:solidFill>
                <a:srgbClr val="FBEBE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0" name="Rectangle 317"/>
              <p:cNvSpPr>
                <a:spLocks noChangeArrowheads="1"/>
              </p:cNvSpPr>
              <p:nvPr/>
            </p:nvSpPr>
            <p:spPr bwMode="auto">
              <a:xfrm>
                <a:off x="2612" y="2425"/>
                <a:ext cx="684" cy="5"/>
              </a:xfrm>
              <a:prstGeom prst="rect">
                <a:avLst/>
              </a:prstGeom>
              <a:solidFill>
                <a:srgbClr val="FAEA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1" name="Rectangle 318"/>
              <p:cNvSpPr>
                <a:spLocks noChangeArrowheads="1"/>
              </p:cNvSpPr>
              <p:nvPr/>
            </p:nvSpPr>
            <p:spPr bwMode="auto">
              <a:xfrm>
                <a:off x="2612" y="2430"/>
                <a:ext cx="684" cy="5"/>
              </a:xfrm>
              <a:prstGeom prst="rect">
                <a:avLst/>
              </a:prstGeom>
              <a:solidFill>
                <a:srgbClr val="FAE9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2" name="Rectangle 319"/>
              <p:cNvSpPr>
                <a:spLocks noChangeArrowheads="1"/>
              </p:cNvSpPr>
              <p:nvPr/>
            </p:nvSpPr>
            <p:spPr bwMode="auto">
              <a:xfrm>
                <a:off x="2612" y="2435"/>
                <a:ext cx="684" cy="5"/>
              </a:xfrm>
              <a:prstGeom prst="rect">
                <a:avLst/>
              </a:prstGeom>
              <a:solidFill>
                <a:srgbClr val="FAE8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3" name="Rectangle 320"/>
              <p:cNvSpPr>
                <a:spLocks noChangeArrowheads="1"/>
              </p:cNvSpPr>
              <p:nvPr/>
            </p:nvSpPr>
            <p:spPr bwMode="auto">
              <a:xfrm>
                <a:off x="2612" y="2440"/>
                <a:ext cx="684" cy="5"/>
              </a:xfrm>
              <a:prstGeom prst="rect">
                <a:avLst/>
              </a:prstGeom>
              <a:solidFill>
                <a:srgbClr val="F9E6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4" name="Rectangle 321"/>
              <p:cNvSpPr>
                <a:spLocks noChangeArrowheads="1"/>
              </p:cNvSpPr>
              <p:nvPr/>
            </p:nvSpPr>
            <p:spPr bwMode="auto">
              <a:xfrm>
                <a:off x="2612" y="2445"/>
                <a:ext cx="684" cy="5"/>
              </a:xfrm>
              <a:prstGeom prst="rect">
                <a:avLst/>
              </a:prstGeom>
              <a:solidFill>
                <a:srgbClr val="F9E5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5" name="Rectangle 322"/>
              <p:cNvSpPr>
                <a:spLocks noChangeArrowheads="1"/>
              </p:cNvSpPr>
              <p:nvPr/>
            </p:nvSpPr>
            <p:spPr bwMode="auto">
              <a:xfrm>
                <a:off x="2612" y="2450"/>
                <a:ext cx="684" cy="5"/>
              </a:xfrm>
              <a:prstGeom prst="rect">
                <a:avLst/>
              </a:prstGeom>
              <a:solidFill>
                <a:srgbClr val="F9E4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6" name="Rectangle 323"/>
              <p:cNvSpPr>
                <a:spLocks noChangeArrowheads="1"/>
              </p:cNvSpPr>
              <p:nvPr/>
            </p:nvSpPr>
            <p:spPr bwMode="auto">
              <a:xfrm>
                <a:off x="2612" y="2455"/>
                <a:ext cx="684" cy="5"/>
              </a:xfrm>
              <a:prstGeom prst="rect">
                <a:avLst/>
              </a:prstGeom>
              <a:solidFill>
                <a:srgbClr val="F9E3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7" name="Rectangle 324"/>
              <p:cNvSpPr>
                <a:spLocks noChangeArrowheads="1"/>
              </p:cNvSpPr>
              <p:nvPr/>
            </p:nvSpPr>
            <p:spPr bwMode="auto">
              <a:xfrm>
                <a:off x="2612" y="2460"/>
                <a:ext cx="684" cy="5"/>
              </a:xfrm>
              <a:prstGeom prst="rect">
                <a:avLst/>
              </a:prstGeom>
              <a:solidFill>
                <a:srgbClr val="F9E2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8" name="Rectangle 325"/>
              <p:cNvSpPr>
                <a:spLocks noChangeArrowheads="1"/>
              </p:cNvSpPr>
              <p:nvPr/>
            </p:nvSpPr>
            <p:spPr bwMode="auto">
              <a:xfrm>
                <a:off x="2612" y="2465"/>
                <a:ext cx="684" cy="5"/>
              </a:xfrm>
              <a:prstGeom prst="rect">
                <a:avLst/>
              </a:prstGeom>
              <a:solidFill>
                <a:srgbClr val="F8E1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29" name="Rectangle 326"/>
              <p:cNvSpPr>
                <a:spLocks noChangeArrowheads="1"/>
              </p:cNvSpPr>
              <p:nvPr/>
            </p:nvSpPr>
            <p:spPr bwMode="auto">
              <a:xfrm>
                <a:off x="2612" y="2470"/>
                <a:ext cx="684" cy="5"/>
              </a:xfrm>
              <a:prstGeom prst="rect">
                <a:avLst/>
              </a:prstGeom>
              <a:solidFill>
                <a:srgbClr val="F8E0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0" name="Rectangle 327"/>
              <p:cNvSpPr>
                <a:spLocks noChangeArrowheads="1"/>
              </p:cNvSpPr>
              <p:nvPr/>
            </p:nvSpPr>
            <p:spPr bwMode="auto">
              <a:xfrm>
                <a:off x="2612" y="2475"/>
                <a:ext cx="684" cy="6"/>
              </a:xfrm>
              <a:prstGeom prst="rect">
                <a:avLst/>
              </a:prstGeom>
              <a:solidFill>
                <a:srgbClr val="F8DF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1" name="Rectangle 328"/>
              <p:cNvSpPr>
                <a:spLocks noChangeArrowheads="1"/>
              </p:cNvSpPr>
              <p:nvPr/>
            </p:nvSpPr>
            <p:spPr bwMode="auto">
              <a:xfrm>
                <a:off x="2612" y="2481"/>
                <a:ext cx="684" cy="5"/>
              </a:xfrm>
              <a:prstGeom prst="rect">
                <a:avLst/>
              </a:prstGeom>
              <a:solidFill>
                <a:srgbClr val="F8DD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4" name="Rectangle 329"/>
              <p:cNvSpPr>
                <a:spLocks noChangeArrowheads="1"/>
              </p:cNvSpPr>
              <p:nvPr/>
            </p:nvSpPr>
            <p:spPr bwMode="auto">
              <a:xfrm>
                <a:off x="2612" y="2486"/>
                <a:ext cx="684" cy="5"/>
              </a:xfrm>
              <a:prstGeom prst="rect">
                <a:avLst/>
              </a:prstGeom>
              <a:solidFill>
                <a:srgbClr val="F7DC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5" name="Rectangle 330"/>
              <p:cNvSpPr>
                <a:spLocks noChangeArrowheads="1"/>
              </p:cNvSpPr>
              <p:nvPr/>
            </p:nvSpPr>
            <p:spPr bwMode="auto">
              <a:xfrm>
                <a:off x="2612" y="2491"/>
                <a:ext cx="684" cy="5"/>
              </a:xfrm>
              <a:prstGeom prst="rect">
                <a:avLst/>
              </a:prstGeom>
              <a:solidFill>
                <a:srgbClr val="F7DB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6" name="Rectangle 331"/>
              <p:cNvSpPr>
                <a:spLocks noChangeArrowheads="1"/>
              </p:cNvSpPr>
              <p:nvPr/>
            </p:nvSpPr>
            <p:spPr bwMode="auto">
              <a:xfrm>
                <a:off x="2612" y="2496"/>
                <a:ext cx="684" cy="5"/>
              </a:xfrm>
              <a:prstGeom prst="rect">
                <a:avLst/>
              </a:prstGeom>
              <a:solidFill>
                <a:srgbClr val="F7DA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7" name="Rectangle 332"/>
              <p:cNvSpPr>
                <a:spLocks noChangeArrowheads="1"/>
              </p:cNvSpPr>
              <p:nvPr/>
            </p:nvSpPr>
            <p:spPr bwMode="auto">
              <a:xfrm>
                <a:off x="2612" y="2501"/>
                <a:ext cx="684" cy="5"/>
              </a:xfrm>
              <a:prstGeom prst="rect">
                <a:avLst/>
              </a:prstGeom>
              <a:solidFill>
                <a:srgbClr val="F7D9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8" name="Rectangle 333"/>
              <p:cNvSpPr>
                <a:spLocks noChangeArrowheads="1"/>
              </p:cNvSpPr>
              <p:nvPr/>
            </p:nvSpPr>
            <p:spPr bwMode="auto">
              <a:xfrm>
                <a:off x="2612" y="2506"/>
                <a:ext cx="684" cy="5"/>
              </a:xfrm>
              <a:prstGeom prst="rect">
                <a:avLst/>
              </a:prstGeom>
              <a:solidFill>
                <a:srgbClr val="F6D8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39" name="Rectangle 334"/>
              <p:cNvSpPr>
                <a:spLocks noChangeArrowheads="1"/>
              </p:cNvSpPr>
              <p:nvPr/>
            </p:nvSpPr>
            <p:spPr bwMode="auto">
              <a:xfrm>
                <a:off x="2612" y="2511"/>
                <a:ext cx="684" cy="5"/>
              </a:xfrm>
              <a:prstGeom prst="rect">
                <a:avLst/>
              </a:prstGeom>
              <a:solidFill>
                <a:srgbClr val="F6D6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0" name="Rectangle 335"/>
              <p:cNvSpPr>
                <a:spLocks noChangeArrowheads="1"/>
              </p:cNvSpPr>
              <p:nvPr/>
            </p:nvSpPr>
            <p:spPr bwMode="auto">
              <a:xfrm>
                <a:off x="2612" y="2516"/>
                <a:ext cx="684" cy="5"/>
              </a:xfrm>
              <a:prstGeom prst="rect">
                <a:avLst/>
              </a:prstGeom>
              <a:solidFill>
                <a:srgbClr val="F6D5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1" name="Rectangle 336"/>
              <p:cNvSpPr>
                <a:spLocks noChangeArrowheads="1"/>
              </p:cNvSpPr>
              <p:nvPr/>
            </p:nvSpPr>
            <p:spPr bwMode="auto">
              <a:xfrm>
                <a:off x="2612" y="2521"/>
                <a:ext cx="684" cy="5"/>
              </a:xfrm>
              <a:prstGeom prst="rect">
                <a:avLst/>
              </a:prstGeom>
              <a:solidFill>
                <a:srgbClr val="F6D4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2" name="Rectangle 337"/>
              <p:cNvSpPr>
                <a:spLocks noChangeArrowheads="1"/>
              </p:cNvSpPr>
              <p:nvPr/>
            </p:nvSpPr>
            <p:spPr bwMode="auto">
              <a:xfrm>
                <a:off x="2612" y="2526"/>
                <a:ext cx="684" cy="5"/>
              </a:xfrm>
              <a:prstGeom prst="rect">
                <a:avLst/>
              </a:prstGeom>
              <a:solidFill>
                <a:srgbClr val="F5D3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3" name="Rectangle 338"/>
              <p:cNvSpPr>
                <a:spLocks noChangeArrowheads="1"/>
              </p:cNvSpPr>
              <p:nvPr/>
            </p:nvSpPr>
            <p:spPr bwMode="auto">
              <a:xfrm>
                <a:off x="2612" y="2531"/>
                <a:ext cx="684" cy="5"/>
              </a:xfrm>
              <a:prstGeom prst="rect">
                <a:avLst/>
              </a:prstGeom>
              <a:solidFill>
                <a:srgbClr val="F5D2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4" name="Rectangle 339"/>
              <p:cNvSpPr>
                <a:spLocks noChangeArrowheads="1"/>
              </p:cNvSpPr>
              <p:nvPr/>
            </p:nvSpPr>
            <p:spPr bwMode="auto">
              <a:xfrm>
                <a:off x="2612" y="2536"/>
                <a:ext cx="684" cy="5"/>
              </a:xfrm>
              <a:prstGeom prst="rect">
                <a:avLst/>
              </a:prstGeom>
              <a:solidFill>
                <a:srgbClr val="F5D1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5" name="Rectangle 340"/>
              <p:cNvSpPr>
                <a:spLocks noChangeArrowheads="1"/>
              </p:cNvSpPr>
              <p:nvPr/>
            </p:nvSpPr>
            <p:spPr bwMode="auto">
              <a:xfrm>
                <a:off x="2612" y="2541"/>
                <a:ext cx="684" cy="5"/>
              </a:xfrm>
              <a:prstGeom prst="rect">
                <a:avLst/>
              </a:prstGeom>
              <a:solidFill>
                <a:srgbClr val="F5D0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6" name="Rectangle 341"/>
              <p:cNvSpPr>
                <a:spLocks noChangeArrowheads="1"/>
              </p:cNvSpPr>
              <p:nvPr/>
            </p:nvSpPr>
            <p:spPr bwMode="auto">
              <a:xfrm>
                <a:off x="2612" y="2546"/>
                <a:ext cx="684" cy="5"/>
              </a:xfrm>
              <a:prstGeom prst="rect">
                <a:avLst/>
              </a:prstGeom>
              <a:solidFill>
                <a:srgbClr val="F5CF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7" name="Rectangle 342"/>
              <p:cNvSpPr>
                <a:spLocks noChangeArrowheads="1"/>
              </p:cNvSpPr>
              <p:nvPr/>
            </p:nvSpPr>
            <p:spPr bwMode="auto">
              <a:xfrm>
                <a:off x="2612" y="2551"/>
                <a:ext cx="684" cy="6"/>
              </a:xfrm>
              <a:prstGeom prst="rect">
                <a:avLst/>
              </a:prstGeom>
              <a:solidFill>
                <a:srgbClr val="F5CEB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8" name="Rectangle 343"/>
              <p:cNvSpPr>
                <a:spLocks noChangeArrowheads="1"/>
              </p:cNvSpPr>
              <p:nvPr/>
            </p:nvSpPr>
            <p:spPr bwMode="auto">
              <a:xfrm>
                <a:off x="2612" y="2557"/>
                <a:ext cx="684" cy="5"/>
              </a:xfrm>
              <a:prstGeom prst="rect">
                <a:avLst/>
              </a:prstGeom>
              <a:solidFill>
                <a:srgbClr val="F4CD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49" name="Rectangle 344"/>
              <p:cNvSpPr>
                <a:spLocks noChangeArrowheads="1"/>
              </p:cNvSpPr>
              <p:nvPr/>
            </p:nvSpPr>
            <p:spPr bwMode="auto">
              <a:xfrm>
                <a:off x="2612" y="2562"/>
                <a:ext cx="684" cy="5"/>
              </a:xfrm>
              <a:prstGeom prst="rect">
                <a:avLst/>
              </a:prstGeom>
              <a:solidFill>
                <a:srgbClr val="F4CC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0" name="Rectangle 345"/>
              <p:cNvSpPr>
                <a:spLocks noChangeArrowheads="1"/>
              </p:cNvSpPr>
              <p:nvPr/>
            </p:nvSpPr>
            <p:spPr bwMode="auto">
              <a:xfrm>
                <a:off x="2612" y="2567"/>
                <a:ext cx="684" cy="5"/>
              </a:xfrm>
              <a:prstGeom prst="rect">
                <a:avLst/>
              </a:prstGeom>
              <a:solidFill>
                <a:srgbClr val="F4CCA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1" name="Rectangle 346"/>
              <p:cNvSpPr>
                <a:spLocks noChangeArrowheads="1"/>
              </p:cNvSpPr>
              <p:nvPr/>
            </p:nvSpPr>
            <p:spPr bwMode="auto">
              <a:xfrm>
                <a:off x="2612" y="2572"/>
                <a:ext cx="684" cy="5"/>
              </a:xfrm>
              <a:prstGeom prst="rect">
                <a:avLst/>
              </a:prstGeom>
              <a:solidFill>
                <a:srgbClr val="F4CBA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2" name="Rectangle 347"/>
              <p:cNvSpPr>
                <a:spLocks noChangeArrowheads="1"/>
              </p:cNvSpPr>
              <p:nvPr/>
            </p:nvSpPr>
            <p:spPr bwMode="auto">
              <a:xfrm>
                <a:off x="2612" y="2577"/>
                <a:ext cx="684" cy="5"/>
              </a:xfrm>
              <a:prstGeom prst="rect">
                <a:avLst/>
              </a:prstGeom>
              <a:solidFill>
                <a:srgbClr val="F4CA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3" name="Rectangle 348"/>
              <p:cNvSpPr>
                <a:spLocks noChangeArrowheads="1"/>
              </p:cNvSpPr>
              <p:nvPr/>
            </p:nvSpPr>
            <p:spPr bwMode="auto">
              <a:xfrm>
                <a:off x="2612" y="2582"/>
                <a:ext cx="684" cy="5"/>
              </a:xfrm>
              <a:prstGeom prst="rect">
                <a:avLst/>
              </a:prstGeom>
              <a:solidFill>
                <a:srgbClr val="F4C9A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4" name="Rectangle 349"/>
              <p:cNvSpPr>
                <a:spLocks noChangeArrowheads="1"/>
              </p:cNvSpPr>
              <p:nvPr/>
            </p:nvSpPr>
            <p:spPr bwMode="auto">
              <a:xfrm>
                <a:off x="2612" y="2587"/>
                <a:ext cx="684" cy="5"/>
              </a:xfrm>
              <a:prstGeom prst="rect">
                <a:avLst/>
              </a:prstGeom>
              <a:solidFill>
                <a:srgbClr val="F3C8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5" name="Rectangle 350"/>
              <p:cNvSpPr>
                <a:spLocks noChangeArrowheads="1"/>
              </p:cNvSpPr>
              <p:nvPr/>
            </p:nvSpPr>
            <p:spPr bwMode="auto">
              <a:xfrm>
                <a:off x="2612" y="2592"/>
                <a:ext cx="684" cy="5"/>
              </a:xfrm>
              <a:prstGeom prst="rect">
                <a:avLst/>
              </a:prstGeom>
              <a:solidFill>
                <a:srgbClr val="F3C8A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6" name="Rectangle 351"/>
              <p:cNvSpPr>
                <a:spLocks noChangeArrowheads="1"/>
              </p:cNvSpPr>
              <p:nvPr/>
            </p:nvSpPr>
            <p:spPr bwMode="auto">
              <a:xfrm>
                <a:off x="2612" y="2597"/>
                <a:ext cx="684" cy="5"/>
              </a:xfrm>
              <a:prstGeom prst="rect">
                <a:avLst/>
              </a:prstGeom>
              <a:solidFill>
                <a:srgbClr val="F3C7A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7" name="Rectangle 352"/>
              <p:cNvSpPr>
                <a:spLocks noChangeArrowheads="1"/>
              </p:cNvSpPr>
              <p:nvPr/>
            </p:nvSpPr>
            <p:spPr bwMode="auto">
              <a:xfrm>
                <a:off x="2612" y="2602"/>
                <a:ext cx="684" cy="5"/>
              </a:xfrm>
              <a:prstGeom prst="rect">
                <a:avLst/>
              </a:prstGeom>
              <a:solidFill>
                <a:srgbClr val="F3C6A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8" name="Rectangle 353"/>
              <p:cNvSpPr>
                <a:spLocks noChangeArrowheads="1"/>
              </p:cNvSpPr>
              <p:nvPr/>
            </p:nvSpPr>
            <p:spPr bwMode="auto">
              <a:xfrm>
                <a:off x="2612" y="2607"/>
                <a:ext cx="684" cy="5"/>
              </a:xfrm>
              <a:prstGeom prst="rect">
                <a:avLst/>
              </a:prstGeom>
              <a:solidFill>
                <a:srgbClr val="F3C6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59" name="Rectangle 354"/>
              <p:cNvSpPr>
                <a:spLocks noChangeArrowheads="1"/>
              </p:cNvSpPr>
              <p:nvPr/>
            </p:nvSpPr>
            <p:spPr bwMode="auto">
              <a:xfrm>
                <a:off x="2612" y="2612"/>
                <a:ext cx="684" cy="5"/>
              </a:xfrm>
              <a:prstGeom prst="rect">
                <a:avLst/>
              </a:prstGeom>
              <a:solidFill>
                <a:srgbClr val="F3C5A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0" name="Rectangle 355"/>
              <p:cNvSpPr>
                <a:spLocks noChangeArrowheads="1"/>
              </p:cNvSpPr>
              <p:nvPr/>
            </p:nvSpPr>
            <p:spPr bwMode="auto">
              <a:xfrm>
                <a:off x="2612" y="2617"/>
                <a:ext cx="684" cy="5"/>
              </a:xfrm>
              <a:prstGeom prst="rect">
                <a:avLst/>
              </a:prstGeom>
              <a:solidFill>
                <a:srgbClr val="F3C5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1" name="Rectangle 356"/>
              <p:cNvSpPr>
                <a:spLocks noChangeArrowheads="1"/>
              </p:cNvSpPr>
              <p:nvPr/>
            </p:nvSpPr>
            <p:spPr bwMode="auto">
              <a:xfrm>
                <a:off x="2612" y="2622"/>
                <a:ext cx="684" cy="5"/>
              </a:xfrm>
              <a:prstGeom prst="rect">
                <a:avLst/>
              </a:prstGeom>
              <a:solidFill>
                <a:srgbClr val="F3C49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2" name="Rectangle 357"/>
              <p:cNvSpPr>
                <a:spLocks noChangeArrowheads="1"/>
              </p:cNvSpPr>
              <p:nvPr/>
            </p:nvSpPr>
            <p:spPr bwMode="auto">
              <a:xfrm>
                <a:off x="2612" y="2627"/>
                <a:ext cx="684" cy="6"/>
              </a:xfrm>
              <a:prstGeom prst="rect">
                <a:avLst/>
              </a:prstGeom>
              <a:solidFill>
                <a:srgbClr val="F3C49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3" name="Rectangle 358"/>
              <p:cNvSpPr>
                <a:spLocks noChangeArrowheads="1"/>
              </p:cNvSpPr>
              <p:nvPr/>
            </p:nvSpPr>
            <p:spPr bwMode="auto">
              <a:xfrm>
                <a:off x="2612" y="2633"/>
                <a:ext cx="684" cy="5"/>
              </a:xfrm>
              <a:prstGeom prst="rect">
                <a:avLst/>
              </a:prstGeom>
              <a:solidFill>
                <a:srgbClr val="F3C3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4" name="Rectangle 359"/>
              <p:cNvSpPr>
                <a:spLocks noChangeArrowheads="1"/>
              </p:cNvSpPr>
              <p:nvPr/>
            </p:nvSpPr>
            <p:spPr bwMode="auto">
              <a:xfrm>
                <a:off x="2612" y="2638"/>
                <a:ext cx="684" cy="5"/>
              </a:xfrm>
              <a:prstGeom prst="rect">
                <a:avLst/>
              </a:prstGeom>
              <a:solidFill>
                <a:srgbClr val="F3C3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5" name="Rectangle 360"/>
              <p:cNvSpPr>
                <a:spLocks noChangeArrowheads="1"/>
              </p:cNvSpPr>
              <p:nvPr/>
            </p:nvSpPr>
            <p:spPr bwMode="auto">
              <a:xfrm>
                <a:off x="2612" y="2643"/>
                <a:ext cx="684" cy="5"/>
              </a:xfrm>
              <a:prstGeom prst="rect">
                <a:avLst/>
              </a:prstGeom>
              <a:solidFill>
                <a:srgbClr val="F2C29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6" name="Rectangle 361"/>
              <p:cNvSpPr>
                <a:spLocks noChangeArrowheads="1"/>
              </p:cNvSpPr>
              <p:nvPr/>
            </p:nvSpPr>
            <p:spPr bwMode="auto">
              <a:xfrm>
                <a:off x="2612" y="2648"/>
                <a:ext cx="684" cy="5"/>
              </a:xfrm>
              <a:prstGeom prst="rect">
                <a:avLst/>
              </a:prstGeom>
              <a:solidFill>
                <a:srgbClr val="F2C2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67" name="Rectangle 362"/>
              <p:cNvSpPr>
                <a:spLocks noChangeArrowheads="1"/>
              </p:cNvSpPr>
              <p:nvPr/>
            </p:nvSpPr>
            <p:spPr bwMode="auto">
              <a:xfrm>
                <a:off x="2612" y="2653"/>
                <a:ext cx="684" cy="5"/>
              </a:xfrm>
              <a:prstGeom prst="rect">
                <a:avLst/>
              </a:prstGeom>
              <a:solidFill>
                <a:srgbClr val="F2C2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8" name="Rectangle 363"/>
              <p:cNvSpPr>
                <a:spLocks noChangeArrowheads="1"/>
              </p:cNvSpPr>
              <p:nvPr/>
            </p:nvSpPr>
            <p:spPr bwMode="auto">
              <a:xfrm>
                <a:off x="2612" y="2658"/>
                <a:ext cx="684" cy="5"/>
              </a:xfrm>
              <a:prstGeom prst="rect">
                <a:avLst/>
              </a:prstGeom>
              <a:solidFill>
                <a:srgbClr val="F2C1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9" name="Rectangle 364"/>
              <p:cNvSpPr>
                <a:spLocks noChangeArrowheads="1"/>
              </p:cNvSpPr>
              <p:nvPr/>
            </p:nvSpPr>
            <p:spPr bwMode="auto">
              <a:xfrm>
                <a:off x="2612" y="2663"/>
                <a:ext cx="684" cy="10"/>
              </a:xfrm>
              <a:prstGeom prst="rect">
                <a:avLst/>
              </a:prstGeom>
              <a:solidFill>
                <a:srgbClr val="F2C19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0" name="Rectangle 365"/>
              <p:cNvSpPr>
                <a:spLocks noChangeArrowheads="1"/>
              </p:cNvSpPr>
              <p:nvPr/>
            </p:nvSpPr>
            <p:spPr bwMode="auto">
              <a:xfrm>
                <a:off x="2612" y="2673"/>
                <a:ext cx="684" cy="10"/>
              </a:xfrm>
              <a:prstGeom prst="rect">
                <a:avLst/>
              </a:prstGeom>
              <a:solidFill>
                <a:srgbClr val="F2C0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1" name="Rectangle 366"/>
              <p:cNvSpPr>
                <a:spLocks noChangeArrowheads="1"/>
              </p:cNvSpPr>
              <p:nvPr/>
            </p:nvSpPr>
            <p:spPr bwMode="auto">
              <a:xfrm>
                <a:off x="2612" y="2683"/>
                <a:ext cx="684" cy="10"/>
              </a:xfrm>
              <a:prstGeom prst="rect">
                <a:avLst/>
              </a:prstGeom>
              <a:solidFill>
                <a:srgbClr val="F2C09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2" name="Freeform 367"/>
              <p:cNvSpPr>
                <a:spLocks noEditPoints="1"/>
              </p:cNvSpPr>
              <p:nvPr/>
            </p:nvSpPr>
            <p:spPr bwMode="auto">
              <a:xfrm>
                <a:off x="2615" y="2236"/>
                <a:ext cx="674" cy="453"/>
              </a:xfrm>
              <a:custGeom>
                <a:avLst/>
                <a:gdLst>
                  <a:gd name="T0" fmla="*/ 484 w 2130"/>
                  <a:gd name="T1" fmla="*/ 979 h 1431"/>
                  <a:gd name="T2" fmla="*/ 0 w 2130"/>
                  <a:gd name="T3" fmla="*/ 1107 h 1431"/>
                  <a:gd name="T4" fmla="*/ 102 w 2130"/>
                  <a:gd name="T5" fmla="*/ 1431 h 1431"/>
                  <a:gd name="T6" fmla="*/ 153 w 2130"/>
                  <a:gd name="T7" fmla="*/ 1254 h 1431"/>
                  <a:gd name="T8" fmla="*/ 470 w 2130"/>
                  <a:gd name="T9" fmla="*/ 1431 h 1431"/>
                  <a:gd name="T10" fmla="*/ 521 w 2130"/>
                  <a:gd name="T11" fmla="*/ 1254 h 1431"/>
                  <a:gd name="T12" fmla="*/ 609 w 2130"/>
                  <a:gd name="T13" fmla="*/ 1431 h 1431"/>
                  <a:gd name="T14" fmla="*/ 609 w 2130"/>
                  <a:gd name="T15" fmla="*/ 1107 h 1431"/>
                  <a:gd name="T16" fmla="*/ 1370 w 2130"/>
                  <a:gd name="T17" fmla="*/ 508 h 1431"/>
                  <a:gd name="T18" fmla="*/ 886 w 2130"/>
                  <a:gd name="T19" fmla="*/ 380 h 1431"/>
                  <a:gd name="T20" fmla="*/ 761 w 2130"/>
                  <a:gd name="T21" fmla="*/ 832 h 1431"/>
                  <a:gd name="T22" fmla="*/ 862 w 2130"/>
                  <a:gd name="T23" fmla="*/ 655 h 1431"/>
                  <a:gd name="T24" fmla="*/ 913 w 2130"/>
                  <a:gd name="T25" fmla="*/ 832 h 1431"/>
                  <a:gd name="T26" fmla="*/ 1230 w 2130"/>
                  <a:gd name="T27" fmla="*/ 655 h 1431"/>
                  <a:gd name="T28" fmla="*/ 1281 w 2130"/>
                  <a:gd name="T29" fmla="*/ 832 h 1431"/>
                  <a:gd name="T30" fmla="*/ 1370 w 2130"/>
                  <a:gd name="T31" fmla="*/ 508 h 1431"/>
                  <a:gd name="T32" fmla="*/ 1370 w 2130"/>
                  <a:gd name="T33" fmla="*/ 508 h 1431"/>
                  <a:gd name="T34" fmla="*/ 2004 w 2130"/>
                  <a:gd name="T35" fmla="*/ 979 h 1431"/>
                  <a:gd name="T36" fmla="*/ 1521 w 2130"/>
                  <a:gd name="T37" fmla="*/ 1107 h 1431"/>
                  <a:gd name="T38" fmla="*/ 1622 w 2130"/>
                  <a:gd name="T39" fmla="*/ 1431 h 1431"/>
                  <a:gd name="T40" fmla="*/ 1673 w 2130"/>
                  <a:gd name="T41" fmla="*/ 1254 h 1431"/>
                  <a:gd name="T42" fmla="*/ 1990 w 2130"/>
                  <a:gd name="T43" fmla="*/ 1431 h 1431"/>
                  <a:gd name="T44" fmla="*/ 2041 w 2130"/>
                  <a:gd name="T45" fmla="*/ 1254 h 1431"/>
                  <a:gd name="T46" fmla="*/ 2130 w 2130"/>
                  <a:gd name="T47" fmla="*/ 1431 h 1431"/>
                  <a:gd name="T48" fmla="*/ 2130 w 2130"/>
                  <a:gd name="T49" fmla="*/ 1107 h 1431"/>
                  <a:gd name="T50" fmla="*/ 120 w 2130"/>
                  <a:gd name="T51" fmla="*/ 781 h 1431"/>
                  <a:gd name="T52" fmla="*/ 479 w 2130"/>
                  <a:gd name="T53" fmla="*/ 781 h 1431"/>
                  <a:gd name="T54" fmla="*/ 120 w 2130"/>
                  <a:gd name="T55" fmla="*/ 781 h 1431"/>
                  <a:gd name="T56" fmla="*/ 1059 w 2130"/>
                  <a:gd name="T57" fmla="*/ 0 h 1431"/>
                  <a:gd name="T58" fmla="*/ 1059 w 2130"/>
                  <a:gd name="T59" fmla="*/ 364 h 1431"/>
                  <a:gd name="T60" fmla="*/ 1640 w 2130"/>
                  <a:gd name="T61" fmla="*/ 781 h 1431"/>
                  <a:gd name="T62" fmla="*/ 1999 w 2130"/>
                  <a:gd name="T63" fmla="*/ 781 h 1431"/>
                  <a:gd name="T64" fmla="*/ 1640 w 2130"/>
                  <a:gd name="T65" fmla="*/ 781 h 1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30" h="1431">
                    <a:moveTo>
                      <a:pt x="609" y="1107"/>
                    </a:moveTo>
                    <a:cubicBezTo>
                      <a:pt x="609" y="1036"/>
                      <a:pt x="553" y="979"/>
                      <a:pt x="484" y="979"/>
                    </a:cubicBezTo>
                    <a:lnTo>
                      <a:pt x="126" y="979"/>
                    </a:lnTo>
                    <a:cubicBezTo>
                      <a:pt x="57" y="979"/>
                      <a:pt x="0" y="1036"/>
                      <a:pt x="0" y="1107"/>
                    </a:cubicBezTo>
                    <a:lnTo>
                      <a:pt x="0" y="1431"/>
                    </a:lnTo>
                    <a:lnTo>
                      <a:pt x="102" y="1431"/>
                    </a:lnTo>
                    <a:lnTo>
                      <a:pt x="102" y="1254"/>
                    </a:lnTo>
                    <a:lnTo>
                      <a:pt x="153" y="1254"/>
                    </a:lnTo>
                    <a:lnTo>
                      <a:pt x="153" y="1431"/>
                    </a:lnTo>
                    <a:lnTo>
                      <a:pt x="470" y="1431"/>
                    </a:lnTo>
                    <a:lnTo>
                      <a:pt x="470" y="1254"/>
                    </a:lnTo>
                    <a:lnTo>
                      <a:pt x="521" y="1254"/>
                    </a:lnTo>
                    <a:lnTo>
                      <a:pt x="521" y="1431"/>
                    </a:lnTo>
                    <a:lnTo>
                      <a:pt x="609" y="1431"/>
                    </a:lnTo>
                    <a:lnTo>
                      <a:pt x="609" y="1107"/>
                    </a:lnTo>
                    <a:moveTo>
                      <a:pt x="609" y="1107"/>
                    </a:moveTo>
                    <a:lnTo>
                      <a:pt x="609" y="1107"/>
                    </a:lnTo>
                    <a:moveTo>
                      <a:pt x="1370" y="508"/>
                    </a:moveTo>
                    <a:cubicBezTo>
                      <a:pt x="1370" y="437"/>
                      <a:pt x="1313" y="380"/>
                      <a:pt x="1244" y="380"/>
                    </a:cubicBezTo>
                    <a:lnTo>
                      <a:pt x="886" y="380"/>
                    </a:lnTo>
                    <a:cubicBezTo>
                      <a:pt x="817" y="380"/>
                      <a:pt x="761" y="437"/>
                      <a:pt x="761" y="508"/>
                    </a:cubicBezTo>
                    <a:lnTo>
                      <a:pt x="761" y="832"/>
                    </a:lnTo>
                    <a:lnTo>
                      <a:pt x="862" y="832"/>
                    </a:lnTo>
                    <a:lnTo>
                      <a:pt x="862" y="655"/>
                    </a:lnTo>
                    <a:lnTo>
                      <a:pt x="913" y="655"/>
                    </a:lnTo>
                    <a:lnTo>
                      <a:pt x="913" y="832"/>
                    </a:lnTo>
                    <a:lnTo>
                      <a:pt x="1230" y="832"/>
                    </a:lnTo>
                    <a:lnTo>
                      <a:pt x="1230" y="655"/>
                    </a:lnTo>
                    <a:lnTo>
                      <a:pt x="1281" y="655"/>
                    </a:lnTo>
                    <a:lnTo>
                      <a:pt x="1281" y="832"/>
                    </a:lnTo>
                    <a:lnTo>
                      <a:pt x="1370" y="832"/>
                    </a:lnTo>
                    <a:lnTo>
                      <a:pt x="1370" y="508"/>
                    </a:lnTo>
                    <a:moveTo>
                      <a:pt x="1370" y="508"/>
                    </a:moveTo>
                    <a:lnTo>
                      <a:pt x="1370" y="508"/>
                    </a:lnTo>
                    <a:moveTo>
                      <a:pt x="2130" y="1107"/>
                    </a:moveTo>
                    <a:cubicBezTo>
                      <a:pt x="2130" y="1036"/>
                      <a:pt x="2074" y="979"/>
                      <a:pt x="2004" y="979"/>
                    </a:cubicBezTo>
                    <a:lnTo>
                      <a:pt x="1647" y="979"/>
                    </a:lnTo>
                    <a:cubicBezTo>
                      <a:pt x="1577" y="979"/>
                      <a:pt x="1521" y="1036"/>
                      <a:pt x="1521" y="1107"/>
                    </a:cubicBezTo>
                    <a:lnTo>
                      <a:pt x="1521" y="1431"/>
                    </a:lnTo>
                    <a:lnTo>
                      <a:pt x="1622" y="1431"/>
                    </a:lnTo>
                    <a:lnTo>
                      <a:pt x="1622" y="1254"/>
                    </a:lnTo>
                    <a:lnTo>
                      <a:pt x="1673" y="1254"/>
                    </a:lnTo>
                    <a:lnTo>
                      <a:pt x="1673" y="1431"/>
                    </a:lnTo>
                    <a:lnTo>
                      <a:pt x="1990" y="1431"/>
                    </a:lnTo>
                    <a:lnTo>
                      <a:pt x="1990" y="1254"/>
                    </a:lnTo>
                    <a:lnTo>
                      <a:pt x="2041" y="1254"/>
                    </a:lnTo>
                    <a:lnTo>
                      <a:pt x="2041" y="1431"/>
                    </a:lnTo>
                    <a:lnTo>
                      <a:pt x="2130" y="1431"/>
                    </a:lnTo>
                    <a:lnTo>
                      <a:pt x="2130" y="1107"/>
                    </a:lnTo>
                    <a:moveTo>
                      <a:pt x="2130" y="1107"/>
                    </a:moveTo>
                    <a:lnTo>
                      <a:pt x="2130" y="1107"/>
                    </a:lnTo>
                    <a:moveTo>
                      <a:pt x="120" y="781"/>
                    </a:moveTo>
                    <a:cubicBezTo>
                      <a:pt x="120" y="680"/>
                      <a:pt x="200" y="599"/>
                      <a:pt x="299" y="599"/>
                    </a:cubicBezTo>
                    <a:cubicBezTo>
                      <a:pt x="398" y="599"/>
                      <a:pt x="479" y="680"/>
                      <a:pt x="479" y="781"/>
                    </a:cubicBezTo>
                    <a:cubicBezTo>
                      <a:pt x="479" y="881"/>
                      <a:pt x="398" y="963"/>
                      <a:pt x="299" y="963"/>
                    </a:cubicBezTo>
                    <a:cubicBezTo>
                      <a:pt x="200" y="963"/>
                      <a:pt x="120" y="881"/>
                      <a:pt x="120" y="781"/>
                    </a:cubicBezTo>
                    <a:close/>
                    <a:moveTo>
                      <a:pt x="880" y="182"/>
                    </a:moveTo>
                    <a:cubicBezTo>
                      <a:pt x="880" y="81"/>
                      <a:pt x="960" y="0"/>
                      <a:pt x="1059" y="0"/>
                    </a:cubicBezTo>
                    <a:cubicBezTo>
                      <a:pt x="1158" y="0"/>
                      <a:pt x="1239" y="81"/>
                      <a:pt x="1239" y="182"/>
                    </a:cubicBezTo>
                    <a:cubicBezTo>
                      <a:pt x="1239" y="282"/>
                      <a:pt x="1158" y="364"/>
                      <a:pt x="1059" y="364"/>
                    </a:cubicBezTo>
                    <a:cubicBezTo>
                      <a:pt x="960" y="364"/>
                      <a:pt x="880" y="282"/>
                      <a:pt x="880" y="182"/>
                    </a:cubicBezTo>
                    <a:close/>
                    <a:moveTo>
                      <a:pt x="1640" y="781"/>
                    </a:moveTo>
                    <a:cubicBezTo>
                      <a:pt x="1640" y="680"/>
                      <a:pt x="1720" y="599"/>
                      <a:pt x="1819" y="599"/>
                    </a:cubicBezTo>
                    <a:cubicBezTo>
                      <a:pt x="1919" y="599"/>
                      <a:pt x="1999" y="680"/>
                      <a:pt x="1999" y="781"/>
                    </a:cubicBezTo>
                    <a:cubicBezTo>
                      <a:pt x="1999" y="881"/>
                      <a:pt x="1919" y="963"/>
                      <a:pt x="1819" y="963"/>
                    </a:cubicBezTo>
                    <a:cubicBezTo>
                      <a:pt x="1720" y="963"/>
                      <a:pt x="1640" y="881"/>
                      <a:pt x="1640" y="781"/>
                    </a:cubicBezTo>
                    <a:close/>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3" name="Rectangle 368"/>
              <p:cNvSpPr>
                <a:spLocks noChangeArrowheads="1"/>
              </p:cNvSpPr>
              <p:nvPr/>
            </p:nvSpPr>
            <p:spPr bwMode="auto">
              <a:xfrm>
                <a:off x="2713" y="2939"/>
                <a:ext cx="542"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Project Managers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94" name="Freeform 369"/>
              <p:cNvSpPr>
                <a:spLocks/>
              </p:cNvSpPr>
              <p:nvPr/>
            </p:nvSpPr>
            <p:spPr bwMode="auto">
              <a:xfrm>
                <a:off x="4981" y="2631"/>
                <a:ext cx="547" cy="730"/>
              </a:xfrm>
              <a:custGeom>
                <a:avLst/>
                <a:gdLst>
                  <a:gd name="T0" fmla="*/ 0 w 1728"/>
                  <a:gd name="T1" fmla="*/ 216 h 2304"/>
                  <a:gd name="T2" fmla="*/ 0 w 1728"/>
                  <a:gd name="T3" fmla="*/ 2088 h 2304"/>
                  <a:gd name="T4" fmla="*/ 864 w 1728"/>
                  <a:gd name="T5" fmla="*/ 2304 h 2304"/>
                  <a:gd name="T6" fmla="*/ 1728 w 1728"/>
                  <a:gd name="T7" fmla="*/ 2088 h 2304"/>
                  <a:gd name="T8" fmla="*/ 1728 w 1728"/>
                  <a:gd name="T9" fmla="*/ 216 h 2304"/>
                  <a:gd name="T10" fmla="*/ 864 w 1728"/>
                  <a:gd name="T11" fmla="*/ 0 h 2304"/>
                  <a:gd name="T12" fmla="*/ 0 w 1728"/>
                  <a:gd name="T13" fmla="*/ 216 h 2304"/>
                </a:gdLst>
                <a:ahLst/>
                <a:cxnLst>
                  <a:cxn ang="0">
                    <a:pos x="T0" y="T1"/>
                  </a:cxn>
                  <a:cxn ang="0">
                    <a:pos x="T2" y="T3"/>
                  </a:cxn>
                  <a:cxn ang="0">
                    <a:pos x="T4" y="T5"/>
                  </a:cxn>
                  <a:cxn ang="0">
                    <a:pos x="T6" y="T7"/>
                  </a:cxn>
                  <a:cxn ang="0">
                    <a:pos x="T8" y="T9"/>
                  </a:cxn>
                  <a:cxn ang="0">
                    <a:pos x="T10" y="T11"/>
                  </a:cxn>
                  <a:cxn ang="0">
                    <a:pos x="T12" y="T13"/>
                  </a:cxn>
                </a:cxnLst>
                <a:rect l="0" t="0" r="r" b="b"/>
                <a:pathLst>
                  <a:path w="1728" h="2304">
                    <a:moveTo>
                      <a:pt x="0" y="216"/>
                    </a:moveTo>
                    <a:lnTo>
                      <a:pt x="0" y="2088"/>
                    </a:lnTo>
                    <a:cubicBezTo>
                      <a:pt x="0" y="2208"/>
                      <a:pt x="387" y="2304"/>
                      <a:pt x="864" y="2304"/>
                    </a:cubicBezTo>
                    <a:cubicBezTo>
                      <a:pt x="1342" y="2304"/>
                      <a:pt x="1728" y="2208"/>
                      <a:pt x="1728" y="2088"/>
                    </a:cubicBezTo>
                    <a:lnTo>
                      <a:pt x="1728" y="216"/>
                    </a:lnTo>
                    <a:cubicBezTo>
                      <a:pt x="1728" y="97"/>
                      <a:pt x="1342" y="0"/>
                      <a:pt x="864" y="0"/>
                    </a:cubicBezTo>
                    <a:cubicBezTo>
                      <a:pt x="387" y="0"/>
                      <a:pt x="0" y="97"/>
                      <a:pt x="0" y="216"/>
                    </a:cubicBezTo>
                    <a:close/>
                  </a:path>
                </a:pathLst>
              </a:custGeom>
              <a:solidFill>
                <a:srgbClr val="B8ACCD"/>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695" name="Freeform 370"/>
              <p:cNvSpPr>
                <a:spLocks noEditPoints="1"/>
              </p:cNvSpPr>
              <p:nvPr/>
            </p:nvSpPr>
            <p:spPr bwMode="auto">
              <a:xfrm>
                <a:off x="4981" y="2631"/>
                <a:ext cx="547" cy="730"/>
              </a:xfrm>
              <a:custGeom>
                <a:avLst/>
                <a:gdLst>
                  <a:gd name="T0" fmla="*/ 0 w 1728"/>
                  <a:gd name="T1" fmla="*/ 216 h 2304"/>
                  <a:gd name="T2" fmla="*/ 0 w 1728"/>
                  <a:gd name="T3" fmla="*/ 2088 h 2304"/>
                  <a:gd name="T4" fmla="*/ 864 w 1728"/>
                  <a:gd name="T5" fmla="*/ 2304 h 2304"/>
                  <a:gd name="T6" fmla="*/ 1728 w 1728"/>
                  <a:gd name="T7" fmla="*/ 2088 h 2304"/>
                  <a:gd name="T8" fmla="*/ 1728 w 1728"/>
                  <a:gd name="T9" fmla="*/ 216 h 2304"/>
                  <a:gd name="T10" fmla="*/ 864 w 1728"/>
                  <a:gd name="T11" fmla="*/ 0 h 2304"/>
                  <a:gd name="T12" fmla="*/ 0 w 1728"/>
                  <a:gd name="T13" fmla="*/ 216 h 2304"/>
                  <a:gd name="T14" fmla="*/ 0 w 1728"/>
                  <a:gd name="T15" fmla="*/ 216 h 2304"/>
                  <a:gd name="T16" fmla="*/ 864 w 1728"/>
                  <a:gd name="T17" fmla="*/ 432 h 2304"/>
                  <a:gd name="T18" fmla="*/ 1728 w 1728"/>
                  <a:gd name="T19" fmla="*/ 216 h 2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8" h="2304">
                    <a:moveTo>
                      <a:pt x="0" y="216"/>
                    </a:moveTo>
                    <a:lnTo>
                      <a:pt x="0" y="2088"/>
                    </a:lnTo>
                    <a:cubicBezTo>
                      <a:pt x="0" y="2208"/>
                      <a:pt x="387" y="2304"/>
                      <a:pt x="864" y="2304"/>
                    </a:cubicBezTo>
                    <a:cubicBezTo>
                      <a:pt x="1342" y="2304"/>
                      <a:pt x="1728" y="2208"/>
                      <a:pt x="1728" y="2088"/>
                    </a:cubicBezTo>
                    <a:lnTo>
                      <a:pt x="1728" y="216"/>
                    </a:lnTo>
                    <a:cubicBezTo>
                      <a:pt x="1728" y="97"/>
                      <a:pt x="1342" y="0"/>
                      <a:pt x="864" y="0"/>
                    </a:cubicBezTo>
                    <a:cubicBezTo>
                      <a:pt x="387" y="0"/>
                      <a:pt x="0" y="97"/>
                      <a:pt x="0" y="216"/>
                    </a:cubicBezTo>
                    <a:close/>
                    <a:moveTo>
                      <a:pt x="0" y="216"/>
                    </a:moveTo>
                    <a:cubicBezTo>
                      <a:pt x="0" y="336"/>
                      <a:pt x="387" y="432"/>
                      <a:pt x="864" y="432"/>
                    </a:cubicBezTo>
                    <a:cubicBezTo>
                      <a:pt x="1342" y="432"/>
                      <a:pt x="1728" y="336"/>
                      <a:pt x="1728" y="216"/>
                    </a:cubicBezTo>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96" name="Rectangle 371"/>
              <p:cNvSpPr>
                <a:spLocks noChangeArrowheads="1"/>
              </p:cNvSpPr>
              <p:nvPr/>
            </p:nvSpPr>
            <p:spPr bwMode="auto">
              <a:xfrm>
                <a:off x="5035" y="2913"/>
                <a:ext cx="578" cy="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itchFamily="34" charset="0"/>
                    <a:cs typeface="Arial" pitchFamily="34" charset="0"/>
                  </a:rPr>
                  <a:t>Forecasting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97" name="Rectangle 372"/>
              <p:cNvSpPr>
                <a:spLocks noChangeArrowheads="1"/>
              </p:cNvSpPr>
              <p:nvPr/>
            </p:nvSpPr>
            <p:spPr bwMode="auto">
              <a:xfrm>
                <a:off x="5114" y="3027"/>
                <a:ext cx="33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rgbClr val="000000"/>
                    </a:solidFill>
                    <a:effectLst/>
                    <a:latin typeface="Calibri" pitchFamily="34" charset="0"/>
                    <a:cs typeface="Arial" pitchFamily="34" charset="0"/>
                  </a:rPr>
                  <a:t>Models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421" name="Picture 37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311" y="3028"/>
                <a:ext cx="725"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2" name="Picture 374"/>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311" y="3028"/>
                <a:ext cx="725"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8" name="Freeform 375"/>
              <p:cNvSpPr>
                <a:spLocks/>
              </p:cNvSpPr>
              <p:nvPr/>
            </p:nvSpPr>
            <p:spPr bwMode="auto">
              <a:xfrm>
                <a:off x="3304" y="3026"/>
                <a:ext cx="711" cy="451"/>
              </a:xfrm>
              <a:custGeom>
                <a:avLst/>
                <a:gdLst>
                  <a:gd name="T0" fmla="*/ 711 w 711"/>
                  <a:gd name="T1" fmla="*/ 31 h 451"/>
                  <a:gd name="T2" fmla="*/ 679 w 711"/>
                  <a:gd name="T3" fmla="*/ 141 h 451"/>
                  <a:gd name="T4" fmla="*/ 660 w 711"/>
                  <a:gd name="T5" fmla="*/ 106 h 451"/>
                  <a:gd name="T6" fmla="*/ 40 w 711"/>
                  <a:gd name="T7" fmla="*/ 451 h 451"/>
                  <a:gd name="T8" fmla="*/ 0 w 711"/>
                  <a:gd name="T9" fmla="*/ 380 h 451"/>
                  <a:gd name="T10" fmla="*/ 620 w 711"/>
                  <a:gd name="T11" fmla="*/ 35 h 451"/>
                  <a:gd name="T12" fmla="*/ 600 w 711"/>
                  <a:gd name="T13" fmla="*/ 0 h 451"/>
                  <a:gd name="T14" fmla="*/ 711 w 711"/>
                  <a:gd name="T15" fmla="*/ 3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451">
                    <a:moveTo>
                      <a:pt x="711" y="31"/>
                    </a:moveTo>
                    <a:lnTo>
                      <a:pt x="679" y="141"/>
                    </a:lnTo>
                    <a:lnTo>
                      <a:pt x="660" y="106"/>
                    </a:lnTo>
                    <a:lnTo>
                      <a:pt x="40" y="451"/>
                    </a:lnTo>
                    <a:lnTo>
                      <a:pt x="0" y="380"/>
                    </a:lnTo>
                    <a:lnTo>
                      <a:pt x="620" y="35"/>
                    </a:lnTo>
                    <a:lnTo>
                      <a:pt x="600" y="0"/>
                    </a:lnTo>
                    <a:lnTo>
                      <a:pt x="711" y="31"/>
                    </a:lnTo>
                    <a:close/>
                  </a:path>
                </a:pathLst>
              </a:custGeom>
              <a:solidFill>
                <a:srgbClr val="3E7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9" name="Freeform 376"/>
              <p:cNvSpPr>
                <a:spLocks/>
              </p:cNvSpPr>
              <p:nvPr/>
            </p:nvSpPr>
            <p:spPr bwMode="auto">
              <a:xfrm>
                <a:off x="3304" y="3026"/>
                <a:ext cx="711" cy="451"/>
              </a:xfrm>
              <a:custGeom>
                <a:avLst/>
                <a:gdLst>
                  <a:gd name="T0" fmla="*/ 711 w 711"/>
                  <a:gd name="T1" fmla="*/ 31 h 451"/>
                  <a:gd name="T2" fmla="*/ 679 w 711"/>
                  <a:gd name="T3" fmla="*/ 141 h 451"/>
                  <a:gd name="T4" fmla="*/ 660 w 711"/>
                  <a:gd name="T5" fmla="*/ 106 h 451"/>
                  <a:gd name="T6" fmla="*/ 40 w 711"/>
                  <a:gd name="T7" fmla="*/ 451 h 451"/>
                  <a:gd name="T8" fmla="*/ 0 w 711"/>
                  <a:gd name="T9" fmla="*/ 380 h 451"/>
                  <a:gd name="T10" fmla="*/ 620 w 711"/>
                  <a:gd name="T11" fmla="*/ 35 h 451"/>
                  <a:gd name="T12" fmla="*/ 600 w 711"/>
                  <a:gd name="T13" fmla="*/ 0 h 451"/>
                  <a:gd name="T14" fmla="*/ 711 w 711"/>
                  <a:gd name="T15" fmla="*/ 31 h 4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451">
                    <a:moveTo>
                      <a:pt x="711" y="31"/>
                    </a:moveTo>
                    <a:lnTo>
                      <a:pt x="679" y="141"/>
                    </a:lnTo>
                    <a:lnTo>
                      <a:pt x="660" y="106"/>
                    </a:lnTo>
                    <a:lnTo>
                      <a:pt x="40" y="451"/>
                    </a:lnTo>
                    <a:lnTo>
                      <a:pt x="0" y="380"/>
                    </a:lnTo>
                    <a:lnTo>
                      <a:pt x="620" y="35"/>
                    </a:lnTo>
                    <a:lnTo>
                      <a:pt x="600" y="0"/>
                    </a:lnTo>
                    <a:lnTo>
                      <a:pt x="711" y="31"/>
                    </a:lnTo>
                    <a:close/>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25" name="Picture 377"/>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4061" y="2820"/>
                <a:ext cx="502"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 name="Picture 378"/>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4061" y="2820"/>
                <a:ext cx="502" cy="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00" name="Rectangle 379"/>
              <p:cNvSpPr>
                <a:spLocks noChangeArrowheads="1"/>
              </p:cNvSpPr>
              <p:nvPr/>
            </p:nvSpPr>
            <p:spPr bwMode="auto">
              <a:xfrm>
                <a:off x="4051" y="2810"/>
                <a:ext cx="486" cy="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1" name="Rectangle 380"/>
              <p:cNvSpPr>
                <a:spLocks noChangeArrowheads="1"/>
              </p:cNvSpPr>
              <p:nvPr/>
            </p:nvSpPr>
            <p:spPr bwMode="auto">
              <a:xfrm>
                <a:off x="4051" y="2830"/>
                <a:ext cx="486" cy="5"/>
              </a:xfrm>
              <a:prstGeom prst="rect">
                <a:avLst/>
              </a:prstGeom>
              <a:solidFill>
                <a:srgbClr val="FFFF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2" name="Rectangle 381"/>
              <p:cNvSpPr>
                <a:spLocks noChangeArrowheads="1"/>
              </p:cNvSpPr>
              <p:nvPr/>
            </p:nvSpPr>
            <p:spPr bwMode="auto">
              <a:xfrm>
                <a:off x="4051" y="2835"/>
                <a:ext cx="486" cy="5"/>
              </a:xfrm>
              <a:prstGeom prst="rect">
                <a:avLst/>
              </a:prstGeom>
              <a:solidFill>
                <a:srgbClr val="FEFF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3" name="Rectangle 382"/>
              <p:cNvSpPr>
                <a:spLocks noChangeArrowheads="1"/>
              </p:cNvSpPr>
              <p:nvPr/>
            </p:nvSpPr>
            <p:spPr bwMode="auto">
              <a:xfrm>
                <a:off x="4051" y="2840"/>
                <a:ext cx="486" cy="1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4" name="Rectangle 383"/>
              <p:cNvSpPr>
                <a:spLocks noChangeArrowheads="1"/>
              </p:cNvSpPr>
              <p:nvPr/>
            </p:nvSpPr>
            <p:spPr bwMode="auto">
              <a:xfrm>
                <a:off x="4051" y="2850"/>
                <a:ext cx="486" cy="15"/>
              </a:xfrm>
              <a:prstGeom prst="rect">
                <a:avLst/>
              </a:prstGeom>
              <a:solidFill>
                <a:srgbClr val="FE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5" name="Rectangle 384"/>
              <p:cNvSpPr>
                <a:spLocks noChangeArrowheads="1"/>
              </p:cNvSpPr>
              <p:nvPr/>
            </p:nvSpPr>
            <p:spPr bwMode="auto">
              <a:xfrm>
                <a:off x="4051" y="2865"/>
                <a:ext cx="486" cy="11"/>
              </a:xfrm>
              <a:prstGeom prst="rect">
                <a:avLst/>
              </a:prstGeom>
              <a:solidFill>
                <a:srgbClr val="FDFE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6" name="Rectangle 385"/>
              <p:cNvSpPr>
                <a:spLocks noChangeArrowheads="1"/>
              </p:cNvSpPr>
              <p:nvPr/>
            </p:nvSpPr>
            <p:spPr bwMode="auto">
              <a:xfrm>
                <a:off x="4051" y="2876"/>
                <a:ext cx="486" cy="5"/>
              </a:xfrm>
              <a:prstGeom prst="rect">
                <a:avLst/>
              </a:prstGeom>
              <a:solidFill>
                <a:srgbClr val="FD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7" name="Rectangle 386"/>
              <p:cNvSpPr>
                <a:spLocks noChangeArrowheads="1"/>
              </p:cNvSpPr>
              <p:nvPr/>
            </p:nvSpPr>
            <p:spPr bwMode="auto">
              <a:xfrm>
                <a:off x="4051" y="2881"/>
                <a:ext cx="486" cy="5"/>
              </a:xfrm>
              <a:prstGeom prst="rect">
                <a:avLst/>
              </a:prstGeom>
              <a:solidFill>
                <a:srgbClr val="FDFD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8" name="Rectangle 387"/>
              <p:cNvSpPr>
                <a:spLocks noChangeArrowheads="1"/>
              </p:cNvSpPr>
              <p:nvPr/>
            </p:nvSpPr>
            <p:spPr bwMode="auto">
              <a:xfrm>
                <a:off x="4051" y="2886"/>
                <a:ext cx="486" cy="10"/>
              </a:xfrm>
              <a:prstGeom prst="rect">
                <a:avLst/>
              </a:prstGeom>
              <a:solidFill>
                <a:srgbClr val="FCFD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9" name="Rectangle 388"/>
              <p:cNvSpPr>
                <a:spLocks noChangeArrowheads="1"/>
              </p:cNvSpPr>
              <p:nvPr/>
            </p:nvSpPr>
            <p:spPr bwMode="auto">
              <a:xfrm>
                <a:off x="4051" y="2896"/>
                <a:ext cx="486" cy="10"/>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0" name="Rectangle 389"/>
              <p:cNvSpPr>
                <a:spLocks noChangeArrowheads="1"/>
              </p:cNvSpPr>
              <p:nvPr/>
            </p:nvSpPr>
            <p:spPr bwMode="auto">
              <a:xfrm>
                <a:off x="4051" y="2906"/>
                <a:ext cx="486" cy="5"/>
              </a:xfrm>
              <a:prstGeom prst="rect">
                <a:avLst/>
              </a:prstGeom>
              <a:solidFill>
                <a:srgbClr val="FBFC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1" name="Rectangle 390"/>
              <p:cNvSpPr>
                <a:spLocks noChangeArrowheads="1"/>
              </p:cNvSpPr>
              <p:nvPr/>
            </p:nvSpPr>
            <p:spPr bwMode="auto">
              <a:xfrm>
                <a:off x="4051" y="2911"/>
                <a:ext cx="486" cy="5"/>
              </a:xfrm>
              <a:prstGeom prst="rect">
                <a:avLst/>
              </a:prstGeom>
              <a:solidFill>
                <a:srgbClr val="FBFB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2" name="Rectangle 391"/>
              <p:cNvSpPr>
                <a:spLocks noChangeArrowheads="1"/>
              </p:cNvSpPr>
              <p:nvPr/>
            </p:nvSpPr>
            <p:spPr bwMode="auto">
              <a:xfrm>
                <a:off x="4051" y="2916"/>
                <a:ext cx="486" cy="5"/>
              </a:xfrm>
              <a:prstGeom prst="rect">
                <a:avLst/>
              </a:prstGeom>
              <a:solidFill>
                <a:srgbClr val="FAFB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3" name="Rectangle 392"/>
              <p:cNvSpPr>
                <a:spLocks noChangeArrowheads="1"/>
              </p:cNvSpPr>
              <p:nvPr/>
            </p:nvSpPr>
            <p:spPr bwMode="auto">
              <a:xfrm>
                <a:off x="4051" y="2921"/>
                <a:ext cx="486" cy="10"/>
              </a:xfrm>
              <a:prstGeom prst="rect">
                <a:avLst/>
              </a:prstGeom>
              <a:solidFill>
                <a:srgbClr val="FAFB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4" name="Rectangle 393"/>
              <p:cNvSpPr>
                <a:spLocks noChangeArrowheads="1"/>
              </p:cNvSpPr>
              <p:nvPr/>
            </p:nvSpPr>
            <p:spPr bwMode="auto">
              <a:xfrm>
                <a:off x="4051" y="2931"/>
                <a:ext cx="486" cy="5"/>
              </a:xfrm>
              <a:prstGeom prst="rect">
                <a:avLst/>
              </a:prstGeom>
              <a:solidFill>
                <a:srgbClr val="F9FA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5" name="Rectangle 394"/>
              <p:cNvSpPr>
                <a:spLocks noChangeArrowheads="1"/>
              </p:cNvSpPr>
              <p:nvPr/>
            </p:nvSpPr>
            <p:spPr bwMode="auto">
              <a:xfrm>
                <a:off x="4051" y="2936"/>
                <a:ext cx="486" cy="5"/>
              </a:xfrm>
              <a:prstGeom prst="rect">
                <a:avLst/>
              </a:prstGeom>
              <a:solidFill>
                <a:srgbClr val="F9FA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6" name="Rectangle 395"/>
              <p:cNvSpPr>
                <a:spLocks noChangeArrowheads="1"/>
              </p:cNvSpPr>
              <p:nvPr/>
            </p:nvSpPr>
            <p:spPr bwMode="auto">
              <a:xfrm>
                <a:off x="4051" y="2941"/>
                <a:ext cx="486" cy="6"/>
              </a:xfrm>
              <a:prstGeom prst="rect">
                <a:avLst/>
              </a:prstGeom>
              <a:solidFill>
                <a:srgbClr val="F8F9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7" name="Rectangle 396"/>
              <p:cNvSpPr>
                <a:spLocks noChangeArrowheads="1"/>
              </p:cNvSpPr>
              <p:nvPr/>
            </p:nvSpPr>
            <p:spPr bwMode="auto">
              <a:xfrm>
                <a:off x="4051" y="2947"/>
                <a:ext cx="486" cy="5"/>
              </a:xfrm>
              <a:prstGeom prst="rect">
                <a:avLst/>
              </a:prstGeom>
              <a:solidFill>
                <a:srgbClr val="F8F9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8" name="Rectangle 397"/>
              <p:cNvSpPr>
                <a:spLocks noChangeArrowheads="1"/>
              </p:cNvSpPr>
              <p:nvPr/>
            </p:nvSpPr>
            <p:spPr bwMode="auto">
              <a:xfrm>
                <a:off x="4051" y="2952"/>
                <a:ext cx="486" cy="5"/>
              </a:xfrm>
              <a:prstGeom prst="rect">
                <a:avLst/>
              </a:prstGeom>
              <a:solidFill>
                <a:srgbClr val="F7F9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9" name="Rectangle 398"/>
              <p:cNvSpPr>
                <a:spLocks noChangeArrowheads="1"/>
              </p:cNvSpPr>
              <p:nvPr/>
            </p:nvSpPr>
            <p:spPr bwMode="auto">
              <a:xfrm>
                <a:off x="4051" y="2957"/>
                <a:ext cx="486" cy="5"/>
              </a:xfrm>
              <a:prstGeom prst="rect">
                <a:avLst/>
              </a:prstGeom>
              <a:solidFill>
                <a:srgbClr val="F7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0" name="Rectangle 399"/>
              <p:cNvSpPr>
                <a:spLocks noChangeArrowheads="1"/>
              </p:cNvSpPr>
              <p:nvPr/>
            </p:nvSpPr>
            <p:spPr bwMode="auto">
              <a:xfrm>
                <a:off x="4051" y="2962"/>
                <a:ext cx="486" cy="5"/>
              </a:xfrm>
              <a:prstGeom prst="rect">
                <a:avLst/>
              </a:prstGeom>
              <a:solidFill>
                <a:srgbClr val="F6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1" name="Rectangle 400"/>
              <p:cNvSpPr>
                <a:spLocks noChangeArrowheads="1"/>
              </p:cNvSpPr>
              <p:nvPr/>
            </p:nvSpPr>
            <p:spPr bwMode="auto">
              <a:xfrm>
                <a:off x="4051" y="2967"/>
                <a:ext cx="486" cy="5"/>
              </a:xfrm>
              <a:prstGeom prst="rect">
                <a:avLst/>
              </a:prstGeom>
              <a:solidFill>
                <a:srgbClr val="F6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2" name="Rectangle 401"/>
              <p:cNvSpPr>
                <a:spLocks noChangeArrowheads="1"/>
              </p:cNvSpPr>
              <p:nvPr/>
            </p:nvSpPr>
            <p:spPr bwMode="auto">
              <a:xfrm>
                <a:off x="4051" y="2972"/>
                <a:ext cx="486" cy="5"/>
              </a:xfrm>
              <a:prstGeom prst="rect">
                <a:avLst/>
              </a:prstGeom>
              <a:solidFill>
                <a:srgbClr val="F5F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3" name="Rectangle 402"/>
              <p:cNvSpPr>
                <a:spLocks noChangeArrowheads="1"/>
              </p:cNvSpPr>
              <p:nvPr/>
            </p:nvSpPr>
            <p:spPr bwMode="auto">
              <a:xfrm>
                <a:off x="4051" y="2977"/>
                <a:ext cx="486" cy="5"/>
              </a:xfrm>
              <a:prstGeom prst="rect">
                <a:avLst/>
              </a:prstGeom>
              <a:solidFill>
                <a:srgbClr val="F5F6E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4" name="Rectangle 403"/>
              <p:cNvSpPr>
                <a:spLocks noChangeArrowheads="1"/>
              </p:cNvSpPr>
              <p:nvPr/>
            </p:nvSpPr>
            <p:spPr bwMode="auto">
              <a:xfrm>
                <a:off x="4051" y="2982"/>
                <a:ext cx="486" cy="5"/>
              </a:xfrm>
              <a:prstGeom prst="rect">
                <a:avLst/>
              </a:prstGeom>
              <a:solidFill>
                <a:srgbClr val="F4F6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5" name="Rectangle 404"/>
              <p:cNvSpPr>
                <a:spLocks noChangeArrowheads="1"/>
              </p:cNvSpPr>
              <p:nvPr/>
            </p:nvSpPr>
            <p:spPr bwMode="auto">
              <a:xfrm>
                <a:off x="4051" y="2987"/>
                <a:ext cx="486" cy="5"/>
              </a:xfrm>
              <a:prstGeom prst="rect">
                <a:avLst/>
              </a:prstGeom>
              <a:solidFill>
                <a:srgbClr val="F3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6" name="Rectangle 405"/>
              <p:cNvSpPr>
                <a:spLocks noChangeArrowheads="1"/>
              </p:cNvSpPr>
              <p:nvPr/>
            </p:nvSpPr>
            <p:spPr bwMode="auto">
              <a:xfrm>
                <a:off x="4051" y="2992"/>
                <a:ext cx="486" cy="5"/>
              </a:xfrm>
              <a:prstGeom prst="rect">
                <a:avLst/>
              </a:prstGeom>
              <a:solidFill>
                <a:srgbClr val="F3F5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 name="Group 607"/>
            <p:cNvGrpSpPr>
              <a:grpSpLocks/>
            </p:cNvGrpSpPr>
            <p:nvPr/>
          </p:nvGrpSpPr>
          <p:grpSpPr bwMode="auto">
            <a:xfrm>
              <a:off x="2546" y="2540"/>
              <a:ext cx="2437" cy="1576"/>
              <a:chOff x="2546" y="2540"/>
              <a:chExt cx="2437" cy="1576"/>
            </a:xfrm>
          </p:grpSpPr>
          <p:sp>
            <p:nvSpPr>
              <p:cNvPr id="23" name="Rectangle 407"/>
              <p:cNvSpPr>
                <a:spLocks noChangeArrowheads="1"/>
              </p:cNvSpPr>
              <p:nvPr/>
            </p:nvSpPr>
            <p:spPr bwMode="auto">
              <a:xfrm>
                <a:off x="4051" y="2997"/>
                <a:ext cx="486" cy="5"/>
              </a:xfrm>
              <a:prstGeom prst="rect">
                <a:avLst/>
              </a:prstGeom>
              <a:solidFill>
                <a:srgbClr val="F2F4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408"/>
              <p:cNvSpPr>
                <a:spLocks noChangeArrowheads="1"/>
              </p:cNvSpPr>
              <p:nvPr/>
            </p:nvSpPr>
            <p:spPr bwMode="auto">
              <a:xfrm>
                <a:off x="4051" y="3002"/>
                <a:ext cx="486" cy="5"/>
              </a:xfrm>
              <a:prstGeom prst="rect">
                <a:avLst/>
              </a:prstGeom>
              <a:solidFill>
                <a:srgbClr val="F1F4E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409"/>
              <p:cNvSpPr>
                <a:spLocks noChangeArrowheads="1"/>
              </p:cNvSpPr>
              <p:nvPr/>
            </p:nvSpPr>
            <p:spPr bwMode="auto">
              <a:xfrm>
                <a:off x="4051" y="3007"/>
                <a:ext cx="486" cy="5"/>
              </a:xfrm>
              <a:prstGeom prst="rect">
                <a:avLst/>
              </a:prstGeom>
              <a:solidFill>
                <a:srgbClr val="F0F3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410"/>
              <p:cNvSpPr>
                <a:spLocks noChangeArrowheads="1"/>
              </p:cNvSpPr>
              <p:nvPr/>
            </p:nvSpPr>
            <p:spPr bwMode="auto">
              <a:xfrm>
                <a:off x="4051" y="3012"/>
                <a:ext cx="486" cy="5"/>
              </a:xfrm>
              <a:prstGeom prst="rect">
                <a:avLst/>
              </a:prstGeom>
              <a:solidFill>
                <a:srgbClr val="F0F3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Rectangle 411"/>
              <p:cNvSpPr>
                <a:spLocks noChangeArrowheads="1"/>
              </p:cNvSpPr>
              <p:nvPr/>
            </p:nvSpPr>
            <p:spPr bwMode="auto">
              <a:xfrm>
                <a:off x="4051" y="3017"/>
                <a:ext cx="486" cy="6"/>
              </a:xfrm>
              <a:prstGeom prst="rect">
                <a:avLst/>
              </a:prstGeom>
              <a:solidFill>
                <a:srgbClr val="EF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412"/>
              <p:cNvSpPr>
                <a:spLocks noChangeArrowheads="1"/>
              </p:cNvSpPr>
              <p:nvPr/>
            </p:nvSpPr>
            <p:spPr bwMode="auto">
              <a:xfrm>
                <a:off x="4051" y="3023"/>
                <a:ext cx="486" cy="5"/>
              </a:xfrm>
              <a:prstGeom prst="rect">
                <a:avLst/>
              </a:prstGeom>
              <a:solidFill>
                <a:srgbClr val="EEF1E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Rectangle 413"/>
              <p:cNvSpPr>
                <a:spLocks noChangeArrowheads="1"/>
              </p:cNvSpPr>
              <p:nvPr/>
            </p:nvSpPr>
            <p:spPr bwMode="auto">
              <a:xfrm>
                <a:off x="4051" y="3028"/>
                <a:ext cx="486" cy="5"/>
              </a:xfrm>
              <a:prstGeom prst="rect">
                <a:avLst/>
              </a:prstGeom>
              <a:solidFill>
                <a:srgbClr val="EE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Rectangle 414"/>
              <p:cNvSpPr>
                <a:spLocks noChangeArrowheads="1"/>
              </p:cNvSpPr>
              <p:nvPr/>
            </p:nvSpPr>
            <p:spPr bwMode="auto">
              <a:xfrm>
                <a:off x="4051" y="3033"/>
                <a:ext cx="486" cy="5"/>
              </a:xfrm>
              <a:prstGeom prst="rect">
                <a:avLst/>
              </a:prstGeom>
              <a:solidFill>
                <a:srgbClr val="EDF0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415"/>
              <p:cNvSpPr>
                <a:spLocks noChangeArrowheads="1"/>
              </p:cNvSpPr>
              <p:nvPr/>
            </p:nvSpPr>
            <p:spPr bwMode="auto">
              <a:xfrm>
                <a:off x="4051" y="3038"/>
                <a:ext cx="486" cy="5"/>
              </a:xfrm>
              <a:prstGeom prst="rect">
                <a:avLst/>
              </a:prstGeom>
              <a:solidFill>
                <a:srgbClr val="ECE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416"/>
              <p:cNvSpPr>
                <a:spLocks noChangeArrowheads="1"/>
              </p:cNvSpPr>
              <p:nvPr/>
            </p:nvSpPr>
            <p:spPr bwMode="auto">
              <a:xfrm>
                <a:off x="4051" y="3043"/>
                <a:ext cx="486" cy="5"/>
              </a:xfrm>
              <a:prstGeom prst="rect">
                <a:avLst/>
              </a:prstGeom>
              <a:solidFill>
                <a:srgbClr val="EBEF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Rectangle 417"/>
              <p:cNvSpPr>
                <a:spLocks noChangeArrowheads="1"/>
              </p:cNvSpPr>
              <p:nvPr/>
            </p:nvSpPr>
            <p:spPr bwMode="auto">
              <a:xfrm>
                <a:off x="4051" y="3048"/>
                <a:ext cx="486" cy="5"/>
              </a:xfrm>
              <a:prstGeom prst="rect">
                <a:avLst/>
              </a:prstGeom>
              <a:solidFill>
                <a:srgbClr val="EA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418"/>
              <p:cNvSpPr>
                <a:spLocks noChangeArrowheads="1"/>
              </p:cNvSpPr>
              <p:nvPr/>
            </p:nvSpPr>
            <p:spPr bwMode="auto">
              <a:xfrm>
                <a:off x="4051" y="3053"/>
                <a:ext cx="486" cy="5"/>
              </a:xfrm>
              <a:prstGeom prst="rect">
                <a:avLst/>
              </a:prstGeom>
              <a:solidFill>
                <a:srgbClr val="EAEED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Rectangle 419"/>
              <p:cNvSpPr>
                <a:spLocks noChangeArrowheads="1"/>
              </p:cNvSpPr>
              <p:nvPr/>
            </p:nvSpPr>
            <p:spPr bwMode="auto">
              <a:xfrm>
                <a:off x="4051" y="3058"/>
                <a:ext cx="486" cy="5"/>
              </a:xfrm>
              <a:prstGeom prst="rect">
                <a:avLst/>
              </a:prstGeom>
              <a:solidFill>
                <a:srgbClr val="E9EDD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420"/>
              <p:cNvSpPr>
                <a:spLocks noChangeArrowheads="1"/>
              </p:cNvSpPr>
              <p:nvPr/>
            </p:nvSpPr>
            <p:spPr bwMode="auto">
              <a:xfrm>
                <a:off x="4051" y="3063"/>
                <a:ext cx="486" cy="5"/>
              </a:xfrm>
              <a:prstGeom prst="rect">
                <a:avLst/>
              </a:prstGeom>
              <a:solidFill>
                <a:srgbClr val="E8ECD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421"/>
              <p:cNvSpPr>
                <a:spLocks noChangeArrowheads="1"/>
              </p:cNvSpPr>
              <p:nvPr/>
            </p:nvSpPr>
            <p:spPr bwMode="auto">
              <a:xfrm>
                <a:off x="4051" y="3068"/>
                <a:ext cx="486" cy="5"/>
              </a:xfrm>
              <a:prstGeom prst="rect">
                <a:avLst/>
              </a:prstGeom>
              <a:solidFill>
                <a:srgbClr val="E7EC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422"/>
              <p:cNvSpPr>
                <a:spLocks noChangeArrowheads="1"/>
              </p:cNvSpPr>
              <p:nvPr/>
            </p:nvSpPr>
            <p:spPr bwMode="auto">
              <a:xfrm>
                <a:off x="4051" y="3073"/>
                <a:ext cx="486" cy="5"/>
              </a:xfrm>
              <a:prstGeom prst="rect">
                <a:avLst/>
              </a:prstGeom>
              <a:solidFill>
                <a:srgbClr val="E6EB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423"/>
              <p:cNvSpPr>
                <a:spLocks noChangeArrowheads="1"/>
              </p:cNvSpPr>
              <p:nvPr/>
            </p:nvSpPr>
            <p:spPr bwMode="auto">
              <a:xfrm>
                <a:off x="4051" y="3078"/>
                <a:ext cx="486" cy="5"/>
              </a:xfrm>
              <a:prstGeom prst="rect">
                <a:avLst/>
              </a:prstGeom>
              <a:solidFill>
                <a:srgbClr val="E5EA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424"/>
              <p:cNvSpPr>
                <a:spLocks noChangeArrowheads="1"/>
              </p:cNvSpPr>
              <p:nvPr/>
            </p:nvSpPr>
            <p:spPr bwMode="auto">
              <a:xfrm>
                <a:off x="4051" y="3083"/>
                <a:ext cx="486" cy="5"/>
              </a:xfrm>
              <a:prstGeom prst="rect">
                <a:avLst/>
              </a:prstGeom>
              <a:solidFill>
                <a:srgbClr val="E5EAD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425"/>
              <p:cNvSpPr>
                <a:spLocks noChangeArrowheads="1"/>
              </p:cNvSpPr>
              <p:nvPr/>
            </p:nvSpPr>
            <p:spPr bwMode="auto">
              <a:xfrm>
                <a:off x="4051" y="3088"/>
                <a:ext cx="486" cy="5"/>
              </a:xfrm>
              <a:prstGeom prst="rect">
                <a:avLst/>
              </a:prstGeom>
              <a:solidFill>
                <a:srgbClr val="E4E9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426"/>
              <p:cNvSpPr>
                <a:spLocks noChangeArrowheads="1"/>
              </p:cNvSpPr>
              <p:nvPr/>
            </p:nvSpPr>
            <p:spPr bwMode="auto">
              <a:xfrm>
                <a:off x="4051" y="3093"/>
                <a:ext cx="486" cy="5"/>
              </a:xfrm>
              <a:prstGeom prst="rect">
                <a:avLst/>
              </a:prstGeom>
              <a:solidFill>
                <a:srgbClr val="E3E8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427"/>
              <p:cNvSpPr>
                <a:spLocks noChangeArrowheads="1"/>
              </p:cNvSpPr>
              <p:nvPr/>
            </p:nvSpPr>
            <p:spPr bwMode="auto">
              <a:xfrm>
                <a:off x="4051" y="3098"/>
                <a:ext cx="486" cy="6"/>
              </a:xfrm>
              <a:prstGeom prst="rect">
                <a:avLst/>
              </a:prstGeom>
              <a:solidFill>
                <a:srgbClr val="E2E8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428"/>
              <p:cNvSpPr>
                <a:spLocks noChangeArrowheads="1"/>
              </p:cNvSpPr>
              <p:nvPr/>
            </p:nvSpPr>
            <p:spPr bwMode="auto">
              <a:xfrm>
                <a:off x="4051" y="3104"/>
                <a:ext cx="486" cy="5"/>
              </a:xfrm>
              <a:prstGeom prst="rect">
                <a:avLst/>
              </a:prstGeom>
              <a:solidFill>
                <a:srgbClr val="E2E7D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429"/>
              <p:cNvSpPr>
                <a:spLocks noChangeArrowheads="1"/>
              </p:cNvSpPr>
              <p:nvPr/>
            </p:nvSpPr>
            <p:spPr bwMode="auto">
              <a:xfrm>
                <a:off x="4051" y="3109"/>
                <a:ext cx="486" cy="5"/>
              </a:xfrm>
              <a:prstGeom prst="rect">
                <a:avLst/>
              </a:prstGeom>
              <a:solidFill>
                <a:srgbClr val="E1E6C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30"/>
              <p:cNvSpPr>
                <a:spLocks noChangeArrowheads="1"/>
              </p:cNvSpPr>
              <p:nvPr/>
            </p:nvSpPr>
            <p:spPr bwMode="auto">
              <a:xfrm>
                <a:off x="4051" y="3114"/>
                <a:ext cx="486" cy="5"/>
              </a:xfrm>
              <a:prstGeom prst="rect">
                <a:avLst/>
              </a:prstGeom>
              <a:solidFill>
                <a:srgbClr val="E0E6C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431"/>
              <p:cNvSpPr>
                <a:spLocks noChangeArrowheads="1"/>
              </p:cNvSpPr>
              <p:nvPr/>
            </p:nvSpPr>
            <p:spPr bwMode="auto">
              <a:xfrm>
                <a:off x="4051" y="3119"/>
                <a:ext cx="486" cy="5"/>
              </a:xfrm>
              <a:prstGeom prst="rect">
                <a:avLst/>
              </a:prstGeom>
              <a:solidFill>
                <a:srgbClr val="DFE5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432"/>
              <p:cNvSpPr>
                <a:spLocks noChangeArrowheads="1"/>
              </p:cNvSpPr>
              <p:nvPr/>
            </p:nvSpPr>
            <p:spPr bwMode="auto">
              <a:xfrm>
                <a:off x="4051" y="3124"/>
                <a:ext cx="486" cy="5"/>
              </a:xfrm>
              <a:prstGeom prst="rect">
                <a:avLst/>
              </a:prstGeom>
              <a:solidFill>
                <a:srgbClr val="DFE5C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433"/>
              <p:cNvSpPr>
                <a:spLocks noChangeArrowheads="1"/>
              </p:cNvSpPr>
              <p:nvPr/>
            </p:nvSpPr>
            <p:spPr bwMode="auto">
              <a:xfrm>
                <a:off x="4051" y="3129"/>
                <a:ext cx="486" cy="5"/>
              </a:xfrm>
              <a:prstGeom prst="rect">
                <a:avLst/>
              </a:prstGeom>
              <a:solidFill>
                <a:srgbClr val="DEE4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434"/>
              <p:cNvSpPr>
                <a:spLocks noChangeArrowheads="1"/>
              </p:cNvSpPr>
              <p:nvPr/>
            </p:nvSpPr>
            <p:spPr bwMode="auto">
              <a:xfrm>
                <a:off x="4051" y="3134"/>
                <a:ext cx="486" cy="5"/>
              </a:xfrm>
              <a:prstGeom prst="rect">
                <a:avLst/>
              </a:prstGeom>
              <a:solidFill>
                <a:srgbClr val="DDE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435"/>
              <p:cNvSpPr>
                <a:spLocks noChangeArrowheads="1"/>
              </p:cNvSpPr>
              <p:nvPr/>
            </p:nvSpPr>
            <p:spPr bwMode="auto">
              <a:xfrm>
                <a:off x="4051" y="3139"/>
                <a:ext cx="486" cy="5"/>
              </a:xfrm>
              <a:prstGeom prst="rect">
                <a:avLst/>
              </a:prstGeom>
              <a:solidFill>
                <a:srgbClr val="DDE3C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436"/>
              <p:cNvSpPr>
                <a:spLocks noChangeArrowheads="1"/>
              </p:cNvSpPr>
              <p:nvPr/>
            </p:nvSpPr>
            <p:spPr bwMode="auto">
              <a:xfrm>
                <a:off x="4051" y="3144"/>
                <a:ext cx="486" cy="5"/>
              </a:xfrm>
              <a:prstGeom prst="rect">
                <a:avLst/>
              </a:prstGeom>
              <a:solidFill>
                <a:srgbClr val="DCE3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437"/>
              <p:cNvSpPr>
                <a:spLocks noChangeArrowheads="1"/>
              </p:cNvSpPr>
              <p:nvPr/>
            </p:nvSpPr>
            <p:spPr bwMode="auto">
              <a:xfrm>
                <a:off x="4051" y="3149"/>
                <a:ext cx="486" cy="5"/>
              </a:xfrm>
              <a:prstGeom prst="rect">
                <a:avLst/>
              </a:prstGeom>
              <a:solidFill>
                <a:srgbClr val="DBE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438"/>
              <p:cNvSpPr>
                <a:spLocks noChangeArrowheads="1"/>
              </p:cNvSpPr>
              <p:nvPr/>
            </p:nvSpPr>
            <p:spPr bwMode="auto">
              <a:xfrm>
                <a:off x="4051" y="3154"/>
                <a:ext cx="486" cy="5"/>
              </a:xfrm>
              <a:prstGeom prst="rect">
                <a:avLst/>
              </a:prstGeom>
              <a:solidFill>
                <a:srgbClr val="DBE2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439"/>
              <p:cNvSpPr>
                <a:spLocks noChangeArrowheads="1"/>
              </p:cNvSpPr>
              <p:nvPr/>
            </p:nvSpPr>
            <p:spPr bwMode="auto">
              <a:xfrm>
                <a:off x="4051" y="3159"/>
                <a:ext cx="486" cy="5"/>
              </a:xfrm>
              <a:prstGeom prst="rect">
                <a:avLst/>
              </a:prstGeom>
              <a:solidFill>
                <a:srgbClr val="DAE1C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440"/>
              <p:cNvSpPr>
                <a:spLocks noChangeArrowheads="1"/>
              </p:cNvSpPr>
              <p:nvPr/>
            </p:nvSpPr>
            <p:spPr bwMode="auto">
              <a:xfrm>
                <a:off x="4051" y="3164"/>
                <a:ext cx="486" cy="5"/>
              </a:xfrm>
              <a:prstGeom prst="rect">
                <a:avLst/>
              </a:prstGeom>
              <a:solidFill>
                <a:srgbClr val="DA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441"/>
              <p:cNvSpPr>
                <a:spLocks noChangeArrowheads="1"/>
              </p:cNvSpPr>
              <p:nvPr/>
            </p:nvSpPr>
            <p:spPr bwMode="auto">
              <a:xfrm>
                <a:off x="4051" y="3169"/>
                <a:ext cx="486" cy="5"/>
              </a:xfrm>
              <a:prstGeom prst="rect">
                <a:avLst/>
              </a:prstGeom>
              <a:solidFill>
                <a:srgbClr val="D9E0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442"/>
              <p:cNvSpPr>
                <a:spLocks noChangeArrowheads="1"/>
              </p:cNvSpPr>
              <p:nvPr/>
            </p:nvSpPr>
            <p:spPr bwMode="auto">
              <a:xfrm>
                <a:off x="4051" y="3174"/>
                <a:ext cx="486" cy="6"/>
              </a:xfrm>
              <a:prstGeom prst="rect">
                <a:avLst/>
              </a:prstGeom>
              <a:solidFill>
                <a:srgbClr val="D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443"/>
              <p:cNvSpPr>
                <a:spLocks noChangeArrowheads="1"/>
              </p:cNvSpPr>
              <p:nvPr/>
            </p:nvSpPr>
            <p:spPr bwMode="auto">
              <a:xfrm>
                <a:off x="4051" y="3180"/>
                <a:ext cx="486" cy="5"/>
              </a:xfrm>
              <a:prstGeom prst="rect">
                <a:avLst/>
              </a:prstGeom>
              <a:solidFill>
                <a:srgbClr val="D8DF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444"/>
              <p:cNvSpPr>
                <a:spLocks noChangeArrowheads="1"/>
              </p:cNvSpPr>
              <p:nvPr/>
            </p:nvSpPr>
            <p:spPr bwMode="auto">
              <a:xfrm>
                <a:off x="4051" y="3185"/>
                <a:ext cx="486" cy="10"/>
              </a:xfrm>
              <a:prstGeom prst="rect">
                <a:avLst/>
              </a:prstGeom>
              <a:solidFill>
                <a:srgbClr val="D7D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445"/>
              <p:cNvSpPr>
                <a:spLocks noChangeArrowheads="1"/>
              </p:cNvSpPr>
              <p:nvPr/>
            </p:nvSpPr>
            <p:spPr bwMode="auto">
              <a:xfrm>
                <a:off x="4051" y="3195"/>
                <a:ext cx="486" cy="5"/>
              </a:xfrm>
              <a:prstGeom prst="rect">
                <a:avLst/>
              </a:prstGeom>
              <a:solidFill>
                <a:srgbClr val="D6D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446"/>
              <p:cNvSpPr>
                <a:spLocks noChangeArrowheads="1"/>
              </p:cNvSpPr>
              <p:nvPr/>
            </p:nvSpPr>
            <p:spPr bwMode="auto">
              <a:xfrm>
                <a:off x="4051" y="3200"/>
                <a:ext cx="486" cy="5"/>
              </a:xfrm>
              <a:prstGeom prst="rect">
                <a:avLst/>
              </a:prstGeom>
              <a:solidFill>
                <a:srgbClr val="D6DE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447"/>
              <p:cNvSpPr>
                <a:spLocks noChangeArrowheads="1"/>
              </p:cNvSpPr>
              <p:nvPr/>
            </p:nvSpPr>
            <p:spPr bwMode="auto">
              <a:xfrm>
                <a:off x="4051" y="3205"/>
                <a:ext cx="486" cy="5"/>
              </a:xfrm>
              <a:prstGeom prst="rect">
                <a:avLst/>
              </a:prstGeom>
              <a:solidFill>
                <a:srgbClr val="D6DE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4" name="Rectangle 448"/>
              <p:cNvSpPr>
                <a:spLocks noChangeArrowheads="1"/>
              </p:cNvSpPr>
              <p:nvPr/>
            </p:nvSpPr>
            <p:spPr bwMode="auto">
              <a:xfrm>
                <a:off x="4051" y="3210"/>
                <a:ext cx="486" cy="10"/>
              </a:xfrm>
              <a:prstGeom prst="rect">
                <a:avLst/>
              </a:prstGeom>
              <a:solidFill>
                <a:srgbClr val="D5DD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5" name="Rectangle 449"/>
              <p:cNvSpPr>
                <a:spLocks noChangeArrowheads="1"/>
              </p:cNvSpPr>
              <p:nvPr/>
            </p:nvSpPr>
            <p:spPr bwMode="auto">
              <a:xfrm>
                <a:off x="4051" y="3220"/>
                <a:ext cx="486" cy="5"/>
              </a:xfrm>
              <a:prstGeom prst="rect">
                <a:avLst/>
              </a:prstGeom>
              <a:solidFill>
                <a:srgbClr val="D5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6" name="Rectangle 450"/>
              <p:cNvSpPr>
                <a:spLocks noChangeArrowheads="1"/>
              </p:cNvSpPr>
              <p:nvPr/>
            </p:nvSpPr>
            <p:spPr bwMode="auto">
              <a:xfrm>
                <a:off x="4051" y="3225"/>
                <a:ext cx="486" cy="5"/>
              </a:xfrm>
              <a:prstGeom prst="rect">
                <a:avLst/>
              </a:prstGeom>
              <a:solidFill>
                <a:srgbClr val="D4DC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7" name="Rectangle 451"/>
              <p:cNvSpPr>
                <a:spLocks noChangeArrowheads="1"/>
              </p:cNvSpPr>
              <p:nvPr/>
            </p:nvSpPr>
            <p:spPr bwMode="auto">
              <a:xfrm>
                <a:off x="4051" y="3230"/>
                <a:ext cx="486" cy="10"/>
              </a:xfrm>
              <a:prstGeom prst="rect">
                <a:avLst/>
              </a:prstGeom>
              <a:solidFill>
                <a:srgbClr val="D4DC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8" name="Rectangle 452"/>
              <p:cNvSpPr>
                <a:spLocks noChangeArrowheads="1"/>
              </p:cNvSpPr>
              <p:nvPr/>
            </p:nvSpPr>
            <p:spPr bwMode="auto">
              <a:xfrm>
                <a:off x="4051" y="3240"/>
                <a:ext cx="486" cy="5"/>
              </a:xfrm>
              <a:prstGeom prst="rect">
                <a:avLst/>
              </a:prstGeom>
              <a:solidFill>
                <a:srgbClr val="D3DCB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9" name="Rectangle 453"/>
              <p:cNvSpPr>
                <a:spLocks noChangeArrowheads="1"/>
              </p:cNvSpPr>
              <p:nvPr/>
            </p:nvSpPr>
            <p:spPr bwMode="auto">
              <a:xfrm>
                <a:off x="4051" y="3245"/>
                <a:ext cx="486" cy="10"/>
              </a:xfrm>
              <a:prstGeom prst="rect">
                <a:avLst/>
              </a:prstGeom>
              <a:solidFill>
                <a:srgbClr val="D3D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0" name="Rectangle 454"/>
              <p:cNvSpPr>
                <a:spLocks noChangeArrowheads="1"/>
              </p:cNvSpPr>
              <p:nvPr/>
            </p:nvSpPr>
            <p:spPr bwMode="auto">
              <a:xfrm>
                <a:off x="4051" y="3255"/>
                <a:ext cx="486" cy="16"/>
              </a:xfrm>
              <a:prstGeom prst="rect">
                <a:avLst/>
              </a:prstGeom>
              <a:solidFill>
                <a:srgbClr val="D2DB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1" name="Rectangle 455"/>
              <p:cNvSpPr>
                <a:spLocks noChangeArrowheads="1"/>
              </p:cNvSpPr>
              <p:nvPr/>
            </p:nvSpPr>
            <p:spPr bwMode="auto">
              <a:xfrm>
                <a:off x="4051" y="3271"/>
                <a:ext cx="486" cy="5"/>
              </a:xfrm>
              <a:prstGeom prst="rect">
                <a:avLst/>
              </a:prstGeom>
              <a:solidFill>
                <a:srgbClr val="D2DB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2" name="Rectangle 456"/>
              <p:cNvSpPr>
                <a:spLocks noChangeArrowheads="1"/>
              </p:cNvSpPr>
              <p:nvPr/>
            </p:nvSpPr>
            <p:spPr bwMode="auto">
              <a:xfrm>
                <a:off x="4051" y="3276"/>
                <a:ext cx="486" cy="10"/>
              </a:xfrm>
              <a:prstGeom prst="rect">
                <a:avLst/>
              </a:prstGeom>
              <a:solidFill>
                <a:srgbClr val="D2DA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3" name="Rectangle 457"/>
              <p:cNvSpPr>
                <a:spLocks noChangeArrowheads="1"/>
              </p:cNvSpPr>
              <p:nvPr/>
            </p:nvSpPr>
            <p:spPr bwMode="auto">
              <a:xfrm>
                <a:off x="4051" y="3286"/>
                <a:ext cx="486" cy="5"/>
              </a:xfrm>
              <a:prstGeom prst="rect">
                <a:avLst/>
              </a:prstGeom>
              <a:solidFill>
                <a:srgbClr val="D1DA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4" name="Rectangle 458"/>
              <p:cNvSpPr>
                <a:spLocks noChangeArrowheads="1"/>
              </p:cNvSpPr>
              <p:nvPr/>
            </p:nvSpPr>
            <p:spPr bwMode="auto">
              <a:xfrm>
                <a:off x="4051" y="3291"/>
                <a:ext cx="486" cy="5"/>
              </a:xfrm>
              <a:prstGeom prst="rect">
                <a:avLst/>
              </a:prstGeom>
              <a:solidFill>
                <a:srgbClr val="D1D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5" name="Rectangle 459"/>
              <p:cNvSpPr>
                <a:spLocks noChangeArrowheads="1"/>
              </p:cNvSpPr>
              <p:nvPr/>
            </p:nvSpPr>
            <p:spPr bwMode="auto">
              <a:xfrm>
                <a:off x="4055" y="2814"/>
                <a:ext cx="487" cy="486"/>
              </a:xfrm>
              <a:prstGeom prst="rect">
                <a:avLst/>
              </a:pr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08" name="Picture 460"/>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4117" y="2865"/>
                <a:ext cx="38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9" name="Picture 461"/>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4117" y="2865"/>
                <a:ext cx="385"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6" name="Rectangle 462"/>
              <p:cNvSpPr>
                <a:spLocks noChangeArrowheads="1"/>
              </p:cNvSpPr>
              <p:nvPr/>
            </p:nvSpPr>
            <p:spPr bwMode="auto">
              <a:xfrm>
                <a:off x="4107" y="2855"/>
                <a:ext cx="380" cy="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7" name="Rectangle 463"/>
              <p:cNvSpPr>
                <a:spLocks noChangeArrowheads="1"/>
              </p:cNvSpPr>
              <p:nvPr/>
            </p:nvSpPr>
            <p:spPr bwMode="auto">
              <a:xfrm>
                <a:off x="4107" y="2860"/>
                <a:ext cx="380" cy="5"/>
              </a:xfrm>
              <a:prstGeom prst="rect">
                <a:avLst/>
              </a:prstGeom>
              <a:solidFill>
                <a:srgbClr val="FFFF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8" name="Rectangle 464"/>
              <p:cNvSpPr>
                <a:spLocks noChangeArrowheads="1"/>
              </p:cNvSpPr>
              <p:nvPr/>
            </p:nvSpPr>
            <p:spPr bwMode="auto">
              <a:xfrm>
                <a:off x="4107" y="2865"/>
                <a:ext cx="380"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9" name="Rectangle 465"/>
              <p:cNvSpPr>
                <a:spLocks noChangeArrowheads="1"/>
              </p:cNvSpPr>
              <p:nvPr/>
            </p:nvSpPr>
            <p:spPr bwMode="auto">
              <a:xfrm>
                <a:off x="4107" y="2871"/>
                <a:ext cx="380" cy="5"/>
              </a:xfrm>
              <a:prstGeom prst="rect">
                <a:avLst/>
              </a:prstGeom>
              <a:solidFill>
                <a:srgbClr val="FE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0" name="Rectangle 466"/>
              <p:cNvSpPr>
                <a:spLocks noChangeArrowheads="1"/>
              </p:cNvSpPr>
              <p:nvPr/>
            </p:nvSpPr>
            <p:spPr bwMode="auto">
              <a:xfrm>
                <a:off x="4107" y="2876"/>
                <a:ext cx="380" cy="5"/>
              </a:xfrm>
              <a:prstGeom prst="rect">
                <a:avLst/>
              </a:prstGeom>
              <a:solidFill>
                <a:srgbClr val="FDFE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1" name="Rectangle 467"/>
              <p:cNvSpPr>
                <a:spLocks noChangeArrowheads="1"/>
              </p:cNvSpPr>
              <p:nvPr/>
            </p:nvSpPr>
            <p:spPr bwMode="auto">
              <a:xfrm>
                <a:off x="4107" y="2881"/>
                <a:ext cx="380" cy="5"/>
              </a:xfrm>
              <a:prstGeom prst="rect">
                <a:avLst/>
              </a:prstGeom>
              <a:solidFill>
                <a:srgbClr val="FD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2" name="Rectangle 468"/>
              <p:cNvSpPr>
                <a:spLocks noChangeArrowheads="1"/>
              </p:cNvSpPr>
              <p:nvPr/>
            </p:nvSpPr>
            <p:spPr bwMode="auto">
              <a:xfrm>
                <a:off x="4107" y="2886"/>
                <a:ext cx="380" cy="5"/>
              </a:xfrm>
              <a:prstGeom prst="rect">
                <a:avLst/>
              </a:prstGeom>
              <a:solidFill>
                <a:srgbClr val="FCFD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3" name="Rectangle 469"/>
              <p:cNvSpPr>
                <a:spLocks noChangeArrowheads="1"/>
              </p:cNvSpPr>
              <p:nvPr/>
            </p:nvSpPr>
            <p:spPr bwMode="auto">
              <a:xfrm>
                <a:off x="4107" y="2891"/>
                <a:ext cx="380" cy="5"/>
              </a:xfrm>
              <a:prstGeom prst="rect">
                <a:avLst/>
              </a:prstGeom>
              <a:solidFill>
                <a:srgbClr val="FBFC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4" name="Rectangle 470"/>
              <p:cNvSpPr>
                <a:spLocks noChangeArrowheads="1"/>
              </p:cNvSpPr>
              <p:nvPr/>
            </p:nvSpPr>
            <p:spPr bwMode="auto">
              <a:xfrm>
                <a:off x="4107" y="2896"/>
                <a:ext cx="380" cy="5"/>
              </a:xfrm>
              <a:prstGeom prst="rect">
                <a:avLst/>
              </a:prstGeom>
              <a:solidFill>
                <a:srgbClr val="FAFB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5" name="Rectangle 471"/>
              <p:cNvSpPr>
                <a:spLocks noChangeArrowheads="1"/>
              </p:cNvSpPr>
              <p:nvPr/>
            </p:nvSpPr>
            <p:spPr bwMode="auto">
              <a:xfrm>
                <a:off x="4107" y="2901"/>
                <a:ext cx="380" cy="5"/>
              </a:xfrm>
              <a:prstGeom prst="rect">
                <a:avLst/>
              </a:prstGeom>
              <a:solidFill>
                <a:srgbClr val="F9FA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6" name="Rectangle 472"/>
              <p:cNvSpPr>
                <a:spLocks noChangeArrowheads="1"/>
              </p:cNvSpPr>
              <p:nvPr/>
            </p:nvSpPr>
            <p:spPr bwMode="auto">
              <a:xfrm>
                <a:off x="4107" y="2906"/>
                <a:ext cx="380" cy="5"/>
              </a:xfrm>
              <a:prstGeom prst="rect">
                <a:avLst/>
              </a:prstGeom>
              <a:solidFill>
                <a:srgbClr val="F8FA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7" name="Rectangle 473"/>
              <p:cNvSpPr>
                <a:spLocks noChangeArrowheads="1"/>
              </p:cNvSpPr>
              <p:nvPr/>
            </p:nvSpPr>
            <p:spPr bwMode="auto">
              <a:xfrm>
                <a:off x="4107" y="2911"/>
                <a:ext cx="380" cy="5"/>
              </a:xfrm>
              <a:prstGeom prst="rect">
                <a:avLst/>
              </a:prstGeom>
              <a:solidFill>
                <a:srgbClr val="F7F8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8" name="Rectangle 474"/>
              <p:cNvSpPr>
                <a:spLocks noChangeArrowheads="1"/>
              </p:cNvSpPr>
              <p:nvPr/>
            </p:nvSpPr>
            <p:spPr bwMode="auto">
              <a:xfrm>
                <a:off x="4107" y="2916"/>
                <a:ext cx="380" cy="5"/>
              </a:xfrm>
              <a:prstGeom prst="rect">
                <a:avLst/>
              </a:prstGeom>
              <a:solidFill>
                <a:srgbClr val="F6F7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49" name="Rectangle 475"/>
              <p:cNvSpPr>
                <a:spLocks noChangeArrowheads="1"/>
              </p:cNvSpPr>
              <p:nvPr/>
            </p:nvSpPr>
            <p:spPr bwMode="auto">
              <a:xfrm>
                <a:off x="4107" y="2921"/>
                <a:ext cx="380" cy="5"/>
              </a:xfrm>
              <a:prstGeom prst="rect">
                <a:avLst/>
              </a:prstGeom>
              <a:solidFill>
                <a:srgbClr val="F4F6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0" name="Rectangle 476"/>
              <p:cNvSpPr>
                <a:spLocks noChangeArrowheads="1"/>
              </p:cNvSpPr>
              <p:nvPr/>
            </p:nvSpPr>
            <p:spPr bwMode="auto">
              <a:xfrm>
                <a:off x="4107" y="2926"/>
                <a:ext cx="380" cy="5"/>
              </a:xfrm>
              <a:prstGeom prst="rect">
                <a:avLst/>
              </a:prstGeom>
              <a:solidFill>
                <a:srgbClr val="F3F5E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1" name="Rectangle 477"/>
              <p:cNvSpPr>
                <a:spLocks noChangeArrowheads="1"/>
              </p:cNvSpPr>
              <p:nvPr/>
            </p:nvSpPr>
            <p:spPr bwMode="auto">
              <a:xfrm>
                <a:off x="4107" y="2931"/>
                <a:ext cx="380" cy="5"/>
              </a:xfrm>
              <a:prstGeom prst="rect">
                <a:avLst/>
              </a:prstGeom>
              <a:solidFill>
                <a:srgbClr val="F1F3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2" name="Rectangle 478"/>
              <p:cNvSpPr>
                <a:spLocks noChangeArrowheads="1"/>
              </p:cNvSpPr>
              <p:nvPr/>
            </p:nvSpPr>
            <p:spPr bwMode="auto">
              <a:xfrm>
                <a:off x="4107" y="2936"/>
                <a:ext cx="380" cy="5"/>
              </a:xfrm>
              <a:prstGeom prst="rect">
                <a:avLst/>
              </a:prstGeom>
              <a:solidFill>
                <a:srgbClr val="EFF2E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3" name="Rectangle 479"/>
              <p:cNvSpPr>
                <a:spLocks noChangeArrowheads="1"/>
              </p:cNvSpPr>
              <p:nvPr/>
            </p:nvSpPr>
            <p:spPr bwMode="auto">
              <a:xfrm>
                <a:off x="4107" y="2941"/>
                <a:ext cx="380" cy="6"/>
              </a:xfrm>
              <a:prstGeom prst="rect">
                <a:avLst/>
              </a:prstGeom>
              <a:solidFill>
                <a:srgbClr val="EDF0E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4" name="Rectangle 480"/>
              <p:cNvSpPr>
                <a:spLocks noChangeArrowheads="1"/>
              </p:cNvSpPr>
              <p:nvPr/>
            </p:nvSpPr>
            <p:spPr bwMode="auto">
              <a:xfrm>
                <a:off x="4107" y="2947"/>
                <a:ext cx="380" cy="5"/>
              </a:xfrm>
              <a:prstGeom prst="rect">
                <a:avLst/>
              </a:prstGeom>
              <a:solidFill>
                <a:srgbClr val="EBEFE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5" name="Rectangle 481"/>
              <p:cNvSpPr>
                <a:spLocks noChangeArrowheads="1"/>
              </p:cNvSpPr>
              <p:nvPr/>
            </p:nvSpPr>
            <p:spPr bwMode="auto">
              <a:xfrm>
                <a:off x="4107" y="2952"/>
                <a:ext cx="380" cy="5"/>
              </a:xfrm>
              <a:prstGeom prst="rect">
                <a:avLst/>
              </a:prstGeom>
              <a:solidFill>
                <a:srgbClr val="E9E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Rectangle 482"/>
              <p:cNvSpPr>
                <a:spLocks noChangeArrowheads="1"/>
              </p:cNvSpPr>
              <p:nvPr/>
            </p:nvSpPr>
            <p:spPr bwMode="auto">
              <a:xfrm>
                <a:off x="4107" y="2957"/>
                <a:ext cx="380" cy="5"/>
              </a:xfrm>
              <a:prstGeom prst="rect">
                <a:avLst/>
              </a:prstGeom>
              <a:solidFill>
                <a:srgbClr val="E7EC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Rectangle 483"/>
              <p:cNvSpPr>
                <a:spLocks noChangeArrowheads="1"/>
              </p:cNvSpPr>
              <p:nvPr/>
            </p:nvSpPr>
            <p:spPr bwMode="auto">
              <a:xfrm>
                <a:off x="4107" y="2962"/>
                <a:ext cx="380" cy="5"/>
              </a:xfrm>
              <a:prstGeom prst="rect">
                <a:avLst/>
              </a:prstGeom>
              <a:solidFill>
                <a:srgbClr val="E5EA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Rectangle 484"/>
              <p:cNvSpPr>
                <a:spLocks noChangeArrowheads="1"/>
              </p:cNvSpPr>
              <p:nvPr/>
            </p:nvSpPr>
            <p:spPr bwMode="auto">
              <a:xfrm>
                <a:off x="4107" y="2967"/>
                <a:ext cx="380" cy="5"/>
              </a:xfrm>
              <a:prstGeom prst="rect">
                <a:avLst/>
              </a:prstGeom>
              <a:solidFill>
                <a:srgbClr val="E3E9D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Rectangle 485"/>
              <p:cNvSpPr>
                <a:spLocks noChangeArrowheads="1"/>
              </p:cNvSpPr>
              <p:nvPr/>
            </p:nvSpPr>
            <p:spPr bwMode="auto">
              <a:xfrm>
                <a:off x="4107" y="2972"/>
                <a:ext cx="380" cy="5"/>
              </a:xfrm>
              <a:prstGeom prst="rect">
                <a:avLst/>
              </a:prstGeom>
              <a:solidFill>
                <a:srgbClr val="E1E7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Rectangle 486"/>
              <p:cNvSpPr>
                <a:spLocks noChangeArrowheads="1"/>
              </p:cNvSpPr>
              <p:nvPr/>
            </p:nvSpPr>
            <p:spPr bwMode="auto">
              <a:xfrm>
                <a:off x="4107" y="2977"/>
                <a:ext cx="380" cy="5"/>
              </a:xfrm>
              <a:prstGeom prst="rect">
                <a:avLst/>
              </a:prstGeom>
              <a:solidFill>
                <a:srgbClr val="E0E6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Rectangle 487"/>
              <p:cNvSpPr>
                <a:spLocks noChangeArrowheads="1"/>
              </p:cNvSpPr>
              <p:nvPr/>
            </p:nvSpPr>
            <p:spPr bwMode="auto">
              <a:xfrm>
                <a:off x="4107" y="2982"/>
                <a:ext cx="380" cy="5"/>
              </a:xfrm>
              <a:prstGeom prst="rect">
                <a:avLst/>
              </a:prstGeom>
              <a:solidFill>
                <a:srgbClr val="DEE4C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Rectangle 488"/>
              <p:cNvSpPr>
                <a:spLocks noChangeArrowheads="1"/>
              </p:cNvSpPr>
              <p:nvPr/>
            </p:nvSpPr>
            <p:spPr bwMode="auto">
              <a:xfrm>
                <a:off x="4107" y="2987"/>
                <a:ext cx="380" cy="5"/>
              </a:xfrm>
              <a:prstGeom prst="rect">
                <a:avLst/>
              </a:prstGeom>
              <a:solidFill>
                <a:srgbClr val="DCE3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Rectangle 489"/>
              <p:cNvSpPr>
                <a:spLocks noChangeArrowheads="1"/>
              </p:cNvSpPr>
              <p:nvPr/>
            </p:nvSpPr>
            <p:spPr bwMode="auto">
              <a:xfrm>
                <a:off x="4107" y="2992"/>
                <a:ext cx="380" cy="5"/>
              </a:xfrm>
              <a:prstGeom prst="rect">
                <a:avLst/>
              </a:prstGeom>
              <a:solidFill>
                <a:srgbClr val="DBE2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Rectangle 490"/>
              <p:cNvSpPr>
                <a:spLocks noChangeArrowheads="1"/>
              </p:cNvSpPr>
              <p:nvPr/>
            </p:nvSpPr>
            <p:spPr bwMode="auto">
              <a:xfrm>
                <a:off x="4107" y="2997"/>
                <a:ext cx="380" cy="5"/>
              </a:xfrm>
              <a:prstGeom prst="rect">
                <a:avLst/>
              </a:prstGeom>
              <a:solidFill>
                <a:srgbClr val="D9E0C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Rectangle 491"/>
              <p:cNvSpPr>
                <a:spLocks noChangeArrowheads="1"/>
              </p:cNvSpPr>
              <p:nvPr/>
            </p:nvSpPr>
            <p:spPr bwMode="auto">
              <a:xfrm>
                <a:off x="4107" y="3002"/>
                <a:ext cx="380" cy="5"/>
              </a:xfrm>
              <a:prstGeom prst="rect">
                <a:avLst/>
              </a:prstGeom>
              <a:solidFill>
                <a:srgbClr val="D8DFC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Rectangle 492"/>
              <p:cNvSpPr>
                <a:spLocks noChangeArrowheads="1"/>
              </p:cNvSpPr>
              <p:nvPr/>
            </p:nvSpPr>
            <p:spPr bwMode="auto">
              <a:xfrm>
                <a:off x="4107" y="3007"/>
                <a:ext cx="380" cy="5"/>
              </a:xfrm>
              <a:prstGeom prst="rect">
                <a:avLst/>
              </a:prstGeom>
              <a:solidFill>
                <a:srgbClr val="D7D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Rectangle 493"/>
              <p:cNvSpPr>
                <a:spLocks noChangeArrowheads="1"/>
              </p:cNvSpPr>
              <p:nvPr/>
            </p:nvSpPr>
            <p:spPr bwMode="auto">
              <a:xfrm>
                <a:off x="4107" y="3012"/>
                <a:ext cx="380" cy="5"/>
              </a:xfrm>
              <a:prstGeom prst="rect">
                <a:avLst/>
              </a:prstGeom>
              <a:solidFill>
                <a:srgbClr val="D5DE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2" name="Rectangle 494"/>
              <p:cNvSpPr>
                <a:spLocks noChangeArrowheads="1"/>
              </p:cNvSpPr>
              <p:nvPr/>
            </p:nvSpPr>
            <p:spPr bwMode="auto">
              <a:xfrm>
                <a:off x="4107" y="3017"/>
                <a:ext cx="380" cy="6"/>
              </a:xfrm>
              <a:prstGeom prst="rect">
                <a:avLst/>
              </a:prstGeom>
              <a:solidFill>
                <a:srgbClr val="D5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3" name="Rectangle 495"/>
              <p:cNvSpPr>
                <a:spLocks noChangeArrowheads="1"/>
              </p:cNvSpPr>
              <p:nvPr/>
            </p:nvSpPr>
            <p:spPr bwMode="auto">
              <a:xfrm>
                <a:off x="4107" y="3023"/>
                <a:ext cx="380" cy="5"/>
              </a:xfrm>
              <a:prstGeom prst="rect">
                <a:avLst/>
              </a:prstGeom>
              <a:solidFill>
                <a:srgbClr val="D4DC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4" name="Rectangle 496"/>
              <p:cNvSpPr>
                <a:spLocks noChangeArrowheads="1"/>
              </p:cNvSpPr>
              <p:nvPr/>
            </p:nvSpPr>
            <p:spPr bwMode="auto">
              <a:xfrm>
                <a:off x="4107" y="3028"/>
                <a:ext cx="380" cy="5"/>
              </a:xfrm>
              <a:prstGeom prst="rect">
                <a:avLst/>
              </a:prstGeom>
              <a:solidFill>
                <a:srgbClr val="D3DC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5" name="Rectangle 497"/>
              <p:cNvSpPr>
                <a:spLocks noChangeArrowheads="1"/>
              </p:cNvSpPr>
              <p:nvPr/>
            </p:nvSpPr>
            <p:spPr bwMode="auto">
              <a:xfrm>
                <a:off x="4107" y="3033"/>
                <a:ext cx="380" cy="10"/>
              </a:xfrm>
              <a:prstGeom prst="rect">
                <a:avLst/>
              </a:prstGeom>
              <a:solidFill>
                <a:srgbClr val="D2DB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6" name="Rectangle 498"/>
              <p:cNvSpPr>
                <a:spLocks noChangeArrowheads="1"/>
              </p:cNvSpPr>
              <p:nvPr/>
            </p:nvSpPr>
            <p:spPr bwMode="auto">
              <a:xfrm>
                <a:off x="4107" y="3043"/>
                <a:ext cx="380" cy="5"/>
              </a:xfrm>
              <a:prstGeom prst="rect">
                <a:avLst/>
              </a:prstGeom>
              <a:solidFill>
                <a:srgbClr val="D2DA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7" name="Rectangle 499"/>
              <p:cNvSpPr>
                <a:spLocks noChangeArrowheads="1"/>
              </p:cNvSpPr>
              <p:nvPr/>
            </p:nvSpPr>
            <p:spPr bwMode="auto">
              <a:xfrm>
                <a:off x="4107" y="3048"/>
                <a:ext cx="380" cy="10"/>
              </a:xfrm>
              <a:prstGeom prst="rect">
                <a:avLst/>
              </a:prstGeom>
              <a:solidFill>
                <a:srgbClr val="D1D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548" name="Picture 500"/>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4117" y="3007"/>
                <a:ext cx="38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 name="Picture 501"/>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117" y="3007"/>
                <a:ext cx="385" cy="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8" name="Rectangle 502"/>
              <p:cNvSpPr>
                <a:spLocks noChangeArrowheads="1"/>
              </p:cNvSpPr>
              <p:nvPr/>
            </p:nvSpPr>
            <p:spPr bwMode="auto">
              <a:xfrm>
                <a:off x="4112" y="3002"/>
                <a:ext cx="375" cy="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9" name="Rectangle 503"/>
              <p:cNvSpPr>
                <a:spLocks noChangeArrowheads="1"/>
              </p:cNvSpPr>
              <p:nvPr/>
            </p:nvSpPr>
            <p:spPr bwMode="auto">
              <a:xfrm>
                <a:off x="4112" y="3012"/>
                <a:ext cx="375" cy="5"/>
              </a:xfrm>
              <a:prstGeom prst="rect">
                <a:avLst/>
              </a:prstGeom>
              <a:solidFill>
                <a:srgbClr val="FFFF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0" name="Rectangle 504"/>
              <p:cNvSpPr>
                <a:spLocks noChangeArrowheads="1"/>
              </p:cNvSpPr>
              <p:nvPr/>
            </p:nvSpPr>
            <p:spPr bwMode="auto">
              <a:xfrm>
                <a:off x="4112" y="3017"/>
                <a:ext cx="375" cy="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1" name="Rectangle 505"/>
              <p:cNvSpPr>
                <a:spLocks noChangeArrowheads="1"/>
              </p:cNvSpPr>
              <p:nvPr/>
            </p:nvSpPr>
            <p:spPr bwMode="auto">
              <a:xfrm>
                <a:off x="4112" y="3023"/>
                <a:ext cx="375" cy="10"/>
              </a:xfrm>
              <a:prstGeom prst="rect">
                <a:avLst/>
              </a:prstGeom>
              <a:solidFill>
                <a:srgbClr val="FEFE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2" name="Rectangle 506"/>
              <p:cNvSpPr>
                <a:spLocks noChangeArrowheads="1"/>
              </p:cNvSpPr>
              <p:nvPr/>
            </p:nvSpPr>
            <p:spPr bwMode="auto">
              <a:xfrm>
                <a:off x="4112" y="3033"/>
                <a:ext cx="375" cy="5"/>
              </a:xfrm>
              <a:prstGeom prst="rect">
                <a:avLst/>
              </a:prstGeom>
              <a:solidFill>
                <a:srgbClr val="FDFE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3" name="Rectangle 507"/>
              <p:cNvSpPr>
                <a:spLocks noChangeArrowheads="1"/>
              </p:cNvSpPr>
              <p:nvPr/>
            </p:nvSpPr>
            <p:spPr bwMode="auto">
              <a:xfrm>
                <a:off x="4112" y="3038"/>
                <a:ext cx="375" cy="5"/>
              </a:xfrm>
              <a:prstGeom prst="rect">
                <a:avLst/>
              </a:prstGeom>
              <a:solidFill>
                <a:srgbClr val="FDFD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4" name="Rectangle 508"/>
              <p:cNvSpPr>
                <a:spLocks noChangeArrowheads="1"/>
              </p:cNvSpPr>
              <p:nvPr/>
            </p:nvSpPr>
            <p:spPr bwMode="auto">
              <a:xfrm>
                <a:off x="4112" y="3043"/>
                <a:ext cx="375" cy="5"/>
              </a:xfrm>
              <a:prstGeom prst="rect">
                <a:avLst/>
              </a:prstGeom>
              <a:solidFill>
                <a:srgbClr val="FCFD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5" name="Rectangle 509"/>
              <p:cNvSpPr>
                <a:spLocks noChangeArrowheads="1"/>
              </p:cNvSpPr>
              <p:nvPr/>
            </p:nvSpPr>
            <p:spPr bwMode="auto">
              <a:xfrm>
                <a:off x="4112" y="3048"/>
                <a:ext cx="375" cy="5"/>
              </a:xfrm>
              <a:prstGeom prst="rect">
                <a:avLst/>
              </a:prstGeom>
              <a:solidFill>
                <a:srgbClr val="FCFC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6" name="Rectangle 510"/>
              <p:cNvSpPr>
                <a:spLocks noChangeArrowheads="1"/>
              </p:cNvSpPr>
              <p:nvPr/>
            </p:nvSpPr>
            <p:spPr bwMode="auto">
              <a:xfrm>
                <a:off x="4112" y="3053"/>
                <a:ext cx="375" cy="5"/>
              </a:xfrm>
              <a:prstGeom prst="rect">
                <a:avLst/>
              </a:prstGeom>
              <a:solidFill>
                <a:srgbClr val="FBFC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87" name="Rectangle 511"/>
              <p:cNvSpPr>
                <a:spLocks noChangeArrowheads="1"/>
              </p:cNvSpPr>
              <p:nvPr/>
            </p:nvSpPr>
            <p:spPr bwMode="auto">
              <a:xfrm>
                <a:off x="4112" y="3058"/>
                <a:ext cx="375" cy="5"/>
              </a:xfrm>
              <a:prstGeom prst="rect">
                <a:avLst/>
              </a:prstGeom>
              <a:solidFill>
                <a:srgbClr val="FAFB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6" name="Rectangle 512"/>
              <p:cNvSpPr>
                <a:spLocks noChangeArrowheads="1"/>
              </p:cNvSpPr>
              <p:nvPr/>
            </p:nvSpPr>
            <p:spPr bwMode="auto">
              <a:xfrm>
                <a:off x="4112" y="3063"/>
                <a:ext cx="375" cy="5"/>
              </a:xfrm>
              <a:prstGeom prst="rect">
                <a:avLst/>
              </a:prstGeom>
              <a:solidFill>
                <a:srgbClr val="F9FA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7" name="Rectangle 513"/>
              <p:cNvSpPr>
                <a:spLocks noChangeArrowheads="1"/>
              </p:cNvSpPr>
              <p:nvPr/>
            </p:nvSpPr>
            <p:spPr bwMode="auto">
              <a:xfrm>
                <a:off x="4112" y="3068"/>
                <a:ext cx="375" cy="5"/>
              </a:xfrm>
              <a:prstGeom prst="rect">
                <a:avLst/>
              </a:prstGeom>
              <a:solidFill>
                <a:srgbClr val="F9FA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8" name="Rectangle 514"/>
              <p:cNvSpPr>
                <a:spLocks noChangeArrowheads="1"/>
              </p:cNvSpPr>
              <p:nvPr/>
            </p:nvSpPr>
            <p:spPr bwMode="auto">
              <a:xfrm>
                <a:off x="4112" y="3073"/>
                <a:ext cx="375" cy="5"/>
              </a:xfrm>
              <a:prstGeom prst="rect">
                <a:avLst/>
              </a:prstGeom>
              <a:solidFill>
                <a:srgbClr val="F8F9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9" name="Rectangle 515"/>
              <p:cNvSpPr>
                <a:spLocks noChangeArrowheads="1"/>
              </p:cNvSpPr>
              <p:nvPr/>
            </p:nvSpPr>
            <p:spPr bwMode="auto">
              <a:xfrm>
                <a:off x="4112" y="3078"/>
                <a:ext cx="375" cy="5"/>
              </a:xfrm>
              <a:prstGeom prst="rect">
                <a:avLst/>
              </a:prstGeom>
              <a:solidFill>
                <a:srgbClr val="F6F8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0" name="Rectangle 516"/>
              <p:cNvSpPr>
                <a:spLocks noChangeArrowheads="1"/>
              </p:cNvSpPr>
              <p:nvPr/>
            </p:nvSpPr>
            <p:spPr bwMode="auto">
              <a:xfrm>
                <a:off x="4112" y="3083"/>
                <a:ext cx="375" cy="5"/>
              </a:xfrm>
              <a:prstGeom prst="rect">
                <a:avLst/>
              </a:prstGeom>
              <a:solidFill>
                <a:srgbClr val="F5F7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1" name="Rectangle 517"/>
              <p:cNvSpPr>
                <a:spLocks noChangeArrowheads="1"/>
              </p:cNvSpPr>
              <p:nvPr/>
            </p:nvSpPr>
            <p:spPr bwMode="auto">
              <a:xfrm>
                <a:off x="4112" y="3088"/>
                <a:ext cx="375" cy="5"/>
              </a:xfrm>
              <a:prstGeom prst="rect">
                <a:avLst/>
              </a:prstGeom>
              <a:solidFill>
                <a:srgbClr val="F4F6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2" name="Rectangle 518"/>
              <p:cNvSpPr>
                <a:spLocks noChangeArrowheads="1"/>
              </p:cNvSpPr>
              <p:nvPr/>
            </p:nvSpPr>
            <p:spPr bwMode="auto">
              <a:xfrm>
                <a:off x="4112" y="3093"/>
                <a:ext cx="375" cy="5"/>
              </a:xfrm>
              <a:prstGeom prst="rect">
                <a:avLst/>
              </a:prstGeom>
              <a:solidFill>
                <a:srgbClr val="F3F5E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3" name="Rectangle 519"/>
              <p:cNvSpPr>
                <a:spLocks noChangeArrowheads="1"/>
              </p:cNvSpPr>
              <p:nvPr/>
            </p:nvSpPr>
            <p:spPr bwMode="auto">
              <a:xfrm>
                <a:off x="4112" y="3098"/>
                <a:ext cx="375" cy="6"/>
              </a:xfrm>
              <a:prstGeom prst="rect">
                <a:avLst/>
              </a:prstGeom>
              <a:solidFill>
                <a:srgbClr val="F2F4E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4" name="Rectangle 520"/>
              <p:cNvSpPr>
                <a:spLocks noChangeArrowheads="1"/>
              </p:cNvSpPr>
              <p:nvPr/>
            </p:nvSpPr>
            <p:spPr bwMode="auto">
              <a:xfrm>
                <a:off x="4112" y="3104"/>
                <a:ext cx="375" cy="5"/>
              </a:xfrm>
              <a:prstGeom prst="rect">
                <a:avLst/>
              </a:prstGeom>
              <a:solidFill>
                <a:srgbClr val="F0F3E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5" name="Rectangle 521"/>
              <p:cNvSpPr>
                <a:spLocks noChangeArrowheads="1"/>
              </p:cNvSpPr>
              <p:nvPr/>
            </p:nvSpPr>
            <p:spPr bwMode="auto">
              <a:xfrm>
                <a:off x="4112" y="3109"/>
                <a:ext cx="375" cy="5"/>
              </a:xfrm>
              <a:prstGeom prst="rect">
                <a:avLst/>
              </a:prstGeom>
              <a:solidFill>
                <a:srgbClr val="EFF2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6" name="Rectangle 522"/>
              <p:cNvSpPr>
                <a:spLocks noChangeArrowheads="1"/>
              </p:cNvSpPr>
              <p:nvPr/>
            </p:nvSpPr>
            <p:spPr bwMode="auto">
              <a:xfrm>
                <a:off x="4112" y="3114"/>
                <a:ext cx="375" cy="5"/>
              </a:xfrm>
              <a:prstGeom prst="rect">
                <a:avLst/>
              </a:prstGeom>
              <a:solidFill>
                <a:srgbClr val="EEF1E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7" name="Rectangle 523"/>
              <p:cNvSpPr>
                <a:spLocks noChangeArrowheads="1"/>
              </p:cNvSpPr>
              <p:nvPr/>
            </p:nvSpPr>
            <p:spPr bwMode="auto">
              <a:xfrm>
                <a:off x="4112" y="3119"/>
                <a:ext cx="375" cy="5"/>
              </a:xfrm>
              <a:prstGeom prst="rect">
                <a:avLst/>
              </a:prstGeom>
              <a:solidFill>
                <a:srgbClr val="ECEFE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0" name="Rectangle 524"/>
              <p:cNvSpPr>
                <a:spLocks noChangeArrowheads="1"/>
              </p:cNvSpPr>
              <p:nvPr/>
            </p:nvSpPr>
            <p:spPr bwMode="auto">
              <a:xfrm>
                <a:off x="4112" y="3124"/>
                <a:ext cx="375" cy="5"/>
              </a:xfrm>
              <a:prstGeom prst="rect">
                <a:avLst/>
              </a:prstGeom>
              <a:solidFill>
                <a:srgbClr val="EBEE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1" name="Rectangle 525"/>
              <p:cNvSpPr>
                <a:spLocks noChangeArrowheads="1"/>
              </p:cNvSpPr>
              <p:nvPr/>
            </p:nvSpPr>
            <p:spPr bwMode="auto">
              <a:xfrm>
                <a:off x="4112" y="3129"/>
                <a:ext cx="375" cy="5"/>
              </a:xfrm>
              <a:prstGeom prst="rect">
                <a:avLst/>
              </a:prstGeom>
              <a:solidFill>
                <a:srgbClr val="E9E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2" name="Rectangle 526"/>
              <p:cNvSpPr>
                <a:spLocks noChangeArrowheads="1"/>
              </p:cNvSpPr>
              <p:nvPr/>
            </p:nvSpPr>
            <p:spPr bwMode="auto">
              <a:xfrm>
                <a:off x="4112" y="3134"/>
                <a:ext cx="375" cy="5"/>
              </a:xfrm>
              <a:prstGeom prst="rect">
                <a:avLst/>
              </a:prstGeom>
              <a:solidFill>
                <a:srgbClr val="E7ECD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3" name="Rectangle 527"/>
              <p:cNvSpPr>
                <a:spLocks noChangeArrowheads="1"/>
              </p:cNvSpPr>
              <p:nvPr/>
            </p:nvSpPr>
            <p:spPr bwMode="auto">
              <a:xfrm>
                <a:off x="4112" y="3139"/>
                <a:ext cx="375" cy="5"/>
              </a:xfrm>
              <a:prstGeom prst="rect">
                <a:avLst/>
              </a:prstGeom>
              <a:solidFill>
                <a:srgbClr val="E6EBD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4" name="Rectangle 528"/>
              <p:cNvSpPr>
                <a:spLocks noChangeArrowheads="1"/>
              </p:cNvSpPr>
              <p:nvPr/>
            </p:nvSpPr>
            <p:spPr bwMode="auto">
              <a:xfrm>
                <a:off x="4112" y="3144"/>
                <a:ext cx="375" cy="5"/>
              </a:xfrm>
              <a:prstGeom prst="rect">
                <a:avLst/>
              </a:prstGeom>
              <a:solidFill>
                <a:srgbClr val="E4E9D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5" name="Rectangle 529"/>
              <p:cNvSpPr>
                <a:spLocks noChangeArrowheads="1"/>
              </p:cNvSpPr>
              <p:nvPr/>
            </p:nvSpPr>
            <p:spPr bwMode="auto">
              <a:xfrm>
                <a:off x="4112" y="3149"/>
                <a:ext cx="375" cy="5"/>
              </a:xfrm>
              <a:prstGeom prst="rect">
                <a:avLst/>
              </a:prstGeom>
              <a:solidFill>
                <a:srgbClr val="E3E8D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6" name="Rectangle 530"/>
              <p:cNvSpPr>
                <a:spLocks noChangeArrowheads="1"/>
              </p:cNvSpPr>
              <p:nvPr/>
            </p:nvSpPr>
            <p:spPr bwMode="auto">
              <a:xfrm>
                <a:off x="4112" y="3154"/>
                <a:ext cx="375" cy="5"/>
              </a:xfrm>
              <a:prstGeom prst="rect">
                <a:avLst/>
              </a:prstGeom>
              <a:solidFill>
                <a:srgbClr val="E1E7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7" name="Rectangle 531"/>
              <p:cNvSpPr>
                <a:spLocks noChangeArrowheads="1"/>
              </p:cNvSpPr>
              <p:nvPr/>
            </p:nvSpPr>
            <p:spPr bwMode="auto">
              <a:xfrm>
                <a:off x="4112" y="3159"/>
                <a:ext cx="375" cy="5"/>
              </a:xfrm>
              <a:prstGeom prst="rect">
                <a:avLst/>
              </a:prstGeom>
              <a:solidFill>
                <a:srgbClr val="E0E6C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8" name="Rectangle 532"/>
              <p:cNvSpPr>
                <a:spLocks noChangeArrowheads="1"/>
              </p:cNvSpPr>
              <p:nvPr/>
            </p:nvSpPr>
            <p:spPr bwMode="auto">
              <a:xfrm>
                <a:off x="4112" y="3164"/>
                <a:ext cx="375" cy="5"/>
              </a:xfrm>
              <a:prstGeom prst="rect">
                <a:avLst/>
              </a:prstGeom>
              <a:solidFill>
                <a:srgbClr val="DEE5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9" name="Rectangle 533"/>
              <p:cNvSpPr>
                <a:spLocks noChangeArrowheads="1"/>
              </p:cNvSpPr>
              <p:nvPr/>
            </p:nvSpPr>
            <p:spPr bwMode="auto">
              <a:xfrm>
                <a:off x="4112" y="3169"/>
                <a:ext cx="375" cy="5"/>
              </a:xfrm>
              <a:prstGeom prst="rect">
                <a:avLst/>
              </a:prstGeom>
              <a:solidFill>
                <a:srgbClr val="DDE4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0" name="Rectangle 534"/>
              <p:cNvSpPr>
                <a:spLocks noChangeArrowheads="1"/>
              </p:cNvSpPr>
              <p:nvPr/>
            </p:nvSpPr>
            <p:spPr bwMode="auto">
              <a:xfrm>
                <a:off x="4112" y="3174"/>
                <a:ext cx="375" cy="6"/>
              </a:xfrm>
              <a:prstGeom prst="rect">
                <a:avLst/>
              </a:prstGeom>
              <a:solidFill>
                <a:srgbClr val="DCE2C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1" name="Rectangle 535"/>
              <p:cNvSpPr>
                <a:spLocks noChangeArrowheads="1"/>
              </p:cNvSpPr>
              <p:nvPr/>
            </p:nvSpPr>
            <p:spPr bwMode="auto">
              <a:xfrm>
                <a:off x="4112" y="3180"/>
                <a:ext cx="375" cy="5"/>
              </a:xfrm>
              <a:prstGeom prst="rect">
                <a:avLst/>
              </a:prstGeom>
              <a:solidFill>
                <a:srgbClr val="DBE2C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2" name="Rectangle 536"/>
              <p:cNvSpPr>
                <a:spLocks noChangeArrowheads="1"/>
              </p:cNvSpPr>
              <p:nvPr/>
            </p:nvSpPr>
            <p:spPr bwMode="auto">
              <a:xfrm>
                <a:off x="4112" y="3185"/>
                <a:ext cx="375" cy="5"/>
              </a:xfrm>
              <a:prstGeom prst="rect">
                <a:avLst/>
              </a:prstGeom>
              <a:solidFill>
                <a:srgbClr val="DAE1C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3" name="Rectangle 537"/>
              <p:cNvSpPr>
                <a:spLocks noChangeArrowheads="1"/>
              </p:cNvSpPr>
              <p:nvPr/>
            </p:nvSpPr>
            <p:spPr bwMode="auto">
              <a:xfrm>
                <a:off x="4112" y="3190"/>
                <a:ext cx="375" cy="5"/>
              </a:xfrm>
              <a:prstGeom prst="rect">
                <a:avLst/>
              </a:prstGeom>
              <a:solidFill>
                <a:srgbClr val="D8E0C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4" name="Rectangle 538"/>
              <p:cNvSpPr>
                <a:spLocks noChangeArrowheads="1"/>
              </p:cNvSpPr>
              <p:nvPr/>
            </p:nvSpPr>
            <p:spPr bwMode="auto">
              <a:xfrm>
                <a:off x="4112" y="3195"/>
                <a:ext cx="375" cy="5"/>
              </a:xfrm>
              <a:prstGeom prst="rect">
                <a:avLst/>
              </a:prstGeom>
              <a:solidFill>
                <a:srgbClr val="D7DFB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5" name="Rectangle 539"/>
              <p:cNvSpPr>
                <a:spLocks noChangeArrowheads="1"/>
              </p:cNvSpPr>
              <p:nvPr/>
            </p:nvSpPr>
            <p:spPr bwMode="auto">
              <a:xfrm>
                <a:off x="4112" y="3200"/>
                <a:ext cx="375" cy="5"/>
              </a:xfrm>
              <a:prstGeom prst="rect">
                <a:avLst/>
              </a:prstGeom>
              <a:solidFill>
                <a:srgbClr val="D6DEB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6" name="Rectangle 540"/>
              <p:cNvSpPr>
                <a:spLocks noChangeArrowheads="1"/>
              </p:cNvSpPr>
              <p:nvPr/>
            </p:nvSpPr>
            <p:spPr bwMode="auto">
              <a:xfrm>
                <a:off x="4112" y="3205"/>
                <a:ext cx="375" cy="5"/>
              </a:xfrm>
              <a:prstGeom prst="rect">
                <a:avLst/>
              </a:prstGeom>
              <a:solidFill>
                <a:srgbClr val="D6DEB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7" name="Rectangle 541"/>
              <p:cNvSpPr>
                <a:spLocks noChangeArrowheads="1"/>
              </p:cNvSpPr>
              <p:nvPr/>
            </p:nvSpPr>
            <p:spPr bwMode="auto">
              <a:xfrm>
                <a:off x="4112" y="3210"/>
                <a:ext cx="375" cy="5"/>
              </a:xfrm>
              <a:prstGeom prst="rect">
                <a:avLst/>
              </a:prstGeom>
              <a:solidFill>
                <a:srgbClr val="D5DDB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8" name="Rectangle 542"/>
              <p:cNvSpPr>
                <a:spLocks noChangeArrowheads="1"/>
              </p:cNvSpPr>
              <p:nvPr/>
            </p:nvSpPr>
            <p:spPr bwMode="auto">
              <a:xfrm>
                <a:off x="4112" y="3215"/>
                <a:ext cx="375" cy="5"/>
              </a:xfrm>
              <a:prstGeom prst="rect">
                <a:avLst/>
              </a:prstGeom>
              <a:solidFill>
                <a:srgbClr val="D4DDB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9" name="Rectangle 543"/>
              <p:cNvSpPr>
                <a:spLocks noChangeArrowheads="1"/>
              </p:cNvSpPr>
              <p:nvPr/>
            </p:nvSpPr>
            <p:spPr bwMode="auto">
              <a:xfrm>
                <a:off x="4112" y="3220"/>
                <a:ext cx="375" cy="5"/>
              </a:xfrm>
              <a:prstGeom prst="rect">
                <a:avLst/>
              </a:prstGeom>
              <a:solidFill>
                <a:srgbClr val="D4DCB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0" name="Rectangle 544"/>
              <p:cNvSpPr>
                <a:spLocks noChangeArrowheads="1"/>
              </p:cNvSpPr>
              <p:nvPr/>
            </p:nvSpPr>
            <p:spPr bwMode="auto">
              <a:xfrm>
                <a:off x="4112" y="3225"/>
                <a:ext cx="375" cy="5"/>
              </a:xfrm>
              <a:prstGeom prst="rect">
                <a:avLst/>
              </a:prstGeom>
              <a:solidFill>
                <a:srgbClr val="D3DC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1" name="Rectangle 545"/>
              <p:cNvSpPr>
                <a:spLocks noChangeArrowheads="1"/>
              </p:cNvSpPr>
              <p:nvPr/>
            </p:nvSpPr>
            <p:spPr bwMode="auto">
              <a:xfrm>
                <a:off x="4112" y="3230"/>
                <a:ext cx="375" cy="5"/>
              </a:xfrm>
              <a:prstGeom prst="rect">
                <a:avLst/>
              </a:prstGeom>
              <a:solidFill>
                <a:srgbClr val="D3DBB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2" name="Rectangle 546"/>
              <p:cNvSpPr>
                <a:spLocks noChangeArrowheads="1"/>
              </p:cNvSpPr>
              <p:nvPr/>
            </p:nvSpPr>
            <p:spPr bwMode="auto">
              <a:xfrm>
                <a:off x="4112" y="3235"/>
                <a:ext cx="375" cy="5"/>
              </a:xfrm>
              <a:prstGeom prst="rect">
                <a:avLst/>
              </a:prstGeom>
              <a:solidFill>
                <a:srgbClr val="D2DBB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3" name="Rectangle 547"/>
              <p:cNvSpPr>
                <a:spLocks noChangeArrowheads="1"/>
              </p:cNvSpPr>
              <p:nvPr/>
            </p:nvSpPr>
            <p:spPr bwMode="auto">
              <a:xfrm>
                <a:off x="4112" y="3240"/>
                <a:ext cx="375" cy="5"/>
              </a:xfrm>
              <a:prstGeom prst="rect">
                <a:avLst/>
              </a:prstGeom>
              <a:solidFill>
                <a:srgbClr val="D2DB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4" name="Rectangle 548"/>
              <p:cNvSpPr>
                <a:spLocks noChangeArrowheads="1"/>
              </p:cNvSpPr>
              <p:nvPr/>
            </p:nvSpPr>
            <p:spPr bwMode="auto">
              <a:xfrm>
                <a:off x="4112" y="3245"/>
                <a:ext cx="375" cy="5"/>
              </a:xfrm>
              <a:prstGeom prst="rect">
                <a:avLst/>
              </a:prstGeom>
              <a:solidFill>
                <a:srgbClr val="D1DA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5" name="Rectangle 549"/>
              <p:cNvSpPr>
                <a:spLocks noChangeArrowheads="1"/>
              </p:cNvSpPr>
              <p:nvPr/>
            </p:nvSpPr>
            <p:spPr bwMode="auto">
              <a:xfrm>
                <a:off x="4112" y="3250"/>
                <a:ext cx="375" cy="11"/>
              </a:xfrm>
              <a:prstGeom prst="rect">
                <a:avLst/>
              </a:prstGeom>
              <a:solidFill>
                <a:srgbClr val="D1DA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6" name="Rectangle 550"/>
              <p:cNvSpPr>
                <a:spLocks noChangeArrowheads="1"/>
              </p:cNvSpPr>
              <p:nvPr/>
            </p:nvSpPr>
            <p:spPr bwMode="auto">
              <a:xfrm>
                <a:off x="4113" y="3096"/>
                <a:ext cx="104" cy="159"/>
              </a:xfrm>
              <a:prstGeom prst="rect">
                <a:avLst/>
              </a:pr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7" name="Rectangle 551"/>
              <p:cNvSpPr>
                <a:spLocks noChangeArrowheads="1"/>
              </p:cNvSpPr>
              <p:nvPr/>
            </p:nvSpPr>
            <p:spPr bwMode="auto">
              <a:xfrm>
                <a:off x="4246" y="3054"/>
                <a:ext cx="104" cy="201"/>
              </a:xfrm>
              <a:prstGeom prst="rect">
                <a:avLst/>
              </a:pr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8" name="Rectangle 552"/>
              <p:cNvSpPr>
                <a:spLocks noChangeArrowheads="1"/>
              </p:cNvSpPr>
              <p:nvPr/>
            </p:nvSpPr>
            <p:spPr bwMode="auto">
              <a:xfrm>
                <a:off x="4380" y="3005"/>
                <a:ext cx="103" cy="250"/>
              </a:xfrm>
              <a:prstGeom prst="rect">
                <a:avLst/>
              </a:pr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39" name="Rectangle 553"/>
              <p:cNvSpPr>
                <a:spLocks noChangeArrowheads="1"/>
              </p:cNvSpPr>
              <p:nvPr/>
            </p:nvSpPr>
            <p:spPr bwMode="auto">
              <a:xfrm>
                <a:off x="4186" y="3329"/>
                <a:ext cx="274"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Analysts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602" name="Picture 554"/>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4593" y="3002"/>
                <a:ext cx="39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3" name="Picture 555"/>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593" y="3002"/>
                <a:ext cx="390"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0" name="Freeform 556"/>
              <p:cNvSpPr>
                <a:spLocks/>
              </p:cNvSpPr>
              <p:nvPr/>
            </p:nvSpPr>
            <p:spPr bwMode="auto">
              <a:xfrm>
                <a:off x="4591" y="2998"/>
                <a:ext cx="372" cy="162"/>
              </a:xfrm>
              <a:custGeom>
                <a:avLst/>
                <a:gdLst>
                  <a:gd name="T0" fmla="*/ 372 w 372"/>
                  <a:gd name="T1" fmla="*/ 81 h 162"/>
                  <a:gd name="T2" fmla="*/ 291 w 372"/>
                  <a:gd name="T3" fmla="*/ 162 h 162"/>
                  <a:gd name="T4" fmla="*/ 291 w 372"/>
                  <a:gd name="T5" fmla="*/ 122 h 162"/>
                  <a:gd name="T6" fmla="*/ 0 w 372"/>
                  <a:gd name="T7" fmla="*/ 119 h 162"/>
                  <a:gd name="T8" fmla="*/ 0 w 372"/>
                  <a:gd name="T9" fmla="*/ 39 h 162"/>
                  <a:gd name="T10" fmla="*/ 291 w 372"/>
                  <a:gd name="T11" fmla="*/ 41 h 162"/>
                  <a:gd name="T12" fmla="*/ 292 w 372"/>
                  <a:gd name="T13" fmla="*/ 0 h 162"/>
                  <a:gd name="T14" fmla="*/ 372 w 372"/>
                  <a:gd name="T15" fmla="*/ 8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162">
                    <a:moveTo>
                      <a:pt x="372" y="81"/>
                    </a:moveTo>
                    <a:lnTo>
                      <a:pt x="291" y="162"/>
                    </a:lnTo>
                    <a:lnTo>
                      <a:pt x="291" y="122"/>
                    </a:lnTo>
                    <a:lnTo>
                      <a:pt x="0" y="119"/>
                    </a:lnTo>
                    <a:lnTo>
                      <a:pt x="0" y="39"/>
                    </a:lnTo>
                    <a:lnTo>
                      <a:pt x="291" y="41"/>
                    </a:lnTo>
                    <a:lnTo>
                      <a:pt x="292" y="0"/>
                    </a:lnTo>
                    <a:lnTo>
                      <a:pt x="372" y="81"/>
                    </a:lnTo>
                    <a:close/>
                  </a:path>
                </a:pathLst>
              </a:custGeom>
              <a:solidFill>
                <a:srgbClr val="3E7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1" name="Freeform 557"/>
              <p:cNvSpPr>
                <a:spLocks/>
              </p:cNvSpPr>
              <p:nvPr/>
            </p:nvSpPr>
            <p:spPr bwMode="auto">
              <a:xfrm>
                <a:off x="4591" y="2998"/>
                <a:ext cx="372" cy="162"/>
              </a:xfrm>
              <a:custGeom>
                <a:avLst/>
                <a:gdLst>
                  <a:gd name="T0" fmla="*/ 372 w 372"/>
                  <a:gd name="T1" fmla="*/ 81 h 162"/>
                  <a:gd name="T2" fmla="*/ 291 w 372"/>
                  <a:gd name="T3" fmla="*/ 162 h 162"/>
                  <a:gd name="T4" fmla="*/ 291 w 372"/>
                  <a:gd name="T5" fmla="*/ 122 h 162"/>
                  <a:gd name="T6" fmla="*/ 0 w 372"/>
                  <a:gd name="T7" fmla="*/ 119 h 162"/>
                  <a:gd name="T8" fmla="*/ 0 w 372"/>
                  <a:gd name="T9" fmla="*/ 39 h 162"/>
                  <a:gd name="T10" fmla="*/ 291 w 372"/>
                  <a:gd name="T11" fmla="*/ 41 h 162"/>
                  <a:gd name="T12" fmla="*/ 292 w 372"/>
                  <a:gd name="T13" fmla="*/ 0 h 162"/>
                  <a:gd name="T14" fmla="*/ 372 w 372"/>
                  <a:gd name="T15" fmla="*/ 81 h 1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2" h="162">
                    <a:moveTo>
                      <a:pt x="372" y="81"/>
                    </a:moveTo>
                    <a:lnTo>
                      <a:pt x="291" y="162"/>
                    </a:lnTo>
                    <a:lnTo>
                      <a:pt x="291" y="122"/>
                    </a:lnTo>
                    <a:lnTo>
                      <a:pt x="0" y="119"/>
                    </a:lnTo>
                    <a:lnTo>
                      <a:pt x="0" y="39"/>
                    </a:lnTo>
                    <a:lnTo>
                      <a:pt x="291" y="41"/>
                    </a:lnTo>
                    <a:lnTo>
                      <a:pt x="292" y="0"/>
                    </a:lnTo>
                    <a:lnTo>
                      <a:pt x="372" y="81"/>
                    </a:lnTo>
                    <a:close/>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606" name="Picture 558"/>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3337" y="2546"/>
                <a:ext cx="456"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7" name="Picture 559"/>
              <p:cNvPicPr>
                <a:picLocks noChangeAspect="1" noChangeArrowheads="1"/>
              </p:cNvPicPr>
              <p:nvPr/>
            </p:nvPicPr>
            <p:blipFill>
              <a:blip r:embed="rId26">
                <a:extLst>
                  <a:ext uri="{28A0092B-C50C-407E-A947-70E740481C1C}">
                    <a14:useLocalDpi xmlns:a14="http://schemas.microsoft.com/office/drawing/2010/main"/>
                  </a:ext>
                </a:extLst>
              </a:blip>
              <a:srcRect/>
              <a:stretch>
                <a:fillRect/>
              </a:stretch>
            </p:blipFill>
            <p:spPr bwMode="auto">
              <a:xfrm>
                <a:off x="3337" y="2546"/>
                <a:ext cx="456" cy="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2" name="Freeform 560"/>
              <p:cNvSpPr>
                <a:spLocks/>
              </p:cNvSpPr>
              <p:nvPr/>
            </p:nvSpPr>
            <p:spPr bwMode="auto">
              <a:xfrm>
                <a:off x="3330" y="2540"/>
                <a:ext cx="445" cy="306"/>
              </a:xfrm>
              <a:custGeom>
                <a:avLst/>
                <a:gdLst>
                  <a:gd name="T0" fmla="*/ 0 w 445"/>
                  <a:gd name="T1" fmla="*/ 33 h 306"/>
                  <a:gd name="T2" fmla="*/ 110 w 445"/>
                  <a:gd name="T3" fmla="*/ 0 h 306"/>
                  <a:gd name="T4" fmla="*/ 90 w 445"/>
                  <a:gd name="T5" fmla="*/ 36 h 306"/>
                  <a:gd name="T6" fmla="*/ 393 w 445"/>
                  <a:gd name="T7" fmla="*/ 200 h 306"/>
                  <a:gd name="T8" fmla="*/ 412 w 445"/>
                  <a:gd name="T9" fmla="*/ 164 h 306"/>
                  <a:gd name="T10" fmla="*/ 445 w 445"/>
                  <a:gd name="T11" fmla="*/ 274 h 306"/>
                  <a:gd name="T12" fmla="*/ 335 w 445"/>
                  <a:gd name="T13" fmla="*/ 306 h 306"/>
                  <a:gd name="T14" fmla="*/ 354 w 445"/>
                  <a:gd name="T15" fmla="*/ 271 h 306"/>
                  <a:gd name="T16" fmla="*/ 52 w 445"/>
                  <a:gd name="T17" fmla="*/ 107 h 306"/>
                  <a:gd name="T18" fmla="*/ 32 w 445"/>
                  <a:gd name="T19" fmla="*/ 143 h 306"/>
                  <a:gd name="T20" fmla="*/ 0 w 445"/>
                  <a:gd name="T21" fmla="*/ 3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306">
                    <a:moveTo>
                      <a:pt x="0" y="33"/>
                    </a:moveTo>
                    <a:lnTo>
                      <a:pt x="110" y="0"/>
                    </a:lnTo>
                    <a:lnTo>
                      <a:pt x="90" y="36"/>
                    </a:lnTo>
                    <a:lnTo>
                      <a:pt x="393" y="200"/>
                    </a:lnTo>
                    <a:lnTo>
                      <a:pt x="412" y="164"/>
                    </a:lnTo>
                    <a:lnTo>
                      <a:pt x="445" y="274"/>
                    </a:lnTo>
                    <a:lnTo>
                      <a:pt x="335" y="306"/>
                    </a:lnTo>
                    <a:lnTo>
                      <a:pt x="354" y="271"/>
                    </a:lnTo>
                    <a:lnTo>
                      <a:pt x="52" y="107"/>
                    </a:lnTo>
                    <a:lnTo>
                      <a:pt x="32" y="143"/>
                    </a:lnTo>
                    <a:lnTo>
                      <a:pt x="0" y="33"/>
                    </a:lnTo>
                    <a:close/>
                  </a:path>
                </a:pathLst>
              </a:custGeom>
              <a:solidFill>
                <a:srgbClr val="3E7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3" name="Freeform 561"/>
              <p:cNvSpPr>
                <a:spLocks/>
              </p:cNvSpPr>
              <p:nvPr/>
            </p:nvSpPr>
            <p:spPr bwMode="auto">
              <a:xfrm>
                <a:off x="3330" y="2540"/>
                <a:ext cx="445" cy="306"/>
              </a:xfrm>
              <a:custGeom>
                <a:avLst/>
                <a:gdLst>
                  <a:gd name="T0" fmla="*/ 0 w 445"/>
                  <a:gd name="T1" fmla="*/ 33 h 306"/>
                  <a:gd name="T2" fmla="*/ 110 w 445"/>
                  <a:gd name="T3" fmla="*/ 0 h 306"/>
                  <a:gd name="T4" fmla="*/ 90 w 445"/>
                  <a:gd name="T5" fmla="*/ 36 h 306"/>
                  <a:gd name="T6" fmla="*/ 393 w 445"/>
                  <a:gd name="T7" fmla="*/ 200 h 306"/>
                  <a:gd name="T8" fmla="*/ 412 w 445"/>
                  <a:gd name="T9" fmla="*/ 164 h 306"/>
                  <a:gd name="T10" fmla="*/ 445 w 445"/>
                  <a:gd name="T11" fmla="*/ 274 h 306"/>
                  <a:gd name="T12" fmla="*/ 335 w 445"/>
                  <a:gd name="T13" fmla="*/ 306 h 306"/>
                  <a:gd name="T14" fmla="*/ 354 w 445"/>
                  <a:gd name="T15" fmla="*/ 271 h 306"/>
                  <a:gd name="T16" fmla="*/ 52 w 445"/>
                  <a:gd name="T17" fmla="*/ 107 h 306"/>
                  <a:gd name="T18" fmla="*/ 32 w 445"/>
                  <a:gd name="T19" fmla="*/ 143 h 306"/>
                  <a:gd name="T20" fmla="*/ 0 w 445"/>
                  <a:gd name="T21" fmla="*/ 33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306">
                    <a:moveTo>
                      <a:pt x="0" y="33"/>
                    </a:moveTo>
                    <a:lnTo>
                      <a:pt x="110" y="0"/>
                    </a:lnTo>
                    <a:lnTo>
                      <a:pt x="90" y="36"/>
                    </a:lnTo>
                    <a:lnTo>
                      <a:pt x="393" y="200"/>
                    </a:lnTo>
                    <a:lnTo>
                      <a:pt x="412" y="164"/>
                    </a:lnTo>
                    <a:lnTo>
                      <a:pt x="445" y="274"/>
                    </a:lnTo>
                    <a:lnTo>
                      <a:pt x="335" y="306"/>
                    </a:lnTo>
                    <a:lnTo>
                      <a:pt x="354" y="271"/>
                    </a:lnTo>
                    <a:lnTo>
                      <a:pt x="52" y="107"/>
                    </a:lnTo>
                    <a:lnTo>
                      <a:pt x="32" y="143"/>
                    </a:lnTo>
                    <a:lnTo>
                      <a:pt x="0" y="33"/>
                    </a:lnTo>
                    <a:close/>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4" name="Freeform 562"/>
              <p:cNvSpPr>
                <a:spLocks/>
              </p:cNvSpPr>
              <p:nvPr/>
            </p:nvSpPr>
            <p:spPr bwMode="auto">
              <a:xfrm>
                <a:off x="2566" y="3294"/>
                <a:ext cx="786" cy="542"/>
              </a:xfrm>
              <a:custGeom>
                <a:avLst/>
                <a:gdLst>
                  <a:gd name="T0" fmla="*/ 2382 w 2483"/>
                  <a:gd name="T1" fmla="*/ 550 h 1711"/>
                  <a:gd name="T2" fmla="*/ 1058 w 2483"/>
                  <a:gd name="T3" fmla="*/ 169 h 1711"/>
                  <a:gd name="T4" fmla="*/ 102 w 2483"/>
                  <a:gd name="T5" fmla="*/ 1161 h 1711"/>
                  <a:gd name="T6" fmla="*/ 1426 w 2483"/>
                  <a:gd name="T7" fmla="*/ 1543 h 1711"/>
                  <a:gd name="T8" fmla="*/ 2382 w 2483"/>
                  <a:gd name="T9" fmla="*/ 550 h 1711"/>
                </a:gdLst>
                <a:ahLst/>
                <a:cxnLst>
                  <a:cxn ang="0">
                    <a:pos x="T0" y="T1"/>
                  </a:cxn>
                  <a:cxn ang="0">
                    <a:pos x="T2" y="T3"/>
                  </a:cxn>
                  <a:cxn ang="0">
                    <a:pos x="T4" y="T5"/>
                  </a:cxn>
                  <a:cxn ang="0">
                    <a:pos x="T6" y="T7"/>
                  </a:cxn>
                  <a:cxn ang="0">
                    <a:pos x="T8" y="T9"/>
                  </a:cxn>
                </a:cxnLst>
                <a:rect l="0" t="0" r="r" b="b"/>
                <a:pathLst>
                  <a:path w="2483" h="1711">
                    <a:moveTo>
                      <a:pt x="2382" y="550"/>
                    </a:moveTo>
                    <a:cubicBezTo>
                      <a:pt x="2280" y="171"/>
                      <a:pt x="1687" y="0"/>
                      <a:pt x="1058" y="169"/>
                    </a:cubicBezTo>
                    <a:cubicBezTo>
                      <a:pt x="428" y="338"/>
                      <a:pt x="0" y="782"/>
                      <a:pt x="102" y="1161"/>
                    </a:cubicBezTo>
                    <a:cubicBezTo>
                      <a:pt x="203" y="1541"/>
                      <a:pt x="796" y="1711"/>
                      <a:pt x="1426" y="1543"/>
                    </a:cubicBezTo>
                    <a:cubicBezTo>
                      <a:pt x="2055" y="1374"/>
                      <a:pt x="2483" y="930"/>
                      <a:pt x="2382" y="550"/>
                    </a:cubicBezTo>
                  </a:path>
                </a:pathLst>
              </a:custGeom>
              <a:solidFill>
                <a:srgbClr val="339966"/>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45" name="Freeform 563"/>
              <p:cNvSpPr>
                <a:spLocks/>
              </p:cNvSpPr>
              <p:nvPr/>
            </p:nvSpPr>
            <p:spPr bwMode="auto">
              <a:xfrm>
                <a:off x="2566" y="3294"/>
                <a:ext cx="786" cy="542"/>
              </a:xfrm>
              <a:custGeom>
                <a:avLst/>
                <a:gdLst>
                  <a:gd name="T0" fmla="*/ 754 w 786"/>
                  <a:gd name="T1" fmla="*/ 174 h 542"/>
                  <a:gd name="T2" fmla="*/ 335 w 786"/>
                  <a:gd name="T3" fmla="*/ 54 h 542"/>
                  <a:gd name="T4" fmla="*/ 32 w 786"/>
                  <a:gd name="T5" fmla="*/ 368 h 542"/>
                  <a:gd name="T6" fmla="*/ 451 w 786"/>
                  <a:gd name="T7" fmla="*/ 489 h 542"/>
                  <a:gd name="T8" fmla="*/ 754 w 786"/>
                  <a:gd name="T9" fmla="*/ 174 h 542"/>
                </a:gdLst>
                <a:ahLst/>
                <a:cxnLst>
                  <a:cxn ang="0">
                    <a:pos x="T0" y="T1"/>
                  </a:cxn>
                  <a:cxn ang="0">
                    <a:pos x="T2" y="T3"/>
                  </a:cxn>
                  <a:cxn ang="0">
                    <a:pos x="T4" y="T5"/>
                  </a:cxn>
                  <a:cxn ang="0">
                    <a:pos x="T6" y="T7"/>
                  </a:cxn>
                  <a:cxn ang="0">
                    <a:pos x="T8" y="T9"/>
                  </a:cxn>
                </a:cxnLst>
                <a:rect l="0" t="0" r="r" b="b"/>
                <a:pathLst>
                  <a:path w="786" h="542">
                    <a:moveTo>
                      <a:pt x="754" y="174"/>
                    </a:moveTo>
                    <a:cubicBezTo>
                      <a:pt x="722" y="54"/>
                      <a:pt x="534" y="0"/>
                      <a:pt x="335" y="54"/>
                    </a:cubicBezTo>
                    <a:cubicBezTo>
                      <a:pt x="135" y="107"/>
                      <a:pt x="0" y="248"/>
                      <a:pt x="32" y="368"/>
                    </a:cubicBezTo>
                    <a:cubicBezTo>
                      <a:pt x="64" y="488"/>
                      <a:pt x="252" y="542"/>
                      <a:pt x="451" y="489"/>
                    </a:cubicBezTo>
                    <a:cubicBezTo>
                      <a:pt x="650" y="435"/>
                      <a:pt x="786" y="295"/>
                      <a:pt x="754" y="174"/>
                    </a:cubicBezTo>
                  </a:path>
                </a:pathLst>
              </a:custGeom>
              <a:noFill/>
              <a:ln w="7938"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46" name="Freeform 564"/>
              <p:cNvSpPr>
                <a:spLocks/>
              </p:cNvSpPr>
              <p:nvPr/>
            </p:nvSpPr>
            <p:spPr bwMode="auto">
              <a:xfrm>
                <a:off x="2853" y="3161"/>
                <a:ext cx="138" cy="376"/>
              </a:xfrm>
              <a:custGeom>
                <a:avLst/>
                <a:gdLst>
                  <a:gd name="T0" fmla="*/ 0 w 138"/>
                  <a:gd name="T1" fmla="*/ 292 h 376"/>
                  <a:gd name="T2" fmla="*/ 138 w 138"/>
                  <a:gd name="T3" fmla="*/ 376 h 376"/>
                  <a:gd name="T4" fmla="*/ 138 w 138"/>
                  <a:gd name="T5" fmla="*/ 81 h 376"/>
                  <a:gd name="T6" fmla="*/ 0 w 138"/>
                  <a:gd name="T7" fmla="*/ 0 h 376"/>
                  <a:gd name="T8" fmla="*/ 0 w 138"/>
                  <a:gd name="T9" fmla="*/ 292 h 376"/>
                </a:gdLst>
                <a:ahLst/>
                <a:cxnLst>
                  <a:cxn ang="0">
                    <a:pos x="T0" y="T1"/>
                  </a:cxn>
                  <a:cxn ang="0">
                    <a:pos x="T2" y="T3"/>
                  </a:cxn>
                  <a:cxn ang="0">
                    <a:pos x="T4" y="T5"/>
                  </a:cxn>
                  <a:cxn ang="0">
                    <a:pos x="T6" y="T7"/>
                  </a:cxn>
                  <a:cxn ang="0">
                    <a:pos x="T8" y="T9"/>
                  </a:cxn>
                </a:cxnLst>
                <a:rect l="0" t="0" r="r" b="b"/>
                <a:pathLst>
                  <a:path w="138" h="376">
                    <a:moveTo>
                      <a:pt x="0" y="292"/>
                    </a:moveTo>
                    <a:lnTo>
                      <a:pt x="138" y="376"/>
                    </a:lnTo>
                    <a:lnTo>
                      <a:pt x="138" y="81"/>
                    </a:lnTo>
                    <a:lnTo>
                      <a:pt x="0" y="0"/>
                    </a:lnTo>
                    <a:lnTo>
                      <a:pt x="0" y="292"/>
                    </a:lnTo>
                    <a:close/>
                  </a:path>
                </a:pathLst>
              </a:custGeom>
              <a:solidFill>
                <a:srgbClr val="C66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7" name="Freeform 565"/>
              <p:cNvSpPr>
                <a:spLocks/>
              </p:cNvSpPr>
              <p:nvPr/>
            </p:nvSpPr>
            <p:spPr bwMode="auto">
              <a:xfrm>
                <a:off x="2991" y="3161"/>
                <a:ext cx="135" cy="376"/>
              </a:xfrm>
              <a:custGeom>
                <a:avLst/>
                <a:gdLst>
                  <a:gd name="T0" fmla="*/ 0 w 135"/>
                  <a:gd name="T1" fmla="*/ 376 h 376"/>
                  <a:gd name="T2" fmla="*/ 135 w 135"/>
                  <a:gd name="T3" fmla="*/ 292 h 376"/>
                  <a:gd name="T4" fmla="*/ 135 w 135"/>
                  <a:gd name="T5" fmla="*/ 0 h 376"/>
                  <a:gd name="T6" fmla="*/ 0 w 135"/>
                  <a:gd name="T7" fmla="*/ 81 h 376"/>
                  <a:gd name="T8" fmla="*/ 0 w 135"/>
                  <a:gd name="T9" fmla="*/ 376 h 376"/>
                </a:gdLst>
                <a:ahLst/>
                <a:cxnLst>
                  <a:cxn ang="0">
                    <a:pos x="T0" y="T1"/>
                  </a:cxn>
                  <a:cxn ang="0">
                    <a:pos x="T2" y="T3"/>
                  </a:cxn>
                  <a:cxn ang="0">
                    <a:pos x="T4" y="T5"/>
                  </a:cxn>
                  <a:cxn ang="0">
                    <a:pos x="T6" y="T7"/>
                  </a:cxn>
                  <a:cxn ang="0">
                    <a:pos x="T8" y="T9"/>
                  </a:cxn>
                </a:cxnLst>
                <a:rect l="0" t="0" r="r" b="b"/>
                <a:pathLst>
                  <a:path w="135" h="376">
                    <a:moveTo>
                      <a:pt x="0" y="376"/>
                    </a:moveTo>
                    <a:lnTo>
                      <a:pt x="135" y="292"/>
                    </a:lnTo>
                    <a:lnTo>
                      <a:pt x="135" y="0"/>
                    </a:lnTo>
                    <a:lnTo>
                      <a:pt x="0" y="81"/>
                    </a:lnTo>
                    <a:lnTo>
                      <a:pt x="0" y="376"/>
                    </a:lnTo>
                    <a:close/>
                  </a:path>
                </a:pathLst>
              </a:custGeom>
              <a:solidFill>
                <a:srgbClr val="8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0" name="Freeform 566"/>
              <p:cNvSpPr>
                <a:spLocks/>
              </p:cNvSpPr>
              <p:nvPr/>
            </p:nvSpPr>
            <p:spPr bwMode="auto">
              <a:xfrm>
                <a:off x="3026" y="3482"/>
                <a:ext cx="109" cy="148"/>
              </a:xfrm>
              <a:custGeom>
                <a:avLst/>
                <a:gdLst>
                  <a:gd name="T0" fmla="*/ 0 w 109"/>
                  <a:gd name="T1" fmla="*/ 82 h 148"/>
                  <a:gd name="T2" fmla="*/ 109 w 109"/>
                  <a:gd name="T3" fmla="*/ 148 h 148"/>
                  <a:gd name="T4" fmla="*/ 109 w 109"/>
                  <a:gd name="T5" fmla="*/ 66 h 148"/>
                  <a:gd name="T6" fmla="*/ 0 w 109"/>
                  <a:gd name="T7" fmla="*/ 0 h 148"/>
                  <a:gd name="T8" fmla="*/ 0 w 109"/>
                  <a:gd name="T9" fmla="*/ 82 h 148"/>
                </a:gdLst>
                <a:ahLst/>
                <a:cxnLst>
                  <a:cxn ang="0">
                    <a:pos x="T0" y="T1"/>
                  </a:cxn>
                  <a:cxn ang="0">
                    <a:pos x="T2" y="T3"/>
                  </a:cxn>
                  <a:cxn ang="0">
                    <a:pos x="T4" y="T5"/>
                  </a:cxn>
                  <a:cxn ang="0">
                    <a:pos x="T6" y="T7"/>
                  </a:cxn>
                  <a:cxn ang="0">
                    <a:pos x="T8" y="T9"/>
                  </a:cxn>
                </a:cxnLst>
                <a:rect l="0" t="0" r="r" b="b"/>
                <a:pathLst>
                  <a:path w="109" h="148">
                    <a:moveTo>
                      <a:pt x="0" y="82"/>
                    </a:moveTo>
                    <a:lnTo>
                      <a:pt x="109" y="148"/>
                    </a:lnTo>
                    <a:lnTo>
                      <a:pt x="109" y="66"/>
                    </a:lnTo>
                    <a:lnTo>
                      <a:pt x="0" y="0"/>
                    </a:lnTo>
                    <a:lnTo>
                      <a:pt x="0" y="82"/>
                    </a:lnTo>
                    <a:close/>
                  </a:path>
                </a:pathLst>
              </a:custGeom>
              <a:solidFill>
                <a:srgbClr val="CDC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1" name="Rectangle 567"/>
              <p:cNvSpPr>
                <a:spLocks noChangeArrowheads="1"/>
              </p:cNvSpPr>
              <p:nvPr/>
            </p:nvSpPr>
            <p:spPr bwMode="auto">
              <a:xfrm>
                <a:off x="3104" y="3433"/>
                <a:ext cx="116" cy="1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2" name="Freeform 568"/>
              <p:cNvSpPr>
                <a:spLocks/>
              </p:cNvSpPr>
              <p:nvPr/>
            </p:nvSpPr>
            <p:spPr bwMode="auto">
              <a:xfrm>
                <a:off x="3215" y="3444"/>
                <a:ext cx="55" cy="140"/>
              </a:xfrm>
              <a:custGeom>
                <a:avLst/>
                <a:gdLst>
                  <a:gd name="T0" fmla="*/ 0 w 55"/>
                  <a:gd name="T1" fmla="*/ 140 h 140"/>
                  <a:gd name="T2" fmla="*/ 55 w 55"/>
                  <a:gd name="T3" fmla="*/ 108 h 140"/>
                  <a:gd name="T4" fmla="*/ 55 w 55"/>
                  <a:gd name="T5" fmla="*/ 25 h 140"/>
                  <a:gd name="T6" fmla="*/ 28 w 55"/>
                  <a:gd name="T7" fmla="*/ 0 h 140"/>
                  <a:gd name="T8" fmla="*/ 0 w 55"/>
                  <a:gd name="T9" fmla="*/ 58 h 140"/>
                  <a:gd name="T10" fmla="*/ 0 w 55"/>
                  <a:gd name="T11" fmla="*/ 140 h 140"/>
                </a:gdLst>
                <a:ahLst/>
                <a:cxnLst>
                  <a:cxn ang="0">
                    <a:pos x="T0" y="T1"/>
                  </a:cxn>
                  <a:cxn ang="0">
                    <a:pos x="T2" y="T3"/>
                  </a:cxn>
                  <a:cxn ang="0">
                    <a:pos x="T4" y="T5"/>
                  </a:cxn>
                  <a:cxn ang="0">
                    <a:pos x="T6" y="T7"/>
                  </a:cxn>
                  <a:cxn ang="0">
                    <a:pos x="T8" y="T9"/>
                  </a:cxn>
                  <a:cxn ang="0">
                    <a:pos x="T10" y="T11"/>
                  </a:cxn>
                </a:cxnLst>
                <a:rect l="0" t="0" r="r" b="b"/>
                <a:pathLst>
                  <a:path w="55" h="140">
                    <a:moveTo>
                      <a:pt x="0" y="140"/>
                    </a:moveTo>
                    <a:lnTo>
                      <a:pt x="55" y="108"/>
                    </a:lnTo>
                    <a:lnTo>
                      <a:pt x="55" y="25"/>
                    </a:lnTo>
                    <a:lnTo>
                      <a:pt x="28" y="0"/>
                    </a:lnTo>
                    <a:lnTo>
                      <a:pt x="0" y="58"/>
                    </a:lnTo>
                    <a:lnTo>
                      <a:pt x="0" y="140"/>
                    </a:lnTo>
                    <a:close/>
                  </a:path>
                </a:pathLst>
              </a:custGeom>
              <a:solidFill>
                <a:srgbClr val="808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3" name="Freeform 569"/>
              <p:cNvSpPr>
                <a:spLocks/>
              </p:cNvSpPr>
              <p:nvPr/>
            </p:nvSpPr>
            <p:spPr bwMode="auto">
              <a:xfrm>
                <a:off x="3107" y="3379"/>
                <a:ext cx="136" cy="123"/>
              </a:xfrm>
              <a:custGeom>
                <a:avLst/>
                <a:gdLst>
                  <a:gd name="T0" fmla="*/ 0 w 136"/>
                  <a:gd name="T1" fmla="*/ 58 h 123"/>
                  <a:gd name="T2" fmla="*/ 108 w 136"/>
                  <a:gd name="T3" fmla="*/ 123 h 123"/>
                  <a:gd name="T4" fmla="*/ 136 w 136"/>
                  <a:gd name="T5" fmla="*/ 65 h 123"/>
                  <a:gd name="T6" fmla="*/ 27 w 136"/>
                  <a:gd name="T7" fmla="*/ 0 h 123"/>
                  <a:gd name="T8" fmla="*/ 0 w 136"/>
                  <a:gd name="T9" fmla="*/ 58 h 123"/>
                </a:gdLst>
                <a:ahLst/>
                <a:cxnLst>
                  <a:cxn ang="0">
                    <a:pos x="T0" y="T1"/>
                  </a:cxn>
                  <a:cxn ang="0">
                    <a:pos x="T2" y="T3"/>
                  </a:cxn>
                  <a:cxn ang="0">
                    <a:pos x="T4" y="T5"/>
                  </a:cxn>
                  <a:cxn ang="0">
                    <a:pos x="T6" y="T7"/>
                  </a:cxn>
                  <a:cxn ang="0">
                    <a:pos x="T8" y="T9"/>
                  </a:cxn>
                </a:cxnLst>
                <a:rect l="0" t="0" r="r" b="b"/>
                <a:pathLst>
                  <a:path w="136" h="123">
                    <a:moveTo>
                      <a:pt x="0" y="58"/>
                    </a:moveTo>
                    <a:lnTo>
                      <a:pt x="108" y="123"/>
                    </a:lnTo>
                    <a:lnTo>
                      <a:pt x="136" y="65"/>
                    </a:lnTo>
                    <a:lnTo>
                      <a:pt x="27" y="0"/>
                    </a:lnTo>
                    <a:lnTo>
                      <a:pt x="0" y="58"/>
                    </a:lnTo>
                    <a:close/>
                  </a:path>
                </a:pathLst>
              </a:custGeom>
              <a:solidFill>
                <a:srgbClr val="CDC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618" name="Picture 570"/>
              <p:cNvPicPr>
                <a:picLocks noChangeAspect="1" noChangeArrowheads="1"/>
              </p:cNvPicPr>
              <p:nvPr/>
            </p:nvPicPr>
            <p:blipFill>
              <a:blip r:embed="rId27">
                <a:extLst>
                  <a:ext uri="{28A0092B-C50C-407E-A947-70E740481C1C}">
                    <a14:useLocalDpi xmlns:a14="http://schemas.microsoft.com/office/drawing/2010/main"/>
                  </a:ext>
                </a:extLst>
              </a:blip>
              <a:srcRect/>
              <a:stretch>
                <a:fillRect/>
              </a:stretch>
            </p:blipFill>
            <p:spPr bwMode="auto">
              <a:xfrm>
                <a:off x="2850" y="3073"/>
                <a:ext cx="279"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9" name="Picture 571"/>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2936" y="3195"/>
                <a:ext cx="56" cy="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4" name="Freeform 572"/>
              <p:cNvSpPr>
                <a:spLocks/>
              </p:cNvSpPr>
              <p:nvPr/>
            </p:nvSpPr>
            <p:spPr bwMode="auto">
              <a:xfrm>
                <a:off x="2991" y="3197"/>
                <a:ext cx="52" cy="208"/>
              </a:xfrm>
              <a:custGeom>
                <a:avLst/>
                <a:gdLst>
                  <a:gd name="T0" fmla="*/ 0 w 52"/>
                  <a:gd name="T1" fmla="*/ 208 h 208"/>
                  <a:gd name="T2" fmla="*/ 52 w 52"/>
                  <a:gd name="T3" fmla="*/ 176 h 208"/>
                  <a:gd name="T4" fmla="*/ 0 w 52"/>
                  <a:gd name="T5" fmla="*/ 0 h 208"/>
                  <a:gd name="T6" fmla="*/ 0 w 52"/>
                  <a:gd name="T7" fmla="*/ 208 h 208"/>
                </a:gdLst>
                <a:ahLst/>
                <a:cxnLst>
                  <a:cxn ang="0">
                    <a:pos x="T0" y="T1"/>
                  </a:cxn>
                  <a:cxn ang="0">
                    <a:pos x="T2" y="T3"/>
                  </a:cxn>
                  <a:cxn ang="0">
                    <a:pos x="T4" y="T5"/>
                  </a:cxn>
                  <a:cxn ang="0">
                    <a:pos x="T6" y="T7"/>
                  </a:cxn>
                </a:cxnLst>
                <a:rect l="0" t="0" r="r" b="b"/>
                <a:pathLst>
                  <a:path w="52" h="208">
                    <a:moveTo>
                      <a:pt x="0" y="208"/>
                    </a:moveTo>
                    <a:lnTo>
                      <a:pt x="52" y="176"/>
                    </a:lnTo>
                    <a:lnTo>
                      <a:pt x="0" y="0"/>
                    </a:lnTo>
                    <a:lnTo>
                      <a:pt x="0" y="208"/>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621" name="Picture 573"/>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2739" y="3337"/>
                <a:ext cx="208"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2" name="Picture 574"/>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2739" y="3372"/>
                <a:ext cx="258" cy="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55" name="Rectangle 575"/>
              <p:cNvSpPr>
                <a:spLocks noChangeArrowheads="1"/>
              </p:cNvSpPr>
              <p:nvPr/>
            </p:nvSpPr>
            <p:spPr bwMode="auto">
              <a:xfrm>
                <a:off x="2886" y="3630"/>
                <a:ext cx="61" cy="14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6" name="Rectangle 576"/>
              <p:cNvSpPr>
                <a:spLocks noChangeArrowheads="1"/>
              </p:cNvSpPr>
              <p:nvPr/>
            </p:nvSpPr>
            <p:spPr bwMode="auto">
              <a:xfrm>
                <a:off x="2648" y="3549"/>
                <a:ext cx="116" cy="1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7" name="Freeform 577"/>
              <p:cNvSpPr>
                <a:spLocks/>
              </p:cNvSpPr>
              <p:nvPr/>
            </p:nvSpPr>
            <p:spPr bwMode="auto">
              <a:xfrm>
                <a:off x="2648" y="3492"/>
                <a:ext cx="136" cy="123"/>
              </a:xfrm>
              <a:custGeom>
                <a:avLst/>
                <a:gdLst>
                  <a:gd name="T0" fmla="*/ 0 w 136"/>
                  <a:gd name="T1" fmla="*/ 58 h 123"/>
                  <a:gd name="T2" fmla="*/ 109 w 136"/>
                  <a:gd name="T3" fmla="*/ 123 h 123"/>
                  <a:gd name="T4" fmla="*/ 136 w 136"/>
                  <a:gd name="T5" fmla="*/ 65 h 123"/>
                  <a:gd name="T6" fmla="*/ 27 w 136"/>
                  <a:gd name="T7" fmla="*/ 0 h 123"/>
                  <a:gd name="T8" fmla="*/ 0 w 136"/>
                  <a:gd name="T9" fmla="*/ 58 h 123"/>
                </a:gdLst>
                <a:ahLst/>
                <a:cxnLst>
                  <a:cxn ang="0">
                    <a:pos x="T0" y="T1"/>
                  </a:cxn>
                  <a:cxn ang="0">
                    <a:pos x="T2" y="T3"/>
                  </a:cxn>
                  <a:cxn ang="0">
                    <a:pos x="T4" y="T5"/>
                  </a:cxn>
                  <a:cxn ang="0">
                    <a:pos x="T6" y="T7"/>
                  </a:cxn>
                  <a:cxn ang="0">
                    <a:pos x="T8" y="T9"/>
                  </a:cxn>
                </a:cxnLst>
                <a:rect l="0" t="0" r="r" b="b"/>
                <a:pathLst>
                  <a:path w="136" h="123">
                    <a:moveTo>
                      <a:pt x="0" y="58"/>
                    </a:moveTo>
                    <a:lnTo>
                      <a:pt x="109" y="123"/>
                    </a:lnTo>
                    <a:lnTo>
                      <a:pt x="136" y="65"/>
                    </a:lnTo>
                    <a:lnTo>
                      <a:pt x="27" y="0"/>
                    </a:lnTo>
                    <a:lnTo>
                      <a:pt x="0" y="58"/>
                    </a:lnTo>
                    <a:close/>
                  </a:path>
                </a:pathLst>
              </a:custGeom>
              <a:solidFill>
                <a:srgbClr val="CDC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8" name="Freeform 578"/>
              <p:cNvSpPr>
                <a:spLocks/>
              </p:cNvSpPr>
              <p:nvPr/>
            </p:nvSpPr>
            <p:spPr bwMode="auto">
              <a:xfrm>
                <a:off x="2757" y="3557"/>
                <a:ext cx="54" cy="140"/>
              </a:xfrm>
              <a:custGeom>
                <a:avLst/>
                <a:gdLst>
                  <a:gd name="T0" fmla="*/ 0 w 54"/>
                  <a:gd name="T1" fmla="*/ 140 h 140"/>
                  <a:gd name="T2" fmla="*/ 54 w 54"/>
                  <a:gd name="T3" fmla="*/ 108 h 140"/>
                  <a:gd name="T4" fmla="*/ 54 w 54"/>
                  <a:gd name="T5" fmla="*/ 26 h 140"/>
                  <a:gd name="T6" fmla="*/ 27 w 54"/>
                  <a:gd name="T7" fmla="*/ 0 h 140"/>
                  <a:gd name="T8" fmla="*/ 0 w 54"/>
                  <a:gd name="T9" fmla="*/ 58 h 140"/>
                  <a:gd name="T10" fmla="*/ 0 w 54"/>
                  <a:gd name="T11" fmla="*/ 140 h 140"/>
                </a:gdLst>
                <a:ahLst/>
                <a:cxnLst>
                  <a:cxn ang="0">
                    <a:pos x="T0" y="T1"/>
                  </a:cxn>
                  <a:cxn ang="0">
                    <a:pos x="T2" y="T3"/>
                  </a:cxn>
                  <a:cxn ang="0">
                    <a:pos x="T4" y="T5"/>
                  </a:cxn>
                  <a:cxn ang="0">
                    <a:pos x="T6" y="T7"/>
                  </a:cxn>
                  <a:cxn ang="0">
                    <a:pos x="T8" y="T9"/>
                  </a:cxn>
                  <a:cxn ang="0">
                    <a:pos x="T10" y="T11"/>
                  </a:cxn>
                </a:cxnLst>
                <a:rect l="0" t="0" r="r" b="b"/>
                <a:pathLst>
                  <a:path w="54" h="140">
                    <a:moveTo>
                      <a:pt x="0" y="140"/>
                    </a:moveTo>
                    <a:lnTo>
                      <a:pt x="54" y="108"/>
                    </a:lnTo>
                    <a:lnTo>
                      <a:pt x="54" y="26"/>
                    </a:lnTo>
                    <a:lnTo>
                      <a:pt x="27" y="0"/>
                    </a:lnTo>
                    <a:lnTo>
                      <a:pt x="0" y="58"/>
                    </a:lnTo>
                    <a:lnTo>
                      <a:pt x="0" y="14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9" name="Freeform 579"/>
              <p:cNvSpPr>
                <a:spLocks/>
              </p:cNvSpPr>
              <p:nvPr/>
            </p:nvSpPr>
            <p:spPr bwMode="auto">
              <a:xfrm>
                <a:off x="3135" y="3489"/>
                <a:ext cx="54" cy="141"/>
              </a:xfrm>
              <a:custGeom>
                <a:avLst/>
                <a:gdLst>
                  <a:gd name="T0" fmla="*/ 0 w 54"/>
                  <a:gd name="T1" fmla="*/ 141 h 141"/>
                  <a:gd name="T2" fmla="*/ 54 w 54"/>
                  <a:gd name="T3" fmla="*/ 108 h 141"/>
                  <a:gd name="T4" fmla="*/ 54 w 54"/>
                  <a:gd name="T5" fmla="*/ 26 h 141"/>
                  <a:gd name="T6" fmla="*/ 27 w 54"/>
                  <a:gd name="T7" fmla="*/ 0 h 141"/>
                  <a:gd name="T8" fmla="*/ 0 w 54"/>
                  <a:gd name="T9" fmla="*/ 59 h 141"/>
                  <a:gd name="T10" fmla="*/ 0 w 54"/>
                  <a:gd name="T11" fmla="*/ 141 h 141"/>
                </a:gdLst>
                <a:ahLst/>
                <a:cxnLst>
                  <a:cxn ang="0">
                    <a:pos x="T0" y="T1"/>
                  </a:cxn>
                  <a:cxn ang="0">
                    <a:pos x="T2" y="T3"/>
                  </a:cxn>
                  <a:cxn ang="0">
                    <a:pos x="T4" y="T5"/>
                  </a:cxn>
                  <a:cxn ang="0">
                    <a:pos x="T6" y="T7"/>
                  </a:cxn>
                  <a:cxn ang="0">
                    <a:pos x="T8" y="T9"/>
                  </a:cxn>
                  <a:cxn ang="0">
                    <a:pos x="T10" y="T11"/>
                  </a:cxn>
                </a:cxnLst>
                <a:rect l="0" t="0" r="r" b="b"/>
                <a:pathLst>
                  <a:path w="54" h="141">
                    <a:moveTo>
                      <a:pt x="0" y="141"/>
                    </a:moveTo>
                    <a:lnTo>
                      <a:pt x="54" y="108"/>
                    </a:lnTo>
                    <a:lnTo>
                      <a:pt x="54" y="26"/>
                    </a:lnTo>
                    <a:lnTo>
                      <a:pt x="27" y="0"/>
                    </a:lnTo>
                    <a:lnTo>
                      <a:pt x="0" y="59"/>
                    </a:lnTo>
                    <a:lnTo>
                      <a:pt x="0" y="141"/>
                    </a:lnTo>
                    <a:close/>
                  </a:path>
                </a:pathLst>
              </a:custGeom>
              <a:solidFill>
                <a:srgbClr val="CDC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0" name="Freeform 580"/>
              <p:cNvSpPr>
                <a:spLocks/>
              </p:cNvSpPr>
              <p:nvPr/>
            </p:nvSpPr>
            <p:spPr bwMode="auto">
              <a:xfrm>
                <a:off x="3026" y="3424"/>
                <a:ext cx="136" cy="124"/>
              </a:xfrm>
              <a:custGeom>
                <a:avLst/>
                <a:gdLst>
                  <a:gd name="T0" fmla="*/ 0 w 136"/>
                  <a:gd name="T1" fmla="*/ 58 h 124"/>
                  <a:gd name="T2" fmla="*/ 109 w 136"/>
                  <a:gd name="T3" fmla="*/ 124 h 124"/>
                  <a:gd name="T4" fmla="*/ 136 w 136"/>
                  <a:gd name="T5" fmla="*/ 65 h 124"/>
                  <a:gd name="T6" fmla="*/ 28 w 136"/>
                  <a:gd name="T7" fmla="*/ 0 h 124"/>
                  <a:gd name="T8" fmla="*/ 0 w 136"/>
                  <a:gd name="T9" fmla="*/ 58 h 124"/>
                </a:gdLst>
                <a:ahLst/>
                <a:cxnLst>
                  <a:cxn ang="0">
                    <a:pos x="T0" y="T1"/>
                  </a:cxn>
                  <a:cxn ang="0">
                    <a:pos x="T2" y="T3"/>
                  </a:cxn>
                  <a:cxn ang="0">
                    <a:pos x="T4" y="T5"/>
                  </a:cxn>
                  <a:cxn ang="0">
                    <a:pos x="T6" y="T7"/>
                  </a:cxn>
                  <a:cxn ang="0">
                    <a:pos x="T8" y="T9"/>
                  </a:cxn>
                </a:cxnLst>
                <a:rect l="0" t="0" r="r" b="b"/>
                <a:pathLst>
                  <a:path w="136" h="124">
                    <a:moveTo>
                      <a:pt x="0" y="58"/>
                    </a:moveTo>
                    <a:lnTo>
                      <a:pt x="109" y="124"/>
                    </a:lnTo>
                    <a:lnTo>
                      <a:pt x="136" y="65"/>
                    </a:lnTo>
                    <a:lnTo>
                      <a:pt x="28" y="0"/>
                    </a:lnTo>
                    <a:lnTo>
                      <a:pt x="0" y="58"/>
                    </a:lnTo>
                    <a:close/>
                  </a:path>
                </a:pathLst>
              </a:custGeom>
              <a:solidFill>
                <a:srgbClr val="CDC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1" name="Freeform 581"/>
              <p:cNvSpPr>
                <a:spLocks/>
              </p:cNvSpPr>
              <p:nvPr/>
            </p:nvSpPr>
            <p:spPr bwMode="auto">
              <a:xfrm>
                <a:off x="2991" y="3373"/>
                <a:ext cx="101" cy="339"/>
              </a:xfrm>
              <a:custGeom>
                <a:avLst/>
                <a:gdLst>
                  <a:gd name="T0" fmla="*/ 0 w 101"/>
                  <a:gd name="T1" fmla="*/ 339 h 339"/>
                  <a:gd name="T2" fmla="*/ 101 w 101"/>
                  <a:gd name="T3" fmla="*/ 279 h 339"/>
                  <a:gd name="T4" fmla="*/ 101 w 101"/>
                  <a:gd name="T5" fmla="*/ 145 h 339"/>
                  <a:gd name="T6" fmla="*/ 52 w 101"/>
                  <a:gd name="T7" fmla="*/ 114 h 339"/>
                  <a:gd name="T8" fmla="*/ 52 w 101"/>
                  <a:gd name="T9" fmla="*/ 0 h 339"/>
                  <a:gd name="T10" fmla="*/ 0 w 101"/>
                  <a:gd name="T11" fmla="*/ 32 h 339"/>
                  <a:gd name="T12" fmla="*/ 0 w 101"/>
                  <a:gd name="T13" fmla="*/ 339 h 339"/>
                </a:gdLst>
                <a:ahLst/>
                <a:cxnLst>
                  <a:cxn ang="0">
                    <a:pos x="T0" y="T1"/>
                  </a:cxn>
                  <a:cxn ang="0">
                    <a:pos x="T2" y="T3"/>
                  </a:cxn>
                  <a:cxn ang="0">
                    <a:pos x="T4" y="T5"/>
                  </a:cxn>
                  <a:cxn ang="0">
                    <a:pos x="T6" y="T7"/>
                  </a:cxn>
                  <a:cxn ang="0">
                    <a:pos x="T8" y="T9"/>
                  </a:cxn>
                  <a:cxn ang="0">
                    <a:pos x="T10" y="T11"/>
                  </a:cxn>
                  <a:cxn ang="0">
                    <a:pos x="T12" y="T13"/>
                  </a:cxn>
                </a:cxnLst>
                <a:rect l="0" t="0" r="r" b="b"/>
                <a:pathLst>
                  <a:path w="101" h="339">
                    <a:moveTo>
                      <a:pt x="0" y="339"/>
                    </a:moveTo>
                    <a:lnTo>
                      <a:pt x="101" y="279"/>
                    </a:lnTo>
                    <a:lnTo>
                      <a:pt x="101" y="145"/>
                    </a:lnTo>
                    <a:lnTo>
                      <a:pt x="52" y="114"/>
                    </a:lnTo>
                    <a:lnTo>
                      <a:pt x="52" y="0"/>
                    </a:lnTo>
                    <a:lnTo>
                      <a:pt x="0" y="32"/>
                    </a:lnTo>
                    <a:lnTo>
                      <a:pt x="0" y="339"/>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2" name="Rectangle 582"/>
              <p:cNvSpPr>
                <a:spLocks noChangeArrowheads="1"/>
              </p:cNvSpPr>
              <p:nvPr/>
            </p:nvSpPr>
            <p:spPr bwMode="auto">
              <a:xfrm>
                <a:off x="2779" y="3625"/>
                <a:ext cx="117" cy="15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3" name="Freeform 583"/>
              <p:cNvSpPr>
                <a:spLocks/>
              </p:cNvSpPr>
              <p:nvPr/>
            </p:nvSpPr>
            <p:spPr bwMode="auto">
              <a:xfrm>
                <a:off x="2781" y="3570"/>
                <a:ext cx="136" cy="123"/>
              </a:xfrm>
              <a:custGeom>
                <a:avLst/>
                <a:gdLst>
                  <a:gd name="T0" fmla="*/ 0 w 136"/>
                  <a:gd name="T1" fmla="*/ 58 h 123"/>
                  <a:gd name="T2" fmla="*/ 109 w 136"/>
                  <a:gd name="T3" fmla="*/ 123 h 123"/>
                  <a:gd name="T4" fmla="*/ 136 w 136"/>
                  <a:gd name="T5" fmla="*/ 65 h 123"/>
                  <a:gd name="T6" fmla="*/ 28 w 136"/>
                  <a:gd name="T7" fmla="*/ 0 h 123"/>
                  <a:gd name="T8" fmla="*/ 0 w 136"/>
                  <a:gd name="T9" fmla="*/ 58 h 123"/>
                </a:gdLst>
                <a:ahLst/>
                <a:cxnLst>
                  <a:cxn ang="0">
                    <a:pos x="T0" y="T1"/>
                  </a:cxn>
                  <a:cxn ang="0">
                    <a:pos x="T2" y="T3"/>
                  </a:cxn>
                  <a:cxn ang="0">
                    <a:pos x="T4" y="T5"/>
                  </a:cxn>
                  <a:cxn ang="0">
                    <a:pos x="T6" y="T7"/>
                  </a:cxn>
                  <a:cxn ang="0">
                    <a:pos x="T8" y="T9"/>
                  </a:cxn>
                </a:cxnLst>
                <a:rect l="0" t="0" r="r" b="b"/>
                <a:pathLst>
                  <a:path w="136" h="123">
                    <a:moveTo>
                      <a:pt x="0" y="58"/>
                    </a:moveTo>
                    <a:lnTo>
                      <a:pt x="109" y="123"/>
                    </a:lnTo>
                    <a:lnTo>
                      <a:pt x="136" y="65"/>
                    </a:lnTo>
                    <a:lnTo>
                      <a:pt x="28" y="0"/>
                    </a:lnTo>
                    <a:lnTo>
                      <a:pt x="0" y="58"/>
                    </a:lnTo>
                    <a:close/>
                  </a:path>
                </a:pathLst>
              </a:custGeom>
              <a:solidFill>
                <a:srgbClr val="CDC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4" name="Freeform 584"/>
              <p:cNvSpPr>
                <a:spLocks/>
              </p:cNvSpPr>
              <p:nvPr/>
            </p:nvSpPr>
            <p:spPr bwMode="auto">
              <a:xfrm>
                <a:off x="2546" y="3077"/>
                <a:ext cx="829" cy="755"/>
              </a:xfrm>
              <a:custGeom>
                <a:avLst/>
                <a:gdLst>
                  <a:gd name="T0" fmla="*/ 632 w 2619"/>
                  <a:gd name="T1" fmla="*/ 1066 h 2386"/>
                  <a:gd name="T2" fmla="*/ 374 w 2619"/>
                  <a:gd name="T3" fmla="*/ 2123 h 2386"/>
                  <a:gd name="T4" fmla="*/ 1986 w 2619"/>
                  <a:gd name="T5" fmla="*/ 2018 h 2386"/>
                  <a:gd name="T6" fmla="*/ 2245 w 2619"/>
                  <a:gd name="T7" fmla="*/ 960 h 2386"/>
                  <a:gd name="T8" fmla="*/ 1834 w 2619"/>
                  <a:gd name="T9" fmla="*/ 807 h 2386"/>
                  <a:gd name="T10" fmla="*/ 1834 w 2619"/>
                  <a:gd name="T11" fmla="*/ 264 h 2386"/>
                  <a:gd name="T12" fmla="*/ 1402 w 2619"/>
                  <a:gd name="T13" fmla="*/ 0 h 2386"/>
                  <a:gd name="T14" fmla="*/ 970 w 2619"/>
                  <a:gd name="T15" fmla="*/ 264 h 2386"/>
                  <a:gd name="T16" fmla="*/ 970 w 2619"/>
                  <a:gd name="T17" fmla="*/ 904 h 2386"/>
                  <a:gd name="T18" fmla="*/ 937 w 2619"/>
                  <a:gd name="T19" fmla="*/ 916 h 2386"/>
                  <a:gd name="T20" fmla="*/ 779 w 2619"/>
                  <a:gd name="T21" fmla="*/ 821 h 2386"/>
                  <a:gd name="T22" fmla="*/ 632 w 2619"/>
                  <a:gd name="T23" fmla="*/ 1066 h 2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9" h="2386">
                    <a:moveTo>
                      <a:pt x="632" y="1066"/>
                    </a:moveTo>
                    <a:cubicBezTo>
                      <a:pt x="116" y="1387"/>
                      <a:pt x="0" y="1861"/>
                      <a:pt x="374" y="2123"/>
                    </a:cubicBezTo>
                    <a:cubicBezTo>
                      <a:pt x="747" y="2386"/>
                      <a:pt x="1469" y="2339"/>
                      <a:pt x="1986" y="2018"/>
                    </a:cubicBezTo>
                    <a:cubicBezTo>
                      <a:pt x="2503" y="1697"/>
                      <a:pt x="2619" y="1223"/>
                      <a:pt x="2245" y="960"/>
                    </a:cubicBezTo>
                    <a:cubicBezTo>
                      <a:pt x="2138" y="885"/>
                      <a:pt x="1997" y="833"/>
                      <a:pt x="1834" y="807"/>
                    </a:cubicBezTo>
                    <a:lnTo>
                      <a:pt x="1834" y="264"/>
                    </a:lnTo>
                    <a:lnTo>
                      <a:pt x="1402" y="0"/>
                    </a:lnTo>
                    <a:lnTo>
                      <a:pt x="970" y="264"/>
                    </a:lnTo>
                    <a:lnTo>
                      <a:pt x="970" y="904"/>
                    </a:lnTo>
                    <a:cubicBezTo>
                      <a:pt x="959" y="908"/>
                      <a:pt x="948" y="912"/>
                      <a:pt x="937" y="916"/>
                    </a:cubicBezTo>
                    <a:lnTo>
                      <a:pt x="779" y="821"/>
                    </a:lnTo>
                    <a:lnTo>
                      <a:pt x="632" y="1066"/>
                    </a:lnTo>
                    <a:close/>
                  </a:path>
                </a:pathLst>
              </a:custGeom>
              <a:noFill/>
              <a:ln w="11113"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65" name="Rectangle 585"/>
              <p:cNvSpPr>
                <a:spLocks noChangeArrowheads="1"/>
              </p:cNvSpPr>
              <p:nvPr/>
            </p:nvSpPr>
            <p:spPr bwMode="auto">
              <a:xfrm>
                <a:off x="2703" y="3837"/>
                <a:ext cx="258"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Leaflets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6" name="Rectangle 586"/>
              <p:cNvSpPr>
                <a:spLocks noChangeArrowheads="1"/>
              </p:cNvSpPr>
              <p:nvPr/>
            </p:nvSpPr>
            <p:spPr bwMode="auto">
              <a:xfrm>
                <a:off x="2916" y="3837"/>
                <a:ext cx="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7" name="Rectangle 587"/>
              <p:cNvSpPr>
                <a:spLocks noChangeArrowheads="1"/>
              </p:cNvSpPr>
              <p:nvPr/>
            </p:nvSpPr>
            <p:spPr bwMode="auto">
              <a:xfrm>
                <a:off x="2948" y="3837"/>
                <a:ext cx="33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Town Hall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8" name="Rectangle 588"/>
              <p:cNvSpPr>
                <a:spLocks noChangeArrowheads="1"/>
              </p:cNvSpPr>
              <p:nvPr/>
            </p:nvSpPr>
            <p:spPr bwMode="auto">
              <a:xfrm>
                <a:off x="2636" y="3918"/>
                <a:ext cx="304"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Meetings</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9" name="Rectangle 589"/>
              <p:cNvSpPr>
                <a:spLocks noChangeArrowheads="1"/>
              </p:cNvSpPr>
              <p:nvPr/>
            </p:nvSpPr>
            <p:spPr bwMode="auto">
              <a:xfrm>
                <a:off x="2893" y="3918"/>
                <a:ext cx="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70" name="Rectangle 590"/>
              <p:cNvSpPr>
                <a:spLocks noChangeArrowheads="1"/>
              </p:cNvSpPr>
              <p:nvPr/>
            </p:nvSpPr>
            <p:spPr bwMode="auto">
              <a:xfrm>
                <a:off x="2925" y="3918"/>
                <a:ext cx="43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New Projects </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71" name="Rectangle 591"/>
              <p:cNvSpPr>
                <a:spLocks noChangeArrowheads="1"/>
              </p:cNvSpPr>
              <p:nvPr/>
            </p:nvSpPr>
            <p:spPr bwMode="auto">
              <a:xfrm>
                <a:off x="2592" y="4010"/>
                <a:ext cx="760"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Manually Communicated</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72" name="Rectangle 592"/>
              <p:cNvSpPr>
                <a:spLocks noChangeArrowheads="1"/>
              </p:cNvSpPr>
              <p:nvPr/>
            </p:nvSpPr>
            <p:spPr bwMode="auto">
              <a:xfrm>
                <a:off x="3281" y="4010"/>
                <a:ext cx="9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800" b="0" i="0" u="none" strike="noStrike" cap="none" normalizeH="0" baseline="0" smtClean="0">
                    <a:ln>
                      <a:noFill/>
                    </a:ln>
                    <a:solidFill>
                      <a:srgbClr val="000000"/>
                    </a:solidFill>
                    <a:effectLst/>
                    <a:latin typeface="Calibri" pitchFamily="34" charset="0"/>
                    <a:cs typeface="Arial" pitchFamily="34" charset="0"/>
                  </a:rPr>
                  <a:t>...</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573" name="Picture 593"/>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4416" y="3397"/>
                <a:ext cx="17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4" name="Picture 594"/>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4416" y="3397"/>
                <a:ext cx="172" cy="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5" name="Freeform 595"/>
              <p:cNvSpPr>
                <a:spLocks/>
              </p:cNvSpPr>
              <p:nvPr/>
            </p:nvSpPr>
            <p:spPr bwMode="auto">
              <a:xfrm>
                <a:off x="4409" y="3391"/>
                <a:ext cx="162" cy="231"/>
              </a:xfrm>
              <a:custGeom>
                <a:avLst/>
                <a:gdLst>
                  <a:gd name="T0" fmla="*/ 75 w 162"/>
                  <a:gd name="T1" fmla="*/ 0 h 231"/>
                  <a:gd name="T2" fmla="*/ 162 w 162"/>
                  <a:gd name="T3" fmla="*/ 76 h 231"/>
                  <a:gd name="T4" fmla="*/ 121 w 162"/>
                  <a:gd name="T5" fmla="*/ 78 h 231"/>
                  <a:gd name="T6" fmla="*/ 131 w 162"/>
                  <a:gd name="T7" fmla="*/ 225 h 231"/>
                  <a:gd name="T8" fmla="*/ 50 w 162"/>
                  <a:gd name="T9" fmla="*/ 231 h 231"/>
                  <a:gd name="T10" fmla="*/ 40 w 162"/>
                  <a:gd name="T11" fmla="*/ 84 h 231"/>
                  <a:gd name="T12" fmla="*/ 0 w 162"/>
                  <a:gd name="T13" fmla="*/ 86 h 231"/>
                  <a:gd name="T14" fmla="*/ 75 w 162"/>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231">
                    <a:moveTo>
                      <a:pt x="75" y="0"/>
                    </a:moveTo>
                    <a:lnTo>
                      <a:pt x="162" y="76"/>
                    </a:lnTo>
                    <a:lnTo>
                      <a:pt x="121" y="78"/>
                    </a:lnTo>
                    <a:lnTo>
                      <a:pt x="131" y="225"/>
                    </a:lnTo>
                    <a:lnTo>
                      <a:pt x="50" y="231"/>
                    </a:lnTo>
                    <a:lnTo>
                      <a:pt x="40" y="84"/>
                    </a:lnTo>
                    <a:lnTo>
                      <a:pt x="0" y="86"/>
                    </a:lnTo>
                    <a:lnTo>
                      <a:pt x="75" y="0"/>
                    </a:lnTo>
                    <a:close/>
                  </a:path>
                </a:pathLst>
              </a:custGeom>
              <a:solidFill>
                <a:srgbClr val="3E7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6" name="Freeform 596"/>
              <p:cNvSpPr>
                <a:spLocks/>
              </p:cNvSpPr>
              <p:nvPr/>
            </p:nvSpPr>
            <p:spPr bwMode="auto">
              <a:xfrm>
                <a:off x="4409" y="3391"/>
                <a:ext cx="162" cy="231"/>
              </a:xfrm>
              <a:custGeom>
                <a:avLst/>
                <a:gdLst>
                  <a:gd name="T0" fmla="*/ 75 w 162"/>
                  <a:gd name="T1" fmla="*/ 0 h 231"/>
                  <a:gd name="T2" fmla="*/ 162 w 162"/>
                  <a:gd name="T3" fmla="*/ 76 h 231"/>
                  <a:gd name="T4" fmla="*/ 121 w 162"/>
                  <a:gd name="T5" fmla="*/ 78 h 231"/>
                  <a:gd name="T6" fmla="*/ 131 w 162"/>
                  <a:gd name="T7" fmla="*/ 225 h 231"/>
                  <a:gd name="T8" fmla="*/ 50 w 162"/>
                  <a:gd name="T9" fmla="*/ 231 h 231"/>
                  <a:gd name="T10" fmla="*/ 40 w 162"/>
                  <a:gd name="T11" fmla="*/ 84 h 231"/>
                  <a:gd name="T12" fmla="*/ 0 w 162"/>
                  <a:gd name="T13" fmla="*/ 86 h 231"/>
                  <a:gd name="T14" fmla="*/ 75 w 162"/>
                  <a:gd name="T15" fmla="*/ 0 h 2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231">
                    <a:moveTo>
                      <a:pt x="75" y="0"/>
                    </a:moveTo>
                    <a:lnTo>
                      <a:pt x="162" y="76"/>
                    </a:lnTo>
                    <a:lnTo>
                      <a:pt x="121" y="78"/>
                    </a:lnTo>
                    <a:lnTo>
                      <a:pt x="131" y="225"/>
                    </a:lnTo>
                    <a:lnTo>
                      <a:pt x="50" y="231"/>
                    </a:lnTo>
                    <a:lnTo>
                      <a:pt x="40" y="84"/>
                    </a:lnTo>
                    <a:lnTo>
                      <a:pt x="0" y="86"/>
                    </a:lnTo>
                    <a:lnTo>
                      <a:pt x="75" y="0"/>
                    </a:lnTo>
                    <a:close/>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577" name="Picture 597"/>
              <p:cNvPicPr>
                <a:picLocks noChangeAspect="1" noChangeArrowheads="1"/>
              </p:cNvPicPr>
              <p:nvPr/>
            </p:nvPicPr>
            <p:blipFill>
              <a:blip r:embed="rId33">
                <a:extLst>
                  <a:ext uri="{28A0092B-C50C-407E-A947-70E740481C1C}">
                    <a14:useLocalDpi xmlns:a14="http://schemas.microsoft.com/office/drawing/2010/main"/>
                  </a:ext>
                </a:extLst>
              </a:blip>
              <a:srcRect/>
              <a:stretch>
                <a:fillRect/>
              </a:stretch>
            </p:blipFill>
            <p:spPr bwMode="auto">
              <a:xfrm>
                <a:off x="4390" y="3681"/>
                <a:ext cx="35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78" name="Picture 598"/>
              <p:cNvPicPr>
                <a:picLocks noChangeAspect="1" noChangeArrowheads="1"/>
              </p:cNvPicPr>
              <p:nvPr/>
            </p:nvPicPr>
            <p:blipFill>
              <a:blip r:embed="rId34">
                <a:extLst>
                  <a:ext uri="{28A0092B-C50C-407E-A947-70E740481C1C}">
                    <a14:useLocalDpi xmlns:a14="http://schemas.microsoft.com/office/drawing/2010/main"/>
                  </a:ext>
                </a:extLst>
              </a:blip>
              <a:srcRect/>
              <a:stretch>
                <a:fillRect/>
              </a:stretch>
            </p:blipFill>
            <p:spPr bwMode="auto">
              <a:xfrm>
                <a:off x="4390" y="3681"/>
                <a:ext cx="350"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9" name="Rectangle 599"/>
              <p:cNvSpPr>
                <a:spLocks noChangeArrowheads="1"/>
              </p:cNvSpPr>
              <p:nvPr/>
            </p:nvSpPr>
            <p:spPr bwMode="auto">
              <a:xfrm>
                <a:off x="4385" y="3676"/>
                <a:ext cx="340" cy="35"/>
              </a:xfrm>
              <a:prstGeom prst="rect">
                <a:avLst/>
              </a:prstGeom>
              <a:solidFill>
                <a:srgbClr val="F0F0F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0" name="Rectangle 600"/>
              <p:cNvSpPr>
                <a:spLocks noChangeArrowheads="1"/>
              </p:cNvSpPr>
              <p:nvPr/>
            </p:nvSpPr>
            <p:spPr bwMode="auto">
              <a:xfrm>
                <a:off x="4385" y="3711"/>
                <a:ext cx="340" cy="31"/>
              </a:xfrm>
              <a:prstGeom prst="rect">
                <a:avLst/>
              </a:prstGeom>
              <a:solidFill>
                <a:srgbClr val="F1F1F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1" name="Rectangle 601"/>
              <p:cNvSpPr>
                <a:spLocks noChangeArrowheads="1"/>
              </p:cNvSpPr>
              <p:nvPr/>
            </p:nvSpPr>
            <p:spPr bwMode="auto">
              <a:xfrm>
                <a:off x="4385" y="3742"/>
                <a:ext cx="340" cy="25"/>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2" name="Rectangle 602"/>
              <p:cNvSpPr>
                <a:spLocks noChangeArrowheads="1"/>
              </p:cNvSpPr>
              <p:nvPr/>
            </p:nvSpPr>
            <p:spPr bwMode="auto">
              <a:xfrm>
                <a:off x="4385" y="3767"/>
                <a:ext cx="340" cy="20"/>
              </a:xfrm>
              <a:prstGeom prst="rect">
                <a:avLst/>
              </a:prstGeom>
              <a:solidFill>
                <a:srgbClr val="F3F3F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3" name="Rectangle 603"/>
              <p:cNvSpPr>
                <a:spLocks noChangeArrowheads="1"/>
              </p:cNvSpPr>
              <p:nvPr/>
            </p:nvSpPr>
            <p:spPr bwMode="auto">
              <a:xfrm>
                <a:off x="4385" y="3787"/>
                <a:ext cx="340" cy="16"/>
              </a:xfrm>
              <a:prstGeom prst="rect">
                <a:avLst/>
              </a:prstGeom>
              <a:solidFill>
                <a:srgbClr val="F4F4F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4" name="Rectangle 604"/>
              <p:cNvSpPr>
                <a:spLocks noChangeArrowheads="1"/>
              </p:cNvSpPr>
              <p:nvPr/>
            </p:nvSpPr>
            <p:spPr bwMode="auto">
              <a:xfrm>
                <a:off x="4385" y="3803"/>
                <a:ext cx="340" cy="15"/>
              </a:xfrm>
              <a:prstGeom prst="rect">
                <a:avLst/>
              </a:prstGeom>
              <a:solidFill>
                <a:srgbClr val="F5F5F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5" name="Rectangle 605"/>
              <p:cNvSpPr>
                <a:spLocks noChangeArrowheads="1"/>
              </p:cNvSpPr>
              <p:nvPr/>
            </p:nvSpPr>
            <p:spPr bwMode="auto">
              <a:xfrm>
                <a:off x="4385" y="3818"/>
                <a:ext cx="340" cy="10"/>
              </a:xfrm>
              <a:prstGeom prst="rect">
                <a:avLst/>
              </a:prstGeom>
              <a:solidFill>
                <a:srgbClr val="F6F6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6" name="Rectangle 606"/>
              <p:cNvSpPr>
                <a:spLocks noChangeArrowheads="1"/>
              </p:cNvSpPr>
              <p:nvPr/>
            </p:nvSpPr>
            <p:spPr bwMode="auto">
              <a:xfrm>
                <a:off x="4385" y="3828"/>
                <a:ext cx="340" cy="15"/>
              </a:xfrm>
              <a:prstGeom prst="rect">
                <a:avLst/>
              </a:prstGeom>
              <a:solidFill>
                <a:srgbClr val="F7F7F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0" name="Rectangle 608"/>
            <p:cNvSpPr>
              <a:spLocks noChangeArrowheads="1"/>
            </p:cNvSpPr>
            <p:nvPr/>
          </p:nvSpPr>
          <p:spPr bwMode="auto">
            <a:xfrm>
              <a:off x="4385" y="3843"/>
              <a:ext cx="340" cy="1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609"/>
            <p:cNvSpPr>
              <a:spLocks noChangeArrowheads="1"/>
            </p:cNvSpPr>
            <p:nvPr/>
          </p:nvSpPr>
          <p:spPr bwMode="auto">
            <a:xfrm>
              <a:off x="4385" y="3858"/>
              <a:ext cx="340" cy="10"/>
            </a:xfrm>
            <a:prstGeom prst="rect">
              <a:avLst/>
            </a:prstGeom>
            <a:solidFill>
              <a:srgbClr val="F9F9F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610"/>
            <p:cNvSpPr>
              <a:spLocks noChangeArrowheads="1"/>
            </p:cNvSpPr>
            <p:nvPr/>
          </p:nvSpPr>
          <p:spPr bwMode="auto">
            <a:xfrm>
              <a:off x="4385" y="3868"/>
              <a:ext cx="340" cy="16"/>
            </a:xfrm>
            <a:prstGeom prst="rect">
              <a:avLst/>
            </a:prstGeom>
            <a:solidFill>
              <a:srgbClr val="FAFAF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611"/>
            <p:cNvSpPr>
              <a:spLocks noChangeArrowheads="1"/>
            </p:cNvSpPr>
            <p:nvPr/>
          </p:nvSpPr>
          <p:spPr bwMode="auto">
            <a:xfrm>
              <a:off x="4385" y="3884"/>
              <a:ext cx="340" cy="20"/>
            </a:xfrm>
            <a:prstGeom prst="rect">
              <a:avLst/>
            </a:prstGeom>
            <a:solidFill>
              <a:srgbClr val="FBFBF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Rectangle 612"/>
            <p:cNvSpPr>
              <a:spLocks noChangeArrowheads="1"/>
            </p:cNvSpPr>
            <p:nvPr/>
          </p:nvSpPr>
          <p:spPr bwMode="auto">
            <a:xfrm>
              <a:off x="4385" y="3904"/>
              <a:ext cx="340" cy="15"/>
            </a:xfrm>
            <a:prstGeom prst="rect">
              <a:avLst/>
            </a:prstGeom>
            <a:solidFill>
              <a:srgbClr val="FCFCF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613"/>
            <p:cNvSpPr>
              <a:spLocks noChangeArrowheads="1"/>
            </p:cNvSpPr>
            <p:nvPr/>
          </p:nvSpPr>
          <p:spPr bwMode="auto">
            <a:xfrm>
              <a:off x="4385" y="3919"/>
              <a:ext cx="340" cy="25"/>
            </a:xfrm>
            <a:prstGeom prst="rect">
              <a:avLst/>
            </a:prstGeom>
            <a:solidFill>
              <a:srgbClr val="FDFDF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614"/>
            <p:cNvSpPr>
              <a:spLocks noChangeArrowheads="1"/>
            </p:cNvSpPr>
            <p:nvPr/>
          </p:nvSpPr>
          <p:spPr bwMode="auto">
            <a:xfrm>
              <a:off x="4385" y="3944"/>
              <a:ext cx="340" cy="36"/>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Rectangle 615"/>
            <p:cNvSpPr>
              <a:spLocks noChangeArrowheads="1"/>
            </p:cNvSpPr>
            <p:nvPr/>
          </p:nvSpPr>
          <p:spPr bwMode="auto">
            <a:xfrm>
              <a:off x="4385" y="3980"/>
              <a:ext cx="340" cy="3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16"/>
            <p:cNvSpPr>
              <a:spLocks noEditPoints="1"/>
            </p:cNvSpPr>
            <p:nvPr/>
          </p:nvSpPr>
          <p:spPr bwMode="auto">
            <a:xfrm>
              <a:off x="4388" y="3678"/>
              <a:ext cx="334" cy="334"/>
            </a:xfrm>
            <a:custGeom>
              <a:avLst/>
              <a:gdLst>
                <a:gd name="T0" fmla="*/ 132 w 1056"/>
                <a:gd name="T1" fmla="*/ 0 h 1056"/>
                <a:gd name="T2" fmla="*/ 132 w 1056"/>
                <a:gd name="T3" fmla="*/ 528 h 1056"/>
                <a:gd name="T4" fmla="*/ 924 w 1056"/>
                <a:gd name="T5" fmla="*/ 528 h 1056"/>
                <a:gd name="T6" fmla="*/ 924 w 1056"/>
                <a:gd name="T7" fmla="*/ 0 h 1056"/>
                <a:gd name="T8" fmla="*/ 792 w 1056"/>
                <a:gd name="T9" fmla="*/ 1056 h 1056"/>
                <a:gd name="T10" fmla="*/ 792 w 1056"/>
                <a:gd name="T11" fmla="*/ 713 h 1056"/>
                <a:gd name="T12" fmla="*/ 750 w 1056"/>
                <a:gd name="T13" fmla="*/ 660 h 1056"/>
                <a:gd name="T14" fmla="*/ 307 w 1056"/>
                <a:gd name="T15" fmla="*/ 660 h 1056"/>
                <a:gd name="T16" fmla="*/ 264 w 1056"/>
                <a:gd name="T17" fmla="*/ 713 h 1056"/>
                <a:gd name="T18" fmla="*/ 264 w 1056"/>
                <a:gd name="T19" fmla="*/ 1056 h 1056"/>
                <a:gd name="T20" fmla="*/ 957 w 1056"/>
                <a:gd name="T21" fmla="*/ 132 h 1056"/>
                <a:gd name="T22" fmla="*/ 1023 w 1056"/>
                <a:gd name="T23" fmla="*/ 132 h 1056"/>
                <a:gd name="T24" fmla="*/ 1023 w 1056"/>
                <a:gd name="T25" fmla="*/ 66 h 1056"/>
                <a:gd name="T26" fmla="*/ 957 w 1056"/>
                <a:gd name="T27" fmla="*/ 66 h 1056"/>
                <a:gd name="T28" fmla="*/ 957 w 1056"/>
                <a:gd name="T29" fmla="*/ 132 h 1056"/>
                <a:gd name="T30" fmla="*/ 33 w 1056"/>
                <a:gd name="T31" fmla="*/ 132 h 1056"/>
                <a:gd name="T32" fmla="*/ 99 w 1056"/>
                <a:gd name="T33" fmla="*/ 132 h 1056"/>
                <a:gd name="T34" fmla="*/ 99 w 1056"/>
                <a:gd name="T35" fmla="*/ 66 h 1056"/>
                <a:gd name="T36" fmla="*/ 33 w 1056"/>
                <a:gd name="T37" fmla="*/ 66 h 1056"/>
                <a:gd name="T38" fmla="*/ 33 w 1056"/>
                <a:gd name="T39" fmla="*/ 132 h 1056"/>
                <a:gd name="T40" fmla="*/ 0 w 1056"/>
                <a:gd name="T41" fmla="*/ 957 h 1056"/>
                <a:gd name="T42" fmla="*/ 99 w 1056"/>
                <a:gd name="T43" fmla="*/ 1056 h 1056"/>
                <a:gd name="T44" fmla="*/ 1004 w 1056"/>
                <a:gd name="T45" fmla="*/ 1056 h 1056"/>
                <a:gd name="T46" fmla="*/ 1056 w 1056"/>
                <a:gd name="T47" fmla="*/ 1003 h 1056"/>
                <a:gd name="T48" fmla="*/ 1056 w 1056"/>
                <a:gd name="T49" fmla="*/ 53 h 1056"/>
                <a:gd name="T50" fmla="*/ 1004 w 1056"/>
                <a:gd name="T51" fmla="*/ 0 h 1056"/>
                <a:gd name="T52" fmla="*/ 53 w 1056"/>
                <a:gd name="T53" fmla="*/ 0 h 1056"/>
                <a:gd name="T54" fmla="*/ 0 w 1056"/>
                <a:gd name="T55" fmla="*/ 53 h 1056"/>
                <a:gd name="T56" fmla="*/ 0 w 1056"/>
                <a:gd name="T57" fmla="*/ 957 h 1056"/>
                <a:gd name="T58" fmla="*/ 369 w 1056"/>
                <a:gd name="T59" fmla="*/ 979 h 1056"/>
                <a:gd name="T60" fmla="*/ 501 w 1056"/>
                <a:gd name="T61" fmla="*/ 979 h 1056"/>
                <a:gd name="T62" fmla="*/ 501 w 1056"/>
                <a:gd name="T63" fmla="*/ 715 h 1056"/>
                <a:gd name="T64" fmla="*/ 501 w 1056"/>
                <a:gd name="T65" fmla="*/ 715 h 1056"/>
                <a:gd name="T66" fmla="*/ 369 w 1056"/>
                <a:gd name="T67" fmla="*/ 715 h 1056"/>
                <a:gd name="T68" fmla="*/ 369 w 1056"/>
                <a:gd name="T69" fmla="*/ 979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6" h="1056">
                  <a:moveTo>
                    <a:pt x="132" y="0"/>
                  </a:moveTo>
                  <a:lnTo>
                    <a:pt x="132" y="528"/>
                  </a:lnTo>
                  <a:lnTo>
                    <a:pt x="924" y="528"/>
                  </a:lnTo>
                  <a:lnTo>
                    <a:pt x="924" y="0"/>
                  </a:lnTo>
                  <a:moveTo>
                    <a:pt x="792" y="1056"/>
                  </a:moveTo>
                  <a:lnTo>
                    <a:pt x="792" y="713"/>
                  </a:lnTo>
                  <a:cubicBezTo>
                    <a:pt x="795" y="687"/>
                    <a:pt x="776" y="663"/>
                    <a:pt x="750" y="660"/>
                  </a:cubicBezTo>
                  <a:lnTo>
                    <a:pt x="307" y="660"/>
                  </a:lnTo>
                  <a:cubicBezTo>
                    <a:pt x="280" y="663"/>
                    <a:pt x="262" y="687"/>
                    <a:pt x="264" y="713"/>
                  </a:cubicBezTo>
                  <a:lnTo>
                    <a:pt x="264" y="1056"/>
                  </a:lnTo>
                  <a:moveTo>
                    <a:pt x="957" y="132"/>
                  </a:moveTo>
                  <a:lnTo>
                    <a:pt x="1023" y="132"/>
                  </a:lnTo>
                  <a:lnTo>
                    <a:pt x="1023" y="66"/>
                  </a:lnTo>
                  <a:lnTo>
                    <a:pt x="957" y="66"/>
                  </a:lnTo>
                  <a:lnTo>
                    <a:pt x="957" y="132"/>
                  </a:lnTo>
                  <a:close/>
                  <a:moveTo>
                    <a:pt x="33" y="132"/>
                  </a:moveTo>
                  <a:lnTo>
                    <a:pt x="99" y="132"/>
                  </a:lnTo>
                  <a:lnTo>
                    <a:pt x="99" y="66"/>
                  </a:lnTo>
                  <a:lnTo>
                    <a:pt x="33" y="66"/>
                  </a:lnTo>
                  <a:lnTo>
                    <a:pt x="33" y="132"/>
                  </a:lnTo>
                  <a:close/>
                  <a:moveTo>
                    <a:pt x="0" y="957"/>
                  </a:moveTo>
                  <a:lnTo>
                    <a:pt x="99" y="1056"/>
                  </a:lnTo>
                  <a:lnTo>
                    <a:pt x="1004" y="1056"/>
                  </a:lnTo>
                  <a:cubicBezTo>
                    <a:pt x="1033" y="1056"/>
                    <a:pt x="1056" y="1033"/>
                    <a:pt x="1056" y="1003"/>
                  </a:cubicBezTo>
                  <a:lnTo>
                    <a:pt x="1056" y="53"/>
                  </a:lnTo>
                  <a:cubicBezTo>
                    <a:pt x="1056" y="24"/>
                    <a:pt x="1033" y="0"/>
                    <a:pt x="1004" y="0"/>
                  </a:cubicBezTo>
                  <a:lnTo>
                    <a:pt x="53" y="0"/>
                  </a:lnTo>
                  <a:cubicBezTo>
                    <a:pt x="24" y="0"/>
                    <a:pt x="0" y="24"/>
                    <a:pt x="0" y="53"/>
                  </a:cubicBezTo>
                  <a:lnTo>
                    <a:pt x="0" y="957"/>
                  </a:lnTo>
                  <a:close/>
                  <a:moveTo>
                    <a:pt x="369" y="979"/>
                  </a:moveTo>
                  <a:lnTo>
                    <a:pt x="501" y="979"/>
                  </a:lnTo>
                  <a:lnTo>
                    <a:pt x="501" y="715"/>
                  </a:lnTo>
                  <a:moveTo>
                    <a:pt x="501" y="715"/>
                  </a:moveTo>
                  <a:lnTo>
                    <a:pt x="369" y="715"/>
                  </a:lnTo>
                  <a:lnTo>
                    <a:pt x="369" y="979"/>
                  </a:lnTo>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Rectangle 617"/>
            <p:cNvSpPr>
              <a:spLocks noChangeArrowheads="1"/>
            </p:cNvSpPr>
            <p:nvPr/>
          </p:nvSpPr>
          <p:spPr bwMode="auto">
            <a:xfrm>
              <a:off x="4414" y="4032"/>
              <a:ext cx="304" cy="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700" b="0" i="0" u="none" strike="noStrike" cap="none" normalizeH="0" baseline="0" smtClean="0">
                  <a:ln>
                    <a:noFill/>
                  </a:ln>
                  <a:solidFill>
                    <a:srgbClr val="000000"/>
                  </a:solidFill>
                  <a:effectLst/>
                  <a:latin typeface="Calibri" pitchFamily="34" charset="0"/>
                  <a:cs typeface="Arial" pitchFamily="34" charset="0"/>
                </a:rPr>
                <a:t>Legacy Data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666" name="Picture 618"/>
            <p:cNvPicPr>
              <a:picLocks noChangeAspect="1" noChangeArrowheads="1"/>
            </p:cNvPicPr>
            <p:nvPr/>
          </p:nvPicPr>
          <p:blipFill>
            <a:blip r:embed="rId35">
              <a:extLst>
                <a:ext uri="{28A0092B-C50C-407E-A947-70E740481C1C}">
                  <a14:useLocalDpi xmlns:a14="http://schemas.microsoft.com/office/drawing/2010/main"/>
                </a:ext>
              </a:extLst>
            </a:blip>
            <a:srcRect/>
            <a:stretch>
              <a:fillRect/>
            </a:stretch>
          </p:blipFill>
          <p:spPr bwMode="auto">
            <a:xfrm>
              <a:off x="3641" y="3549"/>
              <a:ext cx="304"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7" name="Picture 619"/>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3641" y="3549"/>
              <a:ext cx="304" cy="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620"/>
            <p:cNvSpPr>
              <a:spLocks noChangeArrowheads="1"/>
            </p:cNvSpPr>
            <p:nvPr/>
          </p:nvSpPr>
          <p:spPr bwMode="auto">
            <a:xfrm>
              <a:off x="3708" y="4046"/>
              <a:ext cx="223" cy="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smtClean="0">
                  <a:ln>
                    <a:noFill/>
                  </a:ln>
                  <a:solidFill>
                    <a:srgbClr val="000000"/>
                  </a:solidFill>
                  <a:effectLst/>
                  <a:latin typeface="Calibri" pitchFamily="34" charset="0"/>
                  <a:cs typeface="Arial" pitchFamily="34" charset="0"/>
                </a:rPr>
                <a:t>LOLA</a:t>
              </a: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669" name="Picture 621"/>
            <p:cNvPicPr>
              <a:picLocks noChangeAspect="1" noChangeArrowheads="1"/>
            </p:cNvPicPr>
            <p:nvPr/>
          </p:nvPicPr>
          <p:blipFill>
            <a:blip r:embed="rId37">
              <a:extLst>
                <a:ext uri="{28A0092B-C50C-407E-A947-70E740481C1C}">
                  <a14:useLocalDpi xmlns:a14="http://schemas.microsoft.com/office/drawing/2010/main"/>
                </a:ext>
              </a:extLst>
            </a:blip>
            <a:srcRect/>
            <a:stretch>
              <a:fillRect/>
            </a:stretch>
          </p:blipFill>
          <p:spPr bwMode="auto">
            <a:xfrm>
              <a:off x="3940" y="3357"/>
              <a:ext cx="22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0" name="Picture 622"/>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3940" y="3357"/>
              <a:ext cx="222"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623"/>
            <p:cNvSpPr>
              <a:spLocks/>
            </p:cNvSpPr>
            <p:nvPr/>
          </p:nvSpPr>
          <p:spPr bwMode="auto">
            <a:xfrm>
              <a:off x="3937" y="3353"/>
              <a:ext cx="207" cy="224"/>
            </a:xfrm>
            <a:custGeom>
              <a:avLst/>
              <a:gdLst>
                <a:gd name="T0" fmla="*/ 198 w 207"/>
                <a:gd name="T1" fmla="*/ 0 h 224"/>
                <a:gd name="T2" fmla="*/ 207 w 207"/>
                <a:gd name="T3" fmla="*/ 114 h 224"/>
                <a:gd name="T4" fmla="*/ 176 w 207"/>
                <a:gd name="T5" fmla="*/ 88 h 224"/>
                <a:gd name="T6" fmla="*/ 61 w 207"/>
                <a:gd name="T7" fmla="*/ 224 h 224"/>
                <a:gd name="T8" fmla="*/ 0 w 207"/>
                <a:gd name="T9" fmla="*/ 172 h 224"/>
                <a:gd name="T10" fmla="*/ 114 w 207"/>
                <a:gd name="T11" fmla="*/ 36 h 224"/>
                <a:gd name="T12" fmla="*/ 84 w 207"/>
                <a:gd name="T13" fmla="*/ 10 h 224"/>
                <a:gd name="T14" fmla="*/ 198 w 207"/>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224">
                  <a:moveTo>
                    <a:pt x="198" y="0"/>
                  </a:moveTo>
                  <a:lnTo>
                    <a:pt x="207" y="114"/>
                  </a:lnTo>
                  <a:lnTo>
                    <a:pt x="176" y="88"/>
                  </a:lnTo>
                  <a:lnTo>
                    <a:pt x="61" y="224"/>
                  </a:lnTo>
                  <a:lnTo>
                    <a:pt x="0" y="172"/>
                  </a:lnTo>
                  <a:lnTo>
                    <a:pt x="114" y="36"/>
                  </a:lnTo>
                  <a:lnTo>
                    <a:pt x="84" y="10"/>
                  </a:lnTo>
                  <a:lnTo>
                    <a:pt x="198" y="0"/>
                  </a:lnTo>
                  <a:close/>
                </a:path>
              </a:pathLst>
            </a:custGeom>
            <a:solidFill>
              <a:srgbClr val="3E75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24"/>
            <p:cNvSpPr>
              <a:spLocks/>
            </p:cNvSpPr>
            <p:nvPr/>
          </p:nvSpPr>
          <p:spPr bwMode="auto">
            <a:xfrm>
              <a:off x="3937" y="3353"/>
              <a:ext cx="207" cy="224"/>
            </a:xfrm>
            <a:custGeom>
              <a:avLst/>
              <a:gdLst>
                <a:gd name="T0" fmla="*/ 198 w 207"/>
                <a:gd name="T1" fmla="*/ 0 h 224"/>
                <a:gd name="T2" fmla="*/ 207 w 207"/>
                <a:gd name="T3" fmla="*/ 114 h 224"/>
                <a:gd name="T4" fmla="*/ 176 w 207"/>
                <a:gd name="T5" fmla="*/ 88 h 224"/>
                <a:gd name="T6" fmla="*/ 61 w 207"/>
                <a:gd name="T7" fmla="*/ 224 h 224"/>
                <a:gd name="T8" fmla="*/ 0 w 207"/>
                <a:gd name="T9" fmla="*/ 172 h 224"/>
                <a:gd name="T10" fmla="*/ 114 w 207"/>
                <a:gd name="T11" fmla="*/ 36 h 224"/>
                <a:gd name="T12" fmla="*/ 84 w 207"/>
                <a:gd name="T13" fmla="*/ 10 h 224"/>
                <a:gd name="T14" fmla="*/ 198 w 207"/>
                <a:gd name="T15" fmla="*/ 0 h 2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7" h="224">
                  <a:moveTo>
                    <a:pt x="198" y="0"/>
                  </a:moveTo>
                  <a:lnTo>
                    <a:pt x="207" y="114"/>
                  </a:lnTo>
                  <a:lnTo>
                    <a:pt x="176" y="88"/>
                  </a:lnTo>
                  <a:lnTo>
                    <a:pt x="61" y="224"/>
                  </a:lnTo>
                  <a:lnTo>
                    <a:pt x="0" y="172"/>
                  </a:lnTo>
                  <a:lnTo>
                    <a:pt x="114" y="36"/>
                  </a:lnTo>
                  <a:lnTo>
                    <a:pt x="84" y="10"/>
                  </a:lnTo>
                  <a:lnTo>
                    <a:pt x="198" y="0"/>
                  </a:lnTo>
                  <a:close/>
                </a:path>
              </a:pathLst>
            </a:custGeom>
            <a:noFill/>
            <a:ln w="7938" cap="rnd">
              <a:solidFill>
                <a:srgbClr val="40404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245213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3084" y="1642881"/>
            <a:ext cx="3633716" cy="4704893"/>
          </a:xfrm>
          <a:prstGeom prst="rect">
            <a:avLst/>
          </a:prstGeom>
        </p:spPr>
      </p:pic>
      <p:sp>
        <p:nvSpPr>
          <p:cNvPr id="2" name="Title 1"/>
          <p:cNvSpPr>
            <a:spLocks noGrp="1"/>
          </p:cNvSpPr>
          <p:nvPr>
            <p:ph type="title"/>
          </p:nvPr>
        </p:nvSpPr>
        <p:spPr/>
        <p:txBody>
          <a:bodyPr/>
          <a:lstStyle/>
          <a:p>
            <a:r>
              <a:rPr lang="en-US" dirty="0" smtClean="0"/>
              <a:t>NOVEC Service Area</a:t>
            </a:r>
            <a:endParaRPr lang="en-US" dirty="0"/>
          </a:p>
        </p:txBody>
      </p:sp>
      <p:sp>
        <p:nvSpPr>
          <p:cNvPr id="13" name="Content Placeholder 12"/>
          <p:cNvSpPr>
            <a:spLocks noGrp="1"/>
          </p:cNvSpPr>
          <p:nvPr>
            <p:ph idx="1"/>
          </p:nvPr>
        </p:nvSpPr>
        <p:spPr/>
        <p:txBody>
          <a:bodyPr/>
          <a:lstStyle/>
          <a:p>
            <a:r>
              <a:rPr lang="en-US" dirty="0" smtClean="0"/>
              <a:t>Service Area</a:t>
            </a:r>
          </a:p>
          <a:p>
            <a:pPr lvl="1"/>
            <a:r>
              <a:rPr lang="en-US" dirty="0" smtClean="0"/>
              <a:t>9 Districts</a:t>
            </a:r>
          </a:p>
          <a:p>
            <a:r>
              <a:rPr lang="en-US" dirty="0" smtClean="0"/>
              <a:t>Consumer Profile</a:t>
            </a:r>
          </a:p>
          <a:p>
            <a:pPr lvl="1"/>
            <a:r>
              <a:rPr lang="en-US" dirty="0" smtClean="0"/>
              <a:t>Residential</a:t>
            </a:r>
          </a:p>
          <a:p>
            <a:pPr lvl="1"/>
            <a:r>
              <a:rPr lang="en-US" dirty="0" smtClean="0"/>
              <a:t>Commercial</a:t>
            </a:r>
          </a:p>
          <a:p>
            <a:pPr lvl="1"/>
            <a:r>
              <a:rPr lang="en-US" dirty="0" smtClean="0"/>
              <a:t>Rural</a:t>
            </a:r>
            <a:endParaRPr lang="en-US" dirty="0"/>
          </a:p>
        </p:txBody>
      </p:sp>
      <p:sp>
        <p:nvSpPr>
          <p:cNvPr id="4" name="Slide Number Placeholder 3"/>
          <p:cNvSpPr>
            <a:spLocks noGrp="1"/>
          </p:cNvSpPr>
          <p:nvPr>
            <p:ph type="sldNum" sz="quarter" idx="4294967295"/>
          </p:nvPr>
        </p:nvSpPr>
        <p:spPr>
          <a:xfrm>
            <a:off x="7010400" y="6356350"/>
            <a:ext cx="2133600" cy="365125"/>
          </a:xfrm>
        </p:spPr>
        <p:txBody>
          <a:bodyPr/>
          <a:lstStyle/>
          <a:p>
            <a:fld id="{1B695CB0-8C45-B640-9A43-5C22B3FFA93F}" type="slidenum">
              <a:rPr lang="en-US" smtClean="0"/>
              <a:pPr/>
              <a:t>9</a:t>
            </a:fld>
            <a:endParaRPr lang="en-US"/>
          </a:p>
        </p:txBody>
      </p:sp>
    </p:spTree>
    <p:extLst>
      <p:ext uri="{BB962C8B-B14F-4D97-AF65-F5344CB8AC3E}">
        <p14:creationId xmlns:p14="http://schemas.microsoft.com/office/powerpoint/2010/main" val="3686370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NOVEC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1376</TotalTime>
  <Words>2195</Words>
  <Application>Microsoft Office PowerPoint</Application>
  <PresentationFormat>On-screen Show (4:3)</PresentationFormat>
  <Paragraphs>383</Paragraphs>
  <Slides>50</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7" baseType="lpstr">
      <vt:lpstr>SimSun</vt:lpstr>
      <vt:lpstr>Arial</vt:lpstr>
      <vt:lpstr>Calibri</vt:lpstr>
      <vt:lpstr>Times New Roman</vt:lpstr>
      <vt:lpstr>Trebuchet MS</vt:lpstr>
      <vt:lpstr>NOVEC Theme</vt:lpstr>
      <vt:lpstr>Visio</vt:lpstr>
      <vt:lpstr>NOVEC EXpansion Identification System NEXIS </vt:lpstr>
      <vt:lpstr>PowerPoint Presentation</vt:lpstr>
      <vt:lpstr>Executive Summary</vt:lpstr>
      <vt:lpstr>Agenda</vt:lpstr>
      <vt:lpstr>Project Definition</vt:lpstr>
      <vt:lpstr>Northern Virginia Electric Cooperative </vt:lpstr>
      <vt:lpstr>NOVEC Operational Environment</vt:lpstr>
      <vt:lpstr>Business Model</vt:lpstr>
      <vt:lpstr>NOVEC Service Area</vt:lpstr>
      <vt:lpstr>Gap Analysis</vt:lpstr>
      <vt:lpstr>Statement of Problem</vt:lpstr>
      <vt:lpstr>NEXIS</vt:lpstr>
      <vt:lpstr>Technical Approach</vt:lpstr>
      <vt:lpstr>System Design Approach</vt:lpstr>
      <vt:lpstr>Stakeholder Engagement</vt:lpstr>
      <vt:lpstr>System Design</vt:lpstr>
      <vt:lpstr>Design Process</vt:lpstr>
      <vt:lpstr>Capabilities Road Map</vt:lpstr>
      <vt:lpstr>Use Cases</vt:lpstr>
      <vt:lpstr>Technical Challenges</vt:lpstr>
      <vt:lpstr>Software Development</vt:lpstr>
      <vt:lpstr>Web Scraper</vt:lpstr>
      <vt:lpstr>Web Scraper</vt:lpstr>
      <vt:lpstr>Loudoun County</vt:lpstr>
      <vt:lpstr>Capability Trade-off</vt:lpstr>
      <vt:lpstr>Database</vt:lpstr>
      <vt:lpstr>Database Design</vt:lpstr>
      <vt:lpstr>Python</vt:lpstr>
      <vt:lpstr>NEXIS Operations</vt:lpstr>
      <vt:lpstr>Updating Database</vt:lpstr>
      <vt:lpstr>Creates Reports</vt:lpstr>
      <vt:lpstr>Creates Reports</vt:lpstr>
      <vt:lpstr>Impact</vt:lpstr>
      <vt:lpstr>Impact</vt:lpstr>
      <vt:lpstr>Future Work</vt:lpstr>
      <vt:lpstr>Lessons Learned</vt:lpstr>
      <vt:lpstr>Acknowledgements </vt:lpstr>
      <vt:lpstr>Questions?</vt:lpstr>
      <vt:lpstr>User Classes</vt:lpstr>
      <vt:lpstr>Ray Casting</vt:lpstr>
      <vt:lpstr>Future Work (OV-1)</vt:lpstr>
      <vt:lpstr>Schedule</vt:lpstr>
      <vt:lpstr>Existing Interfaces</vt:lpstr>
      <vt:lpstr>Web Scraper</vt:lpstr>
      <vt:lpstr>NEXIS Operation</vt:lpstr>
      <vt:lpstr>Loudoun County</vt:lpstr>
      <vt:lpstr>NEXIS Functions</vt:lpstr>
      <vt:lpstr>NEXIS Interfaces</vt:lpstr>
      <vt:lpstr>NEXIS Services</vt:lpstr>
      <vt:lpstr>Class Diagram</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Austin Orchard</dc:creator>
  <cp:lastModifiedBy>Austin</cp:lastModifiedBy>
  <cp:revision>124</cp:revision>
  <dcterms:created xsi:type="dcterms:W3CDTF">2015-01-27T23:50:33Z</dcterms:created>
  <dcterms:modified xsi:type="dcterms:W3CDTF">2015-05-06T01:59:14Z</dcterms:modified>
</cp:coreProperties>
</file>