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714" r:id="rId1"/>
  </p:sldMasterIdLst>
  <p:notesMasterIdLst>
    <p:notesMasterId r:id="rId31"/>
  </p:notesMasterIdLst>
  <p:handoutMasterIdLst>
    <p:handoutMasterId r:id="rId32"/>
  </p:handoutMasterIdLst>
  <p:sldIdLst>
    <p:sldId id="256" r:id="rId2"/>
    <p:sldId id="257" r:id="rId3"/>
    <p:sldId id="258" r:id="rId4"/>
    <p:sldId id="307" r:id="rId5"/>
    <p:sldId id="308" r:id="rId6"/>
    <p:sldId id="259" r:id="rId7"/>
    <p:sldId id="261" r:id="rId8"/>
    <p:sldId id="262" r:id="rId9"/>
    <p:sldId id="326" r:id="rId10"/>
    <p:sldId id="303" r:id="rId11"/>
    <p:sldId id="302" r:id="rId12"/>
    <p:sldId id="321" r:id="rId13"/>
    <p:sldId id="327" r:id="rId14"/>
    <p:sldId id="322" r:id="rId15"/>
    <p:sldId id="330" r:id="rId16"/>
    <p:sldId id="329" r:id="rId17"/>
    <p:sldId id="323" r:id="rId18"/>
    <p:sldId id="324" r:id="rId19"/>
    <p:sldId id="313" r:id="rId20"/>
    <p:sldId id="325" r:id="rId21"/>
    <p:sldId id="311" r:id="rId22"/>
    <p:sldId id="316" r:id="rId23"/>
    <p:sldId id="317" r:id="rId24"/>
    <p:sldId id="274" r:id="rId25"/>
    <p:sldId id="290" r:id="rId26"/>
    <p:sldId id="269" r:id="rId27"/>
    <p:sldId id="312" r:id="rId28"/>
    <p:sldId id="314" r:id="rId29"/>
    <p:sldId id="315" r:id="rId30"/>
  </p:sldIdLst>
  <p:sldSz cx="9144000" cy="6858000" type="letter"/>
  <p:notesSz cx="6934200" cy="9220200"/>
  <p:defaultTextStyle>
    <a:defPPr>
      <a:defRPr lang="en-US"/>
    </a:defPPr>
    <a:lvl1pPr algn="l" rtl="0" eaLnBrk="0" fontAlgn="base" hangingPunct="0">
      <a:spcBef>
        <a:spcPct val="0"/>
      </a:spcBef>
      <a:spcAft>
        <a:spcPct val="0"/>
      </a:spcAft>
      <a:defRPr sz="2400" b="1" kern="1200">
        <a:solidFill>
          <a:srgbClr val="000000"/>
        </a:solidFill>
        <a:latin typeface="Arial" charset="0"/>
        <a:ea typeface="+mn-ea"/>
        <a:cs typeface="+mn-cs"/>
      </a:defRPr>
    </a:lvl1pPr>
    <a:lvl2pPr marL="457200" algn="l" rtl="0" eaLnBrk="0" fontAlgn="base" hangingPunct="0">
      <a:spcBef>
        <a:spcPct val="0"/>
      </a:spcBef>
      <a:spcAft>
        <a:spcPct val="0"/>
      </a:spcAft>
      <a:defRPr sz="2400" b="1" kern="1200">
        <a:solidFill>
          <a:srgbClr val="000000"/>
        </a:solidFill>
        <a:latin typeface="Arial" charset="0"/>
        <a:ea typeface="+mn-ea"/>
        <a:cs typeface="+mn-cs"/>
      </a:defRPr>
    </a:lvl2pPr>
    <a:lvl3pPr marL="914400" algn="l" rtl="0" eaLnBrk="0" fontAlgn="base" hangingPunct="0">
      <a:spcBef>
        <a:spcPct val="0"/>
      </a:spcBef>
      <a:spcAft>
        <a:spcPct val="0"/>
      </a:spcAft>
      <a:defRPr sz="2400" b="1" kern="1200">
        <a:solidFill>
          <a:srgbClr val="000000"/>
        </a:solidFill>
        <a:latin typeface="Arial" charset="0"/>
        <a:ea typeface="+mn-ea"/>
        <a:cs typeface="+mn-cs"/>
      </a:defRPr>
    </a:lvl3pPr>
    <a:lvl4pPr marL="1371600" algn="l" rtl="0" eaLnBrk="0" fontAlgn="base" hangingPunct="0">
      <a:spcBef>
        <a:spcPct val="0"/>
      </a:spcBef>
      <a:spcAft>
        <a:spcPct val="0"/>
      </a:spcAft>
      <a:defRPr sz="2400" b="1" kern="1200">
        <a:solidFill>
          <a:srgbClr val="000000"/>
        </a:solidFill>
        <a:latin typeface="Arial" charset="0"/>
        <a:ea typeface="+mn-ea"/>
        <a:cs typeface="+mn-cs"/>
      </a:defRPr>
    </a:lvl4pPr>
    <a:lvl5pPr marL="1828800" algn="l" rtl="0" eaLnBrk="0" fontAlgn="base" hangingPunct="0">
      <a:spcBef>
        <a:spcPct val="0"/>
      </a:spcBef>
      <a:spcAft>
        <a:spcPct val="0"/>
      </a:spcAft>
      <a:defRPr sz="2400" b="1" kern="1200">
        <a:solidFill>
          <a:srgbClr val="000000"/>
        </a:solidFill>
        <a:latin typeface="Arial" charset="0"/>
        <a:ea typeface="+mn-ea"/>
        <a:cs typeface="+mn-cs"/>
      </a:defRPr>
    </a:lvl5pPr>
    <a:lvl6pPr marL="2286000" algn="l" defTabSz="914400" rtl="0" eaLnBrk="1" latinLnBrk="0" hangingPunct="1">
      <a:defRPr sz="2400" b="1" kern="1200">
        <a:solidFill>
          <a:srgbClr val="000000"/>
        </a:solidFill>
        <a:latin typeface="Arial" charset="0"/>
        <a:ea typeface="+mn-ea"/>
        <a:cs typeface="+mn-cs"/>
      </a:defRPr>
    </a:lvl6pPr>
    <a:lvl7pPr marL="2743200" algn="l" defTabSz="914400" rtl="0" eaLnBrk="1" latinLnBrk="0" hangingPunct="1">
      <a:defRPr sz="2400" b="1" kern="1200">
        <a:solidFill>
          <a:srgbClr val="000000"/>
        </a:solidFill>
        <a:latin typeface="Arial" charset="0"/>
        <a:ea typeface="+mn-ea"/>
        <a:cs typeface="+mn-cs"/>
      </a:defRPr>
    </a:lvl7pPr>
    <a:lvl8pPr marL="3200400" algn="l" defTabSz="914400" rtl="0" eaLnBrk="1" latinLnBrk="0" hangingPunct="1">
      <a:defRPr sz="2400" b="1" kern="1200">
        <a:solidFill>
          <a:srgbClr val="000000"/>
        </a:solidFill>
        <a:latin typeface="Arial" charset="0"/>
        <a:ea typeface="+mn-ea"/>
        <a:cs typeface="+mn-cs"/>
      </a:defRPr>
    </a:lvl8pPr>
    <a:lvl9pPr marL="3657600" algn="l" defTabSz="914400" rtl="0" eaLnBrk="1" latinLnBrk="0" hangingPunct="1">
      <a:defRPr sz="2400" b="1" kern="1200">
        <a:solidFill>
          <a:srgbClr val="000000"/>
        </a:solidFill>
        <a:latin typeface="Arial" charset="0"/>
        <a:ea typeface="+mn-ea"/>
        <a:cs typeface="+mn-cs"/>
      </a:defRPr>
    </a:lvl9pPr>
  </p:defaultTextStyle>
  <p:extLst>
    <p:ext uri="{EFAFB233-063F-42B5-8137-9DF3F51BA10A}">
      <p15:sldGuideLst xmlns:p15="http://schemas.microsoft.com/office/powerpoint/2012/main">
        <p15:guide id="1" orient="horz" pos="144">
          <p15:clr>
            <a:srgbClr val="A4A3A4"/>
          </p15:clr>
        </p15:guide>
        <p15:guide id="2" pos="2880">
          <p15:clr>
            <a:srgbClr val="A4A3A4"/>
          </p15:clr>
        </p15:guide>
      </p15:sldGuideLst>
    </p:ext>
    <p:ext uri="{2D200454-40CA-4A62-9FC3-DE9A4176ACB9}">
      <p15:notesGuideLst xmlns:p15="http://schemas.microsoft.com/office/powerpoint/2012/main">
        <p15:guide id="1" orient="horz" pos="2904" userDrawn="1">
          <p15:clr>
            <a:srgbClr val="A4A3A4"/>
          </p15:clr>
        </p15:guide>
        <p15:guide id="2" pos="218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m Treharne" initials="" lastIdx="17" clrIdx="0"/>
  <p:cmAuthor id="1" name="Jim Treharne" initials="JTT" lastIdx="1" clrIdx="1"/>
  <p:cmAuthor id="2" name="Volgenau School Labs" initials="VSL" lastIdx="3" clrIdx="2"/>
  <p:cmAuthor id="3" name="Sarah Harrop" initials="" lastIdx="2" clrIdx="3"/>
  <p:cmAuthor id="4" name="Christie Quaranta" initials="CQ" lastIdx="8" clrIdx="4">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AEFE"/>
    <a:srgbClr val="660033"/>
    <a:srgbClr val="FFCC00"/>
    <a:srgbClr val="CC00CC"/>
    <a:srgbClr val="3366CC"/>
    <a:srgbClr val="3399FF"/>
    <a:srgbClr val="932D93"/>
    <a:srgbClr val="A7B1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96064" autoAdjust="0"/>
  </p:normalViewPr>
  <p:slideViewPr>
    <p:cSldViewPr snapToGrid="0">
      <p:cViewPr varScale="1">
        <p:scale>
          <a:sx n="104" d="100"/>
          <a:sy n="104" d="100"/>
        </p:scale>
        <p:origin x="504" y="114"/>
      </p:cViewPr>
      <p:guideLst>
        <p:guide orient="horz" pos="144"/>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5" d="100"/>
          <a:sy n="85" d="100"/>
        </p:scale>
        <p:origin x="-3792" y="-84"/>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image" Target="../media/image4.png"/><Relationship Id="rId4" Type="http://schemas.openxmlformats.org/officeDocument/2006/relationships/image" Target="../media/image7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BB24B3-7C87-4530-8DDC-049168A3DCCD}"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28AA5C2C-C4CB-46BE-B7F8-2C8360D1706C}">
      <dgm:prSet phldrT="[Text]" custT="1"/>
      <dgm:spPr/>
      <dgm:t>
        <a:bodyPr/>
        <a:lstStyle/>
        <a:p>
          <a:r>
            <a:rPr lang="en-US" sz="3200" dirty="0" smtClean="0"/>
            <a:t>Installation</a:t>
          </a:r>
          <a:endParaRPr lang="en-US" sz="3200" dirty="0"/>
        </a:p>
      </dgm:t>
    </dgm:pt>
    <dgm:pt modelId="{847FA19D-787B-427B-9703-C8E7666DDE1F}" type="parTrans" cxnId="{F5B0BEBE-E89E-4492-B5D2-5A73E74204C0}">
      <dgm:prSet/>
      <dgm:spPr/>
      <dgm:t>
        <a:bodyPr/>
        <a:lstStyle/>
        <a:p>
          <a:endParaRPr lang="en-US"/>
        </a:p>
      </dgm:t>
    </dgm:pt>
    <dgm:pt modelId="{5E9D1497-85EE-4ADA-9C2A-29FFCAC7BB1D}" type="sibTrans" cxnId="{F5B0BEBE-E89E-4492-B5D2-5A73E74204C0}">
      <dgm:prSet/>
      <dgm:spPr/>
      <dgm:t>
        <a:bodyPr/>
        <a:lstStyle/>
        <a:p>
          <a:endParaRPr lang="en-US"/>
        </a:p>
      </dgm:t>
    </dgm:pt>
    <dgm:pt modelId="{999FC923-08A7-4387-93CB-DB0EE7DF2B9D}">
      <dgm:prSet phldrT="[Text]" custT="1"/>
      <dgm:spPr/>
      <dgm:t>
        <a:bodyPr/>
        <a:lstStyle/>
        <a:p>
          <a:r>
            <a:rPr lang="en-US" sz="1700" dirty="0" smtClean="0"/>
            <a:t>Population change</a:t>
          </a:r>
          <a:r>
            <a:rPr lang="en-US" sz="1600" dirty="0" smtClean="0"/>
            <a:t>	</a:t>
          </a:r>
          <a:endParaRPr lang="en-US" sz="1700" dirty="0"/>
        </a:p>
      </dgm:t>
    </dgm:pt>
    <dgm:pt modelId="{2E763168-0E44-4DB5-8FC6-F06BD78E0EB6}" type="parTrans" cxnId="{EE5D91B2-B1B8-4CC9-9FF4-3DCB30CA0ECD}">
      <dgm:prSet/>
      <dgm:spPr/>
      <dgm:t>
        <a:bodyPr/>
        <a:lstStyle/>
        <a:p>
          <a:endParaRPr lang="en-US"/>
        </a:p>
      </dgm:t>
    </dgm:pt>
    <dgm:pt modelId="{8DAE2B56-82C5-4B78-A78F-CB4A1C1A3FE0}" type="sibTrans" cxnId="{EE5D91B2-B1B8-4CC9-9FF4-3DCB30CA0ECD}">
      <dgm:prSet/>
      <dgm:spPr/>
      <dgm:t>
        <a:bodyPr/>
        <a:lstStyle/>
        <a:p>
          <a:endParaRPr lang="en-US"/>
        </a:p>
      </dgm:t>
    </dgm:pt>
    <dgm:pt modelId="{EDE0C597-7D70-4010-A0ED-F32E4F1EF8F4}">
      <dgm:prSet phldrT="[Text]" custT="1"/>
      <dgm:spPr/>
      <dgm:t>
        <a:bodyPr/>
        <a:lstStyle/>
        <a:p>
          <a:r>
            <a:rPr lang="en-US" sz="3200" dirty="0" smtClean="0"/>
            <a:t>Region</a:t>
          </a:r>
          <a:endParaRPr lang="en-US" sz="3200" dirty="0"/>
        </a:p>
      </dgm:t>
    </dgm:pt>
    <dgm:pt modelId="{3D7311F9-55C8-41E7-93D4-EF2B051EB5A7}" type="parTrans" cxnId="{50DBB456-3301-4340-9C75-159948D2EBCA}">
      <dgm:prSet/>
      <dgm:spPr/>
      <dgm:t>
        <a:bodyPr/>
        <a:lstStyle/>
        <a:p>
          <a:endParaRPr lang="en-US"/>
        </a:p>
      </dgm:t>
    </dgm:pt>
    <dgm:pt modelId="{2FE53326-54AC-44FE-B787-A1CB86D748E7}" type="sibTrans" cxnId="{50DBB456-3301-4340-9C75-159948D2EBCA}">
      <dgm:prSet/>
      <dgm:spPr/>
      <dgm:t>
        <a:bodyPr/>
        <a:lstStyle/>
        <a:p>
          <a:endParaRPr lang="en-US"/>
        </a:p>
      </dgm:t>
    </dgm:pt>
    <dgm:pt modelId="{6E725DA8-6521-4ADF-8E68-923114285F1B}">
      <dgm:prSet phldrT="[Text]"/>
      <dgm:spPr/>
      <dgm:t>
        <a:bodyPr/>
        <a:lstStyle/>
        <a:p>
          <a:r>
            <a:rPr lang="en-US" sz="1700" dirty="0" smtClean="0"/>
            <a:t>Population change</a:t>
          </a:r>
          <a:endParaRPr lang="en-US" sz="1700" dirty="0"/>
        </a:p>
      </dgm:t>
    </dgm:pt>
    <dgm:pt modelId="{4A347664-4A19-4FC2-84EA-51DFD1233717}" type="parTrans" cxnId="{EE409D47-6004-46B4-ACD7-95154BCCBB37}">
      <dgm:prSet/>
      <dgm:spPr/>
      <dgm:t>
        <a:bodyPr/>
        <a:lstStyle/>
        <a:p>
          <a:endParaRPr lang="en-US"/>
        </a:p>
      </dgm:t>
    </dgm:pt>
    <dgm:pt modelId="{EF5E470A-EF76-417A-9C48-5C8664EC65B5}" type="sibTrans" cxnId="{EE409D47-6004-46B4-ACD7-95154BCCBB37}">
      <dgm:prSet/>
      <dgm:spPr/>
      <dgm:t>
        <a:bodyPr/>
        <a:lstStyle/>
        <a:p>
          <a:endParaRPr lang="en-US"/>
        </a:p>
      </dgm:t>
    </dgm:pt>
    <dgm:pt modelId="{6D8AF7CD-7869-4FF9-936E-F333C956F45B}">
      <dgm:prSet custT="1"/>
      <dgm:spPr/>
      <dgm:t>
        <a:bodyPr/>
        <a:lstStyle/>
        <a:p>
          <a:r>
            <a:rPr lang="en-US" sz="1600" dirty="0" smtClean="0"/>
            <a:t>Percent population change</a:t>
          </a:r>
        </a:p>
      </dgm:t>
    </dgm:pt>
    <dgm:pt modelId="{E068DAEA-E731-4C17-815E-FB0B11237621}" type="parTrans" cxnId="{D8C2092D-5D98-47BB-8D90-E6122CF155CF}">
      <dgm:prSet/>
      <dgm:spPr/>
      <dgm:t>
        <a:bodyPr/>
        <a:lstStyle/>
        <a:p>
          <a:endParaRPr lang="en-US"/>
        </a:p>
      </dgm:t>
    </dgm:pt>
    <dgm:pt modelId="{8BF9A7AC-C67C-4E7E-B453-92601AAF43C1}" type="sibTrans" cxnId="{D8C2092D-5D98-47BB-8D90-E6122CF155CF}">
      <dgm:prSet/>
      <dgm:spPr/>
      <dgm:t>
        <a:bodyPr/>
        <a:lstStyle/>
        <a:p>
          <a:endParaRPr lang="en-US"/>
        </a:p>
      </dgm:t>
    </dgm:pt>
    <dgm:pt modelId="{83F73674-15AB-4DDB-8B40-9BD7BF0A18C3}">
      <dgm:prSet/>
      <dgm:spPr/>
      <dgm:t>
        <a:bodyPr/>
        <a:lstStyle/>
        <a:p>
          <a:r>
            <a:rPr lang="en-US" sz="1700" dirty="0" smtClean="0"/>
            <a:t>Installation type by function</a:t>
          </a:r>
        </a:p>
      </dgm:t>
    </dgm:pt>
    <dgm:pt modelId="{AFC46F61-B5EB-4B87-9CF1-79781C8AB186}" type="parTrans" cxnId="{75C02BAF-A4D6-434D-A9F7-118AB7B90843}">
      <dgm:prSet/>
      <dgm:spPr/>
      <dgm:t>
        <a:bodyPr/>
        <a:lstStyle/>
        <a:p>
          <a:endParaRPr lang="en-US"/>
        </a:p>
      </dgm:t>
    </dgm:pt>
    <dgm:pt modelId="{E4E9A1CE-B174-4B55-99FA-E7B38C0A09AC}" type="sibTrans" cxnId="{75C02BAF-A4D6-434D-A9F7-118AB7B90843}">
      <dgm:prSet/>
      <dgm:spPr/>
      <dgm:t>
        <a:bodyPr/>
        <a:lstStyle/>
        <a:p>
          <a:endParaRPr lang="en-US"/>
        </a:p>
      </dgm:t>
    </dgm:pt>
    <dgm:pt modelId="{0DDE44F4-F858-4FDF-A26A-0FD7BECDC0BC}">
      <dgm:prSet custT="1"/>
      <dgm:spPr/>
      <dgm:t>
        <a:bodyPr/>
        <a:lstStyle/>
        <a:p>
          <a:r>
            <a:rPr lang="en-US" sz="1600" dirty="0" smtClean="0"/>
            <a:t>Percent population change</a:t>
          </a:r>
        </a:p>
      </dgm:t>
    </dgm:pt>
    <dgm:pt modelId="{D63BC17B-F7D0-4166-A855-2939B0A96037}" type="parTrans" cxnId="{B3EC5EC3-724E-4113-BD20-7C363187718F}">
      <dgm:prSet/>
      <dgm:spPr/>
      <dgm:t>
        <a:bodyPr/>
        <a:lstStyle/>
        <a:p>
          <a:endParaRPr lang="en-US"/>
        </a:p>
      </dgm:t>
    </dgm:pt>
    <dgm:pt modelId="{315A0437-1468-48AB-81EE-8B4A0C73F07C}" type="sibTrans" cxnId="{B3EC5EC3-724E-4113-BD20-7C363187718F}">
      <dgm:prSet/>
      <dgm:spPr/>
      <dgm:t>
        <a:bodyPr/>
        <a:lstStyle/>
        <a:p>
          <a:endParaRPr lang="en-US"/>
        </a:p>
      </dgm:t>
    </dgm:pt>
    <dgm:pt modelId="{654A57F7-58A7-4AB7-8511-D5134C2E2006}">
      <dgm:prSet/>
      <dgm:spPr/>
      <dgm:t>
        <a:bodyPr/>
        <a:lstStyle/>
        <a:p>
          <a:r>
            <a:rPr lang="en-US" sz="1700" b="0" dirty="0" smtClean="0"/>
            <a:t>Employment change</a:t>
          </a:r>
        </a:p>
      </dgm:t>
    </dgm:pt>
    <dgm:pt modelId="{853BBBBD-8A4C-4028-91CC-D0BA47B65177}" type="parTrans" cxnId="{A660F4DA-FCBA-4E0B-88A3-A206203AD66A}">
      <dgm:prSet/>
      <dgm:spPr/>
      <dgm:t>
        <a:bodyPr/>
        <a:lstStyle/>
        <a:p>
          <a:endParaRPr lang="en-US"/>
        </a:p>
      </dgm:t>
    </dgm:pt>
    <dgm:pt modelId="{DA280DDD-BCDC-45B6-A566-66B11E343163}" type="sibTrans" cxnId="{A660F4DA-FCBA-4E0B-88A3-A206203AD66A}">
      <dgm:prSet/>
      <dgm:spPr/>
      <dgm:t>
        <a:bodyPr/>
        <a:lstStyle/>
        <a:p>
          <a:endParaRPr lang="en-US"/>
        </a:p>
      </dgm:t>
    </dgm:pt>
    <dgm:pt modelId="{87B65C87-9288-4C31-80A2-267C4ED7216E}">
      <dgm:prSet custT="1"/>
      <dgm:spPr/>
      <dgm:t>
        <a:bodyPr/>
        <a:lstStyle/>
        <a:p>
          <a:r>
            <a:rPr lang="en-US" sz="1600" dirty="0" smtClean="0"/>
            <a:t>Direct and indirect change</a:t>
          </a:r>
        </a:p>
      </dgm:t>
    </dgm:pt>
    <dgm:pt modelId="{ABDEFDD8-7590-404E-B8CA-50F324D210B6}" type="parTrans" cxnId="{B460627A-F2FC-4941-8B6D-C0145707EB4F}">
      <dgm:prSet/>
      <dgm:spPr/>
      <dgm:t>
        <a:bodyPr/>
        <a:lstStyle/>
        <a:p>
          <a:endParaRPr lang="en-US"/>
        </a:p>
      </dgm:t>
    </dgm:pt>
    <dgm:pt modelId="{CE386DF6-ADA2-42F6-903E-61C23BDE4307}" type="sibTrans" cxnId="{B460627A-F2FC-4941-8B6D-C0145707EB4F}">
      <dgm:prSet/>
      <dgm:spPr/>
      <dgm:t>
        <a:bodyPr/>
        <a:lstStyle/>
        <a:p>
          <a:endParaRPr lang="en-US"/>
        </a:p>
      </dgm:t>
    </dgm:pt>
    <dgm:pt modelId="{16C4BDDA-42C0-4792-85EC-4C86DA6026AA}">
      <dgm:prSet custT="1"/>
      <dgm:spPr/>
      <dgm:t>
        <a:bodyPr/>
        <a:lstStyle/>
        <a:p>
          <a:r>
            <a:rPr lang="en-US" sz="1600" dirty="0" smtClean="0"/>
            <a:t>Point estimate and range</a:t>
          </a:r>
        </a:p>
      </dgm:t>
    </dgm:pt>
    <dgm:pt modelId="{6FE5CE7C-3F50-4500-BD40-6DDB378806A3}" type="parTrans" cxnId="{AD10F69A-1436-48B8-BD82-90F0E3E2CC50}">
      <dgm:prSet/>
      <dgm:spPr/>
      <dgm:t>
        <a:bodyPr/>
        <a:lstStyle/>
        <a:p>
          <a:endParaRPr lang="en-US"/>
        </a:p>
      </dgm:t>
    </dgm:pt>
    <dgm:pt modelId="{588F6D7D-B9C1-4B64-90BB-C3C214A6B5AF}" type="sibTrans" cxnId="{AD10F69A-1436-48B8-BD82-90F0E3E2CC50}">
      <dgm:prSet/>
      <dgm:spPr/>
      <dgm:t>
        <a:bodyPr/>
        <a:lstStyle/>
        <a:p>
          <a:endParaRPr lang="en-US"/>
        </a:p>
      </dgm:t>
    </dgm:pt>
    <dgm:pt modelId="{2012D945-E0CE-4D8A-8FE9-F0F2B8B39753}">
      <dgm:prSet custT="1"/>
      <dgm:spPr/>
      <dgm:t>
        <a:bodyPr/>
        <a:lstStyle/>
        <a:p>
          <a:r>
            <a:rPr lang="en-US" sz="1600" dirty="0" smtClean="0"/>
            <a:t>Percent employment change</a:t>
          </a:r>
        </a:p>
      </dgm:t>
    </dgm:pt>
    <dgm:pt modelId="{8C39BA10-000A-4A55-9D45-CBF48890BF86}" type="parTrans" cxnId="{ECFE2FE4-D3B2-41A3-B562-4AA1D77B6E7A}">
      <dgm:prSet/>
      <dgm:spPr/>
      <dgm:t>
        <a:bodyPr/>
        <a:lstStyle/>
        <a:p>
          <a:endParaRPr lang="en-US"/>
        </a:p>
      </dgm:t>
    </dgm:pt>
    <dgm:pt modelId="{818D86D8-C9A4-42D7-8640-9E8528DDE387}" type="sibTrans" cxnId="{ECFE2FE4-D3B2-41A3-B562-4AA1D77B6E7A}">
      <dgm:prSet/>
      <dgm:spPr/>
      <dgm:t>
        <a:bodyPr/>
        <a:lstStyle/>
        <a:p>
          <a:endParaRPr lang="en-US"/>
        </a:p>
      </dgm:t>
    </dgm:pt>
    <dgm:pt modelId="{758929CE-AE2F-4809-A7F5-21F067B67CEA}">
      <dgm:prSet/>
      <dgm:spPr/>
      <dgm:t>
        <a:bodyPr/>
        <a:lstStyle/>
        <a:p>
          <a:r>
            <a:rPr lang="en-US" sz="1700" dirty="0" smtClean="0"/>
            <a:t>Income change (normalized for cost of living in each region)</a:t>
          </a:r>
        </a:p>
      </dgm:t>
    </dgm:pt>
    <dgm:pt modelId="{DDEC3E51-022C-4EA4-8D42-D8A9AEA4D2A3}" type="parTrans" cxnId="{C7B359C5-94D5-42A2-92F6-215FC7F3ABB4}">
      <dgm:prSet/>
      <dgm:spPr/>
      <dgm:t>
        <a:bodyPr/>
        <a:lstStyle/>
        <a:p>
          <a:endParaRPr lang="en-US"/>
        </a:p>
      </dgm:t>
    </dgm:pt>
    <dgm:pt modelId="{098C3AA7-7FF5-4743-A935-52F90B71BA39}" type="sibTrans" cxnId="{C7B359C5-94D5-42A2-92F6-215FC7F3ABB4}">
      <dgm:prSet/>
      <dgm:spPr/>
      <dgm:t>
        <a:bodyPr/>
        <a:lstStyle/>
        <a:p>
          <a:endParaRPr lang="en-US"/>
        </a:p>
      </dgm:t>
    </dgm:pt>
    <dgm:pt modelId="{D3DCE90B-1207-43BB-B843-C786EFC7D50B}">
      <dgm:prSet custT="1"/>
      <dgm:spPr/>
      <dgm:t>
        <a:bodyPr/>
        <a:lstStyle/>
        <a:p>
          <a:r>
            <a:rPr lang="en-US" sz="1600" dirty="0" smtClean="0"/>
            <a:t>Point estimate and range</a:t>
          </a:r>
        </a:p>
      </dgm:t>
    </dgm:pt>
    <dgm:pt modelId="{3EBF4F43-936F-463B-9B0F-CCC15B9F7600}" type="parTrans" cxnId="{B93DDEA8-6E02-4D53-8C90-BF20D1B11F75}">
      <dgm:prSet/>
      <dgm:spPr/>
      <dgm:t>
        <a:bodyPr/>
        <a:lstStyle/>
        <a:p>
          <a:endParaRPr lang="en-US"/>
        </a:p>
      </dgm:t>
    </dgm:pt>
    <dgm:pt modelId="{9EBD1648-9EE0-4073-8CB8-0680AD69A820}" type="sibTrans" cxnId="{B93DDEA8-6E02-4D53-8C90-BF20D1B11F75}">
      <dgm:prSet/>
      <dgm:spPr/>
      <dgm:t>
        <a:bodyPr/>
        <a:lstStyle/>
        <a:p>
          <a:endParaRPr lang="en-US"/>
        </a:p>
      </dgm:t>
    </dgm:pt>
    <dgm:pt modelId="{59873284-DE79-4543-9312-7EDE1F417197}">
      <dgm:prSet custT="1"/>
      <dgm:spPr/>
      <dgm:t>
        <a:bodyPr/>
        <a:lstStyle/>
        <a:p>
          <a:r>
            <a:rPr lang="en-US" sz="1600" dirty="0" smtClean="0"/>
            <a:t>Percent income change</a:t>
          </a:r>
          <a:endParaRPr lang="en-US" sz="1600" dirty="0"/>
        </a:p>
      </dgm:t>
    </dgm:pt>
    <dgm:pt modelId="{3E604103-B6E8-4F0A-A505-1AAAF08C287F}" type="parTrans" cxnId="{7050D7F0-F482-40EE-A34D-02DEE1FC03DE}">
      <dgm:prSet/>
      <dgm:spPr/>
      <dgm:t>
        <a:bodyPr/>
        <a:lstStyle/>
        <a:p>
          <a:endParaRPr lang="en-US"/>
        </a:p>
      </dgm:t>
    </dgm:pt>
    <dgm:pt modelId="{371E3F55-3CBD-4015-AA8B-D7FD05DEEA75}" type="sibTrans" cxnId="{7050D7F0-F482-40EE-A34D-02DEE1FC03DE}">
      <dgm:prSet/>
      <dgm:spPr/>
      <dgm:t>
        <a:bodyPr/>
        <a:lstStyle/>
        <a:p>
          <a:endParaRPr lang="en-US"/>
        </a:p>
      </dgm:t>
    </dgm:pt>
    <dgm:pt modelId="{ECC2F992-DF5C-442A-851A-019367B18274}" type="pres">
      <dgm:prSet presAssocID="{7FBB24B3-7C87-4530-8DDC-049168A3DCCD}" presName="linear" presStyleCnt="0">
        <dgm:presLayoutVars>
          <dgm:dir/>
          <dgm:animLvl val="lvl"/>
          <dgm:resizeHandles val="exact"/>
        </dgm:presLayoutVars>
      </dgm:prSet>
      <dgm:spPr/>
      <dgm:t>
        <a:bodyPr/>
        <a:lstStyle/>
        <a:p>
          <a:endParaRPr lang="en-US"/>
        </a:p>
      </dgm:t>
    </dgm:pt>
    <dgm:pt modelId="{8DA34054-CE7B-4B34-AED3-57626AAA89EF}" type="pres">
      <dgm:prSet presAssocID="{28AA5C2C-C4CB-46BE-B7F8-2C8360D1706C}" presName="parentLin" presStyleCnt="0"/>
      <dgm:spPr/>
      <dgm:t>
        <a:bodyPr/>
        <a:lstStyle/>
        <a:p>
          <a:endParaRPr lang="en-US"/>
        </a:p>
      </dgm:t>
    </dgm:pt>
    <dgm:pt modelId="{BF4D1B7D-9660-4CCD-9156-CEE35DC0D447}" type="pres">
      <dgm:prSet presAssocID="{28AA5C2C-C4CB-46BE-B7F8-2C8360D1706C}" presName="parentLeftMargin" presStyleLbl="node1" presStyleIdx="0" presStyleCnt="2"/>
      <dgm:spPr/>
      <dgm:t>
        <a:bodyPr/>
        <a:lstStyle/>
        <a:p>
          <a:endParaRPr lang="en-US"/>
        </a:p>
      </dgm:t>
    </dgm:pt>
    <dgm:pt modelId="{7EAD479D-A7BB-4677-B185-3E84A2E277C7}" type="pres">
      <dgm:prSet presAssocID="{28AA5C2C-C4CB-46BE-B7F8-2C8360D1706C}" presName="parentText" presStyleLbl="node1" presStyleIdx="0" presStyleCnt="2" custScaleY="64421">
        <dgm:presLayoutVars>
          <dgm:chMax val="0"/>
          <dgm:bulletEnabled val="1"/>
        </dgm:presLayoutVars>
      </dgm:prSet>
      <dgm:spPr/>
      <dgm:t>
        <a:bodyPr/>
        <a:lstStyle/>
        <a:p>
          <a:endParaRPr lang="en-US"/>
        </a:p>
      </dgm:t>
    </dgm:pt>
    <dgm:pt modelId="{D213F9FF-E98A-44B0-9347-85B18B0E310E}" type="pres">
      <dgm:prSet presAssocID="{28AA5C2C-C4CB-46BE-B7F8-2C8360D1706C}" presName="negativeSpace" presStyleCnt="0"/>
      <dgm:spPr/>
      <dgm:t>
        <a:bodyPr/>
        <a:lstStyle/>
        <a:p>
          <a:endParaRPr lang="en-US"/>
        </a:p>
      </dgm:t>
    </dgm:pt>
    <dgm:pt modelId="{D55E2992-AF5C-4261-9776-75AE5604D742}" type="pres">
      <dgm:prSet presAssocID="{28AA5C2C-C4CB-46BE-B7F8-2C8360D1706C}" presName="childText" presStyleLbl="conFgAcc1" presStyleIdx="0" presStyleCnt="2" custLinFactNeighborY="-8270">
        <dgm:presLayoutVars>
          <dgm:bulletEnabled val="1"/>
        </dgm:presLayoutVars>
      </dgm:prSet>
      <dgm:spPr/>
      <dgm:t>
        <a:bodyPr/>
        <a:lstStyle/>
        <a:p>
          <a:endParaRPr lang="en-US"/>
        </a:p>
      </dgm:t>
    </dgm:pt>
    <dgm:pt modelId="{0A3DD2AA-8A09-4217-8227-0D5ADC547124}" type="pres">
      <dgm:prSet presAssocID="{5E9D1497-85EE-4ADA-9C2A-29FFCAC7BB1D}" presName="spaceBetweenRectangles" presStyleCnt="0"/>
      <dgm:spPr/>
      <dgm:t>
        <a:bodyPr/>
        <a:lstStyle/>
        <a:p>
          <a:endParaRPr lang="en-US"/>
        </a:p>
      </dgm:t>
    </dgm:pt>
    <dgm:pt modelId="{6CB947DB-72E5-4F49-BA08-188F07BF3DFB}" type="pres">
      <dgm:prSet presAssocID="{EDE0C597-7D70-4010-A0ED-F32E4F1EF8F4}" presName="parentLin" presStyleCnt="0"/>
      <dgm:spPr/>
      <dgm:t>
        <a:bodyPr/>
        <a:lstStyle/>
        <a:p>
          <a:endParaRPr lang="en-US"/>
        </a:p>
      </dgm:t>
    </dgm:pt>
    <dgm:pt modelId="{81355E7E-B480-4BE0-893D-864BB76CD3CF}" type="pres">
      <dgm:prSet presAssocID="{EDE0C597-7D70-4010-A0ED-F32E4F1EF8F4}" presName="parentLeftMargin" presStyleLbl="node1" presStyleIdx="0" presStyleCnt="2"/>
      <dgm:spPr/>
      <dgm:t>
        <a:bodyPr/>
        <a:lstStyle/>
        <a:p>
          <a:endParaRPr lang="en-US"/>
        </a:p>
      </dgm:t>
    </dgm:pt>
    <dgm:pt modelId="{B46ADC1C-0809-4CF4-8CA2-D70FF66059D4}" type="pres">
      <dgm:prSet presAssocID="{EDE0C597-7D70-4010-A0ED-F32E4F1EF8F4}" presName="parentText" presStyleLbl="node1" presStyleIdx="1" presStyleCnt="2" custScaleY="64164">
        <dgm:presLayoutVars>
          <dgm:chMax val="0"/>
          <dgm:bulletEnabled val="1"/>
        </dgm:presLayoutVars>
      </dgm:prSet>
      <dgm:spPr/>
      <dgm:t>
        <a:bodyPr/>
        <a:lstStyle/>
        <a:p>
          <a:endParaRPr lang="en-US"/>
        </a:p>
      </dgm:t>
    </dgm:pt>
    <dgm:pt modelId="{EC40F90E-F291-47F3-93F7-ADEC97E2E083}" type="pres">
      <dgm:prSet presAssocID="{EDE0C597-7D70-4010-A0ED-F32E4F1EF8F4}" presName="negativeSpace" presStyleCnt="0"/>
      <dgm:spPr/>
      <dgm:t>
        <a:bodyPr/>
        <a:lstStyle/>
        <a:p>
          <a:endParaRPr lang="en-US"/>
        </a:p>
      </dgm:t>
    </dgm:pt>
    <dgm:pt modelId="{A1CAED06-C930-4758-A622-ED6F2DE0E565}" type="pres">
      <dgm:prSet presAssocID="{EDE0C597-7D70-4010-A0ED-F32E4F1EF8F4}" presName="childText" presStyleLbl="conFgAcc1" presStyleIdx="1" presStyleCnt="2">
        <dgm:presLayoutVars>
          <dgm:bulletEnabled val="1"/>
        </dgm:presLayoutVars>
      </dgm:prSet>
      <dgm:spPr/>
      <dgm:t>
        <a:bodyPr/>
        <a:lstStyle/>
        <a:p>
          <a:endParaRPr lang="en-US"/>
        </a:p>
      </dgm:t>
    </dgm:pt>
  </dgm:ptLst>
  <dgm:cxnLst>
    <dgm:cxn modelId="{EE409D47-6004-46B4-ACD7-95154BCCBB37}" srcId="{EDE0C597-7D70-4010-A0ED-F32E4F1EF8F4}" destId="{6E725DA8-6521-4ADF-8E68-923114285F1B}" srcOrd="0" destOrd="0" parTransId="{4A347664-4A19-4FC2-84EA-51DFD1233717}" sibTransId="{EF5E470A-EF76-417A-9C48-5C8664EC65B5}"/>
    <dgm:cxn modelId="{0CD6FDB2-45B8-4E50-810F-80D5E1CE0EC6}" type="presOf" srcId="{6D8AF7CD-7869-4FF9-936E-F333C956F45B}" destId="{D55E2992-AF5C-4261-9776-75AE5604D742}" srcOrd="0" destOrd="1" presId="urn:microsoft.com/office/officeart/2005/8/layout/list1"/>
    <dgm:cxn modelId="{C7B359C5-94D5-42A2-92F6-215FC7F3ABB4}" srcId="{EDE0C597-7D70-4010-A0ED-F32E4F1EF8F4}" destId="{758929CE-AE2F-4809-A7F5-21F067B67CEA}" srcOrd="2" destOrd="0" parTransId="{DDEC3E51-022C-4EA4-8D42-D8A9AEA4D2A3}" sibTransId="{098C3AA7-7FF5-4743-A935-52F90B71BA39}"/>
    <dgm:cxn modelId="{50DBB456-3301-4340-9C75-159948D2EBCA}" srcId="{7FBB24B3-7C87-4530-8DDC-049168A3DCCD}" destId="{EDE0C597-7D70-4010-A0ED-F32E4F1EF8F4}" srcOrd="1" destOrd="0" parTransId="{3D7311F9-55C8-41E7-93D4-EF2B051EB5A7}" sibTransId="{2FE53326-54AC-44FE-B787-A1CB86D748E7}"/>
    <dgm:cxn modelId="{75C02BAF-A4D6-434D-A9F7-118AB7B90843}" srcId="{28AA5C2C-C4CB-46BE-B7F8-2C8360D1706C}" destId="{83F73674-15AB-4DDB-8B40-9BD7BF0A18C3}" srcOrd="1" destOrd="0" parTransId="{AFC46F61-B5EB-4B87-9CF1-79781C8AB186}" sibTransId="{E4E9A1CE-B174-4B55-99FA-E7B38C0A09AC}"/>
    <dgm:cxn modelId="{7050D7F0-F482-40EE-A34D-02DEE1FC03DE}" srcId="{758929CE-AE2F-4809-A7F5-21F067B67CEA}" destId="{59873284-DE79-4543-9312-7EDE1F417197}" srcOrd="1" destOrd="0" parTransId="{3E604103-B6E8-4F0A-A505-1AAAF08C287F}" sibTransId="{371E3F55-3CBD-4015-AA8B-D7FD05DEEA75}"/>
    <dgm:cxn modelId="{AB1BFD64-24B8-4C60-9EC5-9C735242B8C4}" type="presOf" srcId="{EDE0C597-7D70-4010-A0ED-F32E4F1EF8F4}" destId="{B46ADC1C-0809-4CF4-8CA2-D70FF66059D4}" srcOrd="1" destOrd="0" presId="urn:microsoft.com/office/officeart/2005/8/layout/list1"/>
    <dgm:cxn modelId="{41304ABB-0F06-4EBE-9D9E-24C99D4D3A5B}" type="presOf" srcId="{28AA5C2C-C4CB-46BE-B7F8-2C8360D1706C}" destId="{7EAD479D-A7BB-4677-B185-3E84A2E277C7}" srcOrd="1" destOrd="0" presId="urn:microsoft.com/office/officeart/2005/8/layout/list1"/>
    <dgm:cxn modelId="{AAB5D8DD-167C-43D5-8E6D-F1AFB675C843}" type="presOf" srcId="{59873284-DE79-4543-9312-7EDE1F417197}" destId="{A1CAED06-C930-4758-A622-ED6F2DE0E565}" srcOrd="0" destOrd="8" presId="urn:microsoft.com/office/officeart/2005/8/layout/list1"/>
    <dgm:cxn modelId="{2B6652F4-9740-4DBA-A580-56DB5E5BCDBC}" type="presOf" srcId="{999FC923-08A7-4387-93CB-DB0EE7DF2B9D}" destId="{D55E2992-AF5C-4261-9776-75AE5604D742}" srcOrd="0" destOrd="0" presId="urn:microsoft.com/office/officeart/2005/8/layout/list1"/>
    <dgm:cxn modelId="{F5B0BEBE-E89E-4492-B5D2-5A73E74204C0}" srcId="{7FBB24B3-7C87-4530-8DDC-049168A3DCCD}" destId="{28AA5C2C-C4CB-46BE-B7F8-2C8360D1706C}" srcOrd="0" destOrd="0" parTransId="{847FA19D-787B-427B-9703-C8E7666DDE1F}" sibTransId="{5E9D1497-85EE-4ADA-9C2A-29FFCAC7BB1D}"/>
    <dgm:cxn modelId="{AD10F69A-1436-48B8-BD82-90F0E3E2CC50}" srcId="{654A57F7-58A7-4AB7-8511-D5134C2E2006}" destId="{16C4BDDA-42C0-4792-85EC-4C86DA6026AA}" srcOrd="1" destOrd="0" parTransId="{6FE5CE7C-3F50-4500-BD40-6DDB378806A3}" sibTransId="{588F6D7D-B9C1-4B64-90BB-C3C214A6B5AF}"/>
    <dgm:cxn modelId="{51D215AC-A757-49F7-B520-CA0EC938CCD4}" type="presOf" srcId="{D3DCE90B-1207-43BB-B843-C786EFC7D50B}" destId="{A1CAED06-C930-4758-A622-ED6F2DE0E565}" srcOrd="0" destOrd="7" presId="urn:microsoft.com/office/officeart/2005/8/layout/list1"/>
    <dgm:cxn modelId="{84017A71-DC68-4B26-A688-C0A2E236EA45}" type="presOf" srcId="{6E725DA8-6521-4ADF-8E68-923114285F1B}" destId="{A1CAED06-C930-4758-A622-ED6F2DE0E565}" srcOrd="0" destOrd="0" presId="urn:microsoft.com/office/officeart/2005/8/layout/list1"/>
    <dgm:cxn modelId="{D8C2092D-5D98-47BB-8D90-E6122CF155CF}" srcId="{999FC923-08A7-4387-93CB-DB0EE7DF2B9D}" destId="{6D8AF7CD-7869-4FF9-936E-F333C956F45B}" srcOrd="0" destOrd="0" parTransId="{E068DAEA-E731-4C17-815E-FB0B11237621}" sibTransId="{8BF9A7AC-C67C-4E7E-B453-92601AAF43C1}"/>
    <dgm:cxn modelId="{631DDF70-FB47-41AC-B317-CC45575D331D}" type="presOf" srcId="{EDE0C597-7D70-4010-A0ED-F32E4F1EF8F4}" destId="{81355E7E-B480-4BE0-893D-864BB76CD3CF}" srcOrd="0" destOrd="0" presId="urn:microsoft.com/office/officeart/2005/8/layout/list1"/>
    <dgm:cxn modelId="{DC71720B-FFA4-4C71-9010-6F550FD86F4E}" type="presOf" srcId="{28AA5C2C-C4CB-46BE-B7F8-2C8360D1706C}" destId="{BF4D1B7D-9660-4CCD-9156-CEE35DC0D447}" srcOrd="0" destOrd="0" presId="urn:microsoft.com/office/officeart/2005/8/layout/list1"/>
    <dgm:cxn modelId="{424BDE33-C667-4DF7-8BDF-BAB03ADCFFAD}" type="presOf" srcId="{0DDE44F4-F858-4FDF-A26A-0FD7BECDC0BC}" destId="{A1CAED06-C930-4758-A622-ED6F2DE0E565}" srcOrd="0" destOrd="1" presId="urn:microsoft.com/office/officeart/2005/8/layout/list1"/>
    <dgm:cxn modelId="{776E8E8A-5851-4570-A4C6-291059943C23}" type="presOf" srcId="{16C4BDDA-42C0-4792-85EC-4C86DA6026AA}" destId="{A1CAED06-C930-4758-A622-ED6F2DE0E565}" srcOrd="0" destOrd="4" presId="urn:microsoft.com/office/officeart/2005/8/layout/list1"/>
    <dgm:cxn modelId="{3FE13657-CE03-4293-BDFF-1AE5FBA17392}" type="presOf" srcId="{83F73674-15AB-4DDB-8B40-9BD7BF0A18C3}" destId="{D55E2992-AF5C-4261-9776-75AE5604D742}" srcOrd="0" destOrd="2" presId="urn:microsoft.com/office/officeart/2005/8/layout/list1"/>
    <dgm:cxn modelId="{B460627A-F2FC-4941-8B6D-C0145707EB4F}" srcId="{654A57F7-58A7-4AB7-8511-D5134C2E2006}" destId="{87B65C87-9288-4C31-80A2-267C4ED7216E}" srcOrd="0" destOrd="0" parTransId="{ABDEFDD8-7590-404E-B8CA-50F324D210B6}" sibTransId="{CE386DF6-ADA2-42F6-903E-61C23BDE4307}"/>
    <dgm:cxn modelId="{B9DE4AA9-0330-4CEF-90CF-3B33CDBF9F53}" type="presOf" srcId="{2012D945-E0CE-4D8A-8FE9-F0F2B8B39753}" destId="{A1CAED06-C930-4758-A622-ED6F2DE0E565}" srcOrd="0" destOrd="5" presId="urn:microsoft.com/office/officeart/2005/8/layout/list1"/>
    <dgm:cxn modelId="{A660F4DA-FCBA-4E0B-88A3-A206203AD66A}" srcId="{EDE0C597-7D70-4010-A0ED-F32E4F1EF8F4}" destId="{654A57F7-58A7-4AB7-8511-D5134C2E2006}" srcOrd="1" destOrd="0" parTransId="{853BBBBD-8A4C-4028-91CC-D0BA47B65177}" sibTransId="{DA280DDD-BCDC-45B6-A566-66B11E343163}"/>
    <dgm:cxn modelId="{EE5D91B2-B1B8-4CC9-9FF4-3DCB30CA0ECD}" srcId="{28AA5C2C-C4CB-46BE-B7F8-2C8360D1706C}" destId="{999FC923-08A7-4387-93CB-DB0EE7DF2B9D}" srcOrd="0" destOrd="0" parTransId="{2E763168-0E44-4DB5-8FC6-F06BD78E0EB6}" sibTransId="{8DAE2B56-82C5-4B78-A78F-CB4A1C1A3FE0}"/>
    <dgm:cxn modelId="{E12763C7-9EA9-490E-B80E-A2CC81BDECEC}" type="presOf" srcId="{87B65C87-9288-4C31-80A2-267C4ED7216E}" destId="{A1CAED06-C930-4758-A622-ED6F2DE0E565}" srcOrd="0" destOrd="3" presId="urn:microsoft.com/office/officeart/2005/8/layout/list1"/>
    <dgm:cxn modelId="{4334293A-9C8D-43E8-BF66-1115F6AC2793}" type="presOf" srcId="{7FBB24B3-7C87-4530-8DDC-049168A3DCCD}" destId="{ECC2F992-DF5C-442A-851A-019367B18274}" srcOrd="0" destOrd="0" presId="urn:microsoft.com/office/officeart/2005/8/layout/list1"/>
    <dgm:cxn modelId="{B3EC5EC3-724E-4113-BD20-7C363187718F}" srcId="{6E725DA8-6521-4ADF-8E68-923114285F1B}" destId="{0DDE44F4-F858-4FDF-A26A-0FD7BECDC0BC}" srcOrd="0" destOrd="0" parTransId="{D63BC17B-F7D0-4166-A855-2939B0A96037}" sibTransId="{315A0437-1468-48AB-81EE-8B4A0C73F07C}"/>
    <dgm:cxn modelId="{ECFE2FE4-D3B2-41A3-B562-4AA1D77B6E7A}" srcId="{654A57F7-58A7-4AB7-8511-D5134C2E2006}" destId="{2012D945-E0CE-4D8A-8FE9-F0F2B8B39753}" srcOrd="2" destOrd="0" parTransId="{8C39BA10-000A-4A55-9D45-CBF48890BF86}" sibTransId="{818D86D8-C9A4-42D7-8640-9E8528DDE387}"/>
    <dgm:cxn modelId="{FB649C96-0C1C-43A4-8876-33FD08B9B9C4}" type="presOf" srcId="{758929CE-AE2F-4809-A7F5-21F067B67CEA}" destId="{A1CAED06-C930-4758-A622-ED6F2DE0E565}" srcOrd="0" destOrd="6" presId="urn:microsoft.com/office/officeart/2005/8/layout/list1"/>
    <dgm:cxn modelId="{B93DDEA8-6E02-4D53-8C90-BF20D1B11F75}" srcId="{758929CE-AE2F-4809-A7F5-21F067B67CEA}" destId="{D3DCE90B-1207-43BB-B843-C786EFC7D50B}" srcOrd="0" destOrd="0" parTransId="{3EBF4F43-936F-463B-9B0F-CCC15B9F7600}" sibTransId="{9EBD1648-9EE0-4073-8CB8-0680AD69A820}"/>
    <dgm:cxn modelId="{B54D8823-A777-4A7E-BF7D-5FE9A5C3277D}" type="presOf" srcId="{654A57F7-58A7-4AB7-8511-D5134C2E2006}" destId="{A1CAED06-C930-4758-A622-ED6F2DE0E565}" srcOrd="0" destOrd="2" presId="urn:microsoft.com/office/officeart/2005/8/layout/list1"/>
    <dgm:cxn modelId="{EFD2473F-0782-461F-97CE-9D09A7699CED}" type="presParOf" srcId="{ECC2F992-DF5C-442A-851A-019367B18274}" destId="{8DA34054-CE7B-4B34-AED3-57626AAA89EF}" srcOrd="0" destOrd="0" presId="urn:microsoft.com/office/officeart/2005/8/layout/list1"/>
    <dgm:cxn modelId="{5B73CFE3-19A7-453A-9404-173C4120229B}" type="presParOf" srcId="{8DA34054-CE7B-4B34-AED3-57626AAA89EF}" destId="{BF4D1B7D-9660-4CCD-9156-CEE35DC0D447}" srcOrd="0" destOrd="0" presId="urn:microsoft.com/office/officeart/2005/8/layout/list1"/>
    <dgm:cxn modelId="{96459B93-AC04-427A-AA7C-8699776B0DF4}" type="presParOf" srcId="{8DA34054-CE7B-4B34-AED3-57626AAA89EF}" destId="{7EAD479D-A7BB-4677-B185-3E84A2E277C7}" srcOrd="1" destOrd="0" presId="urn:microsoft.com/office/officeart/2005/8/layout/list1"/>
    <dgm:cxn modelId="{CDF1A406-175F-400E-A881-DCBD879E25A2}" type="presParOf" srcId="{ECC2F992-DF5C-442A-851A-019367B18274}" destId="{D213F9FF-E98A-44B0-9347-85B18B0E310E}" srcOrd="1" destOrd="0" presId="urn:microsoft.com/office/officeart/2005/8/layout/list1"/>
    <dgm:cxn modelId="{2C9B4D97-315F-4A19-A544-949CCF2785E1}" type="presParOf" srcId="{ECC2F992-DF5C-442A-851A-019367B18274}" destId="{D55E2992-AF5C-4261-9776-75AE5604D742}" srcOrd="2" destOrd="0" presId="urn:microsoft.com/office/officeart/2005/8/layout/list1"/>
    <dgm:cxn modelId="{7AC5049A-4B64-4760-93FB-25FC66D0EB61}" type="presParOf" srcId="{ECC2F992-DF5C-442A-851A-019367B18274}" destId="{0A3DD2AA-8A09-4217-8227-0D5ADC547124}" srcOrd="3" destOrd="0" presId="urn:microsoft.com/office/officeart/2005/8/layout/list1"/>
    <dgm:cxn modelId="{28F81F30-A22D-4E3E-959E-B8B3E97E2F88}" type="presParOf" srcId="{ECC2F992-DF5C-442A-851A-019367B18274}" destId="{6CB947DB-72E5-4F49-BA08-188F07BF3DFB}" srcOrd="4" destOrd="0" presId="urn:microsoft.com/office/officeart/2005/8/layout/list1"/>
    <dgm:cxn modelId="{F17D395E-1F76-49D7-8293-6D2E26055EBA}" type="presParOf" srcId="{6CB947DB-72E5-4F49-BA08-188F07BF3DFB}" destId="{81355E7E-B480-4BE0-893D-864BB76CD3CF}" srcOrd="0" destOrd="0" presId="urn:microsoft.com/office/officeart/2005/8/layout/list1"/>
    <dgm:cxn modelId="{9594EC2F-D650-4572-8426-00C9492927EE}" type="presParOf" srcId="{6CB947DB-72E5-4F49-BA08-188F07BF3DFB}" destId="{B46ADC1C-0809-4CF4-8CA2-D70FF66059D4}" srcOrd="1" destOrd="0" presId="urn:microsoft.com/office/officeart/2005/8/layout/list1"/>
    <dgm:cxn modelId="{175FF244-593F-45EB-ACC0-275831D994BB}" type="presParOf" srcId="{ECC2F992-DF5C-442A-851A-019367B18274}" destId="{EC40F90E-F291-47F3-93F7-ADEC97E2E083}" srcOrd="5" destOrd="0" presId="urn:microsoft.com/office/officeart/2005/8/layout/list1"/>
    <dgm:cxn modelId="{1D73E992-0BC5-415A-8391-295A6C731D41}" type="presParOf" srcId="{ECC2F992-DF5C-442A-851A-019367B18274}" destId="{A1CAED06-C930-4758-A622-ED6F2DE0E56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47B2564-93E3-46EC-932B-7AD092D76013}" type="doc">
      <dgm:prSet loTypeId="urn:microsoft.com/office/officeart/2005/8/layout/lProcess3" loCatId="process" qsTypeId="urn:microsoft.com/office/officeart/2005/8/quickstyle/simple1" qsCatId="simple" csTypeId="urn:microsoft.com/office/officeart/2005/8/colors/accent1_2" csCatId="accent1" phldr="1"/>
      <dgm:spPr/>
    </dgm:pt>
    <dgm:pt modelId="{091CF897-D09B-44C0-B66D-DF1D0B1E821C}">
      <dgm:prSet phldrT="[Text]"/>
      <dgm:spPr/>
      <dgm:t>
        <a:bodyPr/>
        <a:lstStyle/>
        <a:p>
          <a:r>
            <a:rPr lang="en-US" dirty="0" smtClean="0"/>
            <a:t>Determine basic and non-basic industries for each region</a:t>
          </a:r>
          <a:endParaRPr lang="en-US" dirty="0"/>
        </a:p>
      </dgm:t>
    </dgm:pt>
    <dgm:pt modelId="{0A84D140-DB5D-4F2A-B1F3-BE33A20A6FCE}" type="parTrans" cxnId="{588170F6-1F64-4726-B142-621370D34E31}">
      <dgm:prSet/>
      <dgm:spPr/>
      <dgm:t>
        <a:bodyPr/>
        <a:lstStyle/>
        <a:p>
          <a:endParaRPr lang="en-US"/>
        </a:p>
      </dgm:t>
    </dgm:pt>
    <dgm:pt modelId="{D246525C-F100-42DB-8DE2-42082542E43D}" type="sibTrans" cxnId="{588170F6-1F64-4726-B142-621370D34E31}">
      <dgm:prSet/>
      <dgm:spPr/>
      <dgm:t>
        <a:bodyPr/>
        <a:lstStyle/>
        <a:p>
          <a:endParaRPr lang="en-US"/>
        </a:p>
      </dgm:t>
    </dgm:pt>
    <dgm:pt modelId="{871C0151-9DEA-4E64-A07E-FEEB844D6F45}">
      <dgm:prSet phldrT="[Text]"/>
      <dgm:spPr/>
      <dgm:t>
        <a:bodyPr/>
        <a:lstStyle/>
        <a:p>
          <a:r>
            <a:rPr lang="en-US" dirty="0" smtClean="0"/>
            <a:t>Calculate the basic multiplier for employment for each region</a:t>
          </a:r>
          <a:endParaRPr lang="en-US" dirty="0"/>
        </a:p>
      </dgm:t>
    </dgm:pt>
    <dgm:pt modelId="{AF48DDEA-5841-4574-B6B3-DDE8790B201B}" type="parTrans" cxnId="{352FF795-6A06-4D4D-A8DD-2053B31BF9CE}">
      <dgm:prSet/>
      <dgm:spPr/>
      <dgm:t>
        <a:bodyPr/>
        <a:lstStyle/>
        <a:p>
          <a:endParaRPr lang="en-US"/>
        </a:p>
      </dgm:t>
    </dgm:pt>
    <dgm:pt modelId="{1C04F9AD-040F-4F27-AA76-BA676A968413}" type="sibTrans" cxnId="{352FF795-6A06-4D4D-A8DD-2053B31BF9CE}">
      <dgm:prSet/>
      <dgm:spPr/>
      <dgm:t>
        <a:bodyPr/>
        <a:lstStyle/>
        <a:p>
          <a:endParaRPr lang="en-US"/>
        </a:p>
      </dgm:t>
    </dgm:pt>
    <mc:AlternateContent xmlns:mc="http://schemas.openxmlformats.org/markup-compatibility/2006" xmlns:a14="http://schemas.microsoft.com/office/drawing/2010/main">
      <mc:Choice Requires="a14">
        <dgm:pt modelId="{A3B90B70-5C76-446C-95A4-1BCB42C87729}">
          <dgm:prSet phldrT="[Text]" custT="1"/>
          <dgm:spPr/>
          <dgm:t>
            <a:bodyPr/>
            <a:lstStyle/>
            <a:p>
              <a:pPr/>
              <a14:m>
                <m:oMathPara xmlns:m="http://schemas.openxmlformats.org/officeDocument/2006/math">
                  <m:oMathParaPr>
                    <m:jc m:val="centerGroup"/>
                  </m:oMathParaPr>
                  <m:oMath xmlns:m="http://schemas.openxmlformats.org/officeDocument/2006/math">
                    <m:r>
                      <a:rPr lang="en-US" sz="900" b="0" i="1" smtClean="0">
                        <a:latin typeface="Cambria Math" panose="02040503050406030204" pitchFamily="18" charset="0"/>
                      </a:rPr>
                      <m:t>𝐿𝑜𝑐𝑎𝑡𝑖𝑜𝑛</m:t>
                    </m:r>
                    <m:r>
                      <a:rPr lang="en-US" sz="900" b="0" i="1" smtClean="0">
                        <a:latin typeface="Cambria Math" panose="02040503050406030204" pitchFamily="18" charset="0"/>
                      </a:rPr>
                      <m:t> </m:t>
                    </m:r>
                    <m:r>
                      <a:rPr lang="en-US" sz="900" b="0" i="1" smtClean="0">
                        <a:latin typeface="Cambria Math" panose="02040503050406030204" pitchFamily="18" charset="0"/>
                      </a:rPr>
                      <m:t>𝑄𝑢𝑜𝑡𝑖𝑒𝑛𝑡</m:t>
                    </m:r>
                  </m:oMath>
                </m:oMathPara>
              </a14:m>
              <a:endParaRPr lang="en-US" sz="9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900" b="0" i="1" smtClean="0">
                        <a:latin typeface="Cambria Math" panose="02040503050406030204" pitchFamily="18" charset="0"/>
                      </a:rPr>
                      <m:t>=</m:t>
                    </m:r>
                  </m:oMath>
                </m:oMathPara>
              </a14:m>
              <a:endParaRPr lang="en-US" sz="9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900" b="0" i="1" smtClean="0">
                        <a:latin typeface="Cambria Math" panose="02040503050406030204" pitchFamily="18" charset="0"/>
                      </a:rPr>
                      <m:t> </m:t>
                    </m:r>
                    <m:f>
                      <m:fPr>
                        <m:ctrlPr>
                          <a:rPr lang="en-US" sz="900" b="0" i="1" smtClean="0">
                            <a:latin typeface="Cambria Math" panose="02040503050406030204" pitchFamily="18" charset="0"/>
                          </a:rPr>
                        </m:ctrlPr>
                      </m:fPr>
                      <m:num>
                        <m:r>
                          <a:rPr lang="en-US" sz="900" b="0" i="1" smtClean="0">
                            <a:latin typeface="Cambria Math" panose="02040503050406030204" pitchFamily="18" charset="0"/>
                          </a:rPr>
                          <m:t>(</m:t>
                        </m:r>
                        <m:f>
                          <m:fPr>
                            <m:ctrlPr>
                              <a:rPr lang="en-US" sz="900" b="0" i="1" smtClean="0">
                                <a:latin typeface="Cambria Math" panose="02040503050406030204" pitchFamily="18" charset="0"/>
                              </a:rPr>
                            </m:ctrlPr>
                          </m:fPr>
                          <m:num>
                            <m:r>
                              <a:rPr lang="en-US" sz="900" b="0" i="1" smtClean="0">
                                <a:latin typeface="Cambria Math" panose="02040503050406030204" pitchFamily="18" charset="0"/>
                              </a:rPr>
                              <m:t>𝑅𝑒𝑔𝑖𝑜𝑛</m:t>
                            </m:r>
                            <m:r>
                              <a:rPr lang="en-US" sz="900" b="0" i="1" smtClean="0">
                                <a:latin typeface="Cambria Math" panose="02040503050406030204" pitchFamily="18" charset="0"/>
                              </a:rPr>
                              <m:t> </m:t>
                            </m:r>
                            <m:r>
                              <a:rPr lang="en-US" sz="900" b="0" i="1" smtClean="0">
                                <a:latin typeface="Cambria Math" panose="02040503050406030204" pitchFamily="18" charset="0"/>
                              </a:rPr>
                              <m:t>𝐸𝑚𝑝𝑙𝑜𝑦𝑚𝑒𝑛𝑡</m:t>
                            </m:r>
                            <m:r>
                              <a:rPr lang="en-US" sz="900" b="0" i="1" smtClean="0">
                                <a:latin typeface="Cambria Math" panose="02040503050406030204" pitchFamily="18" charset="0"/>
                              </a:rPr>
                              <m:t> </m:t>
                            </m:r>
                            <m:r>
                              <a:rPr lang="en-US" sz="900" b="0" i="1" smtClean="0">
                                <a:latin typeface="Cambria Math" panose="02040503050406030204" pitchFamily="18" charset="0"/>
                              </a:rPr>
                              <m:t>𝑖𝑛</m:t>
                            </m:r>
                            <m:r>
                              <a:rPr lang="en-US" sz="900" b="0" i="1" smtClean="0">
                                <a:latin typeface="Cambria Math" panose="02040503050406030204" pitchFamily="18" charset="0"/>
                              </a:rPr>
                              <m:t> </m:t>
                            </m:r>
                            <m:r>
                              <a:rPr lang="en-US" sz="900" b="0" i="1" smtClean="0">
                                <a:latin typeface="Cambria Math" panose="02040503050406030204" pitchFamily="18" charset="0"/>
                              </a:rPr>
                              <m:t>𝐼𝑛𝑑𝑢𝑠𝑡𝑟𝑦</m:t>
                            </m:r>
                            <m:r>
                              <a:rPr lang="en-US" sz="900" b="0" i="1" smtClean="0">
                                <a:latin typeface="Cambria Math" panose="02040503050406030204" pitchFamily="18" charset="0"/>
                              </a:rPr>
                              <m:t> </m:t>
                            </m:r>
                            <m:r>
                              <a:rPr lang="en-US" sz="900" b="0" i="1" smtClean="0">
                                <a:latin typeface="Cambria Math" panose="02040503050406030204" pitchFamily="18" charset="0"/>
                              </a:rPr>
                              <m:t>𝑖</m:t>
                            </m:r>
                          </m:num>
                          <m:den>
                            <m:r>
                              <a:rPr lang="en-US" sz="900" b="0" i="1" smtClean="0">
                                <a:latin typeface="Cambria Math" panose="02040503050406030204" pitchFamily="18" charset="0"/>
                              </a:rPr>
                              <m:t>𝑇𝑜𝑡𝑎𝑙</m:t>
                            </m:r>
                            <m:r>
                              <a:rPr lang="en-US" sz="900" b="0" i="1" smtClean="0">
                                <a:latin typeface="Cambria Math" panose="02040503050406030204" pitchFamily="18" charset="0"/>
                              </a:rPr>
                              <m:t> </m:t>
                            </m:r>
                            <m:r>
                              <a:rPr lang="en-US" sz="900" b="0" i="1" smtClean="0">
                                <a:latin typeface="Cambria Math" panose="02040503050406030204" pitchFamily="18" charset="0"/>
                              </a:rPr>
                              <m:t>𝑅𝑒𝑔𝑖𝑜𝑛</m:t>
                            </m:r>
                            <m:r>
                              <a:rPr lang="en-US" sz="900" b="0" i="1" smtClean="0">
                                <a:latin typeface="Cambria Math" panose="02040503050406030204" pitchFamily="18" charset="0"/>
                              </a:rPr>
                              <m:t> </m:t>
                            </m:r>
                            <m:r>
                              <a:rPr lang="en-US" sz="900" b="0" i="1" smtClean="0">
                                <a:latin typeface="Cambria Math" panose="02040503050406030204" pitchFamily="18" charset="0"/>
                              </a:rPr>
                              <m:t>𝐸𝑚𝑝𝑙𝑜𝑦𝑚𝑒𝑛𝑡</m:t>
                            </m:r>
                          </m:den>
                        </m:f>
                        <m:r>
                          <a:rPr lang="en-US" sz="900" b="0" i="1" smtClean="0">
                            <a:latin typeface="Cambria Math" panose="02040503050406030204" pitchFamily="18" charset="0"/>
                          </a:rPr>
                          <m:t>)</m:t>
                        </m:r>
                      </m:num>
                      <m:den>
                        <m:r>
                          <a:rPr lang="en-US" sz="900" b="0" i="1" smtClean="0">
                            <a:latin typeface="Cambria Math" panose="02040503050406030204" pitchFamily="18" charset="0"/>
                          </a:rPr>
                          <m:t>(</m:t>
                        </m:r>
                        <m:f>
                          <m:fPr>
                            <m:ctrlPr>
                              <a:rPr lang="en-US" sz="900" b="0" i="1" smtClean="0">
                                <a:latin typeface="Cambria Math" panose="02040503050406030204" pitchFamily="18" charset="0"/>
                              </a:rPr>
                            </m:ctrlPr>
                          </m:fPr>
                          <m:num>
                            <m:r>
                              <a:rPr lang="en-US" sz="900" b="0" i="1" smtClean="0">
                                <a:latin typeface="Cambria Math" panose="02040503050406030204" pitchFamily="18" charset="0"/>
                              </a:rPr>
                              <m:t>𝑁𝑎𝑡𝑖𝑜𝑛𝑎𝑙</m:t>
                            </m:r>
                            <m:r>
                              <a:rPr lang="en-US" sz="900" b="0" i="1" smtClean="0">
                                <a:latin typeface="Cambria Math" panose="02040503050406030204" pitchFamily="18" charset="0"/>
                              </a:rPr>
                              <m:t> </m:t>
                            </m:r>
                            <m:r>
                              <a:rPr lang="en-US" sz="900" b="0" i="1" smtClean="0">
                                <a:latin typeface="Cambria Math" panose="02040503050406030204" pitchFamily="18" charset="0"/>
                              </a:rPr>
                              <m:t>𝐸𝑚𝑝𝑙𝑜𝑦𝑚𝑒𝑛𝑡</m:t>
                            </m:r>
                            <m:r>
                              <a:rPr lang="en-US" sz="900" b="0" i="1" smtClean="0">
                                <a:latin typeface="Cambria Math" panose="02040503050406030204" pitchFamily="18" charset="0"/>
                              </a:rPr>
                              <m:t> </m:t>
                            </m:r>
                            <m:r>
                              <a:rPr lang="en-US" sz="900" b="0" i="1" smtClean="0">
                                <a:latin typeface="Cambria Math" panose="02040503050406030204" pitchFamily="18" charset="0"/>
                              </a:rPr>
                              <m:t>𝑖𝑛</m:t>
                            </m:r>
                            <m:r>
                              <a:rPr lang="en-US" sz="900" b="0" i="1" smtClean="0">
                                <a:latin typeface="Cambria Math" panose="02040503050406030204" pitchFamily="18" charset="0"/>
                              </a:rPr>
                              <m:t> </m:t>
                            </m:r>
                            <m:r>
                              <a:rPr lang="en-US" sz="900" b="0" i="1" smtClean="0">
                                <a:latin typeface="Cambria Math" panose="02040503050406030204" pitchFamily="18" charset="0"/>
                              </a:rPr>
                              <m:t>𝐼𝑛𝑑𝑢𝑠𝑡𝑟𝑦</m:t>
                            </m:r>
                            <m:r>
                              <a:rPr lang="en-US" sz="900" b="0" i="1" smtClean="0">
                                <a:latin typeface="Cambria Math" panose="02040503050406030204" pitchFamily="18" charset="0"/>
                              </a:rPr>
                              <m:t> </m:t>
                            </m:r>
                            <m:r>
                              <a:rPr lang="en-US" sz="900" b="0" i="1" smtClean="0">
                                <a:latin typeface="Cambria Math" panose="02040503050406030204" pitchFamily="18" charset="0"/>
                              </a:rPr>
                              <m:t>𝑖</m:t>
                            </m:r>
                          </m:num>
                          <m:den>
                            <m:r>
                              <a:rPr lang="en-US" sz="900" b="0" i="1" smtClean="0">
                                <a:latin typeface="Cambria Math" panose="02040503050406030204" pitchFamily="18" charset="0"/>
                              </a:rPr>
                              <m:t>𝑇𝑜𝑡𝑎𝑙</m:t>
                            </m:r>
                            <m:r>
                              <a:rPr lang="en-US" sz="900" b="0" i="1" smtClean="0">
                                <a:latin typeface="Cambria Math" panose="02040503050406030204" pitchFamily="18" charset="0"/>
                              </a:rPr>
                              <m:t> </m:t>
                            </m:r>
                            <m:r>
                              <a:rPr lang="en-US" sz="900" b="0" i="1" smtClean="0">
                                <a:latin typeface="Cambria Math" panose="02040503050406030204" pitchFamily="18" charset="0"/>
                              </a:rPr>
                              <m:t>𝑁𝑎𝑡𝑖𝑜𝑛𝑎𝑙</m:t>
                            </m:r>
                            <m:r>
                              <a:rPr lang="en-US" sz="900" b="0" i="1" smtClean="0">
                                <a:latin typeface="Cambria Math" panose="02040503050406030204" pitchFamily="18" charset="0"/>
                              </a:rPr>
                              <m:t> </m:t>
                            </m:r>
                            <m:r>
                              <a:rPr lang="en-US" sz="900" b="0" i="1" smtClean="0">
                                <a:latin typeface="Cambria Math" panose="02040503050406030204" pitchFamily="18" charset="0"/>
                              </a:rPr>
                              <m:t>𝐸𝑚𝑝𝑙𝑜𝑦𝑚𝑒𝑛𝑡</m:t>
                            </m:r>
                          </m:den>
                        </m:f>
                        <m:r>
                          <a:rPr lang="en-US" sz="900" b="0" i="1" smtClean="0">
                            <a:latin typeface="Cambria Math" panose="02040503050406030204" pitchFamily="18" charset="0"/>
                          </a:rPr>
                          <m:t>)</m:t>
                        </m:r>
                      </m:den>
                    </m:f>
                  </m:oMath>
                </m:oMathPara>
              </a14:m>
              <a:endParaRPr lang="en-US" sz="900" dirty="0"/>
            </a:p>
          </dgm:t>
        </dgm:pt>
      </mc:Choice>
      <mc:Fallback xmlns="">
        <dgm:pt modelId="{A3B90B70-5C76-446C-95A4-1BCB42C87729}">
          <dgm:prSet phldrT="[Text]" custT="1"/>
          <dgm:spPr/>
          <dgm:t>
            <a:bodyPr/>
            <a:lstStyle/>
            <a:p>
              <a:pPr/>
              <a:r>
                <a:rPr lang="en-US" sz="900" b="0" i="0" smtClean="0">
                  <a:latin typeface="Cambria Math" panose="02040503050406030204" pitchFamily="18" charset="0"/>
                </a:rPr>
                <a:t>𝐿𝑜𝑐𝑎𝑡𝑖𝑜𝑛 𝑄𝑢𝑜𝑡𝑖𝑒𝑛𝑡</a:t>
              </a:r>
              <a:endParaRPr lang="en-US" sz="900" b="0" i="1" dirty="0" smtClean="0">
                <a:latin typeface="Cambria Math" panose="02040503050406030204" pitchFamily="18" charset="0"/>
              </a:endParaRPr>
            </a:p>
            <a:p>
              <a:pPr/>
              <a:r>
                <a:rPr lang="en-US" sz="900" b="0" i="0" smtClean="0">
                  <a:latin typeface="Cambria Math" panose="02040503050406030204" pitchFamily="18" charset="0"/>
                </a:rPr>
                <a:t>=</a:t>
              </a:r>
              <a:endParaRPr lang="en-US" sz="900" b="0" i="1" dirty="0" smtClean="0">
                <a:latin typeface="Cambria Math" panose="02040503050406030204" pitchFamily="18" charset="0"/>
              </a:endParaRPr>
            </a:p>
            <a:p>
              <a:pPr/>
              <a:r>
                <a:rPr lang="en-US" sz="900" b="0" i="0" smtClean="0">
                  <a:latin typeface="Cambria Math" panose="02040503050406030204" pitchFamily="18" charset="0"/>
                </a:rPr>
                <a:t>  (((𝑅𝑒𝑔𝑖𝑜𝑛 𝐸𝑚𝑝𝑙𝑜𝑦𝑚𝑒𝑛𝑡 𝑖𝑛 𝐼𝑛𝑑𝑢𝑠𝑡𝑟𝑦 𝑖)/(𝑇𝑜𝑡𝑎𝑙 𝑅𝑒𝑔𝑖𝑜𝑛 𝐸𝑚𝑝𝑙𝑜𝑦𝑚𝑒𝑛𝑡)))/(((𝑁𝑎𝑡𝑖𝑜𝑛𝑎𝑙 𝐸𝑚𝑝𝑙𝑜𝑦𝑚𝑒𝑛𝑡 𝑖𝑛 𝐼𝑛𝑑𝑢𝑠𝑡𝑟𝑦 𝑖)/(𝑇𝑜𝑡𝑎𝑙 𝑁𝑎𝑡𝑖𝑜𝑛𝑎𝑙 𝐸𝑚𝑝𝑙𝑜𝑦𝑚𝑒𝑛𝑡)))</a:t>
              </a:r>
              <a:endParaRPr lang="en-US" sz="900" dirty="0"/>
            </a:p>
          </dgm:t>
        </dgm:pt>
      </mc:Fallback>
    </mc:AlternateContent>
    <dgm:pt modelId="{A3986188-3B16-4B1E-86DB-651E0E0A7F25}" type="parTrans" cxnId="{D516D119-E167-4658-AA16-F00BC33688DB}">
      <dgm:prSet/>
      <dgm:spPr/>
      <dgm:t>
        <a:bodyPr/>
        <a:lstStyle/>
        <a:p>
          <a:endParaRPr lang="en-US"/>
        </a:p>
      </dgm:t>
    </dgm:pt>
    <dgm:pt modelId="{73A2F2E5-E71B-4396-8DD2-564E7ED5895C}" type="sibTrans" cxnId="{D516D119-E167-4658-AA16-F00BC33688DB}">
      <dgm:prSet/>
      <dgm:spPr/>
      <dgm:t>
        <a:bodyPr/>
        <a:lstStyle/>
        <a:p>
          <a:endParaRPr lang="en-US"/>
        </a:p>
      </dgm:t>
    </dgm:pt>
    <dgm:pt modelId="{E90490D2-3F11-421C-9D13-4A1FD190A5D5}">
      <dgm:prSet phldrT="[Text]"/>
      <dgm:spPr/>
      <dgm:t>
        <a:bodyPr/>
        <a:lstStyle/>
        <a:p>
          <a:r>
            <a:rPr lang="en-US" dirty="0" smtClean="0"/>
            <a:t>Forecast jobs that would be created/lost in both the non-basic and the basic industries for each job created/lost in the basic industries</a:t>
          </a:r>
          <a:endParaRPr lang="en-US" dirty="0"/>
        </a:p>
      </dgm:t>
    </dgm:pt>
    <dgm:pt modelId="{C77B3C10-374E-4C56-9504-660C16B09741}" type="parTrans" cxnId="{9DFDC5FB-F2A5-4CD2-8DCC-708181FCB8B8}">
      <dgm:prSet/>
      <dgm:spPr/>
      <dgm:t>
        <a:bodyPr/>
        <a:lstStyle/>
        <a:p>
          <a:endParaRPr lang="en-US"/>
        </a:p>
      </dgm:t>
    </dgm:pt>
    <dgm:pt modelId="{4DDA1B47-AD74-441A-A626-469D8F9A0956}" type="sibTrans" cxnId="{9DFDC5FB-F2A5-4CD2-8DCC-708181FCB8B8}">
      <dgm:prSet/>
      <dgm:spPr/>
      <dgm:t>
        <a:bodyPr/>
        <a:lstStyle/>
        <a:p>
          <a:endParaRPr lang="en-US"/>
        </a:p>
      </dgm:t>
    </dgm:pt>
    <mc:AlternateContent xmlns:mc="http://schemas.openxmlformats.org/markup-compatibility/2006" xmlns:a14="http://schemas.microsoft.com/office/drawing/2010/main">
      <mc:Choice Requires="a14">
        <dgm:pt modelId="{CE229B9F-26FC-40BA-8D15-448DB673C5CB}">
          <dgm:prSet phldrT="[Text]" custT="1"/>
          <dgm:spPr/>
          <dgm:t>
            <a:bodyPr/>
            <a:lstStyle/>
            <a:p>
              <a:pPr/>
              <a14:m>
                <m:oMathPara xmlns:m="http://schemas.openxmlformats.org/officeDocument/2006/math">
                  <m:oMathParaPr>
                    <m:jc m:val="centerGroup"/>
                  </m:oMathParaPr>
                  <m:oMath xmlns:m="http://schemas.openxmlformats.org/officeDocument/2006/math">
                    <m:r>
                      <a:rPr lang="en-US" sz="1100" b="0" i="1" smtClean="0">
                        <a:latin typeface="Cambria Math" panose="02040503050406030204" pitchFamily="18" charset="0"/>
                      </a:rPr>
                      <m:t>𝑅𝑒𝑔𝑖𝑜𝑛</m:t>
                    </m:r>
                    <m:r>
                      <a:rPr lang="en-US" sz="1100" b="0" i="1" smtClean="0">
                        <a:latin typeface="Cambria Math" panose="02040503050406030204" pitchFamily="18" charset="0"/>
                      </a:rPr>
                      <m:t> </m:t>
                    </m:r>
                    <m:r>
                      <a:rPr lang="en-US" sz="1100" b="0" i="1" smtClean="0">
                        <a:latin typeface="Cambria Math" panose="02040503050406030204" pitchFamily="18" charset="0"/>
                      </a:rPr>
                      <m:t>𝐵𝑎𝑠𝑖𝑐</m:t>
                    </m:r>
                    <m:r>
                      <a:rPr lang="en-US" sz="1100" b="0" i="1" smtClean="0">
                        <a:latin typeface="Cambria Math" panose="02040503050406030204" pitchFamily="18" charset="0"/>
                      </a:rPr>
                      <m:t> </m:t>
                    </m:r>
                    <m:r>
                      <a:rPr lang="en-US" sz="1100" b="0" i="1" smtClean="0">
                        <a:latin typeface="Cambria Math" panose="02040503050406030204" pitchFamily="18" charset="0"/>
                      </a:rPr>
                      <m:t>𝑀𝑢𝑙𝑡𝑖𝑝𝑙𝑖𝑒𝑟</m:t>
                    </m:r>
                  </m:oMath>
                </m:oMathPara>
              </a14:m>
              <a:endParaRPr lang="en-US" sz="11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1100" b="0" i="1" smtClean="0">
                        <a:latin typeface="Cambria Math" panose="02040503050406030204" pitchFamily="18" charset="0"/>
                      </a:rPr>
                      <m:t>=</m:t>
                    </m:r>
                  </m:oMath>
                </m:oMathPara>
              </a14:m>
              <a:endParaRPr lang="en-US" sz="11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f>
                      <m:fPr>
                        <m:ctrlPr>
                          <a:rPr lang="en-US" sz="1100" b="0" i="1" smtClean="0">
                            <a:latin typeface="Cambria Math" panose="02040503050406030204" pitchFamily="18" charset="0"/>
                          </a:rPr>
                        </m:ctrlPr>
                      </m:fPr>
                      <m:num>
                        <m:r>
                          <a:rPr lang="en-US" sz="1100" b="0" i="1" smtClean="0">
                            <a:latin typeface="Cambria Math" panose="02040503050406030204" pitchFamily="18" charset="0"/>
                          </a:rPr>
                          <m:t>𝑇𝑜𝑡𝑎𝑙</m:t>
                        </m:r>
                        <m:r>
                          <a:rPr lang="en-US" sz="1100" b="0" i="1" smtClean="0">
                            <a:latin typeface="Cambria Math" panose="02040503050406030204" pitchFamily="18" charset="0"/>
                          </a:rPr>
                          <m:t> </m:t>
                        </m:r>
                        <m:r>
                          <a:rPr lang="en-US" sz="1100" b="0" i="1" smtClean="0">
                            <a:latin typeface="Cambria Math" panose="02040503050406030204" pitchFamily="18" charset="0"/>
                          </a:rPr>
                          <m:t>𝑅𝑒𝑔𝑖𝑜𝑛</m:t>
                        </m:r>
                        <m:r>
                          <a:rPr lang="en-US" sz="1100" b="0" i="1" smtClean="0">
                            <a:latin typeface="Cambria Math" panose="02040503050406030204" pitchFamily="18" charset="0"/>
                          </a:rPr>
                          <m:t> </m:t>
                        </m:r>
                        <m:r>
                          <a:rPr lang="en-US" sz="1100" b="0" i="1" smtClean="0">
                            <a:latin typeface="Cambria Math" panose="02040503050406030204" pitchFamily="18" charset="0"/>
                          </a:rPr>
                          <m:t>𝐸𝑚𝑝𝑙𝑜𝑦𝑚𝑒𝑛𝑡</m:t>
                        </m:r>
                      </m:num>
                      <m:den>
                        <m:r>
                          <a:rPr lang="en-US" sz="1100" b="0" i="1" smtClean="0">
                            <a:latin typeface="Cambria Math" panose="02040503050406030204" pitchFamily="18" charset="0"/>
                          </a:rPr>
                          <m:t>𝑇𝑜𝑡𝑎𝑙</m:t>
                        </m:r>
                        <m:r>
                          <a:rPr lang="en-US" sz="1100" b="0" i="1" smtClean="0">
                            <a:latin typeface="Cambria Math" panose="02040503050406030204" pitchFamily="18" charset="0"/>
                          </a:rPr>
                          <m:t> </m:t>
                        </m:r>
                        <m:r>
                          <a:rPr lang="en-US" sz="1100" b="0" i="1" smtClean="0">
                            <a:latin typeface="Cambria Math" panose="02040503050406030204" pitchFamily="18" charset="0"/>
                          </a:rPr>
                          <m:t>𝑅𝑒𝑔𝑖𝑜𝑛</m:t>
                        </m:r>
                        <m:r>
                          <a:rPr lang="en-US" sz="1100" b="0" i="1" smtClean="0">
                            <a:latin typeface="Cambria Math" panose="02040503050406030204" pitchFamily="18" charset="0"/>
                          </a:rPr>
                          <m:t> </m:t>
                        </m:r>
                        <m:r>
                          <a:rPr lang="en-US" sz="1100" b="0" i="1" smtClean="0">
                            <a:latin typeface="Cambria Math" panose="02040503050406030204" pitchFamily="18" charset="0"/>
                          </a:rPr>
                          <m:t>𝐵𝑎𝑠𝑖𝑐</m:t>
                        </m:r>
                        <m:r>
                          <a:rPr lang="en-US" sz="1100" b="0" i="1" smtClean="0">
                            <a:latin typeface="Cambria Math" panose="02040503050406030204" pitchFamily="18" charset="0"/>
                          </a:rPr>
                          <m:t> </m:t>
                        </m:r>
                        <m:r>
                          <a:rPr lang="en-US" sz="1100" b="0" i="1" smtClean="0">
                            <a:latin typeface="Cambria Math" panose="02040503050406030204" pitchFamily="18" charset="0"/>
                          </a:rPr>
                          <m:t>𝐸𝑚𝑝𝑙𝑜𝑦𝑚𝑒𝑛𝑡</m:t>
                        </m:r>
                      </m:den>
                    </m:f>
                  </m:oMath>
                </m:oMathPara>
              </a14:m>
              <a:endParaRPr lang="en-US" sz="1200" b="0" dirty="0"/>
            </a:p>
          </dgm:t>
        </dgm:pt>
      </mc:Choice>
      <mc:Fallback xmlns="">
        <dgm:pt modelId="{CE229B9F-26FC-40BA-8D15-448DB673C5CB}">
          <dgm:prSet phldrT="[Text]" custT="1"/>
          <dgm:spPr/>
          <dgm:t>
            <a:bodyPr/>
            <a:lstStyle/>
            <a:p>
              <a:pPr/>
              <a:r>
                <a:rPr lang="en-US" sz="1100" b="0" i="0" smtClean="0">
                  <a:latin typeface="Cambria Math" panose="02040503050406030204" pitchFamily="18" charset="0"/>
                </a:rPr>
                <a:t>𝑅𝑒𝑔𝑖𝑜𝑛 𝐵𝑎𝑠𝑖𝑐 𝑀𝑢𝑙𝑡𝑖𝑝𝑙𝑖𝑒𝑟</a:t>
              </a:r>
              <a:endParaRPr lang="en-US" sz="1100" b="0" i="1" dirty="0" smtClean="0">
                <a:latin typeface="Cambria Math" panose="02040503050406030204" pitchFamily="18" charset="0"/>
              </a:endParaRPr>
            </a:p>
            <a:p>
              <a:pPr/>
              <a:r>
                <a:rPr lang="en-US" sz="1100" b="0" i="0" smtClean="0">
                  <a:latin typeface="Cambria Math" panose="02040503050406030204" pitchFamily="18" charset="0"/>
                </a:rPr>
                <a:t>=</a:t>
              </a:r>
              <a:endParaRPr lang="en-US" sz="1100" b="0" i="1" dirty="0" smtClean="0">
                <a:latin typeface="Cambria Math" panose="02040503050406030204" pitchFamily="18" charset="0"/>
              </a:endParaRPr>
            </a:p>
            <a:p>
              <a:pPr/>
              <a:r>
                <a:rPr lang="en-US" sz="1100" b="0" i="0" smtClean="0">
                  <a:latin typeface="Cambria Math" panose="02040503050406030204" pitchFamily="18" charset="0"/>
                </a:rPr>
                <a:t>(𝑇𝑜𝑡𝑎𝑙 𝑅𝑒𝑔𝑖𝑜𝑛 𝐸𝑚𝑝𝑙𝑜𝑦𝑚𝑒𝑛𝑡)/(𝑇𝑜𝑡𝑎𝑙 𝑅𝑒𝑔𝑖𝑜𝑛 𝐵𝑎𝑠𝑖𝑐 𝐸𝑚𝑝𝑙𝑜𝑦𝑚𝑒𝑛𝑡)</a:t>
              </a:r>
              <a:endParaRPr lang="en-US" sz="1200" b="0" dirty="0"/>
            </a:p>
          </dgm:t>
        </dgm:pt>
      </mc:Fallback>
    </mc:AlternateContent>
    <dgm:pt modelId="{AE477A91-7FDF-473C-86EA-44FAD13FB7F9}" type="parTrans" cxnId="{245D2DFA-55FD-4493-AF04-33C22D678FAC}">
      <dgm:prSet/>
      <dgm:spPr/>
      <dgm:t>
        <a:bodyPr/>
        <a:lstStyle/>
        <a:p>
          <a:endParaRPr lang="en-US"/>
        </a:p>
      </dgm:t>
    </dgm:pt>
    <dgm:pt modelId="{735140CD-6753-4D4E-9ABC-E444C4C15580}" type="sibTrans" cxnId="{245D2DFA-55FD-4493-AF04-33C22D678FAC}">
      <dgm:prSet/>
      <dgm:spPr/>
      <dgm:t>
        <a:bodyPr/>
        <a:lstStyle/>
        <a:p>
          <a:endParaRPr lang="en-US"/>
        </a:p>
      </dgm:t>
    </dgm:pt>
    <mc:AlternateContent xmlns:mc="http://schemas.openxmlformats.org/markup-compatibility/2006" xmlns:a14="http://schemas.microsoft.com/office/drawing/2010/main">
      <mc:Choice Requires="a14">
        <dgm:pt modelId="{BAE14DDC-12EF-44D9-83F9-47969684B6DB}">
          <dgm:prSet phldrT="[Text]" custT="1"/>
          <dgm:spPr/>
          <dgm:t>
            <a:bodyPr/>
            <a:lstStyle/>
            <a:p>
              <a:pPr/>
              <a14:m>
                <m:oMathPara xmlns:m="http://schemas.openxmlformats.org/officeDocument/2006/math">
                  <m:oMathParaPr>
                    <m:jc m:val="center"/>
                  </m:oMathParaPr>
                  <m:oMath xmlns:m="http://schemas.openxmlformats.org/officeDocument/2006/math">
                    <m:r>
                      <a:rPr lang="en-US" sz="1100" b="0" i="1" smtClean="0">
                        <a:latin typeface="Cambria Math" panose="02040503050406030204" pitchFamily="18" charset="0"/>
                      </a:rPr>
                      <m:t>𝑅𝑒𝑔𝑖𝑜𝑛</m:t>
                    </m:r>
                    <m:r>
                      <a:rPr lang="en-US" sz="1100" b="0" i="1" smtClean="0">
                        <a:latin typeface="Cambria Math" panose="02040503050406030204" pitchFamily="18" charset="0"/>
                      </a:rPr>
                      <m:t> </m:t>
                    </m:r>
                    <m:r>
                      <a:rPr lang="en-US" sz="1100" b="0" i="1" smtClean="0">
                        <a:latin typeface="Cambria Math" panose="02040503050406030204" pitchFamily="18" charset="0"/>
                      </a:rPr>
                      <m:t>𝐸𝑚𝑝𝑙𝑜𝑦𝑚𝑒𝑛𝑡</m:t>
                    </m:r>
                    <m:r>
                      <a:rPr lang="en-US" sz="1100" b="0" i="1" smtClean="0">
                        <a:latin typeface="Cambria Math" panose="02040503050406030204" pitchFamily="18" charset="0"/>
                      </a:rPr>
                      <m:t> </m:t>
                    </m:r>
                    <m:r>
                      <a:rPr lang="en-US" sz="1100" b="0" i="1" smtClean="0">
                        <a:latin typeface="Cambria Math" panose="02040503050406030204" pitchFamily="18" charset="0"/>
                      </a:rPr>
                      <m:t>𝐶h𝑎𝑛𝑔𝑒</m:t>
                    </m:r>
                  </m:oMath>
                </m:oMathPara>
              </a14:m>
              <a:endParaRPr lang="en-US" sz="1100" b="0" i="1" dirty="0" smtClean="0">
                <a:latin typeface="Cambria Math" panose="02040503050406030204" pitchFamily="18" charset="0"/>
              </a:endParaRPr>
            </a:p>
            <a:p>
              <a:pPr/>
              <a14:m>
                <m:oMathPara xmlns:m="http://schemas.openxmlformats.org/officeDocument/2006/math">
                  <m:oMathParaPr>
                    <m:jc m:val="center"/>
                  </m:oMathParaPr>
                  <m:oMath xmlns:m="http://schemas.openxmlformats.org/officeDocument/2006/math">
                    <m:r>
                      <a:rPr lang="en-US" sz="1100" b="0" i="1" smtClean="0">
                        <a:latin typeface="Cambria Math" panose="02040503050406030204" pitchFamily="18" charset="0"/>
                      </a:rPr>
                      <m:t>=  </m:t>
                    </m:r>
                  </m:oMath>
                </m:oMathPara>
              </a14:m>
              <a:endParaRPr lang="en-US" sz="1100" b="0" i="1" dirty="0" smtClean="0">
                <a:latin typeface="Cambria Math" panose="02040503050406030204" pitchFamily="18" charset="0"/>
              </a:endParaRPr>
            </a:p>
            <a:p>
              <a:pPr/>
              <a14:m>
                <m:oMathPara xmlns:m="http://schemas.openxmlformats.org/officeDocument/2006/math">
                  <m:oMathParaPr>
                    <m:jc m:val="centerGroup"/>
                  </m:oMathParaPr>
                  <m:oMath xmlns:m="http://schemas.openxmlformats.org/officeDocument/2006/math">
                    <m:r>
                      <a:rPr lang="en-US" sz="1100" b="0" i="1" smtClean="0">
                        <a:latin typeface="Cambria Math" panose="02040503050406030204" pitchFamily="18" charset="0"/>
                      </a:rPr>
                      <m:t>𝑆𝑐𝑒𝑛𝑎𝑟𝑖𝑜</m:t>
                    </m:r>
                    <m:r>
                      <a:rPr lang="en-US" sz="1100" b="0" i="1" smtClean="0">
                        <a:latin typeface="Cambria Math" panose="02040503050406030204" pitchFamily="18" charset="0"/>
                      </a:rPr>
                      <m:t> </m:t>
                    </m:r>
                    <m:r>
                      <a:rPr lang="en-US" sz="1100" b="0" i="1" smtClean="0">
                        <a:latin typeface="Cambria Math" panose="02040503050406030204" pitchFamily="18" charset="0"/>
                      </a:rPr>
                      <m:t>𝑃𝑜𝑝𝑢𝑙𝑎𝑡𝑖𝑜𝑛</m:t>
                    </m:r>
                    <m:r>
                      <a:rPr lang="en-US" sz="1100" b="0" i="1" smtClean="0">
                        <a:latin typeface="Cambria Math" panose="02040503050406030204" pitchFamily="18" charset="0"/>
                      </a:rPr>
                      <m:t> </m:t>
                    </m:r>
                    <m:r>
                      <a:rPr lang="en-US" sz="1100" b="0" i="1" smtClean="0">
                        <a:latin typeface="Cambria Math" panose="02040503050406030204" pitchFamily="18" charset="0"/>
                      </a:rPr>
                      <m:t>𝐶h𝑎𝑛𝑔𝑒</m:t>
                    </m:r>
                    <m:r>
                      <a:rPr lang="en-US" sz="1100" b="0" i="1" smtClean="0">
                        <a:latin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𝑅𝑒𝑔𝑖𝑜𝑛</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𝐵𝑎𝑠𝑖𝑐</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𝑀𝑢𝑙𝑡𝑖𝑝𝑙𝑖𝑒𝑟</m:t>
                    </m:r>
                  </m:oMath>
                </m:oMathPara>
              </a14:m>
              <a:endParaRPr lang="en-US" sz="1100" b="0" dirty="0" smtClean="0">
                <a:ea typeface="Cambria Math" panose="02040503050406030204" pitchFamily="18" charset="0"/>
              </a:endParaRPr>
            </a:p>
          </dgm:t>
        </dgm:pt>
      </mc:Choice>
      <mc:Fallback xmlns="">
        <dgm:pt modelId="{BAE14DDC-12EF-44D9-83F9-47969684B6DB}">
          <dgm:prSet phldrT="[Text]" custT="1"/>
          <dgm:spPr/>
          <dgm:t>
            <a:bodyPr/>
            <a:lstStyle/>
            <a:p>
              <a:pPr/>
              <a:r>
                <a:rPr lang="en-US" sz="1100" b="0" i="0" smtClean="0">
                  <a:latin typeface="Cambria Math" panose="02040503050406030204" pitchFamily="18" charset="0"/>
                </a:rPr>
                <a:t>𝑅𝑒𝑔𝑖𝑜𝑛 𝐸𝑚𝑝𝑙𝑜𝑦𝑚𝑒𝑛𝑡 𝐶ℎ𝑎𝑛𝑔𝑒</a:t>
              </a:r>
              <a:endParaRPr lang="en-US" sz="1100" b="0" i="1" dirty="0" smtClean="0">
                <a:latin typeface="Cambria Math" panose="02040503050406030204" pitchFamily="18" charset="0"/>
              </a:endParaRPr>
            </a:p>
            <a:p>
              <a:pPr/>
              <a:r>
                <a:rPr lang="en-US" sz="1100" b="0" i="0" smtClean="0">
                  <a:latin typeface="Cambria Math" panose="02040503050406030204" pitchFamily="18" charset="0"/>
                </a:rPr>
                <a:t>=  </a:t>
              </a:r>
              <a:endParaRPr lang="en-US" sz="1100" b="0" i="1" dirty="0" smtClean="0">
                <a:latin typeface="Cambria Math" panose="02040503050406030204" pitchFamily="18" charset="0"/>
              </a:endParaRPr>
            </a:p>
            <a:p>
              <a:pPr/>
              <a:r>
                <a:rPr lang="en-US" sz="1100" b="0" i="0" smtClean="0">
                  <a:latin typeface="Cambria Math" panose="02040503050406030204" pitchFamily="18" charset="0"/>
                </a:rPr>
                <a:t>𝑆𝑐𝑒𝑛𝑎𝑟𝑖𝑜 𝑃𝑜𝑝𝑢𝑙𝑎𝑡𝑖𝑜𝑛 𝐶ℎ𝑎𝑛𝑔𝑒 ×</a:t>
              </a:r>
              <a:r>
                <a:rPr lang="en-US" sz="1100" b="0" i="0" smtClean="0">
                  <a:latin typeface="Cambria Math" panose="02040503050406030204" pitchFamily="18" charset="0"/>
                  <a:ea typeface="Cambria Math" panose="02040503050406030204" pitchFamily="18" charset="0"/>
                </a:rPr>
                <a:t>𝑅𝑒𝑔𝑖𝑜𝑛 𝐵𝑎𝑠𝑖𝑐 𝑀𝑢𝑙𝑡𝑖𝑝𝑙𝑖𝑒𝑟</a:t>
              </a:r>
              <a:endParaRPr lang="en-US" sz="1100" b="0" dirty="0" smtClean="0">
                <a:ea typeface="Cambria Math" panose="02040503050406030204" pitchFamily="18" charset="0"/>
              </a:endParaRPr>
            </a:p>
          </dgm:t>
        </dgm:pt>
      </mc:Fallback>
    </mc:AlternateContent>
    <dgm:pt modelId="{C553139D-8703-4F08-AA78-E302A790241F}" type="parTrans" cxnId="{2E96D3A1-05B1-418C-8937-0E8BEF766601}">
      <dgm:prSet/>
      <dgm:spPr/>
      <dgm:t>
        <a:bodyPr/>
        <a:lstStyle/>
        <a:p>
          <a:endParaRPr lang="en-US"/>
        </a:p>
      </dgm:t>
    </dgm:pt>
    <dgm:pt modelId="{70A4D10E-D8FF-48CC-89D0-BC125B994759}" type="sibTrans" cxnId="{2E96D3A1-05B1-418C-8937-0E8BEF766601}">
      <dgm:prSet/>
      <dgm:spPr/>
      <dgm:t>
        <a:bodyPr/>
        <a:lstStyle/>
        <a:p>
          <a:endParaRPr lang="en-US"/>
        </a:p>
      </dgm:t>
    </dgm:pt>
    <dgm:pt modelId="{A97A1C4F-48CB-484E-A5FD-CF10D2AE4E87}">
      <dgm:prSet phldrT="[Text]" custT="1"/>
      <dgm:spPr/>
      <dgm:t>
        <a:bodyPr/>
        <a:lstStyle/>
        <a:p>
          <a:r>
            <a:rPr lang="en-US" sz="1300" b="0" dirty="0" smtClean="0">
              <a:ea typeface="Cambria Math" panose="02040503050406030204" pitchFamily="18" charset="0"/>
            </a:rPr>
            <a:t>Calculate income impact on scenario regions</a:t>
          </a:r>
        </a:p>
      </dgm:t>
    </dgm:pt>
    <dgm:pt modelId="{425AE4AB-41AE-41C4-AAB5-A80E6808EB8F}" type="parTrans" cxnId="{3327121F-B07E-4F17-B56C-B2A90E862D7C}">
      <dgm:prSet/>
      <dgm:spPr/>
      <dgm:t>
        <a:bodyPr/>
        <a:lstStyle/>
        <a:p>
          <a:endParaRPr lang="en-US"/>
        </a:p>
      </dgm:t>
    </dgm:pt>
    <dgm:pt modelId="{68AEA57A-346A-4D1D-A202-0245D081CA30}" type="sibTrans" cxnId="{3327121F-B07E-4F17-B56C-B2A90E862D7C}">
      <dgm:prSet/>
      <dgm:spPr/>
      <dgm:t>
        <a:bodyPr/>
        <a:lstStyle/>
        <a:p>
          <a:endParaRPr lang="en-US"/>
        </a:p>
      </dgm:t>
    </dgm:pt>
    <mc:AlternateContent xmlns:mc="http://schemas.openxmlformats.org/markup-compatibility/2006" xmlns:a14="http://schemas.microsoft.com/office/drawing/2010/main">
      <mc:Choice Requires="a14">
        <dgm:pt modelId="{54523A76-63C8-4F96-ACE7-20B1ED1F14C6}">
          <dgm:prSet phldrT="[Text]" custT="1"/>
          <dgm:spPr/>
          <dgm:t>
            <a:bodyPr/>
            <a:lstStyle/>
            <a:p>
              <a:pPr/>
              <a14:m>
                <m:oMathPara xmlns:m="http://schemas.openxmlformats.org/officeDocument/2006/math">
                  <m:oMathParaPr>
                    <m:jc m:val="center"/>
                  </m:oMathParaPr>
                  <m:oMath xmlns:m="http://schemas.openxmlformats.org/officeDocument/2006/math">
                    <m:r>
                      <a:rPr lang="en-US" sz="1100" b="0" i="1" smtClean="0">
                        <a:latin typeface="Cambria Math" panose="02040503050406030204" pitchFamily="18" charset="0"/>
                        <a:ea typeface="Cambria Math" panose="02040503050406030204" pitchFamily="18" charset="0"/>
                      </a:rPr>
                      <m:t>𝐼𝑛𝑐𝑜𝑚𝑒</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𝐶h𝑎𝑛𝑔𝑒</m:t>
                    </m:r>
                  </m:oMath>
                </m:oMathPara>
              </a14:m>
              <a:endParaRPr lang="en-US" sz="1100" b="0" i="1" dirty="0" smtClean="0">
                <a:latin typeface="Cambria Math" panose="02040503050406030204" pitchFamily="18" charset="0"/>
                <a:ea typeface="Cambria Math" panose="02040503050406030204" pitchFamily="18" charset="0"/>
              </a:endParaRPr>
            </a:p>
            <a:p>
              <a:pPr/>
              <a14:m>
                <m:oMathPara xmlns:m="http://schemas.openxmlformats.org/officeDocument/2006/math">
                  <m:oMathParaPr>
                    <m:jc m:val="center"/>
                  </m:oMathParaPr>
                  <m:oMath xmlns:m="http://schemas.openxmlformats.org/officeDocument/2006/math">
                    <m:r>
                      <a:rPr lang="en-US" sz="1100" b="0" i="1" smtClean="0">
                        <a:latin typeface="Cambria Math" panose="02040503050406030204" pitchFamily="18" charset="0"/>
                        <a:ea typeface="Cambria Math" panose="02040503050406030204" pitchFamily="18" charset="0"/>
                      </a:rPr>
                      <m:t>=</m:t>
                    </m:r>
                  </m:oMath>
                </m:oMathPara>
              </a14:m>
              <a:endParaRPr lang="en-US" sz="1100" b="0" i="1" dirty="0" smtClean="0">
                <a:latin typeface="Cambria Math" panose="02040503050406030204" pitchFamily="18" charset="0"/>
                <a:ea typeface="Cambria Math" panose="02040503050406030204" pitchFamily="18" charset="0"/>
              </a:endParaRPr>
            </a:p>
            <a:p>
              <a:pPr/>
              <a14:m>
                <m:oMathPara xmlns:m="http://schemas.openxmlformats.org/officeDocument/2006/math">
                  <m:oMathParaPr>
                    <m:jc m:val="center"/>
                  </m:oMathParaPr>
                  <m:oMath xmlns:m="http://schemas.openxmlformats.org/officeDocument/2006/math">
                    <m:r>
                      <a:rPr lang="en-US" sz="1100" b="0" i="1" smtClean="0">
                        <a:latin typeface="Cambria Math" panose="02040503050406030204" pitchFamily="18" charset="0"/>
                        <a:ea typeface="Cambria Math" panose="02040503050406030204" pitchFamily="18" charset="0"/>
                      </a:rPr>
                      <m:t>𝑅𝑒𝑔𝑖𝑜𝑛</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𝐸𝑚𝑝𝑙𝑜𝑦𝑚𝑒𝑛𝑡</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𝐶h𝑎𝑛𝑔𝑒</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𝑀𝑒𝑎𝑛</m:t>
                    </m:r>
                    <m:r>
                      <a:rPr lang="en-US" sz="1100" b="0" i="1" smtClean="0">
                        <a:latin typeface="Cambria Math" panose="02040503050406030204" pitchFamily="18" charset="0"/>
                        <a:ea typeface="Cambria Math" panose="02040503050406030204" pitchFamily="18" charset="0"/>
                      </a:rPr>
                      <m:t> </m:t>
                    </m:r>
                    <m:r>
                      <a:rPr lang="en-US" sz="1100" b="0" i="1" smtClean="0">
                        <a:latin typeface="Cambria Math" panose="02040503050406030204" pitchFamily="18" charset="0"/>
                        <a:ea typeface="Cambria Math" panose="02040503050406030204" pitchFamily="18" charset="0"/>
                      </a:rPr>
                      <m:t>𝐼𝑛𝑐𝑜𝑚𝑒</m:t>
                    </m:r>
                  </m:oMath>
                </m:oMathPara>
              </a14:m>
              <a:endParaRPr lang="en-US" sz="1100" b="0" dirty="0" smtClean="0">
                <a:ea typeface="Cambria Math" panose="02040503050406030204" pitchFamily="18" charset="0"/>
              </a:endParaRPr>
            </a:p>
          </dgm:t>
        </dgm:pt>
      </mc:Choice>
      <mc:Fallback xmlns="">
        <dgm:pt modelId="{54523A76-63C8-4F96-ACE7-20B1ED1F14C6}">
          <dgm:prSet phldrT="[Text]" custT="1"/>
          <dgm:spPr/>
          <dgm:t>
            <a:bodyPr/>
            <a:lstStyle/>
            <a:p>
              <a:pPr/>
              <a:r>
                <a:rPr lang="en-US" sz="1100" b="0" i="0" smtClean="0">
                  <a:latin typeface="Cambria Math" panose="02040503050406030204" pitchFamily="18" charset="0"/>
                  <a:ea typeface="Cambria Math" panose="02040503050406030204" pitchFamily="18" charset="0"/>
                </a:rPr>
                <a:t>𝐼𝑛𝑐𝑜𝑚𝑒 𝐶ℎ𝑎𝑛𝑔𝑒</a:t>
              </a:r>
              <a:endParaRPr lang="en-US" sz="1100" b="0" i="1" dirty="0" smtClean="0">
                <a:latin typeface="Cambria Math" panose="02040503050406030204" pitchFamily="18" charset="0"/>
                <a:ea typeface="Cambria Math" panose="02040503050406030204" pitchFamily="18" charset="0"/>
              </a:endParaRPr>
            </a:p>
            <a:p>
              <a:pPr/>
              <a:r>
                <a:rPr lang="en-US" sz="1100" b="0" i="0" smtClean="0">
                  <a:latin typeface="Cambria Math" panose="02040503050406030204" pitchFamily="18" charset="0"/>
                  <a:ea typeface="Cambria Math" panose="02040503050406030204" pitchFamily="18" charset="0"/>
                </a:rPr>
                <a:t>=</a:t>
              </a:r>
              <a:endParaRPr lang="en-US" sz="1100" b="0" i="1" dirty="0" smtClean="0">
                <a:latin typeface="Cambria Math" panose="02040503050406030204" pitchFamily="18" charset="0"/>
                <a:ea typeface="Cambria Math" panose="02040503050406030204" pitchFamily="18" charset="0"/>
              </a:endParaRPr>
            </a:p>
            <a:p>
              <a:pPr/>
              <a:r>
                <a:rPr lang="en-US" sz="1100" b="0" i="0" smtClean="0">
                  <a:latin typeface="Cambria Math" panose="02040503050406030204" pitchFamily="18" charset="0"/>
                  <a:ea typeface="Cambria Math" panose="02040503050406030204" pitchFamily="18" charset="0"/>
                </a:rPr>
                <a:t>𝑅𝑒𝑔𝑖𝑜𝑛 𝐸𝑚𝑝𝑙𝑜𝑦𝑚𝑒𝑛𝑡 𝐶ℎ𝑎𝑛𝑔𝑒 ×𝑀𝑒𝑎𝑛 </a:t>
              </a:r>
              <a:r>
                <a:rPr lang="en-US" sz="1100" b="0" i="0" smtClean="0">
                  <a:latin typeface="Cambria Math" panose="02040503050406030204" pitchFamily="18" charset="0"/>
                  <a:ea typeface="Cambria Math" panose="02040503050406030204" pitchFamily="18" charset="0"/>
                </a:rPr>
                <a:t>𝐼𝑛𝑐𝑜𝑚𝑒</a:t>
              </a:r>
              <a:endParaRPr lang="en-US" sz="1100" b="0" dirty="0" smtClean="0">
                <a:ea typeface="Cambria Math" panose="02040503050406030204" pitchFamily="18" charset="0"/>
              </a:endParaRPr>
            </a:p>
          </dgm:t>
        </dgm:pt>
      </mc:Fallback>
    </mc:AlternateContent>
    <dgm:pt modelId="{FABA384B-9A33-48EB-AC3A-CF6427E98CBF}" type="parTrans" cxnId="{CE380DBD-6FB9-4058-AB00-6E1C4C4E0B26}">
      <dgm:prSet/>
      <dgm:spPr/>
      <dgm:t>
        <a:bodyPr/>
        <a:lstStyle/>
        <a:p>
          <a:endParaRPr lang="en-US"/>
        </a:p>
      </dgm:t>
    </dgm:pt>
    <dgm:pt modelId="{4E3B3158-6111-4311-A73D-E1660201FB3B}" type="sibTrans" cxnId="{CE380DBD-6FB9-4058-AB00-6E1C4C4E0B26}">
      <dgm:prSet/>
      <dgm:spPr/>
      <dgm:t>
        <a:bodyPr/>
        <a:lstStyle/>
        <a:p>
          <a:endParaRPr lang="en-US"/>
        </a:p>
      </dgm:t>
    </dgm:pt>
    <dgm:pt modelId="{FA30079A-6F0E-4E6A-B2C4-F6002C2CEF14}" type="pres">
      <dgm:prSet presAssocID="{E47B2564-93E3-46EC-932B-7AD092D76013}" presName="Name0" presStyleCnt="0">
        <dgm:presLayoutVars>
          <dgm:chPref val="3"/>
          <dgm:dir/>
          <dgm:animLvl val="lvl"/>
          <dgm:resizeHandles/>
        </dgm:presLayoutVars>
      </dgm:prSet>
      <dgm:spPr/>
    </dgm:pt>
    <dgm:pt modelId="{DBF750D1-86BA-4D64-9B22-2C57F6C0A347}" type="pres">
      <dgm:prSet presAssocID="{091CF897-D09B-44C0-B66D-DF1D0B1E821C}" presName="horFlow" presStyleCnt="0"/>
      <dgm:spPr/>
    </dgm:pt>
    <dgm:pt modelId="{674DD414-158E-4D2B-87CB-157C0D797B9A}" type="pres">
      <dgm:prSet presAssocID="{091CF897-D09B-44C0-B66D-DF1D0B1E821C}" presName="bigChev" presStyleLbl="node1" presStyleIdx="0" presStyleCnt="4"/>
      <dgm:spPr/>
      <dgm:t>
        <a:bodyPr/>
        <a:lstStyle/>
        <a:p>
          <a:endParaRPr lang="en-US"/>
        </a:p>
      </dgm:t>
    </dgm:pt>
    <dgm:pt modelId="{6DEB9490-E20C-4F83-B0F5-9E8763A53C1E}" type="pres">
      <dgm:prSet presAssocID="{A3986188-3B16-4B1E-86DB-651E0E0A7F25}" presName="parTrans" presStyleCnt="0"/>
      <dgm:spPr/>
    </dgm:pt>
    <dgm:pt modelId="{A00381D7-F3E4-4705-B69C-1835F3DCAA36}" type="pres">
      <dgm:prSet presAssocID="{A3B90B70-5C76-446C-95A4-1BCB42C87729}" presName="node" presStyleLbl="alignAccFollowNode1" presStyleIdx="0" presStyleCnt="4" custScaleX="116051">
        <dgm:presLayoutVars>
          <dgm:bulletEnabled val="1"/>
        </dgm:presLayoutVars>
      </dgm:prSet>
      <dgm:spPr/>
      <dgm:t>
        <a:bodyPr/>
        <a:lstStyle/>
        <a:p>
          <a:endParaRPr lang="en-US"/>
        </a:p>
      </dgm:t>
    </dgm:pt>
    <dgm:pt modelId="{81B4472C-FE34-4BF7-86E5-5BE7E74FD459}" type="pres">
      <dgm:prSet presAssocID="{091CF897-D09B-44C0-B66D-DF1D0B1E821C}" presName="vSp" presStyleCnt="0"/>
      <dgm:spPr/>
    </dgm:pt>
    <dgm:pt modelId="{56AB0E48-1FD0-4D1F-A37F-202F53EB81CC}" type="pres">
      <dgm:prSet presAssocID="{871C0151-9DEA-4E64-A07E-FEEB844D6F45}" presName="horFlow" presStyleCnt="0"/>
      <dgm:spPr/>
    </dgm:pt>
    <dgm:pt modelId="{94FE4889-CC45-4A20-A0D6-D38A8F7D5817}" type="pres">
      <dgm:prSet presAssocID="{871C0151-9DEA-4E64-A07E-FEEB844D6F45}" presName="bigChev" presStyleLbl="node1" presStyleIdx="1" presStyleCnt="4"/>
      <dgm:spPr/>
      <dgm:t>
        <a:bodyPr/>
        <a:lstStyle/>
        <a:p>
          <a:endParaRPr lang="en-US"/>
        </a:p>
      </dgm:t>
    </dgm:pt>
    <dgm:pt modelId="{F9FE5C2F-4A6D-4339-A7ED-6E406B265BF9}" type="pres">
      <dgm:prSet presAssocID="{AE477A91-7FDF-473C-86EA-44FAD13FB7F9}" presName="parTrans" presStyleCnt="0"/>
      <dgm:spPr/>
    </dgm:pt>
    <dgm:pt modelId="{BC37895C-0B72-41EB-BB2C-77E5F8BF13F0}" type="pres">
      <dgm:prSet presAssocID="{CE229B9F-26FC-40BA-8D15-448DB673C5CB}" presName="node" presStyleLbl="alignAccFollowNode1" presStyleIdx="1" presStyleCnt="4" custScaleX="116051">
        <dgm:presLayoutVars>
          <dgm:bulletEnabled val="1"/>
        </dgm:presLayoutVars>
      </dgm:prSet>
      <dgm:spPr/>
      <dgm:t>
        <a:bodyPr/>
        <a:lstStyle/>
        <a:p>
          <a:endParaRPr lang="en-US"/>
        </a:p>
      </dgm:t>
    </dgm:pt>
    <dgm:pt modelId="{529F1FBC-570D-4953-8410-81E21D0B8B0E}" type="pres">
      <dgm:prSet presAssocID="{871C0151-9DEA-4E64-A07E-FEEB844D6F45}" presName="vSp" presStyleCnt="0"/>
      <dgm:spPr/>
    </dgm:pt>
    <dgm:pt modelId="{B0F86D60-580F-4168-AE6A-0DDE229F2AC7}" type="pres">
      <dgm:prSet presAssocID="{E90490D2-3F11-421C-9D13-4A1FD190A5D5}" presName="horFlow" presStyleCnt="0"/>
      <dgm:spPr/>
    </dgm:pt>
    <dgm:pt modelId="{56DA0F38-64FA-461A-8781-B0427DF4748F}" type="pres">
      <dgm:prSet presAssocID="{E90490D2-3F11-421C-9D13-4A1FD190A5D5}" presName="bigChev" presStyleLbl="node1" presStyleIdx="2" presStyleCnt="4"/>
      <dgm:spPr/>
      <dgm:t>
        <a:bodyPr/>
        <a:lstStyle/>
        <a:p>
          <a:endParaRPr lang="en-US"/>
        </a:p>
      </dgm:t>
    </dgm:pt>
    <dgm:pt modelId="{DC77079B-6648-4490-ACAD-3CC60DE793BB}" type="pres">
      <dgm:prSet presAssocID="{C553139D-8703-4F08-AA78-E302A790241F}" presName="parTrans" presStyleCnt="0"/>
      <dgm:spPr/>
    </dgm:pt>
    <dgm:pt modelId="{8FA17905-862E-42CE-A29F-F289DA884285}" type="pres">
      <dgm:prSet presAssocID="{BAE14DDC-12EF-44D9-83F9-47969684B6DB}" presName="node" presStyleLbl="alignAccFollowNode1" presStyleIdx="2" presStyleCnt="4" custScaleX="116051" custLinFactNeighborX="4814">
        <dgm:presLayoutVars>
          <dgm:bulletEnabled val="1"/>
        </dgm:presLayoutVars>
      </dgm:prSet>
      <dgm:spPr/>
      <dgm:t>
        <a:bodyPr/>
        <a:lstStyle/>
        <a:p>
          <a:endParaRPr lang="en-US"/>
        </a:p>
      </dgm:t>
    </dgm:pt>
    <dgm:pt modelId="{57004C63-91A8-4E94-AB18-81683486601F}" type="pres">
      <dgm:prSet presAssocID="{E90490D2-3F11-421C-9D13-4A1FD190A5D5}" presName="vSp" presStyleCnt="0"/>
      <dgm:spPr/>
    </dgm:pt>
    <dgm:pt modelId="{04AC07E2-EB5A-4A1E-A67A-42D53752D1FC}" type="pres">
      <dgm:prSet presAssocID="{A97A1C4F-48CB-484E-A5FD-CF10D2AE4E87}" presName="horFlow" presStyleCnt="0"/>
      <dgm:spPr/>
    </dgm:pt>
    <dgm:pt modelId="{D7A975D8-DD71-49C8-B93C-E5B3A45EB48A}" type="pres">
      <dgm:prSet presAssocID="{A97A1C4F-48CB-484E-A5FD-CF10D2AE4E87}" presName="bigChev" presStyleLbl="node1" presStyleIdx="3" presStyleCnt="4"/>
      <dgm:spPr/>
      <dgm:t>
        <a:bodyPr/>
        <a:lstStyle/>
        <a:p>
          <a:endParaRPr lang="en-US"/>
        </a:p>
      </dgm:t>
    </dgm:pt>
    <dgm:pt modelId="{8B39FB8B-2FC1-4D3F-8D42-BFF94A5730BB}" type="pres">
      <dgm:prSet presAssocID="{FABA384B-9A33-48EB-AC3A-CF6427E98CBF}" presName="parTrans" presStyleCnt="0"/>
      <dgm:spPr/>
    </dgm:pt>
    <dgm:pt modelId="{9365F8A6-9389-44D5-8C50-AAE6367B12D1}" type="pres">
      <dgm:prSet presAssocID="{54523A76-63C8-4F96-ACE7-20B1ED1F14C6}" presName="node" presStyleLbl="alignAccFollowNode1" presStyleIdx="3" presStyleCnt="4" custScaleX="116051">
        <dgm:presLayoutVars>
          <dgm:bulletEnabled val="1"/>
        </dgm:presLayoutVars>
      </dgm:prSet>
      <dgm:spPr/>
      <dgm:t>
        <a:bodyPr/>
        <a:lstStyle/>
        <a:p>
          <a:endParaRPr lang="en-US"/>
        </a:p>
      </dgm:t>
    </dgm:pt>
  </dgm:ptLst>
  <dgm:cxnLst>
    <dgm:cxn modelId="{245D2DFA-55FD-4493-AF04-33C22D678FAC}" srcId="{871C0151-9DEA-4E64-A07E-FEEB844D6F45}" destId="{CE229B9F-26FC-40BA-8D15-448DB673C5CB}" srcOrd="0" destOrd="0" parTransId="{AE477A91-7FDF-473C-86EA-44FAD13FB7F9}" sibTransId="{735140CD-6753-4D4E-9ABC-E444C4C15580}"/>
    <dgm:cxn modelId="{E2AA18DB-7689-470E-BDAA-81EE8CC52E3A}" type="presOf" srcId="{091CF897-D09B-44C0-B66D-DF1D0B1E821C}" destId="{674DD414-158E-4D2B-87CB-157C0D797B9A}" srcOrd="0" destOrd="0" presId="urn:microsoft.com/office/officeart/2005/8/layout/lProcess3"/>
    <dgm:cxn modelId="{296F38DB-A71A-4272-9B6F-8E30E2CF3B3B}" type="presOf" srcId="{E90490D2-3F11-421C-9D13-4A1FD190A5D5}" destId="{56DA0F38-64FA-461A-8781-B0427DF4748F}" srcOrd="0" destOrd="0" presId="urn:microsoft.com/office/officeart/2005/8/layout/lProcess3"/>
    <dgm:cxn modelId="{588170F6-1F64-4726-B142-621370D34E31}" srcId="{E47B2564-93E3-46EC-932B-7AD092D76013}" destId="{091CF897-D09B-44C0-B66D-DF1D0B1E821C}" srcOrd="0" destOrd="0" parTransId="{0A84D140-DB5D-4F2A-B1F3-BE33A20A6FCE}" sibTransId="{D246525C-F100-42DB-8DE2-42082542E43D}"/>
    <dgm:cxn modelId="{F191E025-8E19-433A-8B70-13EBB4B8CC98}" type="presOf" srcId="{A3B90B70-5C76-446C-95A4-1BCB42C87729}" destId="{A00381D7-F3E4-4705-B69C-1835F3DCAA36}" srcOrd="0" destOrd="0" presId="urn:microsoft.com/office/officeart/2005/8/layout/lProcess3"/>
    <dgm:cxn modelId="{9DFDC5FB-F2A5-4CD2-8DCC-708181FCB8B8}" srcId="{E47B2564-93E3-46EC-932B-7AD092D76013}" destId="{E90490D2-3F11-421C-9D13-4A1FD190A5D5}" srcOrd="2" destOrd="0" parTransId="{C77B3C10-374E-4C56-9504-660C16B09741}" sibTransId="{4DDA1B47-AD74-441A-A626-469D8F9A0956}"/>
    <dgm:cxn modelId="{CE380DBD-6FB9-4058-AB00-6E1C4C4E0B26}" srcId="{A97A1C4F-48CB-484E-A5FD-CF10D2AE4E87}" destId="{54523A76-63C8-4F96-ACE7-20B1ED1F14C6}" srcOrd="0" destOrd="0" parTransId="{FABA384B-9A33-48EB-AC3A-CF6427E98CBF}" sibTransId="{4E3B3158-6111-4311-A73D-E1660201FB3B}"/>
    <dgm:cxn modelId="{7AF0D501-0A4C-44B3-A1C4-03460C6C9582}" type="presOf" srcId="{A97A1C4F-48CB-484E-A5FD-CF10D2AE4E87}" destId="{D7A975D8-DD71-49C8-B93C-E5B3A45EB48A}" srcOrd="0" destOrd="0" presId="urn:microsoft.com/office/officeart/2005/8/layout/lProcess3"/>
    <dgm:cxn modelId="{3327121F-B07E-4F17-B56C-B2A90E862D7C}" srcId="{E47B2564-93E3-46EC-932B-7AD092D76013}" destId="{A97A1C4F-48CB-484E-A5FD-CF10D2AE4E87}" srcOrd="3" destOrd="0" parTransId="{425AE4AB-41AE-41C4-AAB5-A80E6808EB8F}" sibTransId="{68AEA57A-346A-4D1D-A202-0245D081CA30}"/>
    <dgm:cxn modelId="{4AA12241-288E-4FF7-846E-2C63C8C62296}" type="presOf" srcId="{54523A76-63C8-4F96-ACE7-20B1ED1F14C6}" destId="{9365F8A6-9389-44D5-8C50-AAE6367B12D1}" srcOrd="0" destOrd="0" presId="urn:microsoft.com/office/officeart/2005/8/layout/lProcess3"/>
    <dgm:cxn modelId="{352FF795-6A06-4D4D-A8DD-2053B31BF9CE}" srcId="{E47B2564-93E3-46EC-932B-7AD092D76013}" destId="{871C0151-9DEA-4E64-A07E-FEEB844D6F45}" srcOrd="1" destOrd="0" parTransId="{AF48DDEA-5841-4574-B6B3-DDE8790B201B}" sibTransId="{1C04F9AD-040F-4F27-AA76-BA676A968413}"/>
    <dgm:cxn modelId="{AE631471-A06F-40D9-A606-C59375141314}" type="presOf" srcId="{871C0151-9DEA-4E64-A07E-FEEB844D6F45}" destId="{94FE4889-CC45-4A20-A0D6-D38A8F7D5817}" srcOrd="0" destOrd="0" presId="urn:microsoft.com/office/officeart/2005/8/layout/lProcess3"/>
    <dgm:cxn modelId="{2E96D3A1-05B1-418C-8937-0E8BEF766601}" srcId="{E90490D2-3F11-421C-9D13-4A1FD190A5D5}" destId="{BAE14DDC-12EF-44D9-83F9-47969684B6DB}" srcOrd="0" destOrd="0" parTransId="{C553139D-8703-4F08-AA78-E302A790241F}" sibTransId="{70A4D10E-D8FF-48CC-89D0-BC125B994759}"/>
    <dgm:cxn modelId="{540CC366-D192-4C9D-B735-4EC6B85085D7}" type="presOf" srcId="{BAE14DDC-12EF-44D9-83F9-47969684B6DB}" destId="{8FA17905-862E-42CE-A29F-F289DA884285}" srcOrd="0" destOrd="0" presId="urn:microsoft.com/office/officeart/2005/8/layout/lProcess3"/>
    <dgm:cxn modelId="{F10F992A-38BF-4605-A958-F816C8BCEC41}" type="presOf" srcId="{E47B2564-93E3-46EC-932B-7AD092D76013}" destId="{FA30079A-6F0E-4E6A-B2C4-F6002C2CEF14}" srcOrd="0" destOrd="0" presId="urn:microsoft.com/office/officeart/2005/8/layout/lProcess3"/>
    <dgm:cxn modelId="{D516D119-E167-4658-AA16-F00BC33688DB}" srcId="{091CF897-D09B-44C0-B66D-DF1D0B1E821C}" destId="{A3B90B70-5C76-446C-95A4-1BCB42C87729}" srcOrd="0" destOrd="0" parTransId="{A3986188-3B16-4B1E-86DB-651E0E0A7F25}" sibTransId="{73A2F2E5-E71B-4396-8DD2-564E7ED5895C}"/>
    <dgm:cxn modelId="{DA8280BA-DA0F-4439-A83E-F44815AB380F}" type="presOf" srcId="{CE229B9F-26FC-40BA-8D15-448DB673C5CB}" destId="{BC37895C-0B72-41EB-BB2C-77E5F8BF13F0}" srcOrd="0" destOrd="0" presId="urn:microsoft.com/office/officeart/2005/8/layout/lProcess3"/>
    <dgm:cxn modelId="{D0E000CC-4D7F-4D12-A0C2-7E49FFB8CD16}" type="presParOf" srcId="{FA30079A-6F0E-4E6A-B2C4-F6002C2CEF14}" destId="{DBF750D1-86BA-4D64-9B22-2C57F6C0A347}" srcOrd="0" destOrd="0" presId="urn:microsoft.com/office/officeart/2005/8/layout/lProcess3"/>
    <dgm:cxn modelId="{02B33216-FB10-459E-81F3-4AF8E19ABDE2}" type="presParOf" srcId="{DBF750D1-86BA-4D64-9B22-2C57F6C0A347}" destId="{674DD414-158E-4D2B-87CB-157C0D797B9A}" srcOrd="0" destOrd="0" presId="urn:microsoft.com/office/officeart/2005/8/layout/lProcess3"/>
    <dgm:cxn modelId="{00E47B5E-4AC2-4945-B310-442976E0BB4A}" type="presParOf" srcId="{DBF750D1-86BA-4D64-9B22-2C57F6C0A347}" destId="{6DEB9490-E20C-4F83-B0F5-9E8763A53C1E}" srcOrd="1" destOrd="0" presId="urn:microsoft.com/office/officeart/2005/8/layout/lProcess3"/>
    <dgm:cxn modelId="{C960E023-17BA-4753-BCFC-C60F53C60EF3}" type="presParOf" srcId="{DBF750D1-86BA-4D64-9B22-2C57F6C0A347}" destId="{A00381D7-F3E4-4705-B69C-1835F3DCAA36}" srcOrd="2" destOrd="0" presId="urn:microsoft.com/office/officeart/2005/8/layout/lProcess3"/>
    <dgm:cxn modelId="{A555330B-79B1-45F2-867B-725F08A9287A}" type="presParOf" srcId="{FA30079A-6F0E-4E6A-B2C4-F6002C2CEF14}" destId="{81B4472C-FE34-4BF7-86E5-5BE7E74FD459}" srcOrd="1" destOrd="0" presId="urn:microsoft.com/office/officeart/2005/8/layout/lProcess3"/>
    <dgm:cxn modelId="{6ED72AA1-0D14-447C-8CBD-05C83051FBE4}" type="presParOf" srcId="{FA30079A-6F0E-4E6A-B2C4-F6002C2CEF14}" destId="{56AB0E48-1FD0-4D1F-A37F-202F53EB81CC}" srcOrd="2" destOrd="0" presId="urn:microsoft.com/office/officeart/2005/8/layout/lProcess3"/>
    <dgm:cxn modelId="{3C58F593-6697-460A-9885-6E58F00D453D}" type="presParOf" srcId="{56AB0E48-1FD0-4D1F-A37F-202F53EB81CC}" destId="{94FE4889-CC45-4A20-A0D6-D38A8F7D5817}" srcOrd="0" destOrd="0" presId="urn:microsoft.com/office/officeart/2005/8/layout/lProcess3"/>
    <dgm:cxn modelId="{695B5928-BACE-4040-AF80-C19EE768D3C8}" type="presParOf" srcId="{56AB0E48-1FD0-4D1F-A37F-202F53EB81CC}" destId="{F9FE5C2F-4A6D-4339-A7ED-6E406B265BF9}" srcOrd="1" destOrd="0" presId="urn:microsoft.com/office/officeart/2005/8/layout/lProcess3"/>
    <dgm:cxn modelId="{D4380833-D191-455C-B439-8E395755A747}" type="presParOf" srcId="{56AB0E48-1FD0-4D1F-A37F-202F53EB81CC}" destId="{BC37895C-0B72-41EB-BB2C-77E5F8BF13F0}" srcOrd="2" destOrd="0" presId="urn:microsoft.com/office/officeart/2005/8/layout/lProcess3"/>
    <dgm:cxn modelId="{F70A809E-9C8A-4C91-B4F5-64CD903DDDE4}" type="presParOf" srcId="{FA30079A-6F0E-4E6A-B2C4-F6002C2CEF14}" destId="{529F1FBC-570D-4953-8410-81E21D0B8B0E}" srcOrd="3" destOrd="0" presId="urn:microsoft.com/office/officeart/2005/8/layout/lProcess3"/>
    <dgm:cxn modelId="{6BAD3304-94C4-4FEC-AC0D-D6F635F5D9A8}" type="presParOf" srcId="{FA30079A-6F0E-4E6A-B2C4-F6002C2CEF14}" destId="{B0F86D60-580F-4168-AE6A-0DDE229F2AC7}" srcOrd="4" destOrd="0" presId="urn:microsoft.com/office/officeart/2005/8/layout/lProcess3"/>
    <dgm:cxn modelId="{6404B68C-B748-4C06-BFD9-63EA85B9D11A}" type="presParOf" srcId="{B0F86D60-580F-4168-AE6A-0DDE229F2AC7}" destId="{56DA0F38-64FA-461A-8781-B0427DF4748F}" srcOrd="0" destOrd="0" presId="urn:microsoft.com/office/officeart/2005/8/layout/lProcess3"/>
    <dgm:cxn modelId="{082020A0-9A73-4EAD-A4FF-D114876388E2}" type="presParOf" srcId="{B0F86D60-580F-4168-AE6A-0DDE229F2AC7}" destId="{DC77079B-6648-4490-ACAD-3CC60DE793BB}" srcOrd="1" destOrd="0" presId="urn:microsoft.com/office/officeart/2005/8/layout/lProcess3"/>
    <dgm:cxn modelId="{66BC022B-1C23-4DA7-8FC4-A40DF7F2FCC2}" type="presParOf" srcId="{B0F86D60-580F-4168-AE6A-0DDE229F2AC7}" destId="{8FA17905-862E-42CE-A29F-F289DA884285}" srcOrd="2" destOrd="0" presId="urn:microsoft.com/office/officeart/2005/8/layout/lProcess3"/>
    <dgm:cxn modelId="{A8A7288A-148F-43E0-B0EA-BB0CC8CD3C83}" type="presParOf" srcId="{FA30079A-6F0E-4E6A-B2C4-F6002C2CEF14}" destId="{57004C63-91A8-4E94-AB18-81683486601F}" srcOrd="5" destOrd="0" presId="urn:microsoft.com/office/officeart/2005/8/layout/lProcess3"/>
    <dgm:cxn modelId="{2BE8244F-43D8-4869-BDFC-553FA1204A02}" type="presParOf" srcId="{FA30079A-6F0E-4E6A-B2C4-F6002C2CEF14}" destId="{04AC07E2-EB5A-4A1E-A67A-42D53752D1FC}" srcOrd="6" destOrd="0" presId="urn:microsoft.com/office/officeart/2005/8/layout/lProcess3"/>
    <dgm:cxn modelId="{77CD377C-41D4-47EB-B32C-D774614B9549}" type="presParOf" srcId="{04AC07E2-EB5A-4A1E-A67A-42D53752D1FC}" destId="{D7A975D8-DD71-49C8-B93C-E5B3A45EB48A}" srcOrd="0" destOrd="0" presId="urn:microsoft.com/office/officeart/2005/8/layout/lProcess3"/>
    <dgm:cxn modelId="{2A1C8909-04E1-40A5-B594-2F724A0DCD0B}" type="presParOf" srcId="{04AC07E2-EB5A-4A1E-A67A-42D53752D1FC}" destId="{8B39FB8B-2FC1-4D3F-8D42-BFF94A5730BB}" srcOrd="1" destOrd="0" presId="urn:microsoft.com/office/officeart/2005/8/layout/lProcess3"/>
    <dgm:cxn modelId="{09AE356B-7F57-4AB0-AC8C-25396754B337}" type="presParOf" srcId="{04AC07E2-EB5A-4A1E-A67A-42D53752D1FC}" destId="{9365F8A6-9389-44D5-8C50-AAE6367B12D1}"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7B2564-93E3-46EC-932B-7AD092D76013}" type="doc">
      <dgm:prSet loTypeId="urn:microsoft.com/office/officeart/2005/8/layout/lProcess3" loCatId="process" qsTypeId="urn:microsoft.com/office/officeart/2005/8/quickstyle/simple1" qsCatId="simple" csTypeId="urn:microsoft.com/office/officeart/2005/8/colors/accent1_2" csCatId="accent1" phldr="1"/>
      <dgm:spPr/>
    </dgm:pt>
    <dgm:pt modelId="{091CF897-D09B-44C0-B66D-DF1D0B1E821C}">
      <dgm:prSet phldrT="[Text]"/>
      <dgm:spPr/>
      <dgm:t>
        <a:bodyPr/>
        <a:lstStyle/>
        <a:p>
          <a:r>
            <a:rPr lang="en-US" dirty="0" smtClean="0"/>
            <a:t>Determine basic and non-basic industries for each region</a:t>
          </a:r>
          <a:endParaRPr lang="en-US" dirty="0"/>
        </a:p>
      </dgm:t>
    </dgm:pt>
    <dgm:pt modelId="{0A84D140-DB5D-4F2A-B1F3-BE33A20A6FCE}" type="parTrans" cxnId="{588170F6-1F64-4726-B142-621370D34E31}">
      <dgm:prSet/>
      <dgm:spPr/>
      <dgm:t>
        <a:bodyPr/>
        <a:lstStyle/>
        <a:p>
          <a:endParaRPr lang="en-US"/>
        </a:p>
      </dgm:t>
    </dgm:pt>
    <dgm:pt modelId="{D246525C-F100-42DB-8DE2-42082542E43D}" type="sibTrans" cxnId="{588170F6-1F64-4726-B142-621370D34E31}">
      <dgm:prSet/>
      <dgm:spPr/>
      <dgm:t>
        <a:bodyPr/>
        <a:lstStyle/>
        <a:p>
          <a:endParaRPr lang="en-US"/>
        </a:p>
      </dgm:t>
    </dgm:pt>
    <dgm:pt modelId="{871C0151-9DEA-4E64-A07E-FEEB844D6F45}">
      <dgm:prSet phldrT="[Text]"/>
      <dgm:spPr/>
      <dgm:t>
        <a:bodyPr/>
        <a:lstStyle/>
        <a:p>
          <a:r>
            <a:rPr lang="en-US" dirty="0" smtClean="0"/>
            <a:t>Calculate the basic multiplier for employment for each region</a:t>
          </a:r>
          <a:endParaRPr lang="en-US" dirty="0"/>
        </a:p>
      </dgm:t>
    </dgm:pt>
    <dgm:pt modelId="{AF48DDEA-5841-4574-B6B3-DDE8790B201B}" type="parTrans" cxnId="{352FF795-6A06-4D4D-A8DD-2053B31BF9CE}">
      <dgm:prSet/>
      <dgm:spPr/>
      <dgm:t>
        <a:bodyPr/>
        <a:lstStyle/>
        <a:p>
          <a:endParaRPr lang="en-US"/>
        </a:p>
      </dgm:t>
    </dgm:pt>
    <dgm:pt modelId="{1C04F9AD-040F-4F27-AA76-BA676A968413}" type="sibTrans" cxnId="{352FF795-6A06-4D4D-A8DD-2053B31BF9CE}">
      <dgm:prSet/>
      <dgm:spPr/>
      <dgm:t>
        <a:bodyPr/>
        <a:lstStyle/>
        <a:p>
          <a:endParaRPr lang="en-US"/>
        </a:p>
      </dgm:t>
    </dgm:pt>
    <dgm:pt modelId="{A3B90B70-5C76-446C-95A4-1BCB42C87729}">
      <dgm:prSet phldrT="[Text]" custT="1"/>
      <dgm:spPr>
        <a:blipFill rotWithShape="0">
          <a:blip xmlns:r="http://schemas.openxmlformats.org/officeDocument/2006/relationships" r:embed="rId1"/>
          <a:stretch>
            <a:fillRect/>
          </a:stretch>
        </a:blipFill>
      </dgm:spPr>
      <dgm:t>
        <a:bodyPr/>
        <a:lstStyle/>
        <a:p>
          <a:r>
            <a:rPr lang="en-US">
              <a:noFill/>
            </a:rPr>
            <a:t> </a:t>
          </a:r>
        </a:p>
      </dgm:t>
    </dgm:pt>
    <dgm:pt modelId="{A3986188-3B16-4B1E-86DB-651E0E0A7F25}" type="parTrans" cxnId="{D516D119-E167-4658-AA16-F00BC33688DB}">
      <dgm:prSet/>
      <dgm:spPr/>
      <dgm:t>
        <a:bodyPr/>
        <a:lstStyle/>
        <a:p>
          <a:endParaRPr lang="en-US"/>
        </a:p>
      </dgm:t>
    </dgm:pt>
    <dgm:pt modelId="{73A2F2E5-E71B-4396-8DD2-564E7ED5895C}" type="sibTrans" cxnId="{D516D119-E167-4658-AA16-F00BC33688DB}">
      <dgm:prSet/>
      <dgm:spPr/>
      <dgm:t>
        <a:bodyPr/>
        <a:lstStyle/>
        <a:p>
          <a:endParaRPr lang="en-US"/>
        </a:p>
      </dgm:t>
    </dgm:pt>
    <dgm:pt modelId="{E90490D2-3F11-421C-9D13-4A1FD190A5D5}">
      <dgm:prSet phldrT="[Text]"/>
      <dgm:spPr/>
      <dgm:t>
        <a:bodyPr/>
        <a:lstStyle/>
        <a:p>
          <a:r>
            <a:rPr lang="en-US" dirty="0" smtClean="0"/>
            <a:t>Forecast jobs that would be created/lost in both the non-basic and the basic industries for each job created/lost in the basic industries</a:t>
          </a:r>
          <a:endParaRPr lang="en-US" dirty="0"/>
        </a:p>
      </dgm:t>
    </dgm:pt>
    <dgm:pt modelId="{C77B3C10-374E-4C56-9504-660C16B09741}" type="parTrans" cxnId="{9DFDC5FB-F2A5-4CD2-8DCC-708181FCB8B8}">
      <dgm:prSet/>
      <dgm:spPr/>
      <dgm:t>
        <a:bodyPr/>
        <a:lstStyle/>
        <a:p>
          <a:endParaRPr lang="en-US"/>
        </a:p>
      </dgm:t>
    </dgm:pt>
    <dgm:pt modelId="{4DDA1B47-AD74-441A-A626-469D8F9A0956}" type="sibTrans" cxnId="{9DFDC5FB-F2A5-4CD2-8DCC-708181FCB8B8}">
      <dgm:prSet/>
      <dgm:spPr/>
      <dgm:t>
        <a:bodyPr/>
        <a:lstStyle/>
        <a:p>
          <a:endParaRPr lang="en-US"/>
        </a:p>
      </dgm:t>
    </dgm:pt>
    <dgm:pt modelId="{CE229B9F-26FC-40BA-8D15-448DB673C5CB}">
      <dgm:prSet phldrT="[Text]" custT="1"/>
      <dgm:spPr>
        <a:blipFill rotWithShape="0">
          <a:blip xmlns:r="http://schemas.openxmlformats.org/officeDocument/2006/relationships" r:embed="rId2"/>
          <a:stretch>
            <a:fillRect/>
          </a:stretch>
        </a:blipFill>
      </dgm:spPr>
      <dgm:t>
        <a:bodyPr/>
        <a:lstStyle/>
        <a:p>
          <a:r>
            <a:rPr lang="en-US">
              <a:noFill/>
            </a:rPr>
            <a:t> </a:t>
          </a:r>
        </a:p>
      </dgm:t>
    </dgm:pt>
    <dgm:pt modelId="{AE477A91-7FDF-473C-86EA-44FAD13FB7F9}" type="parTrans" cxnId="{245D2DFA-55FD-4493-AF04-33C22D678FAC}">
      <dgm:prSet/>
      <dgm:spPr/>
      <dgm:t>
        <a:bodyPr/>
        <a:lstStyle/>
        <a:p>
          <a:endParaRPr lang="en-US"/>
        </a:p>
      </dgm:t>
    </dgm:pt>
    <dgm:pt modelId="{735140CD-6753-4D4E-9ABC-E444C4C15580}" type="sibTrans" cxnId="{245D2DFA-55FD-4493-AF04-33C22D678FAC}">
      <dgm:prSet/>
      <dgm:spPr/>
      <dgm:t>
        <a:bodyPr/>
        <a:lstStyle/>
        <a:p>
          <a:endParaRPr lang="en-US"/>
        </a:p>
      </dgm:t>
    </dgm:pt>
    <dgm:pt modelId="{BAE14DDC-12EF-44D9-83F9-47969684B6DB}">
      <dgm:prSet phldrT="[Text]" custT="1"/>
      <dgm:spPr>
        <a:blipFill rotWithShape="0">
          <a:blip xmlns:r="http://schemas.openxmlformats.org/officeDocument/2006/relationships" r:embed="rId3"/>
          <a:stretch>
            <a:fillRect/>
          </a:stretch>
        </a:blipFill>
      </dgm:spPr>
      <dgm:t>
        <a:bodyPr/>
        <a:lstStyle/>
        <a:p>
          <a:r>
            <a:rPr lang="en-US">
              <a:noFill/>
            </a:rPr>
            <a:t> </a:t>
          </a:r>
        </a:p>
      </dgm:t>
    </dgm:pt>
    <dgm:pt modelId="{C553139D-8703-4F08-AA78-E302A790241F}" type="parTrans" cxnId="{2E96D3A1-05B1-418C-8937-0E8BEF766601}">
      <dgm:prSet/>
      <dgm:spPr/>
      <dgm:t>
        <a:bodyPr/>
        <a:lstStyle/>
        <a:p>
          <a:endParaRPr lang="en-US"/>
        </a:p>
      </dgm:t>
    </dgm:pt>
    <dgm:pt modelId="{70A4D10E-D8FF-48CC-89D0-BC125B994759}" type="sibTrans" cxnId="{2E96D3A1-05B1-418C-8937-0E8BEF766601}">
      <dgm:prSet/>
      <dgm:spPr/>
      <dgm:t>
        <a:bodyPr/>
        <a:lstStyle/>
        <a:p>
          <a:endParaRPr lang="en-US"/>
        </a:p>
      </dgm:t>
    </dgm:pt>
    <dgm:pt modelId="{A97A1C4F-48CB-484E-A5FD-CF10D2AE4E87}">
      <dgm:prSet phldrT="[Text]" custT="1"/>
      <dgm:spPr/>
      <dgm:t>
        <a:bodyPr/>
        <a:lstStyle/>
        <a:p>
          <a:r>
            <a:rPr lang="en-US" sz="1300" b="0" dirty="0" smtClean="0">
              <a:ea typeface="Cambria Math" panose="02040503050406030204" pitchFamily="18" charset="0"/>
            </a:rPr>
            <a:t>Calculate income impact on scenario regions</a:t>
          </a:r>
        </a:p>
      </dgm:t>
    </dgm:pt>
    <dgm:pt modelId="{425AE4AB-41AE-41C4-AAB5-A80E6808EB8F}" type="parTrans" cxnId="{3327121F-B07E-4F17-B56C-B2A90E862D7C}">
      <dgm:prSet/>
      <dgm:spPr/>
      <dgm:t>
        <a:bodyPr/>
        <a:lstStyle/>
        <a:p>
          <a:endParaRPr lang="en-US"/>
        </a:p>
      </dgm:t>
    </dgm:pt>
    <dgm:pt modelId="{68AEA57A-346A-4D1D-A202-0245D081CA30}" type="sibTrans" cxnId="{3327121F-B07E-4F17-B56C-B2A90E862D7C}">
      <dgm:prSet/>
      <dgm:spPr/>
      <dgm:t>
        <a:bodyPr/>
        <a:lstStyle/>
        <a:p>
          <a:endParaRPr lang="en-US"/>
        </a:p>
      </dgm:t>
    </dgm:pt>
    <dgm:pt modelId="{54523A76-63C8-4F96-ACE7-20B1ED1F14C6}">
      <dgm:prSet phldrT="[Text]" custT="1"/>
      <dgm:spPr>
        <a:blipFill rotWithShape="0">
          <a:blip xmlns:r="http://schemas.openxmlformats.org/officeDocument/2006/relationships" r:embed="rId4"/>
          <a:stretch>
            <a:fillRect/>
          </a:stretch>
        </a:blipFill>
      </dgm:spPr>
      <dgm:t>
        <a:bodyPr/>
        <a:lstStyle/>
        <a:p>
          <a:r>
            <a:rPr lang="en-US">
              <a:noFill/>
            </a:rPr>
            <a:t> </a:t>
          </a:r>
        </a:p>
      </dgm:t>
    </dgm:pt>
    <dgm:pt modelId="{FABA384B-9A33-48EB-AC3A-CF6427E98CBF}" type="parTrans" cxnId="{CE380DBD-6FB9-4058-AB00-6E1C4C4E0B26}">
      <dgm:prSet/>
      <dgm:spPr/>
      <dgm:t>
        <a:bodyPr/>
        <a:lstStyle/>
        <a:p>
          <a:endParaRPr lang="en-US"/>
        </a:p>
      </dgm:t>
    </dgm:pt>
    <dgm:pt modelId="{4E3B3158-6111-4311-A73D-E1660201FB3B}" type="sibTrans" cxnId="{CE380DBD-6FB9-4058-AB00-6E1C4C4E0B26}">
      <dgm:prSet/>
      <dgm:spPr/>
      <dgm:t>
        <a:bodyPr/>
        <a:lstStyle/>
        <a:p>
          <a:endParaRPr lang="en-US"/>
        </a:p>
      </dgm:t>
    </dgm:pt>
    <dgm:pt modelId="{FA30079A-6F0E-4E6A-B2C4-F6002C2CEF14}" type="pres">
      <dgm:prSet presAssocID="{E47B2564-93E3-46EC-932B-7AD092D76013}" presName="Name0" presStyleCnt="0">
        <dgm:presLayoutVars>
          <dgm:chPref val="3"/>
          <dgm:dir/>
          <dgm:animLvl val="lvl"/>
          <dgm:resizeHandles/>
        </dgm:presLayoutVars>
      </dgm:prSet>
      <dgm:spPr/>
    </dgm:pt>
    <dgm:pt modelId="{DBF750D1-86BA-4D64-9B22-2C57F6C0A347}" type="pres">
      <dgm:prSet presAssocID="{091CF897-D09B-44C0-B66D-DF1D0B1E821C}" presName="horFlow" presStyleCnt="0"/>
      <dgm:spPr/>
    </dgm:pt>
    <dgm:pt modelId="{674DD414-158E-4D2B-87CB-157C0D797B9A}" type="pres">
      <dgm:prSet presAssocID="{091CF897-D09B-44C0-B66D-DF1D0B1E821C}" presName="bigChev" presStyleLbl="node1" presStyleIdx="0" presStyleCnt="4"/>
      <dgm:spPr/>
      <dgm:t>
        <a:bodyPr/>
        <a:lstStyle/>
        <a:p>
          <a:endParaRPr lang="en-US"/>
        </a:p>
      </dgm:t>
    </dgm:pt>
    <dgm:pt modelId="{6DEB9490-E20C-4F83-B0F5-9E8763A53C1E}" type="pres">
      <dgm:prSet presAssocID="{A3986188-3B16-4B1E-86DB-651E0E0A7F25}" presName="parTrans" presStyleCnt="0"/>
      <dgm:spPr/>
    </dgm:pt>
    <dgm:pt modelId="{A00381D7-F3E4-4705-B69C-1835F3DCAA36}" type="pres">
      <dgm:prSet presAssocID="{A3B90B70-5C76-446C-95A4-1BCB42C87729}" presName="node" presStyleLbl="alignAccFollowNode1" presStyleIdx="0" presStyleCnt="4" custScaleX="116051">
        <dgm:presLayoutVars>
          <dgm:bulletEnabled val="1"/>
        </dgm:presLayoutVars>
      </dgm:prSet>
      <dgm:spPr/>
      <dgm:t>
        <a:bodyPr/>
        <a:lstStyle/>
        <a:p>
          <a:endParaRPr lang="en-US"/>
        </a:p>
      </dgm:t>
    </dgm:pt>
    <dgm:pt modelId="{81B4472C-FE34-4BF7-86E5-5BE7E74FD459}" type="pres">
      <dgm:prSet presAssocID="{091CF897-D09B-44C0-B66D-DF1D0B1E821C}" presName="vSp" presStyleCnt="0"/>
      <dgm:spPr/>
    </dgm:pt>
    <dgm:pt modelId="{56AB0E48-1FD0-4D1F-A37F-202F53EB81CC}" type="pres">
      <dgm:prSet presAssocID="{871C0151-9DEA-4E64-A07E-FEEB844D6F45}" presName="horFlow" presStyleCnt="0"/>
      <dgm:spPr/>
    </dgm:pt>
    <dgm:pt modelId="{94FE4889-CC45-4A20-A0D6-D38A8F7D5817}" type="pres">
      <dgm:prSet presAssocID="{871C0151-9DEA-4E64-A07E-FEEB844D6F45}" presName="bigChev" presStyleLbl="node1" presStyleIdx="1" presStyleCnt="4"/>
      <dgm:spPr/>
      <dgm:t>
        <a:bodyPr/>
        <a:lstStyle/>
        <a:p>
          <a:endParaRPr lang="en-US"/>
        </a:p>
      </dgm:t>
    </dgm:pt>
    <dgm:pt modelId="{F9FE5C2F-4A6D-4339-A7ED-6E406B265BF9}" type="pres">
      <dgm:prSet presAssocID="{AE477A91-7FDF-473C-86EA-44FAD13FB7F9}" presName="parTrans" presStyleCnt="0"/>
      <dgm:spPr/>
    </dgm:pt>
    <dgm:pt modelId="{BC37895C-0B72-41EB-BB2C-77E5F8BF13F0}" type="pres">
      <dgm:prSet presAssocID="{CE229B9F-26FC-40BA-8D15-448DB673C5CB}" presName="node" presStyleLbl="alignAccFollowNode1" presStyleIdx="1" presStyleCnt="4" custScaleX="116051">
        <dgm:presLayoutVars>
          <dgm:bulletEnabled val="1"/>
        </dgm:presLayoutVars>
      </dgm:prSet>
      <dgm:spPr/>
      <dgm:t>
        <a:bodyPr/>
        <a:lstStyle/>
        <a:p>
          <a:endParaRPr lang="en-US"/>
        </a:p>
      </dgm:t>
    </dgm:pt>
    <dgm:pt modelId="{529F1FBC-570D-4953-8410-81E21D0B8B0E}" type="pres">
      <dgm:prSet presAssocID="{871C0151-9DEA-4E64-A07E-FEEB844D6F45}" presName="vSp" presStyleCnt="0"/>
      <dgm:spPr/>
    </dgm:pt>
    <dgm:pt modelId="{B0F86D60-580F-4168-AE6A-0DDE229F2AC7}" type="pres">
      <dgm:prSet presAssocID="{E90490D2-3F11-421C-9D13-4A1FD190A5D5}" presName="horFlow" presStyleCnt="0"/>
      <dgm:spPr/>
    </dgm:pt>
    <dgm:pt modelId="{56DA0F38-64FA-461A-8781-B0427DF4748F}" type="pres">
      <dgm:prSet presAssocID="{E90490D2-3F11-421C-9D13-4A1FD190A5D5}" presName="bigChev" presStyleLbl="node1" presStyleIdx="2" presStyleCnt="4"/>
      <dgm:spPr/>
      <dgm:t>
        <a:bodyPr/>
        <a:lstStyle/>
        <a:p>
          <a:endParaRPr lang="en-US"/>
        </a:p>
      </dgm:t>
    </dgm:pt>
    <dgm:pt modelId="{DC77079B-6648-4490-ACAD-3CC60DE793BB}" type="pres">
      <dgm:prSet presAssocID="{C553139D-8703-4F08-AA78-E302A790241F}" presName="parTrans" presStyleCnt="0"/>
      <dgm:spPr/>
    </dgm:pt>
    <dgm:pt modelId="{8FA17905-862E-42CE-A29F-F289DA884285}" type="pres">
      <dgm:prSet presAssocID="{BAE14DDC-12EF-44D9-83F9-47969684B6DB}" presName="node" presStyleLbl="alignAccFollowNode1" presStyleIdx="2" presStyleCnt="4" custScaleX="116051" custLinFactNeighborX="4814">
        <dgm:presLayoutVars>
          <dgm:bulletEnabled val="1"/>
        </dgm:presLayoutVars>
      </dgm:prSet>
      <dgm:spPr/>
      <dgm:t>
        <a:bodyPr/>
        <a:lstStyle/>
        <a:p>
          <a:endParaRPr lang="en-US"/>
        </a:p>
      </dgm:t>
    </dgm:pt>
    <dgm:pt modelId="{57004C63-91A8-4E94-AB18-81683486601F}" type="pres">
      <dgm:prSet presAssocID="{E90490D2-3F11-421C-9D13-4A1FD190A5D5}" presName="vSp" presStyleCnt="0"/>
      <dgm:spPr/>
    </dgm:pt>
    <dgm:pt modelId="{04AC07E2-EB5A-4A1E-A67A-42D53752D1FC}" type="pres">
      <dgm:prSet presAssocID="{A97A1C4F-48CB-484E-A5FD-CF10D2AE4E87}" presName="horFlow" presStyleCnt="0"/>
      <dgm:spPr/>
    </dgm:pt>
    <dgm:pt modelId="{D7A975D8-DD71-49C8-B93C-E5B3A45EB48A}" type="pres">
      <dgm:prSet presAssocID="{A97A1C4F-48CB-484E-A5FD-CF10D2AE4E87}" presName="bigChev" presStyleLbl="node1" presStyleIdx="3" presStyleCnt="4"/>
      <dgm:spPr/>
      <dgm:t>
        <a:bodyPr/>
        <a:lstStyle/>
        <a:p>
          <a:endParaRPr lang="en-US"/>
        </a:p>
      </dgm:t>
    </dgm:pt>
    <dgm:pt modelId="{8B39FB8B-2FC1-4D3F-8D42-BFF94A5730BB}" type="pres">
      <dgm:prSet presAssocID="{FABA384B-9A33-48EB-AC3A-CF6427E98CBF}" presName="parTrans" presStyleCnt="0"/>
      <dgm:spPr/>
    </dgm:pt>
    <dgm:pt modelId="{9365F8A6-9389-44D5-8C50-AAE6367B12D1}" type="pres">
      <dgm:prSet presAssocID="{54523A76-63C8-4F96-ACE7-20B1ED1F14C6}" presName="node" presStyleLbl="alignAccFollowNode1" presStyleIdx="3" presStyleCnt="4" custScaleX="116051">
        <dgm:presLayoutVars>
          <dgm:bulletEnabled val="1"/>
        </dgm:presLayoutVars>
      </dgm:prSet>
      <dgm:spPr/>
      <dgm:t>
        <a:bodyPr/>
        <a:lstStyle/>
        <a:p>
          <a:endParaRPr lang="en-US"/>
        </a:p>
      </dgm:t>
    </dgm:pt>
  </dgm:ptLst>
  <dgm:cxnLst>
    <dgm:cxn modelId="{245D2DFA-55FD-4493-AF04-33C22D678FAC}" srcId="{871C0151-9DEA-4E64-A07E-FEEB844D6F45}" destId="{CE229B9F-26FC-40BA-8D15-448DB673C5CB}" srcOrd="0" destOrd="0" parTransId="{AE477A91-7FDF-473C-86EA-44FAD13FB7F9}" sibTransId="{735140CD-6753-4D4E-9ABC-E444C4C15580}"/>
    <dgm:cxn modelId="{E2AA18DB-7689-470E-BDAA-81EE8CC52E3A}" type="presOf" srcId="{091CF897-D09B-44C0-B66D-DF1D0B1E821C}" destId="{674DD414-158E-4D2B-87CB-157C0D797B9A}" srcOrd="0" destOrd="0" presId="urn:microsoft.com/office/officeart/2005/8/layout/lProcess3"/>
    <dgm:cxn modelId="{296F38DB-A71A-4272-9B6F-8E30E2CF3B3B}" type="presOf" srcId="{E90490D2-3F11-421C-9D13-4A1FD190A5D5}" destId="{56DA0F38-64FA-461A-8781-B0427DF4748F}" srcOrd="0" destOrd="0" presId="urn:microsoft.com/office/officeart/2005/8/layout/lProcess3"/>
    <dgm:cxn modelId="{588170F6-1F64-4726-B142-621370D34E31}" srcId="{E47B2564-93E3-46EC-932B-7AD092D76013}" destId="{091CF897-D09B-44C0-B66D-DF1D0B1E821C}" srcOrd="0" destOrd="0" parTransId="{0A84D140-DB5D-4F2A-B1F3-BE33A20A6FCE}" sibTransId="{D246525C-F100-42DB-8DE2-42082542E43D}"/>
    <dgm:cxn modelId="{F191E025-8E19-433A-8B70-13EBB4B8CC98}" type="presOf" srcId="{A3B90B70-5C76-446C-95A4-1BCB42C87729}" destId="{A00381D7-F3E4-4705-B69C-1835F3DCAA36}" srcOrd="0" destOrd="0" presId="urn:microsoft.com/office/officeart/2005/8/layout/lProcess3"/>
    <dgm:cxn modelId="{9DFDC5FB-F2A5-4CD2-8DCC-708181FCB8B8}" srcId="{E47B2564-93E3-46EC-932B-7AD092D76013}" destId="{E90490D2-3F11-421C-9D13-4A1FD190A5D5}" srcOrd="2" destOrd="0" parTransId="{C77B3C10-374E-4C56-9504-660C16B09741}" sibTransId="{4DDA1B47-AD74-441A-A626-469D8F9A0956}"/>
    <dgm:cxn modelId="{CE380DBD-6FB9-4058-AB00-6E1C4C4E0B26}" srcId="{A97A1C4F-48CB-484E-A5FD-CF10D2AE4E87}" destId="{54523A76-63C8-4F96-ACE7-20B1ED1F14C6}" srcOrd="0" destOrd="0" parTransId="{FABA384B-9A33-48EB-AC3A-CF6427E98CBF}" sibTransId="{4E3B3158-6111-4311-A73D-E1660201FB3B}"/>
    <dgm:cxn modelId="{7AF0D501-0A4C-44B3-A1C4-03460C6C9582}" type="presOf" srcId="{A97A1C4F-48CB-484E-A5FD-CF10D2AE4E87}" destId="{D7A975D8-DD71-49C8-B93C-E5B3A45EB48A}" srcOrd="0" destOrd="0" presId="urn:microsoft.com/office/officeart/2005/8/layout/lProcess3"/>
    <dgm:cxn modelId="{3327121F-B07E-4F17-B56C-B2A90E862D7C}" srcId="{E47B2564-93E3-46EC-932B-7AD092D76013}" destId="{A97A1C4F-48CB-484E-A5FD-CF10D2AE4E87}" srcOrd="3" destOrd="0" parTransId="{425AE4AB-41AE-41C4-AAB5-A80E6808EB8F}" sibTransId="{68AEA57A-346A-4D1D-A202-0245D081CA30}"/>
    <dgm:cxn modelId="{4AA12241-288E-4FF7-846E-2C63C8C62296}" type="presOf" srcId="{54523A76-63C8-4F96-ACE7-20B1ED1F14C6}" destId="{9365F8A6-9389-44D5-8C50-AAE6367B12D1}" srcOrd="0" destOrd="0" presId="urn:microsoft.com/office/officeart/2005/8/layout/lProcess3"/>
    <dgm:cxn modelId="{352FF795-6A06-4D4D-A8DD-2053B31BF9CE}" srcId="{E47B2564-93E3-46EC-932B-7AD092D76013}" destId="{871C0151-9DEA-4E64-A07E-FEEB844D6F45}" srcOrd="1" destOrd="0" parTransId="{AF48DDEA-5841-4574-B6B3-DDE8790B201B}" sibTransId="{1C04F9AD-040F-4F27-AA76-BA676A968413}"/>
    <dgm:cxn modelId="{AE631471-A06F-40D9-A606-C59375141314}" type="presOf" srcId="{871C0151-9DEA-4E64-A07E-FEEB844D6F45}" destId="{94FE4889-CC45-4A20-A0D6-D38A8F7D5817}" srcOrd="0" destOrd="0" presId="urn:microsoft.com/office/officeart/2005/8/layout/lProcess3"/>
    <dgm:cxn modelId="{2E96D3A1-05B1-418C-8937-0E8BEF766601}" srcId="{E90490D2-3F11-421C-9D13-4A1FD190A5D5}" destId="{BAE14DDC-12EF-44D9-83F9-47969684B6DB}" srcOrd="0" destOrd="0" parTransId="{C553139D-8703-4F08-AA78-E302A790241F}" sibTransId="{70A4D10E-D8FF-48CC-89D0-BC125B994759}"/>
    <dgm:cxn modelId="{540CC366-D192-4C9D-B735-4EC6B85085D7}" type="presOf" srcId="{BAE14DDC-12EF-44D9-83F9-47969684B6DB}" destId="{8FA17905-862E-42CE-A29F-F289DA884285}" srcOrd="0" destOrd="0" presId="urn:microsoft.com/office/officeart/2005/8/layout/lProcess3"/>
    <dgm:cxn modelId="{F10F992A-38BF-4605-A958-F816C8BCEC41}" type="presOf" srcId="{E47B2564-93E3-46EC-932B-7AD092D76013}" destId="{FA30079A-6F0E-4E6A-B2C4-F6002C2CEF14}" srcOrd="0" destOrd="0" presId="urn:microsoft.com/office/officeart/2005/8/layout/lProcess3"/>
    <dgm:cxn modelId="{D516D119-E167-4658-AA16-F00BC33688DB}" srcId="{091CF897-D09B-44C0-B66D-DF1D0B1E821C}" destId="{A3B90B70-5C76-446C-95A4-1BCB42C87729}" srcOrd="0" destOrd="0" parTransId="{A3986188-3B16-4B1E-86DB-651E0E0A7F25}" sibTransId="{73A2F2E5-E71B-4396-8DD2-564E7ED5895C}"/>
    <dgm:cxn modelId="{DA8280BA-DA0F-4439-A83E-F44815AB380F}" type="presOf" srcId="{CE229B9F-26FC-40BA-8D15-448DB673C5CB}" destId="{BC37895C-0B72-41EB-BB2C-77E5F8BF13F0}" srcOrd="0" destOrd="0" presId="urn:microsoft.com/office/officeart/2005/8/layout/lProcess3"/>
    <dgm:cxn modelId="{D0E000CC-4D7F-4D12-A0C2-7E49FFB8CD16}" type="presParOf" srcId="{FA30079A-6F0E-4E6A-B2C4-F6002C2CEF14}" destId="{DBF750D1-86BA-4D64-9B22-2C57F6C0A347}" srcOrd="0" destOrd="0" presId="urn:microsoft.com/office/officeart/2005/8/layout/lProcess3"/>
    <dgm:cxn modelId="{02B33216-FB10-459E-81F3-4AF8E19ABDE2}" type="presParOf" srcId="{DBF750D1-86BA-4D64-9B22-2C57F6C0A347}" destId="{674DD414-158E-4D2B-87CB-157C0D797B9A}" srcOrd="0" destOrd="0" presId="urn:microsoft.com/office/officeart/2005/8/layout/lProcess3"/>
    <dgm:cxn modelId="{00E47B5E-4AC2-4945-B310-442976E0BB4A}" type="presParOf" srcId="{DBF750D1-86BA-4D64-9B22-2C57F6C0A347}" destId="{6DEB9490-E20C-4F83-B0F5-9E8763A53C1E}" srcOrd="1" destOrd="0" presId="urn:microsoft.com/office/officeart/2005/8/layout/lProcess3"/>
    <dgm:cxn modelId="{C960E023-17BA-4753-BCFC-C60F53C60EF3}" type="presParOf" srcId="{DBF750D1-86BA-4D64-9B22-2C57F6C0A347}" destId="{A00381D7-F3E4-4705-B69C-1835F3DCAA36}" srcOrd="2" destOrd="0" presId="urn:microsoft.com/office/officeart/2005/8/layout/lProcess3"/>
    <dgm:cxn modelId="{A555330B-79B1-45F2-867B-725F08A9287A}" type="presParOf" srcId="{FA30079A-6F0E-4E6A-B2C4-F6002C2CEF14}" destId="{81B4472C-FE34-4BF7-86E5-5BE7E74FD459}" srcOrd="1" destOrd="0" presId="urn:microsoft.com/office/officeart/2005/8/layout/lProcess3"/>
    <dgm:cxn modelId="{6ED72AA1-0D14-447C-8CBD-05C83051FBE4}" type="presParOf" srcId="{FA30079A-6F0E-4E6A-B2C4-F6002C2CEF14}" destId="{56AB0E48-1FD0-4D1F-A37F-202F53EB81CC}" srcOrd="2" destOrd="0" presId="urn:microsoft.com/office/officeart/2005/8/layout/lProcess3"/>
    <dgm:cxn modelId="{3C58F593-6697-460A-9885-6E58F00D453D}" type="presParOf" srcId="{56AB0E48-1FD0-4D1F-A37F-202F53EB81CC}" destId="{94FE4889-CC45-4A20-A0D6-D38A8F7D5817}" srcOrd="0" destOrd="0" presId="urn:microsoft.com/office/officeart/2005/8/layout/lProcess3"/>
    <dgm:cxn modelId="{695B5928-BACE-4040-AF80-C19EE768D3C8}" type="presParOf" srcId="{56AB0E48-1FD0-4D1F-A37F-202F53EB81CC}" destId="{F9FE5C2F-4A6D-4339-A7ED-6E406B265BF9}" srcOrd="1" destOrd="0" presId="urn:microsoft.com/office/officeart/2005/8/layout/lProcess3"/>
    <dgm:cxn modelId="{D4380833-D191-455C-B439-8E395755A747}" type="presParOf" srcId="{56AB0E48-1FD0-4D1F-A37F-202F53EB81CC}" destId="{BC37895C-0B72-41EB-BB2C-77E5F8BF13F0}" srcOrd="2" destOrd="0" presId="urn:microsoft.com/office/officeart/2005/8/layout/lProcess3"/>
    <dgm:cxn modelId="{F70A809E-9C8A-4C91-B4F5-64CD903DDDE4}" type="presParOf" srcId="{FA30079A-6F0E-4E6A-B2C4-F6002C2CEF14}" destId="{529F1FBC-570D-4953-8410-81E21D0B8B0E}" srcOrd="3" destOrd="0" presId="urn:microsoft.com/office/officeart/2005/8/layout/lProcess3"/>
    <dgm:cxn modelId="{6BAD3304-94C4-4FEC-AC0D-D6F635F5D9A8}" type="presParOf" srcId="{FA30079A-6F0E-4E6A-B2C4-F6002C2CEF14}" destId="{B0F86D60-580F-4168-AE6A-0DDE229F2AC7}" srcOrd="4" destOrd="0" presId="urn:microsoft.com/office/officeart/2005/8/layout/lProcess3"/>
    <dgm:cxn modelId="{6404B68C-B748-4C06-BFD9-63EA85B9D11A}" type="presParOf" srcId="{B0F86D60-580F-4168-AE6A-0DDE229F2AC7}" destId="{56DA0F38-64FA-461A-8781-B0427DF4748F}" srcOrd="0" destOrd="0" presId="urn:microsoft.com/office/officeart/2005/8/layout/lProcess3"/>
    <dgm:cxn modelId="{082020A0-9A73-4EAD-A4FF-D114876388E2}" type="presParOf" srcId="{B0F86D60-580F-4168-AE6A-0DDE229F2AC7}" destId="{DC77079B-6648-4490-ACAD-3CC60DE793BB}" srcOrd="1" destOrd="0" presId="urn:microsoft.com/office/officeart/2005/8/layout/lProcess3"/>
    <dgm:cxn modelId="{66BC022B-1C23-4DA7-8FC4-A40DF7F2FCC2}" type="presParOf" srcId="{B0F86D60-580F-4168-AE6A-0DDE229F2AC7}" destId="{8FA17905-862E-42CE-A29F-F289DA884285}" srcOrd="2" destOrd="0" presId="urn:microsoft.com/office/officeart/2005/8/layout/lProcess3"/>
    <dgm:cxn modelId="{A8A7288A-148F-43E0-B0EA-BB0CC8CD3C83}" type="presParOf" srcId="{FA30079A-6F0E-4E6A-B2C4-F6002C2CEF14}" destId="{57004C63-91A8-4E94-AB18-81683486601F}" srcOrd="5" destOrd="0" presId="urn:microsoft.com/office/officeart/2005/8/layout/lProcess3"/>
    <dgm:cxn modelId="{2BE8244F-43D8-4869-BDFC-553FA1204A02}" type="presParOf" srcId="{FA30079A-6F0E-4E6A-B2C4-F6002C2CEF14}" destId="{04AC07E2-EB5A-4A1E-A67A-42D53752D1FC}" srcOrd="6" destOrd="0" presId="urn:microsoft.com/office/officeart/2005/8/layout/lProcess3"/>
    <dgm:cxn modelId="{77CD377C-41D4-47EB-B32C-D774614B9549}" type="presParOf" srcId="{04AC07E2-EB5A-4A1E-A67A-42D53752D1FC}" destId="{D7A975D8-DD71-49C8-B93C-E5B3A45EB48A}" srcOrd="0" destOrd="0" presId="urn:microsoft.com/office/officeart/2005/8/layout/lProcess3"/>
    <dgm:cxn modelId="{2A1C8909-04E1-40A5-B594-2F724A0DCD0B}" type="presParOf" srcId="{04AC07E2-EB5A-4A1E-A67A-42D53752D1FC}" destId="{8B39FB8B-2FC1-4D3F-8D42-BFF94A5730BB}" srcOrd="1" destOrd="0" presId="urn:microsoft.com/office/officeart/2005/8/layout/lProcess3"/>
    <dgm:cxn modelId="{09AE356B-7F57-4AB0-AC8C-25396754B337}" type="presParOf" srcId="{04AC07E2-EB5A-4A1E-A67A-42D53752D1FC}" destId="{9365F8A6-9389-44D5-8C50-AAE6367B12D1}" srcOrd="2" destOrd="0" presId="urn:microsoft.com/office/officeart/2005/8/layout/l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5E2992-AF5C-4261-9776-75AE5604D742}">
      <dsp:nvSpPr>
        <dsp:cNvPr id="0" name=""/>
        <dsp:cNvSpPr/>
      </dsp:nvSpPr>
      <dsp:spPr>
        <a:xfrm>
          <a:off x="0" y="179405"/>
          <a:ext cx="7668966" cy="16458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5197" tIns="791464" rIns="595197"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Population change</a:t>
          </a:r>
          <a:r>
            <a:rPr lang="en-US" sz="1600" kern="1200" dirty="0" smtClean="0"/>
            <a:t>	</a:t>
          </a:r>
          <a:endParaRPr lang="en-US" sz="1700" kern="1200" dirty="0"/>
        </a:p>
        <a:p>
          <a:pPr marL="342900" lvl="2" indent="-171450" algn="l" defTabSz="711200">
            <a:lnSpc>
              <a:spcPct val="90000"/>
            </a:lnSpc>
            <a:spcBef>
              <a:spcPct val="0"/>
            </a:spcBef>
            <a:spcAft>
              <a:spcPct val="15000"/>
            </a:spcAft>
            <a:buChar char="••"/>
          </a:pPr>
          <a:r>
            <a:rPr lang="en-US" sz="1600" kern="1200" dirty="0" smtClean="0"/>
            <a:t>Percent population change</a:t>
          </a:r>
        </a:p>
        <a:p>
          <a:pPr marL="171450" lvl="1" indent="-171450" algn="l" defTabSz="755650">
            <a:lnSpc>
              <a:spcPct val="90000"/>
            </a:lnSpc>
            <a:spcBef>
              <a:spcPct val="0"/>
            </a:spcBef>
            <a:spcAft>
              <a:spcPct val="15000"/>
            </a:spcAft>
            <a:buChar char="••"/>
          </a:pPr>
          <a:r>
            <a:rPr lang="en-US" sz="1700" kern="1200" dirty="0" smtClean="0"/>
            <a:t>Installation type by function</a:t>
          </a:r>
        </a:p>
      </dsp:txBody>
      <dsp:txXfrm>
        <a:off x="0" y="179405"/>
        <a:ext cx="7668966" cy="1645875"/>
      </dsp:txXfrm>
    </dsp:sp>
    <dsp:sp modelId="{7EAD479D-A7BB-4677-B185-3E84A2E277C7}">
      <dsp:nvSpPr>
        <dsp:cNvPr id="0" name=""/>
        <dsp:cNvSpPr/>
      </dsp:nvSpPr>
      <dsp:spPr>
        <a:xfrm>
          <a:off x="383448" y="34606"/>
          <a:ext cx="5368276" cy="7226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2908" tIns="0" rIns="202908" bIns="0" numCol="1" spcCol="1270" anchor="ctr" anchorCtr="0">
          <a:noAutofit/>
        </a:bodyPr>
        <a:lstStyle/>
        <a:p>
          <a:pPr lvl="0" algn="l" defTabSz="1422400">
            <a:lnSpc>
              <a:spcPct val="90000"/>
            </a:lnSpc>
            <a:spcBef>
              <a:spcPct val="0"/>
            </a:spcBef>
            <a:spcAft>
              <a:spcPct val="35000"/>
            </a:spcAft>
          </a:pPr>
          <a:r>
            <a:rPr lang="en-US" sz="3200" kern="1200" dirty="0" smtClean="0"/>
            <a:t>Installation</a:t>
          </a:r>
          <a:endParaRPr lang="en-US" sz="3200" kern="1200" dirty="0"/>
        </a:p>
      </dsp:txBody>
      <dsp:txXfrm>
        <a:off x="418725" y="69883"/>
        <a:ext cx="5297722" cy="652095"/>
      </dsp:txXfrm>
    </dsp:sp>
    <dsp:sp modelId="{A1CAED06-C930-4758-A622-ED6F2DE0E565}">
      <dsp:nvSpPr>
        <dsp:cNvPr id="0" name=""/>
        <dsp:cNvSpPr/>
      </dsp:nvSpPr>
      <dsp:spPr>
        <a:xfrm>
          <a:off x="0" y="2206336"/>
          <a:ext cx="7668966" cy="31720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5197" tIns="791464" rIns="595197" bIns="113792"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Population change</a:t>
          </a:r>
          <a:endParaRPr lang="en-US" sz="1700" kern="1200" dirty="0"/>
        </a:p>
        <a:p>
          <a:pPr marL="342900" lvl="2" indent="-171450" algn="l" defTabSz="711200">
            <a:lnSpc>
              <a:spcPct val="90000"/>
            </a:lnSpc>
            <a:spcBef>
              <a:spcPct val="0"/>
            </a:spcBef>
            <a:spcAft>
              <a:spcPct val="15000"/>
            </a:spcAft>
            <a:buChar char="••"/>
          </a:pPr>
          <a:r>
            <a:rPr lang="en-US" sz="1600" kern="1200" dirty="0" smtClean="0"/>
            <a:t>Percent population change</a:t>
          </a:r>
        </a:p>
        <a:p>
          <a:pPr marL="171450" lvl="1" indent="-171450" algn="l" defTabSz="755650">
            <a:lnSpc>
              <a:spcPct val="90000"/>
            </a:lnSpc>
            <a:spcBef>
              <a:spcPct val="0"/>
            </a:spcBef>
            <a:spcAft>
              <a:spcPct val="15000"/>
            </a:spcAft>
            <a:buChar char="••"/>
          </a:pPr>
          <a:r>
            <a:rPr lang="en-US" sz="1700" b="0" kern="1200" dirty="0" smtClean="0"/>
            <a:t>Employment change</a:t>
          </a:r>
        </a:p>
        <a:p>
          <a:pPr marL="342900" lvl="2" indent="-171450" algn="l" defTabSz="711200">
            <a:lnSpc>
              <a:spcPct val="90000"/>
            </a:lnSpc>
            <a:spcBef>
              <a:spcPct val="0"/>
            </a:spcBef>
            <a:spcAft>
              <a:spcPct val="15000"/>
            </a:spcAft>
            <a:buChar char="••"/>
          </a:pPr>
          <a:r>
            <a:rPr lang="en-US" sz="1600" kern="1200" dirty="0" smtClean="0"/>
            <a:t>Direct and indirect change</a:t>
          </a:r>
        </a:p>
        <a:p>
          <a:pPr marL="342900" lvl="2" indent="-171450" algn="l" defTabSz="711200">
            <a:lnSpc>
              <a:spcPct val="90000"/>
            </a:lnSpc>
            <a:spcBef>
              <a:spcPct val="0"/>
            </a:spcBef>
            <a:spcAft>
              <a:spcPct val="15000"/>
            </a:spcAft>
            <a:buChar char="••"/>
          </a:pPr>
          <a:r>
            <a:rPr lang="en-US" sz="1600" kern="1200" dirty="0" smtClean="0"/>
            <a:t>Point estimate and range</a:t>
          </a:r>
        </a:p>
        <a:p>
          <a:pPr marL="342900" lvl="2" indent="-171450" algn="l" defTabSz="711200">
            <a:lnSpc>
              <a:spcPct val="90000"/>
            </a:lnSpc>
            <a:spcBef>
              <a:spcPct val="0"/>
            </a:spcBef>
            <a:spcAft>
              <a:spcPct val="15000"/>
            </a:spcAft>
            <a:buChar char="••"/>
          </a:pPr>
          <a:r>
            <a:rPr lang="en-US" sz="1600" kern="1200" dirty="0" smtClean="0"/>
            <a:t>Percent employment change</a:t>
          </a:r>
        </a:p>
        <a:p>
          <a:pPr marL="171450" lvl="1" indent="-171450" algn="l" defTabSz="755650">
            <a:lnSpc>
              <a:spcPct val="90000"/>
            </a:lnSpc>
            <a:spcBef>
              <a:spcPct val="0"/>
            </a:spcBef>
            <a:spcAft>
              <a:spcPct val="15000"/>
            </a:spcAft>
            <a:buChar char="••"/>
          </a:pPr>
          <a:r>
            <a:rPr lang="en-US" sz="1700" kern="1200" dirty="0" smtClean="0"/>
            <a:t>Income change (normalized for cost of living in each region)</a:t>
          </a:r>
        </a:p>
        <a:p>
          <a:pPr marL="342900" lvl="2" indent="-171450" algn="l" defTabSz="711200">
            <a:lnSpc>
              <a:spcPct val="90000"/>
            </a:lnSpc>
            <a:spcBef>
              <a:spcPct val="0"/>
            </a:spcBef>
            <a:spcAft>
              <a:spcPct val="15000"/>
            </a:spcAft>
            <a:buChar char="••"/>
          </a:pPr>
          <a:r>
            <a:rPr lang="en-US" sz="1600" kern="1200" dirty="0" smtClean="0"/>
            <a:t>Point estimate and range</a:t>
          </a:r>
        </a:p>
        <a:p>
          <a:pPr marL="342900" lvl="2" indent="-171450" algn="l" defTabSz="711200">
            <a:lnSpc>
              <a:spcPct val="90000"/>
            </a:lnSpc>
            <a:spcBef>
              <a:spcPct val="0"/>
            </a:spcBef>
            <a:spcAft>
              <a:spcPct val="15000"/>
            </a:spcAft>
            <a:buChar char="••"/>
          </a:pPr>
          <a:r>
            <a:rPr lang="en-US" sz="1600" kern="1200" dirty="0" smtClean="0"/>
            <a:t>Percent income change</a:t>
          </a:r>
          <a:endParaRPr lang="en-US" sz="1600" kern="1200" dirty="0"/>
        </a:p>
      </dsp:txBody>
      <dsp:txXfrm>
        <a:off x="0" y="2206336"/>
        <a:ext cx="7668966" cy="3172050"/>
      </dsp:txXfrm>
    </dsp:sp>
    <dsp:sp modelId="{B46ADC1C-0809-4CF4-8CA2-D70FF66059D4}">
      <dsp:nvSpPr>
        <dsp:cNvPr id="0" name=""/>
        <dsp:cNvSpPr/>
      </dsp:nvSpPr>
      <dsp:spPr>
        <a:xfrm>
          <a:off x="383448" y="2047450"/>
          <a:ext cx="5368276" cy="7197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2908" tIns="0" rIns="202908" bIns="0" numCol="1" spcCol="1270" anchor="ctr" anchorCtr="0">
          <a:noAutofit/>
        </a:bodyPr>
        <a:lstStyle/>
        <a:p>
          <a:pPr lvl="0" algn="l" defTabSz="1422400">
            <a:lnSpc>
              <a:spcPct val="90000"/>
            </a:lnSpc>
            <a:spcBef>
              <a:spcPct val="0"/>
            </a:spcBef>
            <a:spcAft>
              <a:spcPct val="35000"/>
            </a:spcAft>
          </a:pPr>
          <a:r>
            <a:rPr lang="en-US" sz="3200" kern="1200" dirty="0" smtClean="0"/>
            <a:t>Region</a:t>
          </a:r>
          <a:endParaRPr lang="en-US" sz="3200" kern="1200" dirty="0"/>
        </a:p>
      </dsp:txBody>
      <dsp:txXfrm>
        <a:off x="418584" y="2082586"/>
        <a:ext cx="5298004" cy="6494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4DD414-158E-4D2B-87CB-157C0D797B9A}">
      <dsp:nvSpPr>
        <dsp:cNvPr id="0" name=""/>
        <dsp:cNvSpPr/>
      </dsp:nvSpPr>
      <dsp:spPr>
        <a:xfrm>
          <a:off x="1640418" y="3523"/>
          <a:ext cx="3037796" cy="12151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US" sz="1300" kern="1200" dirty="0" smtClean="0"/>
            <a:t>Determine basic and non-basic industries for each region</a:t>
          </a:r>
          <a:endParaRPr lang="en-US" sz="1300" kern="1200" dirty="0"/>
        </a:p>
      </dsp:txBody>
      <dsp:txXfrm>
        <a:off x="2247977" y="3523"/>
        <a:ext cx="1822678" cy="1215118"/>
      </dsp:txXfrm>
    </dsp:sp>
    <dsp:sp modelId="{A00381D7-F3E4-4705-B69C-1835F3DCAA36}">
      <dsp:nvSpPr>
        <dsp:cNvPr id="0" name=""/>
        <dsp:cNvSpPr/>
      </dsp:nvSpPr>
      <dsp:spPr>
        <a:xfrm>
          <a:off x="4283302" y="106808"/>
          <a:ext cx="2926076" cy="100854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5715" rIns="0" bIns="5715" numCol="1" spcCol="1270" anchor="ctr" anchorCtr="0">
          <a:noAutofit/>
        </a:bodyPr>
        <a:lstStyle/>
        <a:p>
          <a:pPr lvl="0" algn="ctr" defTabSz="4000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r>
                  <a:rPr lang="en-US" sz="900" b="0" i="1" kern="1200" smtClean="0">
                    <a:latin typeface="Cambria Math" panose="02040503050406030204" pitchFamily="18" charset="0"/>
                  </a:rPr>
                  <m:t>𝐿𝑜𝑐𝑎𝑡𝑖𝑜𝑛</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𝑄𝑢𝑜𝑡𝑖𝑒𝑛𝑡</m:t>
                </m:r>
              </m:oMath>
            </m:oMathPara>
          </a14:m>
          <a:endParaRPr lang="en-US" sz="900" b="0" i="1" kern="1200" dirty="0" smtClean="0">
            <a:latin typeface="Cambria Math" panose="02040503050406030204" pitchFamily="18" charset="0"/>
          </a:endParaRPr>
        </a:p>
        <a:p>
          <a:pPr lvl="0" algn="ctr" defTabSz="4000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r>
                  <a:rPr lang="en-US" sz="900" b="0" i="1" kern="1200" smtClean="0">
                    <a:latin typeface="Cambria Math" panose="02040503050406030204" pitchFamily="18" charset="0"/>
                  </a:rPr>
                  <m:t>=</m:t>
                </m:r>
              </m:oMath>
            </m:oMathPara>
          </a14:m>
          <a:endParaRPr lang="en-US" sz="900" b="0" i="1" kern="1200" dirty="0" smtClean="0">
            <a:latin typeface="Cambria Math" panose="02040503050406030204" pitchFamily="18" charset="0"/>
          </a:endParaRPr>
        </a:p>
        <a:p>
          <a:pPr lvl="0" algn="ctr" defTabSz="4000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r>
                  <a:rPr lang="en-US" sz="900" b="0" i="1" kern="1200" smtClean="0">
                    <a:latin typeface="Cambria Math" panose="02040503050406030204" pitchFamily="18" charset="0"/>
                  </a:rPr>
                  <m:t> </m:t>
                </m:r>
                <m:f>
                  <m:fPr>
                    <m:ctrlPr>
                      <a:rPr lang="en-US" sz="900" b="0" i="1" kern="1200" smtClean="0">
                        <a:latin typeface="Cambria Math" panose="02040503050406030204" pitchFamily="18" charset="0"/>
                      </a:rPr>
                    </m:ctrlPr>
                  </m:fPr>
                  <m:num>
                    <m:r>
                      <a:rPr lang="en-US" sz="900" b="0" i="1" kern="1200" smtClean="0">
                        <a:latin typeface="Cambria Math" panose="02040503050406030204" pitchFamily="18" charset="0"/>
                      </a:rPr>
                      <m:t>(</m:t>
                    </m:r>
                    <m:f>
                      <m:fPr>
                        <m:ctrlPr>
                          <a:rPr lang="en-US" sz="900" b="0" i="1" kern="1200" smtClean="0">
                            <a:latin typeface="Cambria Math" panose="02040503050406030204" pitchFamily="18" charset="0"/>
                          </a:rPr>
                        </m:ctrlPr>
                      </m:fPr>
                      <m:num>
                        <m:r>
                          <a:rPr lang="en-US" sz="900" b="0" i="1" kern="1200" smtClean="0">
                            <a:latin typeface="Cambria Math" panose="02040503050406030204" pitchFamily="18" charset="0"/>
                          </a:rPr>
                          <m:t>𝑅𝑒𝑔𝑖𝑜𝑛</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𝐸𝑚𝑝𝑙𝑜𝑦𝑚𝑒𝑛𝑡</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𝑖𝑛</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𝐼𝑛𝑑𝑢𝑠𝑡𝑟𝑦</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𝑖</m:t>
                        </m:r>
                      </m:num>
                      <m:den>
                        <m:r>
                          <a:rPr lang="en-US" sz="900" b="0" i="1" kern="1200" smtClean="0">
                            <a:latin typeface="Cambria Math" panose="02040503050406030204" pitchFamily="18" charset="0"/>
                          </a:rPr>
                          <m:t>𝑇𝑜𝑡𝑎𝑙</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𝑅𝑒𝑔𝑖𝑜𝑛</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𝐸𝑚𝑝𝑙𝑜𝑦𝑚𝑒𝑛𝑡</m:t>
                        </m:r>
                      </m:den>
                    </m:f>
                    <m:r>
                      <a:rPr lang="en-US" sz="900" b="0" i="1" kern="1200" smtClean="0">
                        <a:latin typeface="Cambria Math" panose="02040503050406030204" pitchFamily="18" charset="0"/>
                      </a:rPr>
                      <m:t>)</m:t>
                    </m:r>
                  </m:num>
                  <m:den>
                    <m:r>
                      <a:rPr lang="en-US" sz="900" b="0" i="1" kern="1200" smtClean="0">
                        <a:latin typeface="Cambria Math" panose="02040503050406030204" pitchFamily="18" charset="0"/>
                      </a:rPr>
                      <m:t>(</m:t>
                    </m:r>
                    <m:f>
                      <m:fPr>
                        <m:ctrlPr>
                          <a:rPr lang="en-US" sz="900" b="0" i="1" kern="1200" smtClean="0">
                            <a:latin typeface="Cambria Math" panose="02040503050406030204" pitchFamily="18" charset="0"/>
                          </a:rPr>
                        </m:ctrlPr>
                      </m:fPr>
                      <m:num>
                        <m:r>
                          <a:rPr lang="en-US" sz="900" b="0" i="1" kern="1200" smtClean="0">
                            <a:latin typeface="Cambria Math" panose="02040503050406030204" pitchFamily="18" charset="0"/>
                          </a:rPr>
                          <m:t>𝑁𝑎𝑡𝑖𝑜𝑛𝑎𝑙</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𝐸𝑚𝑝𝑙𝑜𝑦𝑚𝑒𝑛𝑡</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𝑖𝑛</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𝐼𝑛𝑑𝑢𝑠𝑡𝑟𝑦</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𝑖</m:t>
                        </m:r>
                      </m:num>
                      <m:den>
                        <m:r>
                          <a:rPr lang="en-US" sz="900" b="0" i="1" kern="1200" smtClean="0">
                            <a:latin typeface="Cambria Math" panose="02040503050406030204" pitchFamily="18" charset="0"/>
                          </a:rPr>
                          <m:t>𝑇𝑜𝑡𝑎𝑙</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𝑁𝑎𝑡𝑖𝑜𝑛𝑎𝑙</m:t>
                        </m:r>
                        <m:r>
                          <a:rPr lang="en-US" sz="900" b="0" i="1" kern="1200" smtClean="0">
                            <a:latin typeface="Cambria Math" panose="02040503050406030204" pitchFamily="18" charset="0"/>
                          </a:rPr>
                          <m:t> </m:t>
                        </m:r>
                        <m:r>
                          <a:rPr lang="en-US" sz="900" b="0" i="1" kern="1200" smtClean="0">
                            <a:latin typeface="Cambria Math" panose="02040503050406030204" pitchFamily="18" charset="0"/>
                          </a:rPr>
                          <m:t>𝐸𝑚𝑝𝑙𝑜𝑦𝑚𝑒𝑛𝑡</m:t>
                        </m:r>
                      </m:den>
                    </m:f>
                    <m:r>
                      <a:rPr lang="en-US" sz="900" b="0" i="1" kern="1200" smtClean="0">
                        <a:latin typeface="Cambria Math" panose="02040503050406030204" pitchFamily="18" charset="0"/>
                      </a:rPr>
                      <m:t>)</m:t>
                    </m:r>
                  </m:den>
                </m:f>
              </m:oMath>
            </m:oMathPara>
          </a14:m>
          <a:endParaRPr lang="en-US" sz="900" kern="1200" dirty="0"/>
        </a:p>
      </dsp:txBody>
      <dsp:txXfrm>
        <a:off x="4787576" y="106808"/>
        <a:ext cx="1917528" cy="1008548"/>
      </dsp:txXfrm>
    </dsp:sp>
    <dsp:sp modelId="{94FE4889-CC45-4A20-A0D6-D38A8F7D5817}">
      <dsp:nvSpPr>
        <dsp:cNvPr id="0" name=""/>
        <dsp:cNvSpPr/>
      </dsp:nvSpPr>
      <dsp:spPr>
        <a:xfrm>
          <a:off x="1640418" y="1388758"/>
          <a:ext cx="3037796" cy="12151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US" sz="1300" kern="1200" dirty="0" smtClean="0"/>
            <a:t>Calculate the basic multiplier for employment for each region</a:t>
          </a:r>
          <a:endParaRPr lang="en-US" sz="1300" kern="1200" dirty="0"/>
        </a:p>
      </dsp:txBody>
      <dsp:txXfrm>
        <a:off x="2247977" y="1388758"/>
        <a:ext cx="1822678" cy="1215118"/>
      </dsp:txXfrm>
    </dsp:sp>
    <dsp:sp modelId="{BC37895C-0B72-41EB-BB2C-77E5F8BF13F0}">
      <dsp:nvSpPr>
        <dsp:cNvPr id="0" name=""/>
        <dsp:cNvSpPr/>
      </dsp:nvSpPr>
      <dsp:spPr>
        <a:xfrm>
          <a:off x="4283302" y="1492044"/>
          <a:ext cx="2926076" cy="100854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r>
                  <a:rPr lang="en-US" sz="1100" b="0" i="1" kern="1200" smtClean="0">
                    <a:latin typeface="Cambria Math" panose="02040503050406030204" pitchFamily="18" charset="0"/>
                  </a:rPr>
                  <m:t>𝑅𝑒𝑔𝑖𝑜𝑛</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𝐵𝑎𝑠𝑖𝑐</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𝑀𝑢𝑙𝑡𝑖𝑝𝑙𝑖𝑒𝑟</m:t>
                </m:r>
              </m:oMath>
            </m:oMathPara>
          </a14:m>
          <a:endParaRPr lang="en-US" sz="1100" b="0" i="1" kern="1200" dirty="0" smtClean="0">
            <a:latin typeface="Cambria Math" panose="02040503050406030204" pitchFamily="18" charset="0"/>
          </a:endParaRPr>
        </a:p>
        <a:p>
          <a:pPr lvl="0" algn="ctr" defTabSz="4889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r>
                  <a:rPr lang="en-US" sz="1100" b="0" i="1" kern="1200" smtClean="0">
                    <a:latin typeface="Cambria Math" panose="02040503050406030204" pitchFamily="18" charset="0"/>
                  </a:rPr>
                  <m:t>=</m:t>
                </m:r>
              </m:oMath>
            </m:oMathPara>
          </a14:m>
          <a:endParaRPr lang="en-US" sz="1100" b="0" i="1" kern="1200" dirty="0" smtClean="0">
            <a:latin typeface="Cambria Math" panose="02040503050406030204" pitchFamily="18" charset="0"/>
          </a:endParaRPr>
        </a:p>
        <a:p>
          <a:pPr lvl="0" algn="ctr" defTabSz="4889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f>
                  <m:fPr>
                    <m:ctrlPr>
                      <a:rPr lang="en-US" sz="1100" b="0" i="1" kern="1200" smtClean="0">
                        <a:latin typeface="Cambria Math" panose="02040503050406030204" pitchFamily="18" charset="0"/>
                      </a:rPr>
                    </m:ctrlPr>
                  </m:fPr>
                  <m:num>
                    <m:r>
                      <a:rPr lang="en-US" sz="1100" b="0" i="1" kern="1200" smtClean="0">
                        <a:latin typeface="Cambria Math" panose="02040503050406030204" pitchFamily="18" charset="0"/>
                      </a:rPr>
                      <m:t>𝑇𝑜𝑡𝑎𝑙</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𝑅𝑒𝑔𝑖𝑜𝑛</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𝐸𝑚𝑝𝑙𝑜𝑦𝑚𝑒𝑛𝑡</m:t>
                    </m:r>
                  </m:num>
                  <m:den>
                    <m:r>
                      <a:rPr lang="en-US" sz="1100" b="0" i="1" kern="1200" smtClean="0">
                        <a:latin typeface="Cambria Math" panose="02040503050406030204" pitchFamily="18" charset="0"/>
                      </a:rPr>
                      <m:t>𝑇𝑜𝑡𝑎𝑙</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𝑅𝑒𝑔𝑖𝑜𝑛</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𝐵𝑎𝑠𝑖𝑐</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𝐸𝑚𝑝𝑙𝑜𝑦𝑚𝑒𝑛𝑡</m:t>
                    </m:r>
                  </m:den>
                </m:f>
              </m:oMath>
            </m:oMathPara>
          </a14:m>
          <a:endParaRPr lang="en-US" sz="1200" b="0" kern="1200" dirty="0"/>
        </a:p>
      </dsp:txBody>
      <dsp:txXfrm>
        <a:off x="4787576" y="1492044"/>
        <a:ext cx="1917528" cy="1008548"/>
      </dsp:txXfrm>
    </dsp:sp>
    <dsp:sp modelId="{56DA0F38-64FA-461A-8781-B0427DF4748F}">
      <dsp:nvSpPr>
        <dsp:cNvPr id="0" name=""/>
        <dsp:cNvSpPr/>
      </dsp:nvSpPr>
      <dsp:spPr>
        <a:xfrm>
          <a:off x="1640418" y="2773994"/>
          <a:ext cx="3037796" cy="12151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US" sz="1300" kern="1200" dirty="0" smtClean="0"/>
            <a:t>Forecast jobs that would be created/lost in both the non-basic and the basic industries for each job created/lost in the basic industries</a:t>
          </a:r>
          <a:endParaRPr lang="en-US" sz="1300" kern="1200" dirty="0"/>
        </a:p>
      </dsp:txBody>
      <dsp:txXfrm>
        <a:off x="2247977" y="2773994"/>
        <a:ext cx="1822678" cy="1215118"/>
      </dsp:txXfrm>
    </dsp:sp>
    <dsp:sp modelId="{8FA17905-862E-42CE-A29F-F289DA884285}">
      <dsp:nvSpPr>
        <dsp:cNvPr id="0" name=""/>
        <dsp:cNvSpPr/>
      </dsp:nvSpPr>
      <dsp:spPr>
        <a:xfrm>
          <a:off x="4302313" y="2877279"/>
          <a:ext cx="2926076" cy="100854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14:m xmlns:a14="http://schemas.microsoft.com/office/drawing/2010/main">
            <m:oMathPara xmlns:m="http://schemas.openxmlformats.org/officeDocument/2006/math">
              <m:oMathParaPr>
                <m:jc m:val="center"/>
              </m:oMathParaPr>
              <m:oMath xmlns:m="http://schemas.openxmlformats.org/officeDocument/2006/math">
                <m:r>
                  <a:rPr lang="en-US" sz="1100" b="0" i="1" kern="1200" smtClean="0">
                    <a:latin typeface="Cambria Math" panose="02040503050406030204" pitchFamily="18" charset="0"/>
                  </a:rPr>
                  <m:t>𝑅𝑒𝑔𝑖𝑜𝑛</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𝐸𝑚𝑝𝑙𝑜𝑦𝑚𝑒𝑛𝑡</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𝐶h𝑎𝑛𝑔𝑒</m:t>
                </m:r>
              </m:oMath>
            </m:oMathPara>
          </a14:m>
          <a:endParaRPr lang="en-US" sz="1100" b="0" i="1" kern="1200" dirty="0" smtClean="0">
            <a:latin typeface="Cambria Math" panose="02040503050406030204" pitchFamily="18" charset="0"/>
          </a:endParaRPr>
        </a:p>
        <a:p>
          <a:pPr lvl="0" algn="ctr" defTabSz="488950">
            <a:lnSpc>
              <a:spcPct val="90000"/>
            </a:lnSpc>
            <a:spcBef>
              <a:spcPct val="0"/>
            </a:spcBef>
            <a:spcAft>
              <a:spcPct val="35000"/>
            </a:spcAft>
          </a:pPr>
          <a14:m xmlns:a14="http://schemas.microsoft.com/office/drawing/2010/main">
            <m:oMathPara xmlns:m="http://schemas.openxmlformats.org/officeDocument/2006/math">
              <m:oMathParaPr>
                <m:jc m:val="center"/>
              </m:oMathParaPr>
              <m:oMath xmlns:m="http://schemas.openxmlformats.org/officeDocument/2006/math">
                <m:r>
                  <a:rPr lang="en-US" sz="1100" b="0" i="1" kern="1200" smtClean="0">
                    <a:latin typeface="Cambria Math" panose="02040503050406030204" pitchFamily="18" charset="0"/>
                  </a:rPr>
                  <m:t>=  </m:t>
                </m:r>
              </m:oMath>
            </m:oMathPara>
          </a14:m>
          <a:endParaRPr lang="en-US" sz="1100" b="0" i="1" kern="1200" dirty="0" smtClean="0">
            <a:latin typeface="Cambria Math" panose="02040503050406030204" pitchFamily="18" charset="0"/>
          </a:endParaRPr>
        </a:p>
        <a:p>
          <a:pPr lvl="0" algn="ctr" defTabSz="488950">
            <a:lnSpc>
              <a:spcPct val="90000"/>
            </a:lnSpc>
            <a:spcBef>
              <a:spcPct val="0"/>
            </a:spcBef>
            <a:spcAft>
              <a:spcPct val="35000"/>
            </a:spcAft>
          </a:pPr>
          <a14:m xmlns:a14="http://schemas.microsoft.com/office/drawing/2010/main">
            <m:oMathPara xmlns:m="http://schemas.openxmlformats.org/officeDocument/2006/math">
              <m:oMathParaPr>
                <m:jc m:val="centerGroup"/>
              </m:oMathParaPr>
              <m:oMath xmlns:m="http://schemas.openxmlformats.org/officeDocument/2006/math">
                <m:r>
                  <a:rPr lang="en-US" sz="1100" b="0" i="1" kern="1200" smtClean="0">
                    <a:latin typeface="Cambria Math" panose="02040503050406030204" pitchFamily="18" charset="0"/>
                  </a:rPr>
                  <m:t>𝑆𝑐𝑒𝑛𝑎𝑟𝑖𝑜</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𝑃𝑜𝑝𝑢𝑙𝑎𝑡𝑖𝑜𝑛</m:t>
                </m:r>
                <m:r>
                  <a:rPr lang="en-US" sz="1100" b="0" i="1" kern="1200" smtClean="0">
                    <a:latin typeface="Cambria Math" panose="02040503050406030204" pitchFamily="18" charset="0"/>
                  </a:rPr>
                  <m:t> </m:t>
                </m:r>
                <m:r>
                  <a:rPr lang="en-US" sz="1100" b="0" i="1" kern="1200" smtClean="0">
                    <a:latin typeface="Cambria Math" panose="02040503050406030204" pitchFamily="18" charset="0"/>
                  </a:rPr>
                  <m:t>𝐶h𝑎𝑛𝑔𝑒</m:t>
                </m:r>
                <m:r>
                  <a:rPr lang="en-US" sz="1100" b="0" i="1" kern="1200" smtClean="0">
                    <a:latin typeface="Cambria Math" panose="02040503050406030204" pitchFamily="18" charset="0"/>
                  </a:rPr>
                  <m:t> ×</m:t>
                </m:r>
                <m:r>
                  <a:rPr lang="en-US" sz="1100" b="0" i="1" kern="1200" smtClean="0">
                    <a:latin typeface="Cambria Math" panose="02040503050406030204" pitchFamily="18" charset="0"/>
                    <a:ea typeface="Cambria Math" panose="02040503050406030204" pitchFamily="18" charset="0"/>
                  </a:rPr>
                  <m:t>𝑅𝑒𝑔𝑖𝑜𝑛</m:t>
                </m:r>
                <m:r>
                  <a:rPr lang="en-US" sz="1100" b="0" i="1" kern="1200" smtClean="0">
                    <a:latin typeface="Cambria Math" panose="02040503050406030204" pitchFamily="18" charset="0"/>
                    <a:ea typeface="Cambria Math" panose="02040503050406030204" pitchFamily="18" charset="0"/>
                  </a:rPr>
                  <m:t> </m:t>
                </m:r>
                <m:r>
                  <a:rPr lang="en-US" sz="1100" b="0" i="1" kern="1200" smtClean="0">
                    <a:latin typeface="Cambria Math" panose="02040503050406030204" pitchFamily="18" charset="0"/>
                    <a:ea typeface="Cambria Math" panose="02040503050406030204" pitchFamily="18" charset="0"/>
                  </a:rPr>
                  <m:t>𝐵𝑎𝑠𝑖𝑐</m:t>
                </m:r>
                <m:r>
                  <a:rPr lang="en-US" sz="1100" b="0" i="1" kern="1200" smtClean="0">
                    <a:latin typeface="Cambria Math" panose="02040503050406030204" pitchFamily="18" charset="0"/>
                    <a:ea typeface="Cambria Math" panose="02040503050406030204" pitchFamily="18" charset="0"/>
                  </a:rPr>
                  <m:t> </m:t>
                </m:r>
                <m:r>
                  <a:rPr lang="en-US" sz="1100" b="0" i="1" kern="1200" smtClean="0">
                    <a:latin typeface="Cambria Math" panose="02040503050406030204" pitchFamily="18" charset="0"/>
                    <a:ea typeface="Cambria Math" panose="02040503050406030204" pitchFamily="18" charset="0"/>
                  </a:rPr>
                  <m:t>𝑀𝑢𝑙𝑡𝑖𝑝𝑙𝑖𝑒𝑟</m:t>
                </m:r>
              </m:oMath>
            </m:oMathPara>
          </a14:m>
          <a:endParaRPr lang="en-US" sz="1100" b="0" kern="1200" dirty="0" smtClean="0">
            <a:ea typeface="Cambria Math" panose="02040503050406030204" pitchFamily="18" charset="0"/>
          </a:endParaRPr>
        </a:p>
      </dsp:txBody>
      <dsp:txXfrm>
        <a:off x="4806587" y="2877279"/>
        <a:ext cx="1917528" cy="1008548"/>
      </dsp:txXfrm>
    </dsp:sp>
    <dsp:sp modelId="{D7A975D8-DD71-49C8-B93C-E5B3A45EB48A}">
      <dsp:nvSpPr>
        <dsp:cNvPr id="0" name=""/>
        <dsp:cNvSpPr/>
      </dsp:nvSpPr>
      <dsp:spPr>
        <a:xfrm>
          <a:off x="1640418" y="4159229"/>
          <a:ext cx="3037796" cy="121511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8255" rIns="0" bIns="8255" numCol="1" spcCol="1270" anchor="ctr" anchorCtr="0">
          <a:noAutofit/>
        </a:bodyPr>
        <a:lstStyle/>
        <a:p>
          <a:pPr lvl="0" algn="ctr" defTabSz="577850">
            <a:lnSpc>
              <a:spcPct val="90000"/>
            </a:lnSpc>
            <a:spcBef>
              <a:spcPct val="0"/>
            </a:spcBef>
            <a:spcAft>
              <a:spcPct val="35000"/>
            </a:spcAft>
          </a:pPr>
          <a:r>
            <a:rPr lang="en-US" sz="1300" b="0" kern="1200" dirty="0" smtClean="0">
              <a:ea typeface="Cambria Math" panose="02040503050406030204" pitchFamily="18" charset="0"/>
            </a:rPr>
            <a:t>Calculate income impact on scenario regions</a:t>
          </a:r>
        </a:p>
      </dsp:txBody>
      <dsp:txXfrm>
        <a:off x="2247977" y="4159229"/>
        <a:ext cx="1822678" cy="1215118"/>
      </dsp:txXfrm>
    </dsp:sp>
    <dsp:sp modelId="{9365F8A6-9389-44D5-8C50-AAE6367B12D1}">
      <dsp:nvSpPr>
        <dsp:cNvPr id="0" name=""/>
        <dsp:cNvSpPr/>
      </dsp:nvSpPr>
      <dsp:spPr>
        <a:xfrm>
          <a:off x="4283302" y="4262514"/>
          <a:ext cx="2926076" cy="1008548"/>
        </a:xfrm>
        <a:prstGeom prst="chevron">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6985" rIns="0" bIns="6985" numCol="1" spcCol="1270" anchor="ctr" anchorCtr="0">
          <a:noAutofit/>
        </a:bodyPr>
        <a:lstStyle/>
        <a:p>
          <a:pPr lvl="0" algn="ctr" defTabSz="488950">
            <a:lnSpc>
              <a:spcPct val="90000"/>
            </a:lnSpc>
            <a:spcBef>
              <a:spcPct val="0"/>
            </a:spcBef>
            <a:spcAft>
              <a:spcPct val="35000"/>
            </a:spcAft>
          </a:pPr>
          <a14:m xmlns:a14="http://schemas.microsoft.com/office/drawing/2010/main">
            <m:oMathPara xmlns:m="http://schemas.openxmlformats.org/officeDocument/2006/math">
              <m:oMathParaPr>
                <m:jc m:val="center"/>
              </m:oMathParaPr>
              <m:oMath xmlns:m="http://schemas.openxmlformats.org/officeDocument/2006/math">
                <m:r>
                  <a:rPr lang="en-US" sz="1100" b="0" i="1" kern="1200" smtClean="0">
                    <a:latin typeface="Cambria Math" panose="02040503050406030204" pitchFamily="18" charset="0"/>
                    <a:ea typeface="Cambria Math" panose="02040503050406030204" pitchFamily="18" charset="0"/>
                  </a:rPr>
                  <m:t>𝐼𝑛𝑐𝑜𝑚𝑒</m:t>
                </m:r>
                <m:r>
                  <a:rPr lang="en-US" sz="1100" b="0" i="1" kern="1200" smtClean="0">
                    <a:latin typeface="Cambria Math" panose="02040503050406030204" pitchFamily="18" charset="0"/>
                    <a:ea typeface="Cambria Math" panose="02040503050406030204" pitchFamily="18" charset="0"/>
                  </a:rPr>
                  <m:t> </m:t>
                </m:r>
                <m:r>
                  <a:rPr lang="en-US" sz="1100" b="0" i="1" kern="1200" smtClean="0">
                    <a:latin typeface="Cambria Math" panose="02040503050406030204" pitchFamily="18" charset="0"/>
                    <a:ea typeface="Cambria Math" panose="02040503050406030204" pitchFamily="18" charset="0"/>
                  </a:rPr>
                  <m:t>𝐶h𝑎𝑛𝑔𝑒</m:t>
                </m:r>
              </m:oMath>
            </m:oMathPara>
          </a14:m>
          <a:endParaRPr lang="en-US" sz="1100" b="0" i="1" kern="1200" dirty="0" smtClean="0">
            <a:latin typeface="Cambria Math" panose="02040503050406030204" pitchFamily="18" charset="0"/>
            <a:ea typeface="Cambria Math" panose="02040503050406030204" pitchFamily="18" charset="0"/>
          </a:endParaRPr>
        </a:p>
        <a:p>
          <a:pPr lvl="0" algn="ctr" defTabSz="488950">
            <a:lnSpc>
              <a:spcPct val="90000"/>
            </a:lnSpc>
            <a:spcBef>
              <a:spcPct val="0"/>
            </a:spcBef>
            <a:spcAft>
              <a:spcPct val="35000"/>
            </a:spcAft>
          </a:pPr>
          <a14:m xmlns:a14="http://schemas.microsoft.com/office/drawing/2010/main">
            <m:oMathPara xmlns:m="http://schemas.openxmlformats.org/officeDocument/2006/math">
              <m:oMathParaPr>
                <m:jc m:val="center"/>
              </m:oMathParaPr>
              <m:oMath xmlns:m="http://schemas.openxmlformats.org/officeDocument/2006/math">
                <m:r>
                  <a:rPr lang="en-US" sz="1100" b="0" i="1" kern="1200" smtClean="0">
                    <a:latin typeface="Cambria Math" panose="02040503050406030204" pitchFamily="18" charset="0"/>
                    <a:ea typeface="Cambria Math" panose="02040503050406030204" pitchFamily="18" charset="0"/>
                  </a:rPr>
                  <m:t>=</m:t>
                </m:r>
              </m:oMath>
            </m:oMathPara>
          </a14:m>
          <a:endParaRPr lang="en-US" sz="1100" b="0" i="1" kern="1200" dirty="0" smtClean="0">
            <a:latin typeface="Cambria Math" panose="02040503050406030204" pitchFamily="18" charset="0"/>
            <a:ea typeface="Cambria Math" panose="02040503050406030204" pitchFamily="18" charset="0"/>
          </a:endParaRPr>
        </a:p>
        <a:p>
          <a:pPr lvl="0" algn="ctr" defTabSz="488950">
            <a:lnSpc>
              <a:spcPct val="90000"/>
            </a:lnSpc>
            <a:spcBef>
              <a:spcPct val="0"/>
            </a:spcBef>
            <a:spcAft>
              <a:spcPct val="35000"/>
            </a:spcAft>
          </a:pPr>
          <a14:m xmlns:a14="http://schemas.microsoft.com/office/drawing/2010/main">
            <m:oMathPara xmlns:m="http://schemas.openxmlformats.org/officeDocument/2006/math">
              <m:oMathParaPr>
                <m:jc m:val="center"/>
              </m:oMathParaPr>
              <m:oMath xmlns:m="http://schemas.openxmlformats.org/officeDocument/2006/math">
                <m:r>
                  <a:rPr lang="en-US" sz="1100" b="0" i="1" kern="1200" smtClean="0">
                    <a:latin typeface="Cambria Math" panose="02040503050406030204" pitchFamily="18" charset="0"/>
                    <a:ea typeface="Cambria Math" panose="02040503050406030204" pitchFamily="18" charset="0"/>
                  </a:rPr>
                  <m:t>𝑅𝑒𝑔𝑖𝑜𝑛</m:t>
                </m:r>
                <m:r>
                  <a:rPr lang="en-US" sz="1100" b="0" i="1" kern="1200" smtClean="0">
                    <a:latin typeface="Cambria Math" panose="02040503050406030204" pitchFamily="18" charset="0"/>
                    <a:ea typeface="Cambria Math" panose="02040503050406030204" pitchFamily="18" charset="0"/>
                  </a:rPr>
                  <m:t> </m:t>
                </m:r>
                <m:r>
                  <a:rPr lang="en-US" sz="1100" b="0" i="1" kern="1200" smtClean="0">
                    <a:latin typeface="Cambria Math" panose="02040503050406030204" pitchFamily="18" charset="0"/>
                    <a:ea typeface="Cambria Math" panose="02040503050406030204" pitchFamily="18" charset="0"/>
                  </a:rPr>
                  <m:t>𝐸𝑚𝑝𝑙𝑜𝑦𝑚𝑒𝑛𝑡</m:t>
                </m:r>
                <m:r>
                  <a:rPr lang="en-US" sz="1100" b="0" i="1" kern="1200" smtClean="0">
                    <a:latin typeface="Cambria Math" panose="02040503050406030204" pitchFamily="18" charset="0"/>
                    <a:ea typeface="Cambria Math" panose="02040503050406030204" pitchFamily="18" charset="0"/>
                  </a:rPr>
                  <m:t> </m:t>
                </m:r>
                <m:r>
                  <a:rPr lang="en-US" sz="1100" b="0" i="1" kern="1200" smtClean="0">
                    <a:latin typeface="Cambria Math" panose="02040503050406030204" pitchFamily="18" charset="0"/>
                    <a:ea typeface="Cambria Math" panose="02040503050406030204" pitchFamily="18" charset="0"/>
                  </a:rPr>
                  <m:t>𝐶h𝑎𝑛𝑔𝑒</m:t>
                </m:r>
                <m:r>
                  <a:rPr lang="en-US" sz="1100" b="0" i="1" kern="1200" smtClean="0">
                    <a:latin typeface="Cambria Math" panose="02040503050406030204" pitchFamily="18" charset="0"/>
                    <a:ea typeface="Cambria Math" panose="02040503050406030204" pitchFamily="18" charset="0"/>
                  </a:rPr>
                  <m:t> ×</m:t>
                </m:r>
                <m:r>
                  <a:rPr lang="en-US" sz="1100" b="0" i="1" kern="1200" smtClean="0">
                    <a:latin typeface="Cambria Math" panose="02040503050406030204" pitchFamily="18" charset="0"/>
                    <a:ea typeface="Cambria Math" panose="02040503050406030204" pitchFamily="18" charset="0"/>
                  </a:rPr>
                  <m:t>𝑀𝑒𝑎𝑛</m:t>
                </m:r>
                <m:r>
                  <a:rPr lang="en-US" sz="1100" b="0" i="1" kern="1200" smtClean="0">
                    <a:latin typeface="Cambria Math" panose="02040503050406030204" pitchFamily="18" charset="0"/>
                    <a:ea typeface="Cambria Math" panose="02040503050406030204" pitchFamily="18" charset="0"/>
                  </a:rPr>
                  <m:t> </m:t>
                </m:r>
                <m:r>
                  <a:rPr lang="en-US" sz="1100" b="0" i="1" kern="1200" smtClean="0">
                    <a:latin typeface="Cambria Math" panose="02040503050406030204" pitchFamily="18" charset="0"/>
                    <a:ea typeface="Cambria Math" panose="02040503050406030204" pitchFamily="18" charset="0"/>
                  </a:rPr>
                  <m:t>𝐼𝑛𝑐𝑜𝑚𝑒</m:t>
                </m:r>
              </m:oMath>
            </m:oMathPara>
          </a14:m>
          <a:endParaRPr lang="en-US" sz="1100" b="0" kern="1200" dirty="0" smtClean="0">
            <a:ea typeface="Cambria Math" panose="02040503050406030204" pitchFamily="18" charset="0"/>
          </a:endParaRPr>
        </a:p>
      </dsp:txBody>
      <dsp:txXfrm>
        <a:off x="4787576" y="4262514"/>
        <a:ext cx="1917528" cy="1008548"/>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2" y="1"/>
            <a:ext cx="3006184" cy="457853"/>
          </a:xfrm>
          <a:prstGeom prst="rect">
            <a:avLst/>
          </a:prstGeom>
          <a:noFill/>
          <a:ln w="9525">
            <a:noFill/>
            <a:miter lim="800000"/>
            <a:headEnd/>
            <a:tailEnd/>
          </a:ln>
          <a:effectLst/>
        </p:spPr>
        <p:txBody>
          <a:bodyPr vert="horz" wrap="square" lIns="19185" tIns="0" rIns="19185" bIns="0" numCol="1" anchor="t" anchorCtr="0" compatLnSpc="1">
            <a:prstTxWarp prst="textNoShape">
              <a:avLst/>
            </a:prstTxWarp>
          </a:bodyPr>
          <a:lstStyle>
            <a:lvl1pPr defTabSz="944141">
              <a:defRPr sz="1000" b="0" i="1"/>
            </a:lvl1pPr>
          </a:lstStyle>
          <a:p>
            <a:endParaRPr lang="en-US"/>
          </a:p>
        </p:txBody>
      </p:sp>
      <p:sp>
        <p:nvSpPr>
          <p:cNvPr id="3075" name="Rectangle 3"/>
          <p:cNvSpPr>
            <a:spLocks noGrp="1" noChangeArrowheads="1"/>
          </p:cNvSpPr>
          <p:nvPr>
            <p:ph type="dt" sz="quarter" idx="1"/>
          </p:nvPr>
        </p:nvSpPr>
        <p:spPr bwMode="auto">
          <a:xfrm>
            <a:off x="3928018" y="1"/>
            <a:ext cx="3006183" cy="457853"/>
          </a:xfrm>
          <a:prstGeom prst="rect">
            <a:avLst/>
          </a:prstGeom>
          <a:noFill/>
          <a:ln w="9525">
            <a:noFill/>
            <a:miter lim="800000"/>
            <a:headEnd/>
            <a:tailEnd/>
          </a:ln>
          <a:effectLst/>
        </p:spPr>
        <p:txBody>
          <a:bodyPr vert="horz" wrap="square" lIns="19185" tIns="0" rIns="19185" bIns="0" numCol="1" anchor="t" anchorCtr="0" compatLnSpc="1">
            <a:prstTxWarp prst="textNoShape">
              <a:avLst/>
            </a:prstTxWarp>
          </a:bodyPr>
          <a:lstStyle>
            <a:lvl1pPr algn="r" defTabSz="944141">
              <a:defRPr sz="1000" b="0" i="1"/>
            </a:lvl1pPr>
          </a:lstStyle>
          <a:p>
            <a:endParaRPr lang="en-US" dirty="0"/>
          </a:p>
        </p:txBody>
      </p:sp>
      <p:sp>
        <p:nvSpPr>
          <p:cNvPr id="3076" name="Rectangle 4"/>
          <p:cNvSpPr>
            <a:spLocks noGrp="1" noChangeArrowheads="1"/>
          </p:cNvSpPr>
          <p:nvPr>
            <p:ph type="ftr" sz="quarter" idx="2"/>
          </p:nvPr>
        </p:nvSpPr>
        <p:spPr bwMode="auto">
          <a:xfrm>
            <a:off x="2" y="8762349"/>
            <a:ext cx="3006184" cy="457853"/>
          </a:xfrm>
          <a:prstGeom prst="rect">
            <a:avLst/>
          </a:prstGeom>
          <a:noFill/>
          <a:ln w="9525">
            <a:noFill/>
            <a:miter lim="800000"/>
            <a:headEnd/>
            <a:tailEnd/>
          </a:ln>
          <a:effectLst/>
        </p:spPr>
        <p:txBody>
          <a:bodyPr vert="horz" wrap="square" lIns="19185" tIns="0" rIns="19185" bIns="0" numCol="1" anchor="b" anchorCtr="0" compatLnSpc="1">
            <a:prstTxWarp prst="textNoShape">
              <a:avLst/>
            </a:prstTxWarp>
          </a:bodyPr>
          <a:lstStyle>
            <a:lvl1pPr defTabSz="944141">
              <a:defRPr sz="1000" b="0" i="1"/>
            </a:lvl1pPr>
          </a:lstStyle>
          <a:p>
            <a:r>
              <a:rPr lang="en-US" smtClean="0"/>
              <a:t>CAA</a:t>
            </a:r>
            <a:endParaRPr lang="en-US"/>
          </a:p>
        </p:txBody>
      </p:sp>
      <p:sp>
        <p:nvSpPr>
          <p:cNvPr id="3077" name="Rectangle 5"/>
          <p:cNvSpPr>
            <a:spLocks noGrp="1" noChangeArrowheads="1"/>
          </p:cNvSpPr>
          <p:nvPr>
            <p:ph type="sldNum" sz="quarter" idx="3"/>
          </p:nvPr>
        </p:nvSpPr>
        <p:spPr bwMode="auto">
          <a:xfrm>
            <a:off x="3928018" y="8762349"/>
            <a:ext cx="3006183" cy="457853"/>
          </a:xfrm>
          <a:prstGeom prst="rect">
            <a:avLst/>
          </a:prstGeom>
          <a:noFill/>
          <a:ln w="9525">
            <a:noFill/>
            <a:miter lim="800000"/>
            <a:headEnd/>
            <a:tailEnd/>
          </a:ln>
          <a:effectLst/>
        </p:spPr>
        <p:txBody>
          <a:bodyPr vert="horz" wrap="square" lIns="19185" tIns="0" rIns="19185" bIns="0" numCol="1" anchor="b" anchorCtr="0" compatLnSpc="1">
            <a:prstTxWarp prst="textNoShape">
              <a:avLst/>
            </a:prstTxWarp>
          </a:bodyPr>
          <a:lstStyle>
            <a:lvl1pPr algn="r" defTabSz="944141">
              <a:defRPr sz="1000" b="0" i="1"/>
            </a:lvl1pPr>
          </a:lstStyle>
          <a:p>
            <a:fld id="{17757CCF-4DC8-4B3A-83F5-93C4451253B7}" type="slidenum">
              <a:rPr lang="en-US"/>
              <a:pPr/>
              <a:t>‹#›</a:t>
            </a:fld>
            <a:endParaRPr lang="en-US"/>
          </a:p>
        </p:txBody>
      </p:sp>
    </p:spTree>
    <p:extLst>
      <p:ext uri="{BB962C8B-B14F-4D97-AF65-F5344CB8AC3E}">
        <p14:creationId xmlns:p14="http://schemas.microsoft.com/office/powerpoint/2010/main" val="2908081444"/>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6"/>
          <p:cNvSpPr>
            <a:spLocks noGrp="1" noChangeArrowheads="1"/>
          </p:cNvSpPr>
          <p:nvPr>
            <p:ph type="body" sz="quarter" idx="3"/>
          </p:nvPr>
        </p:nvSpPr>
        <p:spPr bwMode="auto">
          <a:xfrm>
            <a:off x="457771" y="4919545"/>
            <a:ext cx="5952589" cy="4024365"/>
          </a:xfrm>
          <a:prstGeom prst="rect">
            <a:avLst/>
          </a:prstGeom>
          <a:noFill/>
          <a:ln w="9525">
            <a:noFill/>
            <a:miter lim="800000"/>
            <a:headEnd/>
            <a:tailEnd/>
          </a:ln>
          <a:effectLst/>
        </p:spPr>
        <p:txBody>
          <a:bodyPr vert="horz" wrap="square" lIns="94337" tIns="136401" rIns="94337" bIns="46369" numCol="1" anchor="t" anchorCtr="0" compatLnSpc="1">
            <a:prstTxWarp prst="textNoShape">
              <a:avLst/>
            </a:prstTxWarp>
          </a:bodyPr>
          <a:lstStyle/>
          <a:p>
            <a:pPr lvl="0"/>
            <a:r>
              <a:rPr lang="en-US" smtClean="0"/>
              <a:t>Click to edit Master notes styles</a:t>
            </a:r>
          </a:p>
          <a:p>
            <a:pPr lvl="1"/>
            <a:r>
              <a:rPr lang="en-US" smtClean="0"/>
              <a:t>Second Level</a:t>
            </a:r>
          </a:p>
        </p:txBody>
      </p:sp>
      <p:sp>
        <p:nvSpPr>
          <p:cNvPr id="2056" name="Rectangle 8"/>
          <p:cNvSpPr>
            <a:spLocks noGrp="1" noRot="1" noChangeAspect="1" noChangeArrowheads="1" noTextEdit="1"/>
          </p:cNvSpPr>
          <p:nvPr>
            <p:ph type="sldImg" idx="2"/>
          </p:nvPr>
        </p:nvSpPr>
        <p:spPr bwMode="auto">
          <a:xfrm>
            <a:off x="527050" y="446088"/>
            <a:ext cx="5811838" cy="4360862"/>
          </a:xfrm>
          <a:prstGeom prst="rect">
            <a:avLst/>
          </a:prstGeom>
          <a:noFill/>
          <a:ln w="9525">
            <a:solidFill>
              <a:srgbClr val="000000"/>
            </a:solidFill>
            <a:miter lim="800000"/>
            <a:headEnd/>
            <a:tailEnd/>
          </a:ln>
          <a:effectLst/>
        </p:spPr>
      </p:sp>
    </p:spTree>
    <p:extLst>
      <p:ext uri="{BB962C8B-B14F-4D97-AF65-F5344CB8AC3E}">
        <p14:creationId xmlns:p14="http://schemas.microsoft.com/office/powerpoint/2010/main" val="2665058521"/>
      </p:ext>
    </p:extLst>
  </p:cSld>
  <p:clrMap bg1="lt1" tx1="dk1" bg2="lt2" tx2="dk2" accent1="accent1" accent2="accent2" accent3="accent3" accent4="accent4" accent5="accent5" accent6="accent6" hlink="hlink" folHlink="folHlink"/>
  <p:hf/>
  <p:notesStyle>
    <a:lvl1pPr indent="227013" algn="l" defTabSz="938213"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692150" indent="-230188" algn="l" defTabSz="938213"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1139825" indent="-230188" algn="l" defTabSz="938213"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601788" indent="-212725" algn="l" defTabSz="938213"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2063750" indent="-230188" algn="l" defTabSz="938213"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0486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Data collection and cleaning were a huge part of the process</a:t>
            </a:r>
          </a:p>
          <a:p>
            <a:r>
              <a:rPr lang="en-US" dirty="0" smtClean="0"/>
              <a:t>We had to collect mil pop for all of </a:t>
            </a:r>
            <a:r>
              <a:rPr lang="en-US" dirty="0" err="1" smtClean="0"/>
              <a:t>conus</a:t>
            </a:r>
            <a:r>
              <a:rPr lang="en-US" baseline="0" dirty="0" smtClean="0"/>
              <a:t> </a:t>
            </a:r>
          </a:p>
          <a:p>
            <a:r>
              <a:rPr lang="en-US" baseline="0" dirty="0" smtClean="0"/>
              <a:t>As well as the income and employment data by industry for each region in the US</a:t>
            </a:r>
          </a:p>
          <a:p>
            <a:r>
              <a:rPr lang="en-US" baseline="0" dirty="0" smtClean="0"/>
              <a:t>All installations had to be mapped to the US region they are a part of and those regions had to be mapped to the employment and income data we gathered. </a:t>
            </a:r>
          </a:p>
          <a:p>
            <a:r>
              <a:rPr lang="en-US" baseline="0" dirty="0" smtClean="0"/>
              <a:t>So there was a lot of collection and mapping of data that needed to occur</a:t>
            </a:r>
          </a:p>
          <a:p>
            <a:r>
              <a:rPr lang="en-US" baseline="0" dirty="0" smtClean="0"/>
              <a:t>We made sure to link all raw data to the calculations in the tool for easy updating </a:t>
            </a:r>
          </a:p>
          <a:p>
            <a:endParaRPr lang="en-US" dirty="0"/>
          </a:p>
        </p:txBody>
      </p:sp>
    </p:spTree>
    <p:extLst>
      <p:ext uri="{BB962C8B-B14F-4D97-AF65-F5344CB8AC3E}">
        <p14:creationId xmlns:p14="http://schemas.microsoft.com/office/powerpoint/2010/main" val="570321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This table shows the data we collected, the source we collected it from and the date of the data.</a:t>
            </a:r>
          </a:p>
          <a:p>
            <a:r>
              <a:rPr lang="en-US" dirty="0" smtClean="0"/>
              <a:t>The employment data was</a:t>
            </a:r>
            <a:r>
              <a:rPr lang="en-US" baseline="0" dirty="0" smtClean="0"/>
              <a:t> from BLS and the income from BEA, both open source</a:t>
            </a:r>
          </a:p>
          <a:p>
            <a:r>
              <a:rPr lang="en-US" baseline="0" dirty="0" smtClean="0"/>
              <a:t>The military population data was collected from DOD databases</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1. MC</a:t>
            </a:r>
            <a:r>
              <a:rPr lang="en-US" baseline="0" dirty="0" smtClean="0"/>
              <a:t> Source </a:t>
            </a:r>
            <a:r>
              <a:rPr lang="en-US" dirty="0" smtClean="0"/>
              <a:t>http://www.usmc-mccs.org/buspartners/sponsorship_demographics.cfm?sid=mccs&amp;smid=6&amp;ssmid=1</a:t>
            </a:r>
            <a:endParaRPr lang="en-US" dirty="0"/>
          </a:p>
        </p:txBody>
      </p:sp>
    </p:spTree>
    <p:extLst>
      <p:ext uri="{BB962C8B-B14F-4D97-AF65-F5344CB8AC3E}">
        <p14:creationId xmlns:p14="http://schemas.microsoft.com/office/powerpoint/2010/main" val="7349919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1947538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838" indent="-169838">
              <a:buFont typeface="Arial" panose="020B0604020202020204" pitchFamily="34" charset="0"/>
              <a:buChar char="•"/>
            </a:pPr>
            <a:r>
              <a:rPr lang="en-US" dirty="0" smtClean="0"/>
              <a:t>As Christie</a:t>
            </a:r>
            <a:r>
              <a:rPr lang="en-US" baseline="0" dirty="0" smtClean="0"/>
              <a:t> discussed, the following are the f</a:t>
            </a:r>
            <a:r>
              <a:rPr lang="en-US" dirty="0" smtClean="0"/>
              <a:t>actors we</a:t>
            </a:r>
            <a:r>
              <a:rPr lang="en-US" baseline="0" dirty="0" smtClean="0"/>
              <a:t> chose to evaluate, segregated by installation and region</a:t>
            </a:r>
          </a:p>
          <a:p>
            <a:pPr marL="169838" indent="-169838">
              <a:buFont typeface="Arial" panose="020B0604020202020204" pitchFamily="34" charset="0"/>
              <a:buChar char="•"/>
            </a:pPr>
            <a:r>
              <a:rPr lang="en-US" baseline="0" dirty="0" smtClean="0"/>
              <a:t>Remember each installation is mapped to a region in order to forecast the employment and income change.</a:t>
            </a:r>
          </a:p>
          <a:p>
            <a:pPr marL="169838" indent="-169838">
              <a:buFont typeface="Arial" panose="020B0604020202020204" pitchFamily="34" charset="0"/>
              <a:buChar char="•"/>
            </a:pPr>
            <a:r>
              <a:rPr lang="en-US" baseline="0" dirty="0" smtClean="0"/>
              <a:t>We chose them because they are:</a:t>
            </a:r>
          </a:p>
          <a:p>
            <a:pPr marL="855482" lvl="1" indent="-169838">
              <a:buFont typeface="Arial" panose="020B0604020202020204" pitchFamily="34" charset="0"/>
              <a:buChar char="•"/>
            </a:pPr>
            <a:r>
              <a:rPr lang="en-US" baseline="0" dirty="0" smtClean="0"/>
              <a:t>easy to quantify</a:t>
            </a:r>
          </a:p>
          <a:p>
            <a:pPr marL="855482" lvl="1" indent="-169838">
              <a:buFont typeface="Arial" panose="020B0604020202020204" pitchFamily="34" charset="0"/>
              <a:buChar char="•"/>
            </a:pPr>
            <a:r>
              <a:rPr lang="en-US" baseline="0" dirty="0" smtClean="0"/>
              <a:t>have an existing accepted methodology</a:t>
            </a:r>
          </a:p>
          <a:p>
            <a:pPr marL="855482" lvl="1" indent="-169838">
              <a:buFont typeface="Arial" panose="020B0604020202020204" pitchFamily="34" charset="0"/>
              <a:buChar char="•"/>
            </a:pPr>
            <a:r>
              <a:rPr lang="en-US" baseline="0" dirty="0" smtClean="0"/>
              <a:t>and we have access to the necessary data</a:t>
            </a:r>
          </a:p>
          <a:p>
            <a:pPr marL="855482" lvl="1" indent="-169838" defTabSz="929394">
              <a:buFont typeface="Arial" panose="020B0604020202020204" pitchFamily="34" charset="0"/>
              <a:buChar char="•"/>
            </a:pPr>
            <a:r>
              <a:rPr lang="en-US" baseline="0" dirty="0" smtClean="0"/>
              <a:t>Additionally - they illustrate the impact and provide context to the results based on a region’s economy</a:t>
            </a:r>
          </a:p>
          <a:p>
            <a:pPr marL="169838" indent="-169838">
              <a:buFont typeface="Arial" panose="020B0604020202020204" pitchFamily="34" charset="0"/>
              <a:buChar char="•"/>
            </a:pPr>
            <a:endParaRPr lang="en-US" baseline="0" dirty="0" smtClean="0"/>
          </a:p>
        </p:txBody>
      </p:sp>
    </p:spTree>
    <p:extLst>
      <p:ext uri="{BB962C8B-B14F-4D97-AF65-F5344CB8AC3E}">
        <p14:creationId xmlns:p14="http://schemas.microsoft.com/office/powerpoint/2010/main" val="651994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838" indent="-169838">
              <a:buFont typeface="Arial" panose="020B0604020202020204" pitchFamily="34" charset="0"/>
              <a:buChar char="•"/>
            </a:pPr>
            <a:r>
              <a:rPr lang="en-US" dirty="0" smtClean="0"/>
              <a:t>In order</a:t>
            </a:r>
            <a:r>
              <a:rPr lang="en-US" baseline="0" dirty="0" smtClean="0"/>
              <a:t> to forecast the potential employment change in a region due to a stationing action, we utilize the Economic Base Analysis Methodology</a:t>
            </a:r>
          </a:p>
          <a:p>
            <a:pPr marL="169838" indent="-169838">
              <a:buFont typeface="Arial" panose="020B0604020202020204" pitchFamily="34" charset="0"/>
              <a:buChar char="•"/>
            </a:pPr>
            <a:r>
              <a:rPr lang="en-US" baseline="0" dirty="0" smtClean="0"/>
              <a:t>First we will provide the background and basic components of the methodology, then walk through the actual steps</a:t>
            </a:r>
          </a:p>
          <a:p>
            <a:pPr marL="169838" indent="-169838">
              <a:buFont typeface="Arial" panose="020B0604020202020204" pitchFamily="34" charset="0"/>
              <a:buChar char="•"/>
            </a:pPr>
            <a:r>
              <a:rPr lang="en-US" b="1" dirty="0" smtClean="0">
                <a:solidFill>
                  <a:schemeClr val="accent2">
                    <a:lumMod val="50000"/>
                  </a:schemeClr>
                </a:solidFill>
              </a:rPr>
              <a:t>Economic base </a:t>
            </a:r>
            <a:r>
              <a:rPr lang="en-US" dirty="0" smtClean="0"/>
              <a:t>is a group of industries in a region that generates employment and income in excess of the needs of the region</a:t>
            </a:r>
          </a:p>
          <a:p>
            <a:pPr marL="169838" indent="-169838">
              <a:buFont typeface="Arial" panose="020B0604020202020204" pitchFamily="34" charset="0"/>
              <a:buChar char="•"/>
            </a:pPr>
            <a:r>
              <a:rPr lang="en-US" b="1" dirty="0" smtClean="0">
                <a:solidFill>
                  <a:schemeClr val="accent2">
                    <a:lumMod val="50000"/>
                  </a:schemeClr>
                </a:solidFill>
              </a:rPr>
              <a:t>Economic base analysis </a:t>
            </a:r>
            <a:r>
              <a:rPr lang="en-US" dirty="0" smtClean="0"/>
              <a:t>a methodology to determine the impact of a specified industry on all other industries in a given region – essentially</a:t>
            </a:r>
            <a:r>
              <a:rPr lang="en-US" baseline="0" dirty="0" smtClean="0"/>
              <a:t> determining which industries are considered “Basic”</a:t>
            </a:r>
            <a:r>
              <a:rPr lang="en-US" dirty="0" smtClean="0"/>
              <a:t> </a:t>
            </a:r>
          </a:p>
          <a:p>
            <a:pPr lvl="1">
              <a:buFont typeface="Arial" panose="020B0604020202020204" pitchFamily="34" charset="0"/>
              <a:buChar char="•"/>
            </a:pPr>
            <a:r>
              <a:rPr lang="en-US" b="1" dirty="0" smtClean="0">
                <a:solidFill>
                  <a:schemeClr val="accent1">
                    <a:lumMod val="75000"/>
                  </a:schemeClr>
                </a:solidFill>
              </a:rPr>
              <a:t>Basic industry </a:t>
            </a:r>
            <a:r>
              <a:rPr lang="en-US" dirty="0" smtClean="0">
                <a:solidFill>
                  <a:schemeClr val="tx1"/>
                </a:solidFill>
              </a:rPr>
              <a:t>is an industry whose </a:t>
            </a:r>
            <a:r>
              <a:rPr lang="en-US" dirty="0" smtClean="0"/>
              <a:t>goods and services are exported, bringing additional employment and revenue into their respective region </a:t>
            </a:r>
          </a:p>
          <a:p>
            <a:pPr lvl="2">
              <a:buFont typeface="Arial" panose="020B0604020202020204" pitchFamily="34" charset="0"/>
              <a:buChar char="•"/>
            </a:pPr>
            <a:r>
              <a:rPr lang="en-US" dirty="0" smtClean="0"/>
              <a:t>Government/ military is a basic industry for all regions</a:t>
            </a:r>
          </a:p>
          <a:p>
            <a:pPr lvl="2">
              <a:buFont typeface="Arial" panose="020B0604020202020204" pitchFamily="34" charset="0"/>
              <a:buChar char="•"/>
            </a:pPr>
            <a:r>
              <a:rPr lang="en-US" dirty="0" smtClean="0"/>
              <a:t>Other examples</a:t>
            </a:r>
            <a:r>
              <a:rPr lang="en-US" baseline="0" dirty="0" smtClean="0"/>
              <a:t> are a Lockheed Martin or Boeing</a:t>
            </a:r>
            <a:endParaRPr lang="en-US" dirty="0" smtClean="0"/>
          </a:p>
          <a:p>
            <a:pPr lvl="1">
              <a:buFont typeface="Arial" panose="020B0604020202020204" pitchFamily="34" charset="0"/>
              <a:buChar char="•"/>
            </a:pPr>
            <a:r>
              <a:rPr lang="en-US" b="1" dirty="0" smtClean="0">
                <a:solidFill>
                  <a:srgbClr val="689051"/>
                </a:solidFill>
              </a:rPr>
              <a:t>Non-basic industry </a:t>
            </a:r>
            <a:r>
              <a:rPr lang="en-US" dirty="0" smtClean="0"/>
              <a:t>is an industry whose goods and services are completely consumed within a region</a:t>
            </a:r>
          </a:p>
          <a:p>
            <a:pPr lvl="2">
              <a:buFont typeface="Arial" panose="020B0604020202020204" pitchFamily="34" charset="0"/>
              <a:buChar char="•"/>
            </a:pPr>
            <a:r>
              <a:rPr lang="en-US" dirty="0" smtClean="0"/>
              <a:t>Examples are</a:t>
            </a:r>
            <a:r>
              <a:rPr lang="en-US" baseline="0" dirty="0" smtClean="0"/>
              <a:t> restaurants or teachers</a:t>
            </a:r>
            <a:endParaRPr lang="en-US" dirty="0" smtClean="0"/>
          </a:p>
          <a:p>
            <a:pPr marL="169838" indent="-169838">
              <a:buFont typeface="Arial" panose="020B0604020202020204" pitchFamily="34" charset="0"/>
              <a:buChar char="•"/>
            </a:pPr>
            <a:r>
              <a:rPr lang="en-US" b="1" dirty="0" smtClean="0">
                <a:solidFill>
                  <a:schemeClr val="accent2">
                    <a:lumMod val="50000"/>
                  </a:schemeClr>
                </a:solidFill>
              </a:rPr>
              <a:t>Location quotient (LQ) </a:t>
            </a:r>
            <a:r>
              <a:rPr lang="en-US" dirty="0" smtClean="0"/>
              <a:t>identifies which industries in a give region are basic industries by comparing the region’s consumption patterns with those of the US</a:t>
            </a:r>
          </a:p>
          <a:p>
            <a:pPr marL="169838" indent="-169838">
              <a:buFont typeface="Arial" panose="020B0604020202020204" pitchFamily="34" charset="0"/>
              <a:buChar char="•"/>
            </a:pPr>
            <a:r>
              <a:rPr lang="en-US" b="1" dirty="0" smtClean="0">
                <a:solidFill>
                  <a:schemeClr val="accent2">
                    <a:lumMod val="50000"/>
                  </a:schemeClr>
                </a:solidFill>
              </a:rPr>
              <a:t>The</a:t>
            </a:r>
            <a:r>
              <a:rPr lang="en-US" b="1" baseline="0" dirty="0" smtClean="0">
                <a:solidFill>
                  <a:schemeClr val="accent2">
                    <a:lumMod val="50000"/>
                  </a:schemeClr>
                </a:solidFill>
              </a:rPr>
              <a:t> ultimate goal of this methodology is to find a b</a:t>
            </a:r>
            <a:r>
              <a:rPr lang="en-US" b="1" dirty="0" smtClean="0">
                <a:solidFill>
                  <a:schemeClr val="accent2">
                    <a:lumMod val="50000"/>
                  </a:schemeClr>
                </a:solidFill>
              </a:rPr>
              <a:t>asic multiplier for each region</a:t>
            </a:r>
          </a:p>
          <a:p>
            <a:pPr marL="855482" lvl="1" indent="-169838">
              <a:buFont typeface="Arial" panose="020B0604020202020204" pitchFamily="34" charset="0"/>
              <a:buChar char="•"/>
            </a:pPr>
            <a:r>
              <a:rPr lang="en-US" dirty="0" smtClean="0"/>
              <a:t>standard number for each region that when multiplied by a basic industry employment change, will forecast the total employment change (indirect + direct)</a:t>
            </a:r>
            <a:endParaRPr lang="en-US" b="1" dirty="0" smtClean="0">
              <a:solidFill>
                <a:schemeClr val="accent2">
                  <a:lumMod val="50000"/>
                </a:schemeClr>
              </a:solidFill>
            </a:endParaRPr>
          </a:p>
          <a:p>
            <a:pPr lvl="1">
              <a:buFont typeface="Arial" panose="020B0604020202020204" pitchFamily="34" charset="0"/>
              <a:buChar char="•"/>
            </a:pPr>
            <a:r>
              <a:rPr lang="en-US" dirty="0" smtClean="0"/>
              <a:t>Assumes that each job in the basic industries supports some multiple of jobs in the non-basic industries – and  by using this multiplier</a:t>
            </a:r>
            <a:r>
              <a:rPr lang="en-US" baseline="0" dirty="0" smtClean="0"/>
              <a:t> we can quantify that change</a:t>
            </a:r>
            <a:endParaRPr lang="en-US" dirty="0" smtClean="0"/>
          </a:p>
        </p:txBody>
      </p:sp>
    </p:spTree>
    <p:extLst>
      <p:ext uri="{BB962C8B-B14F-4D97-AF65-F5344CB8AC3E}">
        <p14:creationId xmlns:p14="http://schemas.microsoft.com/office/powerpoint/2010/main" val="41251481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pPr marL="283064" lvl="1" indent="-283064" defTabSz="931532">
              <a:buFont typeface="Arial" panose="020B0604020202020204" pitchFamily="34" charset="0"/>
              <a:buChar char="•"/>
              <a:defRPr/>
            </a:pPr>
            <a:r>
              <a:rPr lang="en-US" sz="1400" dirty="0"/>
              <a:t>This slide depicts the actual steps we followed as a part of the EBA</a:t>
            </a:r>
          </a:p>
          <a:p>
            <a:pPr marL="0" lvl="1" indent="0" defTabSz="931532">
              <a:defRPr/>
            </a:pPr>
            <a:endParaRPr lang="en-US" sz="1400" dirty="0"/>
          </a:p>
          <a:p>
            <a:pPr marL="283064" lvl="1" indent="-283064" defTabSz="931532">
              <a:buFont typeface="Arial" panose="020B0604020202020204" pitchFamily="34" charset="0"/>
              <a:buChar char="•"/>
              <a:defRPr/>
            </a:pPr>
            <a:r>
              <a:rPr lang="en-US" sz="1400" dirty="0"/>
              <a:t>FIRST: determine which industries in a region are basic by using the employment data we calculated and plugging it into the LQ formula</a:t>
            </a:r>
          </a:p>
          <a:p>
            <a:pPr marL="726531" lvl="2" indent="-283064" defTabSz="931532">
              <a:buFont typeface="Arial" panose="020B0604020202020204" pitchFamily="34" charset="0"/>
              <a:buChar char="•"/>
              <a:defRPr/>
            </a:pPr>
            <a:r>
              <a:rPr lang="en-US" sz="1400" dirty="0"/>
              <a:t>If the LQ is greater than 1, that industry is considered ‘Basic”</a:t>
            </a:r>
          </a:p>
          <a:p>
            <a:pPr marL="283064" lvl="1" indent="-283064" defTabSz="931532">
              <a:buFont typeface="Arial" panose="020B0604020202020204" pitchFamily="34" charset="0"/>
              <a:buChar char="•"/>
              <a:defRPr/>
            </a:pPr>
            <a:r>
              <a:rPr lang="en-US" sz="1400" dirty="0"/>
              <a:t>SECOND: Calculate the basic multiplier for each region</a:t>
            </a:r>
          </a:p>
          <a:p>
            <a:pPr marL="726531" lvl="2" indent="-283064" defTabSz="931532">
              <a:buFont typeface="Arial" panose="020B0604020202020204" pitchFamily="34" charset="0"/>
              <a:buChar char="•"/>
              <a:defRPr/>
            </a:pPr>
            <a:r>
              <a:rPr lang="en-US" sz="1400" dirty="0"/>
              <a:t>We use the information gained in step one, namely the total number of people employed in a basic industry, and divide that value into the total people employed in the region.</a:t>
            </a:r>
          </a:p>
          <a:p>
            <a:pPr marL="283064" lvl="1" indent="-283064" defTabSz="931532">
              <a:buFont typeface="Arial" panose="020B0604020202020204" pitchFamily="34" charset="0"/>
              <a:buChar char="•"/>
              <a:defRPr/>
            </a:pPr>
            <a:r>
              <a:rPr lang="en-US" sz="1400" dirty="0"/>
              <a:t>THIRD: We can use this multiplier to forecast jobs that will be created/lost in basic industries</a:t>
            </a:r>
          </a:p>
          <a:p>
            <a:pPr marL="726531" lvl="2" indent="-283064" defTabSz="931532">
              <a:buFont typeface="Arial" panose="020B0604020202020204" pitchFamily="34" charset="0"/>
              <a:buChar char="•"/>
              <a:defRPr/>
            </a:pPr>
            <a:r>
              <a:rPr lang="en-US" sz="1400" dirty="0"/>
              <a:t>Taking the scenario population change and applying the multiplier gives you the total employment change</a:t>
            </a:r>
          </a:p>
          <a:p>
            <a:pPr marL="283064" lvl="1" indent="-283064" defTabSz="931532">
              <a:buFont typeface="Arial" panose="020B0604020202020204" pitchFamily="34" charset="0"/>
              <a:buChar char="•"/>
              <a:defRPr/>
            </a:pPr>
            <a:r>
              <a:rPr lang="en-US" sz="1400" dirty="0"/>
              <a:t>FOURTH: In order to understand the monetary impact, we apply the mean Real personal income to the employment change to arrive at the income change</a:t>
            </a:r>
          </a:p>
          <a:p>
            <a:pPr marL="283064" lvl="1" indent="-283064" defTabSz="931532">
              <a:buFont typeface="Arial" panose="020B0604020202020204" pitchFamily="34" charset="0"/>
              <a:buChar char="•"/>
              <a:defRPr/>
            </a:pPr>
            <a:endParaRPr lang="en-US" sz="1400" dirty="0"/>
          </a:p>
        </p:txBody>
      </p:sp>
    </p:spTree>
    <p:extLst>
      <p:ext uri="{BB962C8B-B14F-4D97-AF65-F5344CB8AC3E}">
        <p14:creationId xmlns:p14="http://schemas.microsoft.com/office/powerpoint/2010/main" val="846072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pPr marL="169838" indent="-169838">
              <a:buFont typeface="Arial" panose="020B0604020202020204" pitchFamily="34" charset="0"/>
              <a:buChar char="•"/>
            </a:pPr>
            <a:r>
              <a:rPr lang="en-US" dirty="0" smtClean="0"/>
              <a:t>This visualization</a:t>
            </a:r>
            <a:r>
              <a:rPr lang="en-US" baseline="0" dirty="0" smtClean="0"/>
              <a:t> summarizes how the data and formulas fit together in the EIT we created. The legend helps distinguish between inputs/</a:t>
            </a:r>
            <a:r>
              <a:rPr lang="en-US" baseline="0" dirty="0" err="1" smtClean="0"/>
              <a:t>calcs</a:t>
            </a:r>
            <a:r>
              <a:rPr lang="en-US" baseline="0" dirty="0" smtClean="0"/>
              <a:t>/output/ and the overall impact, and highlights the factors we discussed earlier.</a:t>
            </a:r>
          </a:p>
          <a:p>
            <a:pPr marL="169838" indent="-169838">
              <a:buFont typeface="Arial" panose="020B0604020202020204" pitchFamily="34" charset="0"/>
              <a:buChar char="•"/>
            </a:pPr>
            <a:r>
              <a:rPr lang="en-US" baseline="0" dirty="0" smtClean="0"/>
              <a:t>The top depicts </a:t>
            </a:r>
            <a:r>
              <a:rPr lang="en-US" b="1" baseline="0" dirty="0" smtClean="0"/>
              <a:t>step one </a:t>
            </a:r>
            <a:r>
              <a:rPr lang="en-US" baseline="0" dirty="0" smtClean="0"/>
              <a:t>of the methodology, determining the LQ for each industry in each region by using the employment data we collected.</a:t>
            </a:r>
          </a:p>
          <a:p>
            <a:pPr marL="169838" indent="-169838">
              <a:buFont typeface="Arial" panose="020B0604020202020204" pitchFamily="34" charset="0"/>
              <a:buChar char="•"/>
            </a:pPr>
            <a:r>
              <a:rPr lang="en-US" baseline="0" dirty="0" smtClean="0"/>
              <a:t>We then use this information for </a:t>
            </a:r>
            <a:r>
              <a:rPr lang="en-US" b="1" baseline="0" dirty="0" smtClean="0"/>
              <a:t>step two</a:t>
            </a:r>
            <a:r>
              <a:rPr lang="en-US" baseline="0" dirty="0" smtClean="0"/>
              <a:t>, calculating the basic multiplier for each region.</a:t>
            </a:r>
          </a:p>
          <a:p>
            <a:pPr marL="169838" indent="-169838">
              <a:buFont typeface="Arial" panose="020B0604020202020204" pitchFamily="34" charset="0"/>
              <a:buChar char="•"/>
            </a:pPr>
            <a:r>
              <a:rPr lang="en-US" baseline="0" dirty="0" smtClean="0"/>
              <a:t>In </a:t>
            </a:r>
            <a:r>
              <a:rPr lang="en-US" b="1" baseline="0" dirty="0" smtClean="0"/>
              <a:t>step three, </a:t>
            </a:r>
            <a:r>
              <a:rPr lang="en-US" baseline="0" dirty="0" smtClean="0"/>
              <a:t>the user inputs a scenario population change and the basic multiplier is applied to forecast the total region employment change.</a:t>
            </a:r>
          </a:p>
          <a:p>
            <a:pPr marL="169838" indent="-169838">
              <a:buFont typeface="Arial" panose="020B0604020202020204" pitchFamily="34" charset="0"/>
              <a:buChar char="•"/>
            </a:pPr>
            <a:r>
              <a:rPr lang="en-US" baseline="0" dirty="0" smtClean="0"/>
              <a:t>In </a:t>
            </a:r>
            <a:r>
              <a:rPr lang="en-US" b="1" baseline="0" dirty="0" smtClean="0"/>
              <a:t>step four</a:t>
            </a:r>
            <a:r>
              <a:rPr lang="en-US" baseline="0" dirty="0" smtClean="0"/>
              <a:t>, the Mean income is applied to the employment change</a:t>
            </a:r>
          </a:p>
          <a:p>
            <a:pPr marL="169838" indent="-169838">
              <a:buFont typeface="Arial" panose="020B0604020202020204" pitchFamily="34" charset="0"/>
              <a:buChar char="•"/>
            </a:pPr>
            <a:r>
              <a:rPr lang="en-US" baseline="0" dirty="0" smtClean="0"/>
              <a:t>Again, the output provides the population change and installation type </a:t>
            </a:r>
          </a:p>
          <a:p>
            <a:pPr marL="169838" indent="-169838">
              <a:buFont typeface="Arial" panose="020B0604020202020204" pitchFamily="34" charset="0"/>
              <a:buChar char="•"/>
            </a:pPr>
            <a:r>
              <a:rPr lang="en-US" baseline="0" dirty="0" smtClean="0"/>
              <a:t>The employment and income changes are given as a point estimate and range, and the percent change is provided as well </a:t>
            </a:r>
            <a:endParaRPr lang="en-US" dirty="0" smtClean="0"/>
          </a:p>
        </p:txBody>
      </p:sp>
    </p:spTree>
    <p:extLst>
      <p:ext uri="{BB962C8B-B14F-4D97-AF65-F5344CB8AC3E}">
        <p14:creationId xmlns:p14="http://schemas.microsoft.com/office/powerpoint/2010/main" val="33192367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838" indent="-169838">
              <a:buFont typeface="Arial" panose="020B0604020202020204" pitchFamily="34" charset="0"/>
              <a:buChar char="•"/>
            </a:pPr>
            <a:r>
              <a:rPr lang="en-US" dirty="0" smtClean="0"/>
              <a:t>Now we will walk through a notional example</a:t>
            </a:r>
            <a:r>
              <a:rPr lang="en-US" baseline="0" dirty="0" smtClean="0"/>
              <a:t> to provide further context to how the tool works and the results it provides</a:t>
            </a:r>
          </a:p>
          <a:p>
            <a:pPr marL="169838" indent="-169838">
              <a:buFont typeface="Arial" panose="020B0604020202020204" pitchFamily="34" charset="0"/>
              <a:buChar char="•"/>
            </a:pPr>
            <a:r>
              <a:rPr lang="en-US" baseline="0" dirty="0" smtClean="0"/>
              <a:t>Referencing the visualization on the previous slide, note that we are beginning at step 3, installation population change. The LQs have been calculated and the basic multipliers for each region determined.</a:t>
            </a:r>
            <a:endParaRPr lang="en-US" dirty="0" smtClean="0"/>
          </a:p>
          <a:p>
            <a:pPr marL="169838" indent="-169838">
              <a:buFont typeface="Arial" panose="020B0604020202020204" pitchFamily="34" charset="0"/>
              <a:buChar char="•"/>
            </a:pPr>
            <a:r>
              <a:rPr lang="en-US" dirty="0" smtClean="0"/>
              <a:t>In this scenario,</a:t>
            </a:r>
            <a:r>
              <a:rPr lang="en-US" baseline="0" dirty="0" smtClean="0"/>
              <a:t> 500 active duty and 500 civilians are moving from Fort Belvoir to Fort Hood</a:t>
            </a:r>
          </a:p>
          <a:p>
            <a:pPr marL="169838" indent="-169838">
              <a:buFont typeface="Arial" panose="020B0604020202020204" pitchFamily="34" charset="0"/>
              <a:buChar char="•"/>
            </a:pPr>
            <a:r>
              <a:rPr lang="en-US" baseline="0" dirty="0" smtClean="0"/>
              <a:t>The first table is very similar to what the user would see on the tool interface – the personnel moving to and from the installations are entered.</a:t>
            </a:r>
          </a:p>
          <a:p>
            <a:pPr marL="169838" indent="-169838">
              <a:buFont typeface="Arial" panose="020B0604020202020204" pitchFamily="34" charset="0"/>
              <a:buChar char="•"/>
            </a:pPr>
            <a:r>
              <a:rPr lang="en-US" baseline="0" dirty="0" smtClean="0"/>
              <a:t>After inputs are entered, the Installation will be mapped to a region, which has an assigned multiplier</a:t>
            </a:r>
          </a:p>
          <a:p>
            <a:pPr marL="169838" indent="-169838">
              <a:buFont typeface="Arial" panose="020B0604020202020204" pitchFamily="34" charset="0"/>
              <a:buChar char="•"/>
            </a:pPr>
            <a:r>
              <a:rPr lang="en-US" baseline="0" dirty="0" smtClean="0"/>
              <a:t>Looking at our job change output table, the direct job change is simply the sum of those personnel moving to the installation</a:t>
            </a:r>
          </a:p>
          <a:p>
            <a:pPr marL="169838" indent="-169838">
              <a:buFont typeface="Arial" panose="020B0604020202020204" pitchFamily="34" charset="0"/>
              <a:buChar char="•"/>
            </a:pPr>
            <a:r>
              <a:rPr lang="en-US" baseline="0" dirty="0" smtClean="0"/>
              <a:t>The total job change is the result of using the multiplier – 1,000 direct jobs added times the 1.5 multiplier forecasts a total job change of 1500.</a:t>
            </a:r>
          </a:p>
          <a:p>
            <a:pPr marL="169838" indent="-169838">
              <a:buFont typeface="Arial" panose="020B0604020202020204" pitchFamily="34" charset="0"/>
              <a:buChar char="•"/>
            </a:pPr>
            <a:r>
              <a:rPr lang="en-US" baseline="0" dirty="0" smtClean="0"/>
              <a:t>Subtracting direct job change from total job change provides the Indirect job change, or those additional jobs lost as a result of a stationing action.</a:t>
            </a:r>
            <a:endParaRPr lang="en-US" dirty="0" smtClean="0"/>
          </a:p>
          <a:p>
            <a:endParaRPr lang="en-US" dirty="0"/>
          </a:p>
        </p:txBody>
      </p:sp>
    </p:spTree>
    <p:extLst>
      <p:ext uri="{BB962C8B-B14F-4D97-AF65-F5344CB8AC3E}">
        <p14:creationId xmlns:p14="http://schemas.microsoft.com/office/powerpoint/2010/main" val="27718207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9838" indent="-169838">
              <a:buFont typeface="Arial" panose="020B0604020202020204" pitchFamily="34" charset="0"/>
              <a:buChar char="•"/>
            </a:pPr>
            <a:r>
              <a:rPr lang="en-US" dirty="0" smtClean="0"/>
              <a:t>Next we want to evaluate the income</a:t>
            </a:r>
            <a:r>
              <a:rPr lang="en-US" baseline="0" dirty="0" smtClean="0"/>
              <a:t> impact of the population change</a:t>
            </a:r>
          </a:p>
          <a:p>
            <a:pPr marL="169838" indent="-169838">
              <a:buFont typeface="Arial" panose="020B0604020202020204" pitchFamily="34" charset="0"/>
              <a:buChar char="•"/>
            </a:pPr>
            <a:r>
              <a:rPr lang="en-US" baseline="0" dirty="0" smtClean="0"/>
              <a:t>The tool contains the mean personal income for each region</a:t>
            </a:r>
          </a:p>
          <a:p>
            <a:pPr marL="169838" indent="-169838">
              <a:buFont typeface="Arial" panose="020B0604020202020204" pitchFamily="34" charset="0"/>
              <a:buChar char="•"/>
            </a:pPr>
            <a:r>
              <a:rPr lang="en-US" baseline="0" dirty="0" smtClean="0"/>
              <a:t>For </a:t>
            </a:r>
            <a:r>
              <a:rPr lang="en-US" baseline="0" dirty="0" err="1" smtClean="0"/>
              <a:t>Kileen</a:t>
            </a:r>
            <a:r>
              <a:rPr lang="en-US" baseline="0" dirty="0" smtClean="0"/>
              <a:t> Texas region, we say the mean income is $30K. Applying this to the total employment change equates to the income impact.</a:t>
            </a:r>
          </a:p>
          <a:p>
            <a:pPr marL="169838" indent="-169838">
              <a:buFont typeface="Arial" panose="020B0604020202020204" pitchFamily="34" charset="0"/>
              <a:buChar char="•"/>
            </a:pPr>
            <a:r>
              <a:rPr lang="en-US" baseline="0" dirty="0" smtClean="0"/>
              <a:t>As discussed, both the employment and income change are given as a 90% range and percent change to provide further context into the actual change.</a:t>
            </a:r>
            <a:endParaRPr lang="en-US" dirty="0" smtClean="0"/>
          </a:p>
          <a:p>
            <a:endParaRPr lang="en-US" dirty="0"/>
          </a:p>
        </p:txBody>
      </p:sp>
    </p:spTree>
    <p:extLst>
      <p:ext uri="{BB962C8B-B14F-4D97-AF65-F5344CB8AC3E}">
        <p14:creationId xmlns:p14="http://schemas.microsoft.com/office/powerpoint/2010/main" val="853198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Reference table on second bullet</a:t>
            </a:r>
          </a:p>
          <a:p>
            <a:r>
              <a:rPr lang="en-US" dirty="0" smtClean="0"/>
              <a:t>Ran 179!</a:t>
            </a:r>
          </a:p>
          <a:p>
            <a:r>
              <a:rPr lang="en-US" dirty="0" smtClean="0"/>
              <a:t>Hypothesis test</a:t>
            </a:r>
          </a:p>
          <a:p>
            <a:r>
              <a:rPr lang="en-US" dirty="0" smtClean="0"/>
              <a:t>Differences</a:t>
            </a:r>
            <a:r>
              <a:rPr lang="en-US" baseline="0" dirty="0" smtClean="0"/>
              <a:t> are due to different data and methodologies</a:t>
            </a:r>
          </a:p>
          <a:p>
            <a:r>
              <a:rPr lang="en-US" baseline="0" dirty="0" smtClean="0"/>
              <a:t>Dr. Fuller from the GMU School of public policy</a:t>
            </a:r>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Emily</a:t>
            </a:r>
          </a:p>
          <a:p>
            <a:endParaRPr lang="en-US" dirty="0" smtClean="0"/>
          </a:p>
          <a:p>
            <a:pPr marL="168242" indent="-168242">
              <a:buFont typeface="Arial" panose="020B0604020202020204" pitchFamily="34" charset="0"/>
              <a:buChar char="•"/>
            </a:pPr>
            <a:r>
              <a:rPr lang="en-US" dirty="0" smtClean="0"/>
              <a:t>Validation was an essential component of the</a:t>
            </a:r>
            <a:r>
              <a:rPr lang="en-US" baseline="0" dirty="0" smtClean="0"/>
              <a:t> tool development</a:t>
            </a:r>
            <a:endParaRPr lang="en-US" dirty="0" smtClean="0"/>
          </a:p>
          <a:p>
            <a:pPr marL="168242" indent="-168242">
              <a:buFont typeface="Arial" panose="020B0604020202020204" pitchFamily="34" charset="0"/>
              <a:buChar char="•"/>
            </a:pPr>
            <a:r>
              <a:rPr lang="en-US" dirty="0" smtClean="0"/>
              <a:t>First calculated multiple scenarios manually and compared output to the output generated by the tool to ensure it was producing</a:t>
            </a:r>
            <a:r>
              <a:rPr lang="en-US" baseline="0" dirty="0" smtClean="0"/>
              <a:t> results correctly</a:t>
            </a:r>
          </a:p>
          <a:p>
            <a:pPr marL="168242" indent="-168242">
              <a:buFont typeface="Arial" panose="020B0604020202020204" pitchFamily="34" charset="0"/>
              <a:buChar char="•"/>
            </a:pPr>
            <a:r>
              <a:rPr lang="en-US" baseline="0" dirty="0" smtClean="0"/>
              <a:t>Then collected data from BRAC05 analysis, including 182 scenarios of population to and from regions</a:t>
            </a:r>
          </a:p>
          <a:p>
            <a:pPr marL="168242" indent="-168242">
              <a:buFont typeface="Arial" panose="020B0604020202020204" pitchFamily="34" charset="0"/>
              <a:buChar char="•"/>
            </a:pPr>
            <a:r>
              <a:rPr lang="en-US" baseline="0" dirty="0" smtClean="0"/>
              <a:t>Compared the employment multipliers for the BRAC tool and the EIT</a:t>
            </a:r>
          </a:p>
          <a:p>
            <a:pPr marL="847440" lvl="1" indent="-168242">
              <a:buFont typeface="Arial" panose="020B0604020202020204" pitchFamily="34" charset="0"/>
              <a:buChar char="•"/>
            </a:pPr>
            <a:r>
              <a:rPr lang="en-US" baseline="0" dirty="0" smtClean="0"/>
              <a:t>Chart shows the means and SDs, which were </a:t>
            </a:r>
          </a:p>
          <a:p>
            <a:pPr marL="847440" lvl="1" indent="-168242">
              <a:buFont typeface="Arial" panose="020B0604020202020204" pitchFamily="34" charset="0"/>
              <a:buChar char="•"/>
            </a:pPr>
            <a:r>
              <a:rPr lang="en-US" baseline="0" dirty="0" smtClean="0"/>
              <a:t>The multipliers means and </a:t>
            </a:r>
            <a:r>
              <a:rPr lang="en-US" baseline="0" dirty="0" err="1" smtClean="0"/>
              <a:t>sds</a:t>
            </a:r>
            <a:r>
              <a:rPr lang="en-US" baseline="0" dirty="0" smtClean="0"/>
              <a:t> were different because different methodology and different data (ten years difference)</a:t>
            </a:r>
          </a:p>
          <a:p>
            <a:pPr marL="168242" indent="-168242">
              <a:buFont typeface="Arial" panose="020B0604020202020204" pitchFamily="34" charset="0"/>
              <a:buChar char="•"/>
            </a:pPr>
            <a:r>
              <a:rPr lang="en-US" baseline="0" dirty="0" smtClean="0"/>
              <a:t>Ran 182 BRAC05 scenarios through the EIT and compared indirect job change results</a:t>
            </a:r>
          </a:p>
          <a:p>
            <a:pPr marL="847440" lvl="1" indent="-168242">
              <a:buFont typeface="Arial" panose="020B0604020202020204" pitchFamily="34" charset="0"/>
              <a:buChar char="•"/>
            </a:pPr>
            <a:r>
              <a:rPr lang="en-US" dirty="0" smtClean="0"/>
              <a:t>Conducted a hypothesis</a:t>
            </a:r>
            <a:r>
              <a:rPr lang="en-US" baseline="0" dirty="0" smtClean="0"/>
              <a:t> test and it supports no difference in means between the BRAC05 tool results and the EIT results</a:t>
            </a:r>
          </a:p>
          <a:p>
            <a:pPr marL="168242" indent="-168242">
              <a:buFont typeface="Arial" panose="020B0604020202020204" pitchFamily="34" charset="0"/>
              <a:buChar char="•"/>
            </a:pPr>
            <a:r>
              <a:rPr lang="en-US" baseline="0" dirty="0" smtClean="0"/>
              <a:t>Thus the BRAC05 tool and EIT although use different methodologies and data produce the same results</a:t>
            </a:r>
          </a:p>
          <a:p>
            <a:pPr marL="169838" indent="-169838">
              <a:buFont typeface="Arial" panose="020B0604020202020204" pitchFamily="34" charset="0"/>
              <a:buChar char="•"/>
            </a:pPr>
            <a:r>
              <a:rPr lang="en-US" baseline="0" dirty="0" smtClean="0"/>
              <a:t>Briefed Dr. Fuller on our methodology and results. He agreed with our approach. </a:t>
            </a:r>
          </a:p>
          <a:p>
            <a:pPr marL="855482" lvl="1" indent="-169838">
              <a:buFont typeface="Arial" panose="020B0604020202020204" pitchFamily="34" charset="0"/>
              <a:buChar char="•"/>
            </a:pPr>
            <a:r>
              <a:rPr lang="en-US" baseline="0" dirty="0" smtClean="0"/>
              <a:t>BEA calculates employment multipliers however you have to pay for them, Dr. Fuller has access to them and provided us the Washington dc and Baltimore multipliers.</a:t>
            </a:r>
          </a:p>
          <a:p>
            <a:pPr marL="855482" lvl="1" indent="-169838">
              <a:buFont typeface="Arial" panose="020B0604020202020204" pitchFamily="34" charset="0"/>
              <a:buChar char="•"/>
            </a:pPr>
            <a:r>
              <a:rPr lang="en-US" baseline="0" dirty="0" smtClean="0"/>
              <a:t>We compared those two to the EIT multipliers for the same regions and they are the same. </a:t>
            </a:r>
          </a:p>
          <a:p>
            <a:pPr marL="169838" indent="-169838">
              <a:buFont typeface="Arial" panose="020B0604020202020204" pitchFamily="34" charset="0"/>
              <a:buChar char="•"/>
            </a:pPr>
            <a:endParaRPr lang="en-US" dirty="0"/>
          </a:p>
        </p:txBody>
      </p:sp>
    </p:spTree>
    <p:extLst>
      <p:ext uri="{BB962C8B-B14F-4D97-AF65-F5344CB8AC3E}">
        <p14:creationId xmlns:p14="http://schemas.microsoft.com/office/powerpoint/2010/main" val="1119073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CAA Conducts</a:t>
            </a:r>
            <a:r>
              <a:rPr lang="en-US" baseline="0" dirty="0" smtClean="0"/>
              <a:t> stationing analysis for the Army and </a:t>
            </a:r>
            <a:r>
              <a:rPr lang="en-US" baseline="0" dirty="0" err="1" smtClean="0"/>
              <a:t>DoD</a:t>
            </a:r>
            <a:endParaRPr lang="en-US" dirty="0"/>
          </a:p>
        </p:txBody>
      </p:sp>
    </p:spTree>
    <p:extLst>
      <p:ext uri="{BB962C8B-B14F-4D97-AF65-F5344CB8AC3E}">
        <p14:creationId xmlns:p14="http://schemas.microsoft.com/office/powerpoint/2010/main" val="36392980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User sees screen</a:t>
            </a:r>
          </a:p>
        </p:txBody>
      </p:sp>
    </p:spTree>
    <p:extLst>
      <p:ext uri="{BB962C8B-B14F-4D97-AF65-F5344CB8AC3E}">
        <p14:creationId xmlns:p14="http://schemas.microsoft.com/office/powerpoint/2010/main" val="36521685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Brief G3FM</a:t>
            </a:r>
            <a:endParaRPr lang="en-US" dirty="0"/>
          </a:p>
        </p:txBody>
      </p:sp>
    </p:spTree>
    <p:extLst>
      <p:ext uri="{BB962C8B-B14F-4D97-AF65-F5344CB8AC3E}">
        <p14:creationId xmlns:p14="http://schemas.microsoft.com/office/powerpoint/2010/main" val="1865956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930987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28602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020358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BRAC</a:t>
            </a:r>
          </a:p>
          <a:p>
            <a:r>
              <a:rPr lang="en-US" dirty="0" smtClean="0"/>
              <a:t>Stationing</a:t>
            </a:r>
            <a:r>
              <a:rPr lang="en-US" baseline="0" dirty="0" smtClean="0"/>
              <a:t> scenario</a:t>
            </a:r>
          </a:p>
          <a:p>
            <a:r>
              <a:rPr lang="en-US" baseline="0" dirty="0" smtClean="0"/>
              <a:t>Direct job change</a:t>
            </a:r>
          </a:p>
          <a:p>
            <a:r>
              <a:rPr lang="en-US" baseline="0" dirty="0" smtClean="0"/>
              <a:t>Indirect</a:t>
            </a:r>
          </a:p>
          <a:p>
            <a:r>
              <a:rPr lang="en-US" baseline="0" dirty="0" smtClean="0"/>
              <a:t>EBA</a:t>
            </a:r>
          </a:p>
          <a:p>
            <a:r>
              <a:rPr lang="en-US" baseline="0" dirty="0" smtClean="0"/>
              <a:t>LQ</a:t>
            </a:r>
            <a:endParaRPr lang="en-US" baseline="0" dirty="0"/>
          </a:p>
          <a:p>
            <a:r>
              <a:rPr lang="en-US" baseline="0" dirty="0" smtClean="0"/>
              <a:t>Basic</a:t>
            </a:r>
          </a:p>
          <a:p>
            <a:r>
              <a:rPr lang="en-US" baseline="0" dirty="0" smtClean="0"/>
              <a:t>Non-basic</a:t>
            </a:r>
          </a:p>
        </p:txBody>
      </p:sp>
    </p:spTree>
    <p:extLst>
      <p:ext uri="{BB962C8B-B14F-4D97-AF65-F5344CB8AC3E}">
        <p14:creationId xmlns:p14="http://schemas.microsoft.com/office/powerpoint/2010/main" val="34120664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4869578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120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482082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448721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Problem Statement</a:t>
            </a:r>
          </a:p>
          <a:p>
            <a:r>
              <a:rPr lang="en-US" dirty="0" smtClean="0"/>
              <a:t>Factors</a:t>
            </a:r>
          </a:p>
          <a:p>
            <a:r>
              <a:rPr lang="en-US" dirty="0" smtClean="0"/>
              <a:t>Location differences</a:t>
            </a:r>
          </a:p>
          <a:p>
            <a:r>
              <a:rPr lang="en-US" dirty="0" smtClean="0"/>
              <a:t>objectives</a:t>
            </a:r>
            <a:endParaRPr lang="en-US" dirty="0"/>
          </a:p>
        </p:txBody>
      </p:sp>
    </p:spTree>
    <p:extLst>
      <p:ext uri="{BB962C8B-B14F-4D97-AF65-F5344CB8AC3E}">
        <p14:creationId xmlns:p14="http://schemas.microsoft.com/office/powerpoint/2010/main" val="34946272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Why stationing</a:t>
            </a:r>
          </a:p>
          <a:p>
            <a:r>
              <a:rPr lang="en-US" dirty="0" smtClean="0"/>
              <a:t>BRAC</a:t>
            </a:r>
          </a:p>
          <a:p>
            <a:r>
              <a:rPr lang="en-US" dirty="0" err="1" smtClean="0"/>
              <a:t>Crit</a:t>
            </a:r>
            <a:r>
              <a:rPr lang="en-US" dirty="0" smtClean="0"/>
              <a:t> 6</a:t>
            </a:r>
          </a:p>
          <a:p>
            <a:r>
              <a:rPr lang="en-US" dirty="0" smtClean="0"/>
              <a:t>Old tool</a:t>
            </a:r>
          </a:p>
          <a:p>
            <a:r>
              <a:rPr lang="en-US" dirty="0" smtClean="0"/>
              <a:t>EIC</a:t>
            </a:r>
          </a:p>
          <a:p>
            <a:r>
              <a:rPr lang="en-US" dirty="0" smtClean="0"/>
              <a:t>Day to day</a:t>
            </a:r>
          </a:p>
          <a:p>
            <a:r>
              <a:rPr lang="en-US" dirty="0" smtClean="0"/>
              <a:t>BRAC tool never</a:t>
            </a:r>
            <a:r>
              <a:rPr lang="en-US" baseline="0" dirty="0" smtClean="0"/>
              <a:t> updated, need for it, no capacity</a:t>
            </a:r>
            <a:endParaRPr lang="en-US" dirty="0" smtClean="0"/>
          </a:p>
        </p:txBody>
      </p:sp>
    </p:spTree>
    <p:extLst>
      <p:ext uri="{BB962C8B-B14F-4D97-AF65-F5344CB8AC3E}">
        <p14:creationId xmlns:p14="http://schemas.microsoft.com/office/powerpoint/2010/main" val="2376424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General</a:t>
            </a:r>
            <a:r>
              <a:rPr lang="en-US" baseline="0" dirty="0" smtClean="0"/>
              <a:t> meth for BRAC and now CAA</a:t>
            </a:r>
          </a:p>
          <a:p>
            <a:r>
              <a:rPr lang="en-US" baseline="0" dirty="0" smtClean="0"/>
              <a:t>Action</a:t>
            </a:r>
          </a:p>
          <a:p>
            <a:r>
              <a:rPr lang="en-US" baseline="0" dirty="0" smtClean="0"/>
              <a:t>Criteria 1-8 tools</a:t>
            </a:r>
          </a:p>
          <a:p>
            <a:endParaRPr lang="en-US" dirty="0"/>
          </a:p>
        </p:txBody>
      </p:sp>
    </p:spTree>
    <p:extLst>
      <p:ext uri="{BB962C8B-B14F-4D97-AF65-F5344CB8AC3E}">
        <p14:creationId xmlns:p14="http://schemas.microsoft.com/office/powerpoint/2010/main" val="28775674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We reviewed the previously</a:t>
            </a:r>
            <a:r>
              <a:rPr lang="en-US" baseline="0" dirty="0" smtClean="0"/>
              <a:t> developed tool for BRAC 05</a:t>
            </a:r>
          </a:p>
          <a:p>
            <a:r>
              <a:rPr lang="en-US" baseline="0" dirty="0" smtClean="0"/>
              <a:t>Reviewed their methodology</a:t>
            </a:r>
          </a:p>
          <a:p>
            <a:r>
              <a:rPr lang="en-US" baseline="0" dirty="0" smtClean="0"/>
              <a:t>They only consider employment in their tool</a:t>
            </a:r>
          </a:p>
          <a:p>
            <a:r>
              <a:rPr lang="en-US" baseline="0" dirty="0" smtClean="0"/>
              <a:t>And they utilize a commercially owned tool to calculate impact</a:t>
            </a:r>
          </a:p>
          <a:p>
            <a:endParaRPr lang="en-US" baseline="0" dirty="0" smtClean="0"/>
          </a:p>
          <a:p>
            <a:r>
              <a:rPr lang="en-US" baseline="0" dirty="0" smtClean="0"/>
              <a:t>The CERL also previously developed a tool</a:t>
            </a:r>
          </a:p>
          <a:p>
            <a:r>
              <a:rPr lang="en-US" baseline="0" dirty="0" smtClean="0"/>
              <a:t>However their tool has not been updated since the 90s and the Army would have to pay CERL to update the tool</a:t>
            </a:r>
          </a:p>
          <a:p>
            <a:endParaRPr lang="en-US" baseline="0" dirty="0" smtClean="0"/>
          </a:p>
          <a:p>
            <a:r>
              <a:rPr lang="en-US" baseline="0" dirty="0" smtClean="0"/>
              <a:t>From these two tools we discovered the Economic Base Analysis</a:t>
            </a:r>
          </a:p>
          <a:p>
            <a:r>
              <a:rPr lang="en-US" baseline="0" dirty="0" smtClean="0"/>
              <a:t>We did more research into this method and replicated it for our EIT </a:t>
            </a:r>
          </a:p>
          <a:p>
            <a:endParaRPr lang="en-US" dirty="0"/>
          </a:p>
        </p:txBody>
      </p:sp>
    </p:spTree>
    <p:extLst>
      <p:ext uri="{BB962C8B-B14F-4D97-AF65-F5344CB8AC3E}">
        <p14:creationId xmlns:p14="http://schemas.microsoft.com/office/powerpoint/2010/main" val="3303312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r>
              <a:rPr lang="en-US" dirty="0" smtClean="0"/>
              <a:t>Tool covers all major US</a:t>
            </a:r>
            <a:r>
              <a:rPr lang="en-US" baseline="0" dirty="0" smtClean="0"/>
              <a:t> Army installations in CONUS</a:t>
            </a:r>
          </a:p>
          <a:p>
            <a:r>
              <a:rPr lang="en-US" baseline="0" dirty="0" smtClean="0"/>
              <a:t>EIT Considers multiple factors</a:t>
            </a:r>
          </a:p>
          <a:p>
            <a:r>
              <a:rPr lang="en-US" baseline="0" dirty="0" smtClean="0"/>
              <a:t>The bold are ones in our developed EIT</a:t>
            </a:r>
            <a:r>
              <a:rPr lang="en-US" baseline="0" dirty="0"/>
              <a:t> </a:t>
            </a:r>
            <a:r>
              <a:rPr lang="en-US" baseline="0" dirty="0" smtClean="0"/>
              <a:t>vs BRAC tool</a:t>
            </a:r>
          </a:p>
          <a:p>
            <a:r>
              <a:rPr lang="en-US" baseline="0" dirty="0" smtClean="0"/>
              <a:t>Read each factor and explain it</a:t>
            </a:r>
          </a:p>
          <a:p>
            <a:r>
              <a:rPr lang="en-US" baseline="0" dirty="0" smtClean="0"/>
              <a:t>There were a few reasons why we chose these factors to measure the economic impact.</a:t>
            </a:r>
          </a:p>
          <a:p>
            <a:r>
              <a:rPr lang="en-US" baseline="0" dirty="0" smtClean="0"/>
              <a:t>	Through our literature search we determined employment and income were important to measure impact.  And we added the population and installation type to provide context to the results. </a:t>
            </a:r>
          </a:p>
          <a:p>
            <a:r>
              <a:rPr lang="en-US" baseline="0" dirty="0" smtClean="0"/>
              <a:t>	We chose these factors </a:t>
            </a:r>
            <a:r>
              <a:rPr lang="en-US" baseline="0" dirty="0" err="1" smtClean="0"/>
              <a:t>bc</a:t>
            </a:r>
            <a:r>
              <a:rPr lang="en-US" baseline="0" dirty="0" smtClean="0"/>
              <a:t> they would show impact and provide context to the results based on the economic situation in each location</a:t>
            </a:r>
          </a:p>
          <a:p>
            <a:r>
              <a:rPr lang="en-US" baseline="0" dirty="0" smtClean="0"/>
              <a:t>	Additionally we were able to find authoritative data and validated methodologies to capture the employment and income factors </a:t>
            </a:r>
          </a:p>
          <a:p>
            <a:r>
              <a:rPr lang="en-US" baseline="0" dirty="0" smtClean="0"/>
              <a:t>Another important addition to the EIT from the BRAC tool was that we added uncertainty</a:t>
            </a:r>
          </a:p>
          <a:p>
            <a:r>
              <a:rPr lang="en-US" baseline="0" dirty="0" smtClean="0"/>
              <a:t>Instead of just providing a employment and income estimate, we added a range to each of those numbers </a:t>
            </a:r>
          </a:p>
          <a:p>
            <a:r>
              <a:rPr lang="en-US" baseline="0" dirty="0" smtClean="0"/>
              <a:t>This will allow for more confidence in the results and make tool more robust </a:t>
            </a:r>
            <a:r>
              <a:rPr lang="en-US" baseline="0" dirty="0" err="1" smtClean="0"/>
              <a:t>bc</a:t>
            </a:r>
            <a:r>
              <a:rPr lang="en-US" baseline="0" dirty="0" smtClean="0"/>
              <a:t> it provides more than just an estimate</a:t>
            </a:r>
          </a:p>
          <a:p>
            <a:endParaRPr lang="en-US" baseline="0" dirty="0" smtClean="0"/>
          </a:p>
        </p:txBody>
      </p:sp>
    </p:spTree>
    <p:extLst>
      <p:ext uri="{BB962C8B-B14F-4D97-AF65-F5344CB8AC3E}">
        <p14:creationId xmlns:p14="http://schemas.microsoft.com/office/powerpoint/2010/main" val="15736596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27050" y="446088"/>
            <a:ext cx="5811838" cy="4360862"/>
          </a:xfrm>
        </p:spPr>
      </p:sp>
      <p:sp>
        <p:nvSpPr>
          <p:cNvPr id="3" name="Notes Placeholder 2"/>
          <p:cNvSpPr>
            <a:spLocks noGrp="1"/>
          </p:cNvSpPr>
          <p:nvPr>
            <p:ph type="body" idx="1"/>
          </p:nvPr>
        </p:nvSpPr>
        <p:spPr/>
        <p:txBody>
          <a:bodyPr/>
          <a:lstStyle/>
          <a:p>
            <a:pPr indent="225396" defTabSz="931532">
              <a:defRPr/>
            </a:pPr>
            <a:r>
              <a:rPr lang="en-US" dirty="0" smtClean="0"/>
              <a:t>Active</a:t>
            </a:r>
            <a:r>
              <a:rPr lang="en-US" baseline="0" dirty="0" smtClean="0"/>
              <a:t> duty pop is the employment for that installation</a:t>
            </a:r>
          </a:p>
          <a:p>
            <a:pPr indent="225396" defTabSz="931532">
              <a:defRPr/>
            </a:pPr>
            <a:r>
              <a:rPr lang="en-US" baseline="0" dirty="0" smtClean="0"/>
              <a:t>The reserve are not counted </a:t>
            </a:r>
            <a:r>
              <a:rPr lang="en-US" baseline="0" dirty="0" err="1" smtClean="0"/>
              <a:t>bc</a:t>
            </a:r>
            <a:r>
              <a:rPr lang="en-US" baseline="0" dirty="0" smtClean="0"/>
              <a:t> they are assumed to be employed in other industries</a:t>
            </a:r>
          </a:p>
          <a:p>
            <a:pPr indent="225396" defTabSz="931532">
              <a:defRPr/>
            </a:pPr>
            <a:r>
              <a:rPr lang="en-US" baseline="0" dirty="0" smtClean="0"/>
              <a:t>AGR numbers are included in active duty numbers</a:t>
            </a:r>
          </a:p>
          <a:p>
            <a:pPr indent="225396" defTabSz="931532">
              <a:defRPr/>
            </a:pPr>
            <a:endParaRPr lang="en-US" baseline="0" dirty="0" smtClean="0"/>
          </a:p>
          <a:p>
            <a:pPr indent="225396" defTabSz="931532">
              <a:defRPr/>
            </a:pPr>
            <a:r>
              <a:rPr lang="en-US" baseline="0" dirty="0" smtClean="0"/>
              <a:t>Number of Navy MC and AF assigned to Army installations are not high enough to affect Military population on those installations</a:t>
            </a:r>
          </a:p>
          <a:p>
            <a:pPr indent="225396" defTabSz="931532">
              <a:defRPr/>
            </a:pPr>
            <a:r>
              <a:rPr lang="en-US" baseline="0" dirty="0" smtClean="0"/>
              <a:t>Does not apply to joint installation</a:t>
            </a:r>
            <a:endParaRPr lang="en-US" dirty="0" smtClean="0"/>
          </a:p>
          <a:p>
            <a:pPr indent="225396" defTabSz="931532">
              <a:defRPr/>
            </a:pPr>
            <a:endParaRPr lang="en-US" dirty="0" smtClean="0"/>
          </a:p>
          <a:p>
            <a:pPr indent="225396" defTabSz="931532">
              <a:defRPr/>
            </a:pPr>
            <a:endParaRPr lang="en-US" dirty="0" smtClean="0"/>
          </a:p>
          <a:p>
            <a:pPr indent="225396" defTabSz="931532">
              <a:defRPr/>
            </a:pPr>
            <a:endParaRPr lang="en-US" dirty="0" smtClean="0"/>
          </a:p>
          <a:p>
            <a:pPr indent="225396" defTabSz="931532">
              <a:defRPr/>
            </a:pPr>
            <a:endParaRPr lang="en-US" dirty="0" smtClean="0"/>
          </a:p>
          <a:p>
            <a:pPr indent="225396" defTabSz="931532">
              <a:defRPr/>
            </a:pPr>
            <a:r>
              <a:rPr lang="en-US" dirty="0" smtClean="0"/>
              <a:t>2</a:t>
            </a:r>
            <a:r>
              <a:rPr lang="en-US" dirty="0"/>
              <a:t>. Transient Military </a:t>
            </a:r>
            <a:r>
              <a:rPr lang="en-US" dirty="0" smtClean="0"/>
              <a:t>and AGR are </a:t>
            </a:r>
            <a:r>
              <a:rPr lang="en-US" dirty="0"/>
              <a:t>accounted for </a:t>
            </a:r>
            <a:r>
              <a:rPr lang="en-US" dirty="0" smtClean="0"/>
              <a:t>in active duty in </a:t>
            </a:r>
            <a:r>
              <a:rPr lang="en-US" dirty="0"/>
              <a:t>ASIP</a:t>
            </a:r>
          </a:p>
          <a:p>
            <a:pPr indent="225396" defTabSz="931532">
              <a:defRPr/>
            </a:pPr>
            <a:endParaRPr lang="en-US" dirty="0"/>
          </a:p>
          <a:p>
            <a:pPr indent="225396" defTabSz="931532">
              <a:defRPr/>
            </a:pPr>
            <a:r>
              <a:rPr lang="en-US" dirty="0"/>
              <a:t>3. Assumption 3, checked using Navy pop on Army Installations.  Only 6 Installations had &lt;100 Navy pop assigned to them, for a total of 5k Navy. </a:t>
            </a:r>
          </a:p>
          <a:p>
            <a:pPr indent="225396" defTabSz="931532">
              <a:defRPr/>
            </a:pPr>
            <a:endParaRPr lang="en-US" i="1" dirty="0"/>
          </a:p>
          <a:p>
            <a:pPr indent="225396" defTabSz="931532">
              <a:defRPr/>
            </a:pPr>
            <a:r>
              <a:rPr lang="en-US" dirty="0"/>
              <a:t>3. Using 2012 income and 2014 employment is acceptable or use 2012 for both – inflation</a:t>
            </a:r>
          </a:p>
          <a:p>
            <a:pPr indent="225396" defTabSz="931532">
              <a:defRPr/>
            </a:pPr>
            <a:r>
              <a:rPr lang="en-US" dirty="0"/>
              <a:t>In BLS, if an industry has a 0, meaning… then it is not included in the ROI employment</a:t>
            </a:r>
          </a:p>
          <a:p>
            <a:pPr indent="225396" defTabSz="931532">
              <a:defRPr/>
            </a:pPr>
            <a:r>
              <a:rPr lang="en-US" dirty="0"/>
              <a:t>Over-estimating the ROI economic impact is preferable to underestimating</a:t>
            </a:r>
          </a:p>
          <a:p>
            <a:pPr indent="225396" defTabSz="931532">
              <a:defRPr/>
            </a:pPr>
            <a:r>
              <a:rPr lang="en-US" dirty="0"/>
              <a:t>BLS data and BEA data collection methodology is similar to use both to determine mean income – check </a:t>
            </a:r>
            <a:r>
              <a:rPr lang="en-US" dirty="0" err="1"/>
              <a:t>meths</a:t>
            </a:r>
            <a:endParaRPr lang="en-US" dirty="0"/>
          </a:p>
          <a:p>
            <a:pPr indent="225396" defTabSz="931532">
              <a:defRPr/>
            </a:pPr>
            <a:endParaRPr lang="en-US" i="1" dirty="0"/>
          </a:p>
          <a:p>
            <a:endParaRPr lang="en-US" dirty="0"/>
          </a:p>
        </p:txBody>
      </p:sp>
    </p:spTree>
    <p:extLst>
      <p:ext uri="{BB962C8B-B14F-4D97-AF65-F5344CB8AC3E}">
        <p14:creationId xmlns:p14="http://schemas.microsoft.com/office/powerpoint/2010/main" val="1641883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ran</a:t>
            </a:r>
            <a:r>
              <a:rPr lang="en-US" baseline="0" dirty="0" smtClean="0"/>
              <a:t> into a few challenges executing this project</a:t>
            </a:r>
          </a:p>
          <a:p>
            <a:r>
              <a:rPr lang="en-US" dirty="0" smtClean="0"/>
              <a:t>Before</a:t>
            </a:r>
            <a:r>
              <a:rPr lang="en-US" baseline="0" dirty="0" smtClean="0"/>
              <a:t> we could develop the tool we needed to determine an appropriate and valid methodology to accurately capture the economic impact for employment and income</a:t>
            </a:r>
          </a:p>
          <a:p>
            <a:r>
              <a:rPr lang="en-US" baseline="0" dirty="0" smtClean="0"/>
              <a:t>We did an extensive literature search from which we determined the economic base analysis, which is an accepted way to measure employment impact as a result of population changes</a:t>
            </a:r>
          </a:p>
          <a:p>
            <a:r>
              <a:rPr lang="en-US" baseline="0" dirty="0" smtClean="0"/>
              <a:t>Another challenge we had was in finding authoritative data.  We had to use DOD databases to collect the military population on each installation, however the sponsor did not have access themselves to Navy, MC and AF databases containing this data.  Because the sponsor also lacked time, we had to contact several people from various DOD agencies to pull this data for us. </a:t>
            </a:r>
          </a:p>
          <a:p>
            <a:r>
              <a:rPr lang="en-US" baseline="0" dirty="0" smtClean="0"/>
              <a:t>Lastly the mapping of regions was not only took a lot of time, it also was important that the regions were mapped properly.  The team utilized the expertise of a cartographer to assist in determining how to map the installations to their regions.  </a:t>
            </a:r>
            <a:endParaRPr lang="en-US" dirty="0"/>
          </a:p>
        </p:txBody>
      </p:sp>
    </p:spTree>
    <p:extLst>
      <p:ext uri="{BB962C8B-B14F-4D97-AF65-F5344CB8AC3E}">
        <p14:creationId xmlns:p14="http://schemas.microsoft.com/office/powerpoint/2010/main" val="8193592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325880"/>
            <a:ext cx="8229600" cy="1371600"/>
          </a:xfrm>
        </p:spPr>
        <p:txBody>
          <a:bodyPr lIns="91440" tIns="45720" rIns="91440" bIns="45720">
            <a:normAutofit/>
          </a:bodyPr>
          <a:lstStyle>
            <a:lvl1pPr>
              <a:defRPr sz="3600"/>
            </a:lvl1pPr>
          </a:lstStyle>
          <a:p>
            <a:r>
              <a:rPr lang="en-US" smtClean="0"/>
              <a:t>Click to edit Master title style</a:t>
            </a:r>
            <a:endParaRPr lang="en-US"/>
          </a:p>
        </p:txBody>
      </p:sp>
      <p:sp>
        <p:nvSpPr>
          <p:cNvPr id="3" name="Subtitle 2"/>
          <p:cNvSpPr>
            <a:spLocks noGrp="1"/>
          </p:cNvSpPr>
          <p:nvPr>
            <p:ph type="subTitle" idx="1"/>
          </p:nvPr>
        </p:nvSpPr>
        <p:spPr>
          <a:xfrm>
            <a:off x="1371600" y="3209544"/>
            <a:ext cx="6400800" cy="1746504"/>
          </a:xfrm>
        </p:spPr>
        <p:txBody>
          <a:bodyPr anchor="ctr"/>
          <a:lstStyle>
            <a:lvl1pPr marL="0" indent="0" algn="ctr">
              <a:spcBef>
                <a:spcPts val="0"/>
              </a:spcBef>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 name="Text Placeholder 14"/>
          <p:cNvSpPr>
            <a:spLocks noGrp="1"/>
          </p:cNvSpPr>
          <p:nvPr>
            <p:ph type="body" sz="quarter" idx="10" hasCustomPrompt="1"/>
          </p:nvPr>
        </p:nvSpPr>
        <p:spPr>
          <a:xfrm>
            <a:off x="2998695" y="5244075"/>
            <a:ext cx="3146612" cy="336456"/>
          </a:xfrm>
        </p:spPr>
        <p:txBody>
          <a:bodyPr/>
          <a:lstStyle>
            <a:lvl1pPr algn="ctr">
              <a:buFont typeface="Arial" pitchFamily="34" charset="0"/>
              <a:buNone/>
              <a:defRPr sz="1800" baseline="0"/>
            </a:lvl1pPr>
            <a:lvl2pPr>
              <a:buFont typeface="Arial" pitchFamily="34" charset="0"/>
              <a:buNone/>
              <a:defRPr sz="1800"/>
            </a:lvl2pPr>
            <a:lvl3pPr>
              <a:buNone/>
              <a:defRPr sz="1800"/>
            </a:lvl3pPr>
            <a:lvl4pPr>
              <a:buNone/>
              <a:defRPr sz="1800"/>
            </a:lvl4pPr>
            <a:lvl5pPr>
              <a:buNone/>
              <a:defRPr sz="1800"/>
            </a:lvl5pPr>
          </a:lstStyle>
          <a:p>
            <a:pPr lvl="0"/>
            <a:r>
              <a:rPr lang="en-US" dirty="0" smtClean="0"/>
              <a:t>Click to enter briefing date</a:t>
            </a:r>
            <a:endParaRPr lang="en-US" dirty="0"/>
          </a:p>
        </p:txBody>
      </p:sp>
      <p:sp>
        <p:nvSpPr>
          <p:cNvPr id="11" name="Text Placeholder 16"/>
          <p:cNvSpPr>
            <a:spLocks noGrp="1"/>
          </p:cNvSpPr>
          <p:nvPr>
            <p:ph type="body" sz="quarter" idx="11" hasCustomPrompt="1"/>
          </p:nvPr>
        </p:nvSpPr>
        <p:spPr>
          <a:xfrm>
            <a:off x="6024283" y="5741149"/>
            <a:ext cx="3079376" cy="632759"/>
          </a:xfrm>
        </p:spPr>
        <p:txBody>
          <a:bodyPr/>
          <a:lstStyle>
            <a:lvl1pPr marL="0" indent="0">
              <a:spcBef>
                <a:spcPts val="0"/>
              </a:spcBef>
              <a:buNone/>
              <a:defRPr sz="1400" baseline="0"/>
            </a:lvl1pPr>
            <a:lvl2pPr>
              <a:buNone/>
              <a:defRPr sz="1200"/>
            </a:lvl2pPr>
            <a:lvl3pPr>
              <a:buNone/>
              <a:defRPr sz="1200"/>
            </a:lvl3pPr>
            <a:lvl4pPr>
              <a:buNone/>
              <a:defRPr sz="1200"/>
            </a:lvl4pPr>
            <a:lvl5pPr>
              <a:buNone/>
              <a:defRPr sz="1200"/>
            </a:lvl5pPr>
          </a:lstStyle>
          <a:p>
            <a:pPr lvl="0"/>
            <a:r>
              <a:rPr lang="en-US" dirty="0" smtClean="0"/>
              <a:t>First and Last Name (Mil add rank) AKO Email                              Phone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1097280"/>
            <a:ext cx="3008313" cy="914400"/>
          </a:xfrm>
          <a:prstGeom prst="rect">
            <a:avLst/>
          </a:prstGeo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1097280"/>
            <a:ext cx="5111750" cy="5486400"/>
          </a:xfrm>
        </p:spPr>
        <p:txBody>
          <a:bodyPr/>
          <a:lstStyle>
            <a:lvl1pPr>
              <a:defRPr sz="2000"/>
            </a:lvl1pPr>
            <a:lvl2pPr>
              <a:defRPr sz="20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ext Placeholder 3"/>
          <p:cNvSpPr>
            <a:spLocks noGrp="1"/>
          </p:cNvSpPr>
          <p:nvPr>
            <p:ph type="body" sz="half" idx="2"/>
          </p:nvPr>
        </p:nvSpPr>
        <p:spPr>
          <a:xfrm>
            <a:off x="457201" y="2011680"/>
            <a:ext cx="3008313"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8"/>
          <p:cNvSpPr>
            <a:spLocks noGrp="1"/>
          </p:cNvSpPr>
          <p:nvPr>
            <p:ph type="sldNum" sz="quarter" idx="11"/>
          </p:nvPr>
        </p:nvSpPr>
        <p:spPr/>
        <p:txBody>
          <a:bodyPr/>
          <a:lstStyle/>
          <a:p>
            <a:fld id="{CB29584B-2C78-4F19-9D57-A8D27C3B25A0}" type="slidenum">
              <a:rPr lang="en-US" smtClean="0"/>
              <a:pPr/>
              <a:t>‹#›</a:t>
            </a:fld>
            <a:endParaRPr lang="en-US" dirty="0"/>
          </a:p>
        </p:txBody>
      </p:sp>
      <p:sp>
        <p:nvSpPr>
          <p:cNvPr id="7" name="Rectangle 203"/>
          <p:cNvSpPr>
            <a:spLocks noGrp="1" noChangeArrowheads="1"/>
          </p:cNvSpPr>
          <p:nvPr>
            <p:ph type="dt" sz="half" idx="1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233352"/>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087092"/>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830163"/>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Slide Number Placeholder 8"/>
          <p:cNvSpPr>
            <a:spLocks noGrp="1"/>
          </p:cNvSpPr>
          <p:nvPr>
            <p:ph type="sldNum" sz="quarter" idx="11"/>
          </p:nvPr>
        </p:nvSpPr>
        <p:spPr/>
        <p:txBody>
          <a:bodyPr/>
          <a:lstStyle/>
          <a:p>
            <a:fld id="{CB29584B-2C78-4F19-9D57-A8D27C3B25A0}" type="slidenum">
              <a:rPr lang="en-US" smtClean="0"/>
              <a:pPr/>
              <a:t>‹#›</a:t>
            </a:fld>
            <a:endParaRPr lang="en-US" dirty="0"/>
          </a:p>
        </p:txBody>
      </p:sp>
      <p:sp>
        <p:nvSpPr>
          <p:cNvPr id="7" name="Rectangle 203"/>
          <p:cNvSpPr>
            <a:spLocks noGrp="1" noChangeArrowheads="1"/>
          </p:cNvSpPr>
          <p:nvPr>
            <p:ph type="dt" sz="half" idx="1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912" y="1021207"/>
            <a:ext cx="8229600" cy="5486400"/>
          </a:xfrm>
        </p:spPr>
        <p:txBody>
          <a:bodyPr/>
          <a:lstStyle>
            <a:lvl1pPr marL="341313" indent="-341313">
              <a:lnSpc>
                <a:spcPct val="90000"/>
              </a:lnSpc>
              <a:defRPr/>
            </a:lvl1pPr>
            <a:lvl2pPr marL="806450" indent="-350838">
              <a:lnSpc>
                <a:spcPct val="90000"/>
              </a:lnSpc>
              <a:defRPr/>
            </a:lvl2pPr>
            <a:lvl3pPr marL="1263650" indent="-344488">
              <a:lnSpc>
                <a:spcPct val="90000"/>
              </a:lnSpc>
              <a:buFontTx/>
              <a:buBlip>
                <a:blip r:embed="rId2"/>
              </a:buBlip>
              <a:defRPr/>
            </a:lvl3pPr>
            <a:lvl4pPr marL="1720850" indent="-350838">
              <a:lnSpc>
                <a:spcPct val="90000"/>
              </a:lnSpc>
              <a:defRPr/>
            </a:lvl4pPr>
            <a:lvl5pPr>
              <a:lnSpc>
                <a:spcPct val="90000"/>
              </a:lnSpc>
              <a:buNone/>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Date Placeholder 8"/>
          <p:cNvSpPr>
            <a:spLocks noGrp="1"/>
          </p:cNvSpPr>
          <p:nvPr>
            <p:ph type="dt" sz="half" idx="10"/>
          </p:nvPr>
        </p:nvSpPr>
        <p:spPr/>
        <p:txBody>
          <a:bodyPr/>
          <a:lstStyle/>
          <a:p>
            <a:r>
              <a:rPr lang="en-US" smtClean="0"/>
              <a:t>08 May 2015</a:t>
            </a:r>
            <a:endParaRPr lang="en-US" dirty="0"/>
          </a:p>
        </p:txBody>
      </p:sp>
      <p:sp>
        <p:nvSpPr>
          <p:cNvPr id="10" name="Slide Number Placeholder 9"/>
          <p:cNvSpPr>
            <a:spLocks noGrp="1"/>
          </p:cNvSpPr>
          <p:nvPr>
            <p:ph type="sldNum" sz="quarter" idx="11"/>
          </p:nvPr>
        </p:nvSpPr>
        <p:spPr/>
        <p:txBody>
          <a:bodyPr/>
          <a:lstStyle/>
          <a:p>
            <a:fld id="{CB29584B-2C78-4F19-9D57-A8D27C3B25A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7014" y="1097280"/>
            <a:ext cx="4265612" cy="5486400"/>
          </a:xfrm>
        </p:spPr>
        <p:txBody>
          <a:bodyPr/>
          <a:lstStyle>
            <a:lvl1pPr>
              <a:defRPr lang="en-US" sz="2000" b="0" dirty="0" smtClean="0">
                <a:solidFill>
                  <a:srgbClr val="000000"/>
                </a:solidFill>
                <a:latin typeface="+mn-lt"/>
                <a:ea typeface="+mn-ea"/>
                <a:cs typeface="+mn-cs"/>
              </a:defRPr>
            </a:lvl1pPr>
            <a:lvl2pPr>
              <a:defRPr lang="en-US" sz="2000" b="0" dirty="0" smtClean="0">
                <a:solidFill>
                  <a:srgbClr val="000000"/>
                </a:solidFill>
                <a:latin typeface="+mn-lt"/>
                <a:ea typeface="+mn-ea"/>
                <a:cs typeface="+mn-cs"/>
              </a:defRPr>
            </a:lvl2pPr>
            <a:lvl3pPr>
              <a:defRPr lang="en-US" sz="2000" b="0" dirty="0" smtClean="0">
                <a:solidFill>
                  <a:srgbClr val="000000"/>
                </a:solidFill>
                <a:latin typeface="+mn-lt"/>
                <a:ea typeface="+mn-ea"/>
                <a:cs typeface="+mn-cs"/>
              </a:defRPr>
            </a:lvl3pPr>
            <a:lvl4pPr>
              <a:defRPr lang="en-US" sz="2000" b="0" dirty="0" smtClean="0">
                <a:solidFill>
                  <a:srgbClr val="000000"/>
                </a:solidFill>
                <a:latin typeface="+mn-lt"/>
                <a:ea typeface="+mn-ea"/>
                <a:cs typeface="+mn-cs"/>
              </a:defRPr>
            </a:lvl4pPr>
            <a:lvl5pPr>
              <a:defRPr lang="en-US" sz="2000" b="1" dirty="0">
                <a:solidFill>
                  <a:srgbClr val="000000"/>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4" name="Content Placeholder 3"/>
          <p:cNvSpPr>
            <a:spLocks noGrp="1"/>
          </p:cNvSpPr>
          <p:nvPr>
            <p:ph sz="half" idx="2"/>
          </p:nvPr>
        </p:nvSpPr>
        <p:spPr>
          <a:xfrm>
            <a:off x="4645025" y="1097280"/>
            <a:ext cx="4265613" cy="5486400"/>
          </a:xfrm>
        </p:spPr>
        <p:txBody>
          <a:bodyPr/>
          <a:lstStyle>
            <a:lvl1pPr>
              <a:defRPr lang="en-US" sz="2000" b="0" dirty="0" smtClean="0">
                <a:solidFill>
                  <a:srgbClr val="000000"/>
                </a:solidFill>
                <a:latin typeface="+mn-lt"/>
                <a:ea typeface="+mn-ea"/>
                <a:cs typeface="+mn-cs"/>
              </a:defRPr>
            </a:lvl1pPr>
            <a:lvl2pPr>
              <a:defRPr lang="en-US" sz="2000" b="0" dirty="0" smtClean="0">
                <a:solidFill>
                  <a:srgbClr val="000000"/>
                </a:solidFill>
                <a:latin typeface="+mn-lt"/>
                <a:ea typeface="+mn-ea"/>
                <a:cs typeface="+mn-cs"/>
              </a:defRPr>
            </a:lvl2pPr>
            <a:lvl3pPr>
              <a:defRPr lang="en-US" sz="2000" b="0" dirty="0" smtClean="0">
                <a:solidFill>
                  <a:srgbClr val="000000"/>
                </a:solidFill>
                <a:latin typeface="+mn-lt"/>
                <a:ea typeface="+mn-ea"/>
                <a:cs typeface="+mn-cs"/>
              </a:defRPr>
            </a:lvl3pPr>
            <a:lvl4pPr>
              <a:defRPr lang="en-US" sz="2000" b="0" dirty="0" smtClean="0">
                <a:solidFill>
                  <a:srgbClr val="000000"/>
                </a:solidFill>
                <a:latin typeface="+mn-lt"/>
                <a:ea typeface="+mn-ea"/>
                <a:cs typeface="+mn-cs"/>
              </a:defRPr>
            </a:lvl4pPr>
            <a:lvl5pPr>
              <a:defRPr lang="en-US" sz="2000" b="1" dirty="0">
                <a:solidFill>
                  <a:srgbClr val="000000"/>
                </a:solidFill>
                <a:latin typeface="+mn-lt"/>
                <a:ea typeface="+mn-ea"/>
                <a:cs typeface="+mn-cs"/>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Slide Number Placeholder 10"/>
          <p:cNvSpPr>
            <a:spLocks noGrp="1"/>
          </p:cNvSpPr>
          <p:nvPr>
            <p:ph type="sldNum" sz="quarter" idx="11"/>
          </p:nvPr>
        </p:nvSpPr>
        <p:spPr/>
        <p:txBody>
          <a:bodyPr/>
          <a:lstStyle/>
          <a:p>
            <a:fld id="{CB29584B-2C78-4F19-9D57-A8D27C3B25A0}" type="slidenum">
              <a:rPr lang="en-US" smtClean="0"/>
              <a:pPr/>
              <a:t>‹#›</a:t>
            </a:fld>
            <a:endParaRPr lang="en-US" dirty="0"/>
          </a:p>
        </p:txBody>
      </p:sp>
      <p:sp>
        <p:nvSpPr>
          <p:cNvPr id="7" name="Rectangle 203"/>
          <p:cNvSpPr>
            <a:spLocks noGrp="1" noChangeArrowheads="1"/>
          </p:cNvSpPr>
          <p:nvPr>
            <p:ph type="dt" sz="half" idx="1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lgn="l" rtl="0" eaLnBrk="1" fontAlgn="base" hangingPunct="1">
              <a:lnSpc>
                <a:spcPct val="90000"/>
              </a:lnSpc>
              <a:spcBef>
                <a:spcPts val="1200"/>
              </a:spcBef>
              <a:spcAft>
                <a:spcPct val="0"/>
              </a:spcAft>
              <a:defRPr lang="en-US" sz="2000" b="1" dirty="0" smtClean="0">
                <a:solidFill>
                  <a:srgbClr val="000000"/>
                </a:solidFill>
                <a:latin typeface="+mn-lt"/>
                <a:ea typeface="+mn-ea"/>
                <a:cs typeface="+mn-cs"/>
              </a:defRPr>
            </a:lvl1pPr>
            <a:lvl2pPr algn="l" rtl="0" eaLnBrk="1" fontAlgn="base" hangingPunct="1">
              <a:lnSpc>
                <a:spcPct val="90000"/>
              </a:lnSpc>
              <a:spcBef>
                <a:spcPts val="1200"/>
              </a:spcBef>
              <a:spcAft>
                <a:spcPct val="0"/>
              </a:spcAft>
              <a:defRPr lang="en-US" sz="2000" b="1" dirty="0" smtClean="0">
                <a:solidFill>
                  <a:srgbClr val="000000"/>
                </a:solidFill>
                <a:latin typeface="+mn-lt"/>
                <a:ea typeface="+mn-ea"/>
                <a:cs typeface="+mn-cs"/>
              </a:defRPr>
            </a:lvl2pPr>
            <a:lvl3pPr algn="l" rtl="0" eaLnBrk="1" fontAlgn="base" hangingPunct="1">
              <a:lnSpc>
                <a:spcPct val="90000"/>
              </a:lnSpc>
              <a:spcBef>
                <a:spcPts val="1200"/>
              </a:spcBef>
              <a:spcAft>
                <a:spcPct val="0"/>
              </a:spcAft>
              <a:defRPr lang="en-US" sz="2000" b="1" dirty="0" smtClean="0">
                <a:solidFill>
                  <a:srgbClr val="000000"/>
                </a:solidFill>
                <a:latin typeface="+mn-lt"/>
                <a:ea typeface="+mn-ea"/>
                <a:cs typeface="+mn-cs"/>
              </a:defRPr>
            </a:lvl3pPr>
            <a:lvl4pPr algn="l" rtl="0" eaLnBrk="1" fontAlgn="base" hangingPunct="1">
              <a:lnSpc>
                <a:spcPct val="90000"/>
              </a:lnSpc>
              <a:spcBef>
                <a:spcPts val="1200"/>
              </a:spcBef>
              <a:spcAft>
                <a:spcPct val="0"/>
              </a:spcAft>
              <a:defRPr lang="en-US" sz="2000" b="1" dirty="0" smtClean="0">
                <a:solidFill>
                  <a:srgbClr val="000000"/>
                </a:solidFill>
                <a:latin typeface="+mn-lt"/>
                <a:ea typeface="+mn-ea"/>
                <a:cs typeface="+mn-cs"/>
              </a:defRPr>
            </a:lvl4pPr>
            <a:lvl5pPr algn="l" rtl="0" eaLnBrk="1" fontAlgn="base" hangingPunct="1">
              <a:lnSpc>
                <a:spcPct val="90000"/>
              </a:lnSpc>
              <a:spcBef>
                <a:spcPts val="1200"/>
              </a:spcBef>
              <a:spcAft>
                <a:spcPct val="0"/>
              </a:spcAft>
              <a:defRPr lang="en-US" sz="2000" b="1" dirty="0">
                <a:solidFill>
                  <a:srgbClr val="000000"/>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lgn="l" rtl="0" eaLnBrk="1" fontAlgn="base" hangingPunct="1">
              <a:lnSpc>
                <a:spcPct val="90000"/>
              </a:lnSpc>
              <a:spcBef>
                <a:spcPts val="1200"/>
              </a:spcBef>
              <a:spcAft>
                <a:spcPct val="0"/>
              </a:spcAft>
              <a:defRPr lang="en-US" sz="2000" b="1" dirty="0" smtClean="0">
                <a:solidFill>
                  <a:srgbClr val="000000"/>
                </a:solidFill>
                <a:latin typeface="+mn-lt"/>
                <a:ea typeface="+mn-ea"/>
                <a:cs typeface="+mn-cs"/>
              </a:defRPr>
            </a:lvl1pPr>
            <a:lvl2pPr algn="l" rtl="0" eaLnBrk="1" fontAlgn="base" hangingPunct="1">
              <a:lnSpc>
                <a:spcPct val="90000"/>
              </a:lnSpc>
              <a:spcBef>
                <a:spcPts val="1200"/>
              </a:spcBef>
              <a:spcAft>
                <a:spcPct val="0"/>
              </a:spcAft>
              <a:defRPr lang="en-US" sz="2000" b="1" dirty="0" smtClean="0">
                <a:solidFill>
                  <a:srgbClr val="000000"/>
                </a:solidFill>
                <a:latin typeface="+mn-lt"/>
                <a:ea typeface="+mn-ea"/>
                <a:cs typeface="+mn-cs"/>
              </a:defRPr>
            </a:lvl2pPr>
            <a:lvl3pPr algn="l" rtl="0" eaLnBrk="1" fontAlgn="base" hangingPunct="1">
              <a:lnSpc>
                <a:spcPct val="90000"/>
              </a:lnSpc>
              <a:spcBef>
                <a:spcPts val="1200"/>
              </a:spcBef>
              <a:spcAft>
                <a:spcPct val="0"/>
              </a:spcAft>
              <a:defRPr lang="en-US" sz="2000" b="1" dirty="0" smtClean="0">
                <a:solidFill>
                  <a:srgbClr val="000000"/>
                </a:solidFill>
                <a:latin typeface="+mn-lt"/>
                <a:ea typeface="+mn-ea"/>
                <a:cs typeface="+mn-cs"/>
              </a:defRPr>
            </a:lvl3pPr>
            <a:lvl4pPr algn="l" rtl="0" eaLnBrk="1" fontAlgn="base" hangingPunct="1">
              <a:lnSpc>
                <a:spcPct val="90000"/>
              </a:lnSpc>
              <a:spcBef>
                <a:spcPts val="1200"/>
              </a:spcBef>
              <a:spcAft>
                <a:spcPct val="0"/>
              </a:spcAft>
              <a:defRPr lang="en-US" sz="2000" b="1" dirty="0" smtClean="0">
                <a:solidFill>
                  <a:srgbClr val="000000"/>
                </a:solidFill>
                <a:latin typeface="+mn-lt"/>
                <a:ea typeface="+mn-ea"/>
                <a:cs typeface="+mn-cs"/>
              </a:defRPr>
            </a:lvl4pPr>
            <a:lvl5pPr algn="l" rtl="0" eaLnBrk="1" fontAlgn="base" hangingPunct="1">
              <a:lnSpc>
                <a:spcPct val="90000"/>
              </a:lnSpc>
              <a:spcBef>
                <a:spcPts val="1200"/>
              </a:spcBef>
              <a:spcAft>
                <a:spcPct val="0"/>
              </a:spcAft>
              <a:defRPr lang="en-US" sz="2000" b="1" dirty="0">
                <a:solidFill>
                  <a:srgbClr val="000000"/>
                </a:solidFill>
                <a:latin typeface="+mn-lt"/>
                <a:ea typeface="+mn-ea"/>
                <a:cs typeface="+mn-cs"/>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13" name="Slide Number Placeholder 12"/>
          <p:cNvSpPr>
            <a:spLocks noGrp="1"/>
          </p:cNvSpPr>
          <p:nvPr>
            <p:ph type="sldNum" sz="quarter" idx="11"/>
          </p:nvPr>
        </p:nvSpPr>
        <p:spPr/>
        <p:txBody>
          <a:bodyPr/>
          <a:lstStyle/>
          <a:p>
            <a:fld id="{CB29584B-2C78-4F19-9D57-A8D27C3B25A0}" type="slidenum">
              <a:rPr lang="en-US" smtClean="0"/>
              <a:pPr/>
              <a:t>‹#›</a:t>
            </a:fld>
            <a:endParaRPr lang="en-US" dirty="0"/>
          </a:p>
        </p:txBody>
      </p:sp>
      <p:sp>
        <p:nvSpPr>
          <p:cNvPr id="9" name="Rectangle 203"/>
          <p:cNvSpPr>
            <a:spLocks noGrp="1" noChangeArrowheads="1"/>
          </p:cNvSpPr>
          <p:nvPr>
            <p:ph type="dt" sz="half" idx="1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9" name="Slide Number Placeholder 8"/>
          <p:cNvSpPr>
            <a:spLocks noGrp="1"/>
          </p:cNvSpPr>
          <p:nvPr>
            <p:ph type="sldNum" sz="quarter" idx="11"/>
          </p:nvPr>
        </p:nvSpPr>
        <p:spPr/>
        <p:txBody>
          <a:bodyPr/>
          <a:lstStyle/>
          <a:p>
            <a:fld id="{CB29584B-2C78-4F19-9D57-A8D27C3B25A0}" type="slidenum">
              <a:rPr lang="en-US" smtClean="0"/>
              <a:pPr/>
              <a:t>‹#›</a:t>
            </a:fld>
            <a:endParaRPr lang="en-US" dirty="0"/>
          </a:p>
        </p:txBody>
      </p:sp>
      <p:sp>
        <p:nvSpPr>
          <p:cNvPr id="5" name="TextBox 4"/>
          <p:cNvSpPr txBox="1"/>
          <p:nvPr userDrawn="1"/>
        </p:nvSpPr>
        <p:spPr>
          <a:xfrm rot="19964952">
            <a:off x="1274936" y="3265339"/>
            <a:ext cx="6557555" cy="1246495"/>
          </a:xfrm>
          <a:prstGeom prst="rect">
            <a:avLst/>
          </a:prstGeom>
          <a:noFill/>
        </p:spPr>
        <p:txBody>
          <a:bodyPr wrap="square" rtlCol="0">
            <a:spAutoFit/>
          </a:bodyPr>
          <a:lstStyle/>
          <a:p>
            <a:pPr algn="ctr"/>
            <a:r>
              <a:rPr lang="en-US" sz="7500" dirty="0" smtClean="0">
                <a:solidFill>
                  <a:schemeClr val="bg1">
                    <a:lumMod val="75000"/>
                    <a:alpha val="50000"/>
                  </a:schemeClr>
                </a:solidFill>
              </a:rPr>
              <a:t>Notional </a:t>
            </a:r>
            <a:endParaRPr lang="en-US" sz="7500" dirty="0">
              <a:solidFill>
                <a:schemeClr val="bg1">
                  <a:lumMod val="75000"/>
                  <a:alpha val="50000"/>
                </a:schemeClr>
              </a:solidFill>
            </a:endParaRPr>
          </a:p>
        </p:txBody>
      </p:sp>
      <p:sp>
        <p:nvSpPr>
          <p:cNvPr id="6" name="Rectangle 203"/>
          <p:cNvSpPr>
            <a:spLocks noGrp="1" noChangeArrowheads="1"/>
          </p:cNvSpPr>
          <p:nvPr>
            <p:ph type="dt" sz="half" idx="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ransition Title">
    <p:spTree>
      <p:nvGrpSpPr>
        <p:cNvPr id="1" name=""/>
        <p:cNvGrpSpPr/>
        <p:nvPr/>
      </p:nvGrpSpPr>
      <p:grpSpPr>
        <a:xfrm>
          <a:off x="0" y="0"/>
          <a:ext cx="0" cy="0"/>
          <a:chOff x="0" y="0"/>
          <a:chExt cx="0" cy="0"/>
        </a:xfrm>
      </p:grpSpPr>
      <p:sp>
        <p:nvSpPr>
          <p:cNvPr id="7" name="Title 6"/>
          <p:cNvSpPr>
            <a:spLocks noGrp="1"/>
          </p:cNvSpPr>
          <p:nvPr>
            <p:ph type="title"/>
          </p:nvPr>
        </p:nvSpPr>
        <p:spPr>
          <a:xfrm>
            <a:off x="1755648" y="3092008"/>
            <a:ext cx="5632704" cy="673989"/>
          </a:xfrm>
        </p:spPr>
        <p:txBody>
          <a:bodyPr>
            <a:noAutofit/>
          </a:bodyPr>
          <a:lstStyle/>
          <a:p>
            <a:r>
              <a:rPr lang="en-US" smtClean="0"/>
              <a:t>Click to edit Master title style</a:t>
            </a:r>
            <a:endParaRPr lang="en-US" dirty="0"/>
          </a:p>
        </p:txBody>
      </p:sp>
      <p:sp>
        <p:nvSpPr>
          <p:cNvPr id="9" name="Slide Number Placeholder 8"/>
          <p:cNvSpPr>
            <a:spLocks noGrp="1"/>
          </p:cNvSpPr>
          <p:nvPr>
            <p:ph type="sldNum" sz="quarter" idx="11"/>
          </p:nvPr>
        </p:nvSpPr>
        <p:spPr/>
        <p:txBody>
          <a:bodyPr/>
          <a:lstStyle/>
          <a:p>
            <a:fld id="{CB29584B-2C78-4F19-9D57-A8D27C3B25A0}" type="slidenum">
              <a:rPr lang="en-US" smtClean="0"/>
              <a:pPr/>
              <a:t>‹#›</a:t>
            </a:fld>
            <a:endParaRPr lang="en-US" dirty="0"/>
          </a:p>
        </p:txBody>
      </p:sp>
      <p:sp>
        <p:nvSpPr>
          <p:cNvPr id="5" name="Rectangle 203"/>
          <p:cNvSpPr>
            <a:spLocks noGrp="1" noChangeArrowheads="1"/>
          </p:cNvSpPr>
          <p:nvPr>
            <p:ph type="dt" sz="half" idx="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Slide Number Placeholder 5"/>
          <p:cNvSpPr>
            <a:spLocks noGrp="1"/>
          </p:cNvSpPr>
          <p:nvPr>
            <p:ph type="sldNum" sz="quarter" idx="11"/>
          </p:nvPr>
        </p:nvSpPr>
        <p:spPr/>
        <p:txBody>
          <a:bodyPr/>
          <a:lstStyle/>
          <a:p>
            <a:fld id="{CB29584B-2C78-4F19-9D57-A8D27C3B25A0}" type="slidenum">
              <a:rPr lang="en-US" smtClean="0"/>
              <a:pPr/>
              <a:t>‹#›</a:t>
            </a:fld>
            <a:endParaRPr lang="en-US" dirty="0"/>
          </a:p>
        </p:txBody>
      </p:sp>
      <p:sp>
        <p:nvSpPr>
          <p:cNvPr id="4" name="Rectangle 203"/>
          <p:cNvSpPr>
            <a:spLocks noGrp="1" noChangeArrowheads="1"/>
          </p:cNvSpPr>
          <p:nvPr>
            <p:ph type="dt" sz="half" idx="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Chapter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normAutofit/>
          </a:bodyPr>
          <a:lstStyle>
            <a:lvl1pPr algn="l">
              <a:defRPr sz="32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Chapter</a:t>
            </a:r>
          </a:p>
        </p:txBody>
      </p:sp>
      <p:sp>
        <p:nvSpPr>
          <p:cNvPr id="8" name="Slide Number Placeholder 7"/>
          <p:cNvSpPr>
            <a:spLocks noGrp="1"/>
          </p:cNvSpPr>
          <p:nvPr>
            <p:ph type="sldNum" sz="quarter" idx="11"/>
          </p:nvPr>
        </p:nvSpPr>
        <p:spPr/>
        <p:txBody>
          <a:bodyPr/>
          <a:lstStyle/>
          <a:p>
            <a:fld id="{CB29584B-2C78-4F19-9D57-A8D27C3B25A0}" type="slidenum">
              <a:rPr lang="en-US" smtClean="0"/>
              <a:pPr/>
              <a:t>‹#›</a:t>
            </a:fld>
            <a:endParaRPr lang="en-US" dirty="0"/>
          </a:p>
        </p:txBody>
      </p:sp>
      <p:sp>
        <p:nvSpPr>
          <p:cNvPr id="6" name="Rectangle 203"/>
          <p:cNvSpPr>
            <a:spLocks noGrp="1" noChangeArrowheads="1"/>
          </p:cNvSpPr>
          <p:nvPr>
            <p:ph type="dt" sz="half" idx="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Appendix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normAutofit/>
          </a:bodyPr>
          <a:lstStyle>
            <a:lvl1pPr algn="l">
              <a:defRPr sz="3200" b="1" cap="all"/>
            </a:lvl1pPr>
          </a:lstStyle>
          <a:p>
            <a:r>
              <a:rPr lang="en-US" smtClean="0"/>
              <a:t>Click to edit Master title style</a:t>
            </a:r>
            <a:endParaRPr lang="en-US"/>
          </a:p>
        </p:txBody>
      </p:sp>
      <p:sp>
        <p:nvSpPr>
          <p:cNvPr id="3" name="Text Placeholder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Appendix</a:t>
            </a:r>
          </a:p>
        </p:txBody>
      </p:sp>
      <p:sp>
        <p:nvSpPr>
          <p:cNvPr id="8" name="Slide Number Placeholder 7"/>
          <p:cNvSpPr>
            <a:spLocks noGrp="1"/>
          </p:cNvSpPr>
          <p:nvPr>
            <p:ph type="sldNum" sz="quarter" idx="11"/>
          </p:nvPr>
        </p:nvSpPr>
        <p:spPr/>
        <p:txBody>
          <a:bodyPr/>
          <a:lstStyle/>
          <a:p>
            <a:fld id="{CB29584B-2C78-4F19-9D57-A8D27C3B25A0}" type="slidenum">
              <a:rPr lang="en-US" smtClean="0"/>
              <a:pPr/>
              <a:t>‹#›</a:t>
            </a:fld>
            <a:endParaRPr lang="en-US" dirty="0"/>
          </a:p>
        </p:txBody>
      </p:sp>
      <p:sp>
        <p:nvSpPr>
          <p:cNvPr id="6" name="Rectangle 203"/>
          <p:cNvSpPr>
            <a:spLocks noGrp="1" noChangeArrowheads="1"/>
          </p:cNvSpPr>
          <p:nvPr>
            <p:ph type="dt" sz="half" idx="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amma/>
                <a:tint val="0"/>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1227" name="Rectangle 203"/>
          <p:cNvSpPr>
            <a:spLocks noGrp="1" noChangeArrowheads="1"/>
          </p:cNvSpPr>
          <p:nvPr>
            <p:ph type="dt" sz="half" idx="2"/>
          </p:nvPr>
        </p:nvSpPr>
        <p:spPr bwMode="auto">
          <a:xfrm>
            <a:off x="0" y="6626225"/>
            <a:ext cx="1828800"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defRPr sz="800">
                <a:solidFill>
                  <a:srgbClr val="969696"/>
                </a:solidFill>
              </a:defRPr>
            </a:lvl1pPr>
          </a:lstStyle>
          <a:p>
            <a:r>
              <a:rPr lang="en-US" smtClean="0"/>
              <a:t>08 May 2015</a:t>
            </a:r>
            <a:endParaRPr lang="en-US" dirty="0"/>
          </a:p>
        </p:txBody>
      </p:sp>
      <p:sp>
        <p:nvSpPr>
          <p:cNvPr id="1228" name="Rectangle 204"/>
          <p:cNvSpPr>
            <a:spLocks noGrp="1" noChangeArrowheads="1"/>
          </p:cNvSpPr>
          <p:nvPr>
            <p:ph type="sldNum" sz="quarter" idx="4"/>
          </p:nvPr>
        </p:nvSpPr>
        <p:spPr bwMode="auto">
          <a:xfrm>
            <a:off x="8700249" y="6610487"/>
            <a:ext cx="365125" cy="228600"/>
          </a:xfrm>
          <a:prstGeom prst="rect">
            <a:avLst/>
          </a:prstGeom>
          <a:noFill/>
          <a:ln w="9525">
            <a:noFill/>
            <a:miter lim="800000"/>
            <a:headEnd/>
            <a:tailEnd/>
          </a:ln>
          <a:effectLst/>
        </p:spPr>
        <p:txBody>
          <a:bodyPr vert="horz" wrap="none" lIns="91429" tIns="45714" rIns="91429" bIns="45714" numCol="1" anchor="b" anchorCtr="0" compatLnSpc="1">
            <a:prstTxWarp prst="textNoShape">
              <a:avLst/>
            </a:prstTxWarp>
          </a:bodyPr>
          <a:lstStyle>
            <a:lvl1pPr algn="r">
              <a:defRPr sz="1000">
                <a:solidFill>
                  <a:srgbClr val="969696"/>
                </a:solidFill>
              </a:defRPr>
            </a:lvl1pPr>
          </a:lstStyle>
          <a:p>
            <a:fld id="{CB29584B-2C78-4F19-9D57-A8D27C3B25A0}" type="slidenum">
              <a:rPr lang="en-US" smtClean="0"/>
              <a:pPr/>
              <a:t>‹#›</a:t>
            </a:fld>
            <a:endParaRPr lang="en-US" dirty="0"/>
          </a:p>
        </p:txBody>
      </p:sp>
      <p:sp>
        <p:nvSpPr>
          <p:cNvPr id="1456" name="Rectangle 432"/>
          <p:cNvSpPr>
            <a:spLocks noGrp="1" noChangeArrowheads="1"/>
          </p:cNvSpPr>
          <p:nvPr>
            <p:ph type="body" idx="1"/>
          </p:nvPr>
        </p:nvSpPr>
        <p:spPr bwMode="auto">
          <a:xfrm>
            <a:off x="470648" y="1260475"/>
            <a:ext cx="8229600" cy="536575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2" name="ClassFooter"/>
          <p:cNvSpPr txBox="1">
            <a:spLocks noChangeArrowheads="1"/>
          </p:cNvSpPr>
          <p:nvPr/>
        </p:nvSpPr>
        <p:spPr bwMode="auto">
          <a:xfrm>
            <a:off x="8705300" y="6611781"/>
            <a:ext cx="0" cy="246221"/>
          </a:xfrm>
          <a:prstGeom prst="rect">
            <a:avLst/>
          </a:prstGeom>
          <a:noFill/>
          <a:ln w="12700">
            <a:noFill/>
            <a:miter lim="800000"/>
            <a:headEnd/>
            <a:tailEnd/>
          </a:ln>
          <a:effectLst/>
        </p:spPr>
        <p:txBody>
          <a:bodyPr wrap="none" lIns="0" tIns="0" rIns="0" bIns="0">
            <a:spAutoFit/>
          </a:bodyPr>
          <a:lstStyle/>
          <a:p>
            <a:pPr algn="r"/>
            <a:r>
              <a:rPr lang="en-US" sz="1600" dirty="0" smtClean="0">
                <a:solidFill>
                  <a:srgbClr val="009900"/>
                </a:solidFill>
              </a:rPr>
              <a:t> </a:t>
            </a:r>
            <a:endParaRPr lang="en-US" sz="1600" dirty="0">
              <a:solidFill>
                <a:srgbClr val="009900"/>
              </a:solidFill>
            </a:endParaRPr>
          </a:p>
        </p:txBody>
      </p:sp>
      <p:sp>
        <p:nvSpPr>
          <p:cNvPr id="15" name="ClassHeader"/>
          <p:cNvSpPr txBox="1">
            <a:spLocks noChangeArrowheads="1"/>
          </p:cNvSpPr>
          <p:nvPr/>
        </p:nvSpPr>
        <p:spPr bwMode="auto">
          <a:xfrm>
            <a:off x="0" y="0"/>
            <a:ext cx="184666" cy="246221"/>
          </a:xfrm>
          <a:prstGeom prst="rect">
            <a:avLst/>
          </a:prstGeom>
          <a:noFill/>
          <a:ln w="12700">
            <a:noFill/>
            <a:miter lim="800000"/>
            <a:headEnd/>
            <a:tailEnd/>
          </a:ln>
          <a:effectLst/>
        </p:spPr>
        <p:txBody>
          <a:bodyPr wrap="none" lIns="182880" tIns="0" rIns="0" bIns="0">
            <a:spAutoFit/>
          </a:bodyPr>
          <a:lstStyle/>
          <a:p>
            <a:r>
              <a:rPr lang="en-US" sz="1600" dirty="0" smtClean="0">
                <a:solidFill>
                  <a:srgbClr val="009900"/>
                </a:solidFill>
              </a:rPr>
              <a:t> </a:t>
            </a:r>
            <a:endParaRPr lang="en-US" sz="1600" dirty="0">
              <a:solidFill>
                <a:srgbClr val="009900"/>
              </a:solidFill>
            </a:endParaRPr>
          </a:p>
        </p:txBody>
      </p:sp>
      <p:grpSp>
        <p:nvGrpSpPr>
          <p:cNvPr id="16" name="Group 15"/>
          <p:cNvGrpSpPr/>
          <p:nvPr/>
        </p:nvGrpSpPr>
        <p:grpSpPr>
          <a:xfrm>
            <a:off x="242794" y="300038"/>
            <a:ext cx="8586788" cy="800100"/>
            <a:chOff x="215900" y="184150"/>
            <a:chExt cx="8586788" cy="800100"/>
          </a:xfrm>
        </p:grpSpPr>
        <p:pic>
          <p:nvPicPr>
            <p:cNvPr id="17" name="Picture 4"/>
            <p:cNvPicPr>
              <a:picLocks noChangeAspect="1" noChangeArrowheads="1"/>
            </p:cNvPicPr>
            <p:nvPr userDrawn="1"/>
          </p:nvPicPr>
          <p:blipFill>
            <a:blip r:embed="rId13" cstate="print"/>
            <a:srcRect/>
            <a:stretch>
              <a:fillRect/>
            </a:stretch>
          </p:blipFill>
          <p:spPr bwMode="auto">
            <a:xfrm>
              <a:off x="7375525" y="184150"/>
              <a:ext cx="1427163" cy="763588"/>
            </a:xfrm>
            <a:prstGeom prst="rect">
              <a:avLst/>
            </a:prstGeom>
            <a:noFill/>
            <a:ln w="12700">
              <a:noFill/>
              <a:miter lim="800000"/>
              <a:headEnd/>
              <a:tailEnd/>
            </a:ln>
          </p:spPr>
        </p:pic>
        <p:sp>
          <p:nvSpPr>
            <p:cNvPr id="19" name="SolidBar"/>
            <p:cNvSpPr>
              <a:spLocks noChangeArrowheads="1"/>
            </p:cNvSpPr>
            <p:nvPr userDrawn="1"/>
          </p:nvSpPr>
          <p:spPr bwMode="auto">
            <a:xfrm>
              <a:off x="1317625" y="806450"/>
              <a:ext cx="6492875" cy="96838"/>
            </a:xfrm>
            <a:prstGeom prst="rect">
              <a:avLst/>
            </a:prstGeom>
            <a:solidFill>
              <a:srgbClr val="008000"/>
            </a:solidFill>
            <a:ln w="12700">
              <a:noFill/>
              <a:miter lim="800000"/>
              <a:headEnd/>
              <a:tailEnd/>
            </a:ln>
          </p:spPr>
          <p:txBody>
            <a:bodyPr wrap="none" lIns="228600" tIns="92075" rIns="228600" bIns="92075" anchor="ctr">
              <a:noAutofit/>
            </a:bodyPr>
            <a:lstStyle/>
            <a:p>
              <a:pPr eaLnBrk="0" hangingPunct="0">
                <a:defRPr/>
              </a:pPr>
              <a:endParaRPr lang="en-US"/>
            </a:p>
          </p:txBody>
        </p:sp>
        <p:sp>
          <p:nvSpPr>
            <p:cNvPr id="20" name="TextBox 19"/>
            <p:cNvSpPr txBox="1"/>
            <p:nvPr userDrawn="1"/>
          </p:nvSpPr>
          <p:spPr bwMode="auto">
            <a:xfrm>
              <a:off x="215900" y="705712"/>
              <a:ext cx="1095172" cy="278538"/>
            </a:xfrm>
            <a:prstGeom prst="rect">
              <a:avLst/>
            </a:prstGeom>
            <a:noFill/>
          </p:spPr>
          <p:txBody>
            <a:bodyPr wrap="none" anchor="b">
              <a:spAutoFit/>
            </a:bodyPr>
            <a:lstStyle/>
            <a:p>
              <a:pPr eaLnBrk="0" hangingPunct="0">
                <a:defRPr/>
              </a:pPr>
              <a:r>
                <a:rPr lang="en-US" sz="1210" dirty="0">
                  <a:solidFill>
                    <a:srgbClr val="008000"/>
                  </a:solidFill>
                  <a:latin typeface="Arial Black" pitchFamily="34" charset="0"/>
                </a:rPr>
                <a:t>U.S. ARMY</a:t>
              </a:r>
            </a:p>
          </p:txBody>
        </p:sp>
      </p:grpSp>
      <p:sp>
        <p:nvSpPr>
          <p:cNvPr id="14" name="Rectangle 354"/>
          <p:cNvSpPr>
            <a:spLocks noGrp="1" noChangeArrowheads="1"/>
          </p:cNvSpPr>
          <p:nvPr>
            <p:ph type="title"/>
          </p:nvPr>
        </p:nvSpPr>
        <p:spPr bwMode="auto">
          <a:xfrm>
            <a:off x="1737360" y="228602"/>
            <a:ext cx="5632704" cy="673989"/>
          </a:xfrm>
          <a:prstGeom prst="rect">
            <a:avLst/>
          </a:prstGeom>
          <a:noFill/>
          <a:ln w="9525">
            <a:noFill/>
            <a:miter lim="800000"/>
            <a:headEnd/>
            <a:tailEnd/>
          </a:ln>
          <a:effectLst/>
        </p:spPr>
        <p:txBody>
          <a:bodyPr vert="horz" wrap="square" lIns="0" tIns="0" rIns="0" bIns="0" numCol="1" anchor="b" anchorCtr="1" compatLnSpc="1">
            <a:prstTxWarp prst="textNoShape">
              <a:avLst/>
            </a:prstTxWarp>
            <a:normAutofit/>
          </a:bodyPr>
          <a:lstStyle/>
          <a:p>
            <a:pPr lvl="0"/>
            <a:r>
              <a:rPr lang="en-US" smtClean="0"/>
              <a:t>Click to edit Master title style</a:t>
            </a:r>
            <a:endParaRPr lang="en-US" dirty="0" smtClean="0"/>
          </a:p>
        </p:txBody>
      </p:sp>
    </p:spTree>
  </p:cSld>
  <p:clrMap bg1="lt1" tx1="dk1" bg2="lt2" tx2="dk2" accent1="accent1" accent2="accent2" accent3="accent3" accent4="accent4" accent5="accent5" accent6="accent6" hlink="hlink" folHlink="folHlink"/>
  <p:sldLayoutIdLst>
    <p:sldLayoutId id="2147483750" r:id="rId1"/>
    <p:sldLayoutId id="2147483716" r:id="rId2"/>
    <p:sldLayoutId id="2147483717" r:id="rId3"/>
    <p:sldLayoutId id="2147483718" r:id="rId4"/>
    <p:sldLayoutId id="2147483719" r:id="rId5"/>
    <p:sldLayoutId id="2147483737" r:id="rId6"/>
    <p:sldLayoutId id="2147483720" r:id="rId7"/>
    <p:sldLayoutId id="2147483735" r:id="rId8"/>
    <p:sldLayoutId id="2147483736" r:id="rId9"/>
    <p:sldLayoutId id="2147483721" r:id="rId10"/>
    <p:sldLayoutId id="2147483722" r:id="rId11"/>
  </p:sldLayoutIdLst>
  <p:timing>
    <p:tnLst>
      <p:par>
        <p:cTn id="1" dur="indefinite" restart="never" nodeType="tmRoot"/>
      </p:par>
    </p:tnLst>
  </p:timing>
  <p:hf hdr="0" ftr="0"/>
  <p:txStyles>
    <p:titleStyle>
      <a:lvl1pPr algn="ctr" rtl="0" eaLnBrk="1" fontAlgn="base" hangingPunct="1">
        <a:lnSpc>
          <a:spcPct val="90000"/>
        </a:lnSpc>
        <a:spcBef>
          <a:spcPct val="0"/>
        </a:spcBef>
        <a:spcAft>
          <a:spcPct val="0"/>
        </a:spcAft>
        <a:defRPr sz="2600" b="1">
          <a:solidFill>
            <a:srgbClr val="000000"/>
          </a:solidFill>
          <a:latin typeface="+mj-lt"/>
          <a:ea typeface="+mj-ea"/>
          <a:cs typeface="+mj-cs"/>
        </a:defRPr>
      </a:lvl1pPr>
      <a:lvl2pPr algn="ctr" rtl="0" eaLnBrk="1" fontAlgn="base" hangingPunct="1">
        <a:lnSpc>
          <a:spcPct val="90000"/>
        </a:lnSpc>
        <a:spcBef>
          <a:spcPct val="0"/>
        </a:spcBef>
        <a:spcAft>
          <a:spcPct val="0"/>
        </a:spcAft>
        <a:defRPr sz="2800" b="1">
          <a:solidFill>
            <a:srgbClr val="000000"/>
          </a:solidFill>
          <a:latin typeface="Arial" charset="0"/>
        </a:defRPr>
      </a:lvl2pPr>
      <a:lvl3pPr algn="ctr" rtl="0" eaLnBrk="1" fontAlgn="base" hangingPunct="1">
        <a:lnSpc>
          <a:spcPct val="90000"/>
        </a:lnSpc>
        <a:spcBef>
          <a:spcPct val="0"/>
        </a:spcBef>
        <a:spcAft>
          <a:spcPct val="0"/>
        </a:spcAft>
        <a:defRPr sz="2800" b="1">
          <a:solidFill>
            <a:srgbClr val="000000"/>
          </a:solidFill>
          <a:latin typeface="Arial" charset="0"/>
        </a:defRPr>
      </a:lvl3pPr>
      <a:lvl4pPr algn="ctr" rtl="0" eaLnBrk="1" fontAlgn="base" hangingPunct="1">
        <a:lnSpc>
          <a:spcPct val="90000"/>
        </a:lnSpc>
        <a:spcBef>
          <a:spcPct val="0"/>
        </a:spcBef>
        <a:spcAft>
          <a:spcPct val="0"/>
        </a:spcAft>
        <a:defRPr sz="2800" b="1">
          <a:solidFill>
            <a:srgbClr val="000000"/>
          </a:solidFill>
          <a:latin typeface="Arial" charset="0"/>
        </a:defRPr>
      </a:lvl4pPr>
      <a:lvl5pPr algn="ctr" rtl="0" eaLnBrk="1" fontAlgn="base" hangingPunct="1">
        <a:lnSpc>
          <a:spcPct val="90000"/>
        </a:lnSpc>
        <a:spcBef>
          <a:spcPct val="0"/>
        </a:spcBef>
        <a:spcAft>
          <a:spcPct val="0"/>
        </a:spcAft>
        <a:defRPr sz="2800" b="1">
          <a:solidFill>
            <a:srgbClr val="000000"/>
          </a:solidFill>
          <a:latin typeface="Arial" charset="0"/>
        </a:defRPr>
      </a:lvl5pPr>
      <a:lvl6pPr marL="457200" algn="ctr" rtl="0" eaLnBrk="1" fontAlgn="base" hangingPunct="1">
        <a:lnSpc>
          <a:spcPct val="90000"/>
        </a:lnSpc>
        <a:spcBef>
          <a:spcPct val="0"/>
        </a:spcBef>
        <a:spcAft>
          <a:spcPct val="0"/>
        </a:spcAft>
        <a:defRPr sz="2800" b="1">
          <a:solidFill>
            <a:srgbClr val="000000"/>
          </a:solidFill>
          <a:latin typeface="Arial" charset="0"/>
        </a:defRPr>
      </a:lvl6pPr>
      <a:lvl7pPr marL="914400" algn="ctr" rtl="0" eaLnBrk="1" fontAlgn="base" hangingPunct="1">
        <a:lnSpc>
          <a:spcPct val="90000"/>
        </a:lnSpc>
        <a:spcBef>
          <a:spcPct val="0"/>
        </a:spcBef>
        <a:spcAft>
          <a:spcPct val="0"/>
        </a:spcAft>
        <a:defRPr sz="2800" b="1">
          <a:solidFill>
            <a:srgbClr val="000000"/>
          </a:solidFill>
          <a:latin typeface="Arial" charset="0"/>
        </a:defRPr>
      </a:lvl7pPr>
      <a:lvl8pPr marL="1371600" algn="ctr" rtl="0" eaLnBrk="1" fontAlgn="base" hangingPunct="1">
        <a:lnSpc>
          <a:spcPct val="90000"/>
        </a:lnSpc>
        <a:spcBef>
          <a:spcPct val="0"/>
        </a:spcBef>
        <a:spcAft>
          <a:spcPct val="0"/>
        </a:spcAft>
        <a:defRPr sz="2800" b="1">
          <a:solidFill>
            <a:srgbClr val="000000"/>
          </a:solidFill>
          <a:latin typeface="Arial" charset="0"/>
        </a:defRPr>
      </a:lvl8pPr>
      <a:lvl9pPr marL="1828800" algn="ctr" rtl="0" eaLnBrk="1" fontAlgn="base" hangingPunct="1">
        <a:lnSpc>
          <a:spcPct val="90000"/>
        </a:lnSpc>
        <a:spcBef>
          <a:spcPct val="0"/>
        </a:spcBef>
        <a:spcAft>
          <a:spcPct val="0"/>
        </a:spcAft>
        <a:defRPr sz="2800" b="1">
          <a:solidFill>
            <a:srgbClr val="000000"/>
          </a:solidFill>
          <a:latin typeface="Arial" charset="0"/>
        </a:defRPr>
      </a:lvl9pPr>
    </p:titleStyle>
    <p:bodyStyle>
      <a:lvl1pPr marL="341313" indent="-341313" algn="l" rtl="0" eaLnBrk="1" fontAlgn="base" hangingPunct="1">
        <a:lnSpc>
          <a:spcPct val="90000"/>
        </a:lnSpc>
        <a:spcBef>
          <a:spcPts val="1200"/>
        </a:spcBef>
        <a:spcAft>
          <a:spcPct val="0"/>
        </a:spcAft>
        <a:buClr>
          <a:srgbClr val="008000"/>
        </a:buClr>
        <a:buSzPct val="80000"/>
        <a:buFont typeface="Wingdings" pitchFamily="2" charset="2"/>
        <a:buChar char=""/>
        <a:defRPr sz="2000" b="0">
          <a:solidFill>
            <a:srgbClr val="000000"/>
          </a:solidFill>
          <a:latin typeface="+mn-lt"/>
          <a:ea typeface="+mn-ea"/>
          <a:cs typeface="+mn-cs"/>
        </a:defRPr>
      </a:lvl1pPr>
      <a:lvl2pPr marL="804863" indent="-349250" algn="l" rtl="0" eaLnBrk="1" fontAlgn="base" hangingPunct="1">
        <a:lnSpc>
          <a:spcPct val="90000"/>
        </a:lnSpc>
        <a:spcBef>
          <a:spcPts val="1200"/>
        </a:spcBef>
        <a:spcAft>
          <a:spcPct val="0"/>
        </a:spcAft>
        <a:buClr>
          <a:srgbClr val="008000"/>
        </a:buClr>
        <a:buSzPct val="80000"/>
        <a:buFont typeface="Times New Roman" pitchFamily="18" charset="0"/>
        <a:buChar char="▬"/>
        <a:defRPr sz="2000" b="0">
          <a:solidFill>
            <a:srgbClr val="000000"/>
          </a:solidFill>
          <a:latin typeface="+mn-lt"/>
        </a:defRPr>
      </a:lvl2pPr>
      <a:lvl3pPr marL="1255713" indent="-336550" algn="l" rtl="0" eaLnBrk="1" fontAlgn="base" hangingPunct="1">
        <a:lnSpc>
          <a:spcPct val="90000"/>
        </a:lnSpc>
        <a:spcBef>
          <a:spcPts val="1200"/>
        </a:spcBef>
        <a:spcAft>
          <a:spcPct val="0"/>
        </a:spcAft>
        <a:buClr>
          <a:srgbClr val="009900"/>
        </a:buClr>
        <a:buSzPct val="65000"/>
        <a:buFontTx/>
        <a:buBlip>
          <a:blip r:embed="rId14"/>
        </a:buBlip>
        <a:defRPr sz="2000" b="0">
          <a:solidFill>
            <a:srgbClr val="000000"/>
          </a:solidFill>
          <a:latin typeface="+mn-lt"/>
        </a:defRPr>
      </a:lvl3pPr>
      <a:lvl4pPr marL="1719263" indent="-349250" algn="l" rtl="0" eaLnBrk="1" fontAlgn="base" hangingPunct="1">
        <a:lnSpc>
          <a:spcPct val="90000"/>
        </a:lnSpc>
        <a:spcBef>
          <a:spcPts val="1200"/>
        </a:spcBef>
        <a:spcAft>
          <a:spcPct val="0"/>
        </a:spcAft>
        <a:buClr>
          <a:srgbClr val="008000"/>
        </a:buClr>
        <a:buSzPct val="80000"/>
        <a:buFont typeface="Wingdings" pitchFamily="2" charset="2"/>
        <a:buChar char="ü"/>
        <a:defRPr sz="2000" b="0">
          <a:solidFill>
            <a:srgbClr val="000000"/>
          </a:solidFill>
          <a:latin typeface="+mn-lt"/>
        </a:defRPr>
      </a:lvl4pPr>
      <a:lvl5pPr marL="2295525" indent="-228600" algn="l" rtl="0" eaLnBrk="1" fontAlgn="base" hangingPunct="1">
        <a:spcBef>
          <a:spcPct val="20000"/>
        </a:spcBef>
        <a:spcAft>
          <a:spcPct val="0"/>
        </a:spcAft>
        <a:buClr>
          <a:srgbClr val="919191"/>
        </a:buClr>
        <a:buSzPct val="100000"/>
        <a:buChar char="›"/>
        <a:defRPr sz="2000">
          <a:solidFill>
            <a:srgbClr val="919191"/>
          </a:solidFill>
          <a:latin typeface="+mn-lt"/>
        </a:defRPr>
      </a:lvl5pPr>
      <a:lvl6pPr marL="2752725" indent="-228600" algn="l" rtl="0" eaLnBrk="1" fontAlgn="base" hangingPunct="1">
        <a:spcBef>
          <a:spcPct val="20000"/>
        </a:spcBef>
        <a:spcAft>
          <a:spcPct val="0"/>
        </a:spcAft>
        <a:buClr>
          <a:srgbClr val="919191"/>
        </a:buClr>
        <a:buSzPct val="100000"/>
        <a:buChar char="›"/>
        <a:defRPr sz="2000">
          <a:solidFill>
            <a:srgbClr val="919191"/>
          </a:solidFill>
          <a:latin typeface="+mn-lt"/>
        </a:defRPr>
      </a:lvl6pPr>
      <a:lvl7pPr marL="3209925" indent="-228600" algn="l" rtl="0" eaLnBrk="1" fontAlgn="base" hangingPunct="1">
        <a:spcBef>
          <a:spcPct val="20000"/>
        </a:spcBef>
        <a:spcAft>
          <a:spcPct val="0"/>
        </a:spcAft>
        <a:buClr>
          <a:srgbClr val="919191"/>
        </a:buClr>
        <a:buSzPct val="100000"/>
        <a:buChar char="›"/>
        <a:defRPr sz="2000">
          <a:solidFill>
            <a:srgbClr val="919191"/>
          </a:solidFill>
          <a:latin typeface="+mn-lt"/>
        </a:defRPr>
      </a:lvl7pPr>
      <a:lvl8pPr marL="3667125" indent="-228600" algn="l" rtl="0" eaLnBrk="1" fontAlgn="base" hangingPunct="1">
        <a:spcBef>
          <a:spcPct val="20000"/>
        </a:spcBef>
        <a:spcAft>
          <a:spcPct val="0"/>
        </a:spcAft>
        <a:buClr>
          <a:srgbClr val="919191"/>
        </a:buClr>
        <a:buSzPct val="100000"/>
        <a:buChar char="›"/>
        <a:defRPr sz="2000">
          <a:solidFill>
            <a:srgbClr val="919191"/>
          </a:solidFill>
          <a:latin typeface="+mn-lt"/>
        </a:defRPr>
      </a:lvl8pPr>
      <a:lvl9pPr marL="4124325" indent="-228600" algn="l" rtl="0" eaLnBrk="1" fontAlgn="base" hangingPunct="1">
        <a:spcBef>
          <a:spcPct val="20000"/>
        </a:spcBef>
        <a:spcAft>
          <a:spcPct val="0"/>
        </a:spcAft>
        <a:buClr>
          <a:srgbClr val="919191"/>
        </a:buClr>
        <a:buSzPct val="100000"/>
        <a:buChar char="›"/>
        <a:defRPr sz="2000">
          <a:solidFill>
            <a:srgbClr val="91919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diagramQuickStyle" Target="../diagrams/quickStyle2.xml"/><Relationship Id="rId4" Type="http://schemas.openxmlformats.org/officeDocument/2006/relationships/diagramLayout" Target="../diagrams/layout2.xml"/><Relationship Id="rId9"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youtube.com/watch?v=RthWrxagABw"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lvl="0">
              <a:spcBef>
                <a:spcPts val="0"/>
              </a:spcBef>
              <a:spcAft>
                <a:spcPts val="0"/>
              </a:spcAft>
            </a:pPr>
            <a:r>
              <a:rPr lang="en-US" sz="4000" dirty="0" smtClean="0">
                <a:latin typeface="+mn-lt"/>
                <a:ea typeface="+mn-ea"/>
                <a:cs typeface="+mn-cs"/>
                <a:sym typeface="Arial"/>
              </a:rPr>
              <a:t>GMU OR 699</a:t>
            </a:r>
            <a:br>
              <a:rPr lang="en-US" sz="4000" dirty="0" smtClean="0">
                <a:latin typeface="+mn-lt"/>
                <a:ea typeface="+mn-ea"/>
                <a:cs typeface="+mn-cs"/>
                <a:sym typeface="Arial"/>
              </a:rPr>
            </a:br>
            <a:r>
              <a:rPr lang="en-US" sz="4000" dirty="0" smtClean="0">
                <a:latin typeface="+mn-lt"/>
                <a:ea typeface="+mn-ea"/>
                <a:cs typeface="+mn-cs"/>
                <a:sym typeface="Arial"/>
              </a:rPr>
              <a:t>Economic Impact Tool</a:t>
            </a:r>
            <a:endParaRPr lang="en-US" sz="4000" dirty="0">
              <a:latin typeface="+mn-lt"/>
              <a:ea typeface="+mn-ea"/>
              <a:cs typeface="+mn-cs"/>
            </a:endParaRPr>
          </a:p>
        </p:txBody>
      </p:sp>
      <p:sp>
        <p:nvSpPr>
          <p:cNvPr id="4" name="Text Placeholder 3"/>
          <p:cNvSpPr>
            <a:spLocks noGrp="1"/>
          </p:cNvSpPr>
          <p:nvPr>
            <p:ph type="body" sz="quarter" idx="10"/>
          </p:nvPr>
        </p:nvSpPr>
        <p:spPr>
          <a:xfrm>
            <a:off x="2998695" y="3733899"/>
            <a:ext cx="3146612" cy="336456"/>
          </a:xfrm>
        </p:spPr>
        <p:txBody>
          <a:bodyPr/>
          <a:lstStyle/>
          <a:p>
            <a:r>
              <a:rPr lang="en-US" dirty="0" smtClean="0"/>
              <a:t>08 May 2015</a:t>
            </a:r>
            <a:endParaRPr lang="en-US" dirty="0"/>
          </a:p>
        </p:txBody>
      </p:sp>
      <p:sp>
        <p:nvSpPr>
          <p:cNvPr id="5" name="Text Placeholder 4"/>
          <p:cNvSpPr>
            <a:spLocks noGrp="1"/>
          </p:cNvSpPr>
          <p:nvPr>
            <p:ph type="body" sz="quarter" idx="11"/>
          </p:nvPr>
        </p:nvSpPr>
        <p:spPr/>
        <p:txBody>
          <a:bodyPr/>
          <a:lstStyle/>
          <a:p>
            <a:r>
              <a:rPr lang="en-US" dirty="0" smtClean="0"/>
              <a:t>Ms. Sarah </a:t>
            </a:r>
            <a:r>
              <a:rPr lang="en-US" dirty="0" err="1" smtClean="0"/>
              <a:t>Harrop</a:t>
            </a:r>
            <a:endParaRPr lang="en-US" dirty="0" smtClean="0"/>
          </a:p>
          <a:p>
            <a:r>
              <a:rPr lang="en-US" dirty="0" smtClean="0"/>
              <a:t>Ms. Emily </a:t>
            </a:r>
            <a:r>
              <a:rPr lang="en-US" dirty="0" err="1" smtClean="0"/>
              <a:t>Foglia</a:t>
            </a:r>
            <a:endParaRPr lang="en-US" dirty="0" smtClean="0"/>
          </a:p>
          <a:p>
            <a:r>
              <a:rPr lang="en-US" dirty="0" smtClean="0"/>
              <a:t>Ms. Christie </a:t>
            </a:r>
            <a:r>
              <a:rPr lang="en-US" dirty="0" err="1" smtClean="0"/>
              <a:t>Quaranta</a:t>
            </a:r>
            <a:endParaRPr lang="en-US" dirty="0"/>
          </a:p>
        </p:txBody>
      </p:sp>
      <p:sp>
        <p:nvSpPr>
          <p:cNvPr id="6" name="Text Placeholder 3"/>
          <p:cNvSpPr txBox="1">
            <a:spLocks/>
          </p:cNvSpPr>
          <p:nvPr/>
        </p:nvSpPr>
        <p:spPr bwMode="auto">
          <a:xfrm>
            <a:off x="2797255" y="3100151"/>
            <a:ext cx="3674232" cy="361920"/>
          </a:xfrm>
          <a:prstGeom prst="rect">
            <a:avLst/>
          </a:prstGeom>
          <a:noFill/>
          <a:ln w="12700">
            <a:noFill/>
            <a:miter lim="800000"/>
            <a:headEnd/>
            <a:tailEnd/>
          </a:ln>
          <a:effectLst/>
        </p:spPr>
        <p:txBody>
          <a:bodyPr vert="horz" wrap="square" lIns="91440" tIns="45720" rIns="91440" bIns="45720" numCol="1" anchor="t" anchorCtr="0" compatLnSpc="1">
            <a:prstTxWarp prst="textNoShape">
              <a:avLst/>
            </a:prstTxWarp>
          </a:bodyPr>
          <a:lstStyle>
            <a:lvl1pPr marL="341313" indent="-341313" algn="ctr" rtl="0" eaLnBrk="1" fontAlgn="base" hangingPunct="1">
              <a:lnSpc>
                <a:spcPct val="90000"/>
              </a:lnSpc>
              <a:spcBef>
                <a:spcPts val="1200"/>
              </a:spcBef>
              <a:spcAft>
                <a:spcPct val="0"/>
              </a:spcAft>
              <a:buClr>
                <a:srgbClr val="008000"/>
              </a:buClr>
              <a:buSzPct val="80000"/>
              <a:buFont typeface="Arial" pitchFamily="34" charset="0"/>
              <a:buNone/>
              <a:defRPr sz="1800" b="0" baseline="0">
                <a:solidFill>
                  <a:srgbClr val="000000"/>
                </a:solidFill>
                <a:latin typeface="+mn-lt"/>
                <a:ea typeface="+mn-ea"/>
                <a:cs typeface="+mn-cs"/>
              </a:defRPr>
            </a:lvl1pPr>
            <a:lvl2pPr marL="804863" indent="-349250" algn="l" rtl="0" eaLnBrk="1" fontAlgn="base" hangingPunct="1">
              <a:lnSpc>
                <a:spcPct val="90000"/>
              </a:lnSpc>
              <a:spcBef>
                <a:spcPts val="1200"/>
              </a:spcBef>
              <a:spcAft>
                <a:spcPct val="0"/>
              </a:spcAft>
              <a:buClr>
                <a:srgbClr val="008000"/>
              </a:buClr>
              <a:buSzPct val="80000"/>
              <a:buFont typeface="Arial" pitchFamily="34" charset="0"/>
              <a:buNone/>
              <a:defRPr sz="1800" b="0">
                <a:solidFill>
                  <a:srgbClr val="000000"/>
                </a:solidFill>
                <a:latin typeface="+mn-lt"/>
              </a:defRPr>
            </a:lvl2pPr>
            <a:lvl3pPr marL="1255713" indent="-336550" algn="l" rtl="0" eaLnBrk="1" fontAlgn="base" hangingPunct="1">
              <a:lnSpc>
                <a:spcPct val="90000"/>
              </a:lnSpc>
              <a:spcBef>
                <a:spcPts val="1200"/>
              </a:spcBef>
              <a:spcAft>
                <a:spcPct val="0"/>
              </a:spcAft>
              <a:buClr>
                <a:srgbClr val="009900"/>
              </a:buClr>
              <a:buSzPct val="65000"/>
              <a:buFontTx/>
              <a:buNone/>
              <a:defRPr sz="1800" b="0">
                <a:solidFill>
                  <a:srgbClr val="000000"/>
                </a:solidFill>
                <a:latin typeface="+mn-lt"/>
              </a:defRPr>
            </a:lvl3pPr>
            <a:lvl4pPr marL="1719263" indent="-349250" algn="l" rtl="0" eaLnBrk="1" fontAlgn="base" hangingPunct="1">
              <a:lnSpc>
                <a:spcPct val="90000"/>
              </a:lnSpc>
              <a:spcBef>
                <a:spcPts val="1200"/>
              </a:spcBef>
              <a:spcAft>
                <a:spcPct val="0"/>
              </a:spcAft>
              <a:buClr>
                <a:srgbClr val="008000"/>
              </a:buClr>
              <a:buSzPct val="80000"/>
              <a:buFont typeface="Wingdings" pitchFamily="2" charset="2"/>
              <a:buNone/>
              <a:defRPr sz="1800" b="0">
                <a:solidFill>
                  <a:srgbClr val="000000"/>
                </a:solidFill>
                <a:latin typeface="+mn-lt"/>
              </a:defRPr>
            </a:lvl4pPr>
            <a:lvl5pPr marL="2295525" indent="-228600" algn="l" rtl="0" eaLnBrk="1" fontAlgn="base" hangingPunct="1">
              <a:spcBef>
                <a:spcPct val="20000"/>
              </a:spcBef>
              <a:spcAft>
                <a:spcPct val="0"/>
              </a:spcAft>
              <a:buClr>
                <a:srgbClr val="919191"/>
              </a:buClr>
              <a:buSzPct val="100000"/>
              <a:buNone/>
              <a:defRPr sz="1800">
                <a:solidFill>
                  <a:srgbClr val="919191"/>
                </a:solidFill>
                <a:latin typeface="+mn-lt"/>
              </a:defRPr>
            </a:lvl5pPr>
            <a:lvl6pPr marL="2752725" indent="-228600" algn="l" rtl="0" eaLnBrk="1" fontAlgn="base" hangingPunct="1">
              <a:spcBef>
                <a:spcPct val="20000"/>
              </a:spcBef>
              <a:spcAft>
                <a:spcPct val="0"/>
              </a:spcAft>
              <a:buClr>
                <a:srgbClr val="919191"/>
              </a:buClr>
              <a:buSzPct val="100000"/>
              <a:buChar char="›"/>
              <a:defRPr sz="2000">
                <a:solidFill>
                  <a:srgbClr val="919191"/>
                </a:solidFill>
                <a:latin typeface="+mn-lt"/>
              </a:defRPr>
            </a:lvl6pPr>
            <a:lvl7pPr marL="3209925" indent="-228600" algn="l" rtl="0" eaLnBrk="1" fontAlgn="base" hangingPunct="1">
              <a:spcBef>
                <a:spcPct val="20000"/>
              </a:spcBef>
              <a:spcAft>
                <a:spcPct val="0"/>
              </a:spcAft>
              <a:buClr>
                <a:srgbClr val="919191"/>
              </a:buClr>
              <a:buSzPct val="100000"/>
              <a:buChar char="›"/>
              <a:defRPr sz="2000">
                <a:solidFill>
                  <a:srgbClr val="919191"/>
                </a:solidFill>
                <a:latin typeface="+mn-lt"/>
              </a:defRPr>
            </a:lvl7pPr>
            <a:lvl8pPr marL="3667125" indent="-228600" algn="l" rtl="0" eaLnBrk="1" fontAlgn="base" hangingPunct="1">
              <a:spcBef>
                <a:spcPct val="20000"/>
              </a:spcBef>
              <a:spcAft>
                <a:spcPct val="0"/>
              </a:spcAft>
              <a:buClr>
                <a:srgbClr val="919191"/>
              </a:buClr>
              <a:buSzPct val="100000"/>
              <a:buChar char="›"/>
              <a:defRPr sz="2000">
                <a:solidFill>
                  <a:srgbClr val="919191"/>
                </a:solidFill>
                <a:latin typeface="+mn-lt"/>
              </a:defRPr>
            </a:lvl8pPr>
            <a:lvl9pPr marL="4124325" indent="-228600" algn="l" rtl="0" eaLnBrk="1" fontAlgn="base" hangingPunct="1">
              <a:spcBef>
                <a:spcPct val="20000"/>
              </a:spcBef>
              <a:spcAft>
                <a:spcPct val="0"/>
              </a:spcAft>
              <a:buClr>
                <a:srgbClr val="919191"/>
              </a:buClr>
              <a:buSzPct val="100000"/>
              <a:buChar char="›"/>
              <a:defRPr sz="2000">
                <a:solidFill>
                  <a:srgbClr val="919191"/>
                </a:solidFill>
                <a:latin typeface="+mn-lt"/>
              </a:defRPr>
            </a:lvl9pPr>
          </a:lstStyle>
          <a:p>
            <a:r>
              <a:rPr lang="en-US" sz="2400" dirty="0" smtClean="0"/>
              <a:t>Center for Army Analysis</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912" y="1077652"/>
            <a:ext cx="8229600" cy="5486400"/>
          </a:xfrm>
        </p:spPr>
        <p:txBody>
          <a:bodyPr/>
          <a:lstStyle/>
          <a:p>
            <a:r>
              <a:rPr lang="en-US" dirty="0"/>
              <a:t>Collect Military population data for </a:t>
            </a:r>
            <a:r>
              <a:rPr lang="en-US" dirty="0" smtClean="0"/>
              <a:t>all CONUS </a:t>
            </a:r>
            <a:r>
              <a:rPr lang="en-US" dirty="0"/>
              <a:t>(</a:t>
            </a:r>
            <a:r>
              <a:rPr lang="en-US" dirty="0" smtClean="0"/>
              <a:t>plus Alaska and Hawaii) installations </a:t>
            </a:r>
            <a:r>
              <a:rPr lang="en-US" dirty="0"/>
              <a:t>and civilian data for all Army </a:t>
            </a:r>
            <a:r>
              <a:rPr lang="en-US" dirty="0" smtClean="0"/>
              <a:t>installations</a:t>
            </a:r>
          </a:p>
          <a:p>
            <a:r>
              <a:rPr lang="en-US" dirty="0" smtClean="0"/>
              <a:t>Find employment data by industry category </a:t>
            </a:r>
            <a:r>
              <a:rPr lang="en-US" dirty="0" smtClean="0">
                <a:solidFill>
                  <a:schemeClr val="tx1"/>
                </a:solidFill>
              </a:rPr>
              <a:t>and</a:t>
            </a:r>
            <a:r>
              <a:rPr lang="en-US" dirty="0" smtClean="0"/>
              <a:t> region for the entire CONUS (plus Alaska and Hawaii)</a:t>
            </a:r>
          </a:p>
          <a:p>
            <a:r>
              <a:rPr lang="en-US" dirty="0" smtClean="0"/>
              <a:t>Find income data for all regions in the </a:t>
            </a:r>
            <a:r>
              <a:rPr lang="en-US" dirty="0"/>
              <a:t>CONUS </a:t>
            </a:r>
            <a:r>
              <a:rPr lang="en-US" dirty="0" smtClean="0"/>
              <a:t>(plus </a:t>
            </a:r>
            <a:r>
              <a:rPr lang="en-US" dirty="0"/>
              <a:t>Alaska and </a:t>
            </a:r>
            <a:r>
              <a:rPr lang="en-US" dirty="0" smtClean="0"/>
              <a:t>Hawaii)</a:t>
            </a:r>
            <a:endParaRPr lang="en-US" dirty="0"/>
          </a:p>
          <a:p>
            <a:r>
              <a:rPr lang="en-US" dirty="0" smtClean="0"/>
              <a:t>Map 79 Army, 53 Navy, 68 Air Force, 20 Marine Corps installations to 381 regions</a:t>
            </a:r>
          </a:p>
          <a:p>
            <a:r>
              <a:rPr lang="en-US" dirty="0" smtClean="0"/>
              <a:t>Employment data includes 11 industry categories for 381 Bureau of Labor Statistics (BLS) regions</a:t>
            </a:r>
          </a:p>
          <a:p>
            <a:r>
              <a:rPr lang="en-US" dirty="0" smtClean="0"/>
              <a:t>Income data includes mean income for 381 Bureau of Economic Analysis (BEA) regions</a:t>
            </a:r>
          </a:p>
          <a:p>
            <a:r>
              <a:rPr lang="en-US" dirty="0"/>
              <a:t>Match </a:t>
            </a:r>
            <a:r>
              <a:rPr lang="en-US" dirty="0" smtClean="0"/>
              <a:t>BLS </a:t>
            </a:r>
            <a:r>
              <a:rPr lang="en-US" dirty="0"/>
              <a:t>regions to </a:t>
            </a:r>
            <a:r>
              <a:rPr lang="en-US" dirty="0" smtClean="0"/>
              <a:t>BEA regions</a:t>
            </a:r>
          </a:p>
          <a:p>
            <a:r>
              <a:rPr lang="en-US" dirty="0" smtClean="0"/>
              <a:t>Link all calculations to the raw data</a:t>
            </a:r>
          </a:p>
          <a:p>
            <a:endParaRPr lang="en-US" dirty="0"/>
          </a:p>
          <a:p>
            <a:endParaRPr lang="en-US" dirty="0"/>
          </a:p>
          <a:p>
            <a:endParaRPr lang="en-US" dirty="0"/>
          </a:p>
        </p:txBody>
      </p:sp>
      <p:sp>
        <p:nvSpPr>
          <p:cNvPr id="3" name="Title 2"/>
          <p:cNvSpPr>
            <a:spLocks noGrp="1"/>
          </p:cNvSpPr>
          <p:nvPr>
            <p:ph type="title"/>
          </p:nvPr>
        </p:nvSpPr>
        <p:spPr/>
        <p:txBody>
          <a:bodyPr/>
          <a:lstStyle/>
          <a:p>
            <a:r>
              <a:rPr lang="en-US" dirty="0" smtClean="0"/>
              <a:t>Data Collection and Processing</a:t>
            </a:r>
            <a:endParaRPr lang="en-US" dirty="0"/>
          </a:p>
        </p:txBody>
      </p:sp>
      <p:sp>
        <p:nvSpPr>
          <p:cNvPr id="6" name="Date Placeholder 5"/>
          <p:cNvSpPr>
            <a:spLocks noGrp="1"/>
          </p:cNvSpPr>
          <p:nvPr>
            <p:ph type="dt" sz="half" idx="10"/>
          </p:nvPr>
        </p:nvSpPr>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10</a:t>
            </a:fld>
            <a:endParaRPr lang="en-US" dirty="0"/>
          </a:p>
        </p:txBody>
      </p:sp>
    </p:spTree>
    <p:extLst>
      <p:ext uri="{BB962C8B-B14F-4D97-AF65-F5344CB8AC3E}">
        <p14:creationId xmlns:p14="http://schemas.microsoft.com/office/powerpoint/2010/main" val="2182572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Data Sources</a:t>
            </a:r>
            <a:endParaRPr lang="en-US" dirty="0"/>
          </a:p>
        </p:txBody>
      </p:sp>
      <p:sp>
        <p:nvSpPr>
          <p:cNvPr id="2" name="TextBox 1"/>
          <p:cNvSpPr txBox="1"/>
          <p:nvPr/>
        </p:nvSpPr>
        <p:spPr>
          <a:xfrm>
            <a:off x="790223" y="6440443"/>
            <a:ext cx="6005146" cy="600164"/>
          </a:xfrm>
          <a:prstGeom prst="rect">
            <a:avLst/>
          </a:prstGeom>
          <a:noFill/>
        </p:spPr>
        <p:txBody>
          <a:bodyPr wrap="square" rtlCol="0">
            <a:spAutoFit/>
          </a:bodyPr>
          <a:lstStyle/>
          <a:p>
            <a:r>
              <a:rPr lang="en-US" sz="1050" b="0" dirty="0" smtClean="0">
                <a:solidFill>
                  <a:schemeClr val="tx2">
                    <a:lumMod val="25000"/>
                  </a:schemeClr>
                </a:solidFill>
              </a:rPr>
              <a:t>1 Data from USAF AF-A1</a:t>
            </a:r>
          </a:p>
          <a:p>
            <a:r>
              <a:rPr lang="en-US" sz="1050" b="0" dirty="0" smtClean="0">
                <a:solidFill>
                  <a:schemeClr val="tx2">
                    <a:lumMod val="25000"/>
                  </a:schemeClr>
                </a:solidFill>
              </a:rPr>
              <a:t>2</a:t>
            </a:r>
            <a:r>
              <a:rPr lang="en-US" sz="1050" b="0" dirty="0">
                <a:solidFill>
                  <a:schemeClr val="tx2">
                    <a:lumMod val="25000"/>
                  </a:schemeClr>
                </a:solidFill>
              </a:rPr>
              <a:t> </a:t>
            </a:r>
            <a:r>
              <a:rPr lang="en-US" sz="1050" b="0" dirty="0" smtClean="0">
                <a:solidFill>
                  <a:schemeClr val="tx2">
                    <a:lumMod val="25000"/>
                  </a:schemeClr>
                </a:solidFill>
              </a:rPr>
              <a:t>Data </a:t>
            </a:r>
            <a:r>
              <a:rPr lang="en-US" sz="1050" b="0" dirty="0">
                <a:solidFill>
                  <a:schemeClr val="tx2">
                    <a:lumMod val="25000"/>
                  </a:schemeClr>
                </a:solidFill>
              </a:rPr>
              <a:t>from </a:t>
            </a:r>
            <a:r>
              <a:rPr lang="en-US" sz="1050" b="0" dirty="0" smtClean="0">
                <a:solidFill>
                  <a:schemeClr val="tx2">
                    <a:lumMod val="25000"/>
                  </a:schemeClr>
                </a:solidFill>
              </a:rPr>
              <a:t>Center </a:t>
            </a:r>
            <a:r>
              <a:rPr lang="en-US" sz="1050" b="0" dirty="0">
                <a:solidFill>
                  <a:schemeClr val="tx2">
                    <a:lumMod val="25000"/>
                  </a:schemeClr>
                </a:solidFill>
              </a:rPr>
              <a:t>for Naval Analyses</a:t>
            </a:r>
          </a:p>
          <a:p>
            <a:endParaRPr lang="en-US" sz="1100" b="0" dirty="0"/>
          </a:p>
        </p:txBody>
      </p:sp>
      <p:sp>
        <p:nvSpPr>
          <p:cNvPr id="6" name="TextBox 5"/>
          <p:cNvSpPr txBox="1"/>
          <p:nvPr/>
        </p:nvSpPr>
        <p:spPr>
          <a:xfrm>
            <a:off x="785637" y="6101889"/>
            <a:ext cx="7986888" cy="338554"/>
          </a:xfrm>
          <a:prstGeom prst="rect">
            <a:avLst/>
          </a:prstGeom>
          <a:noFill/>
        </p:spPr>
        <p:txBody>
          <a:bodyPr wrap="square" rtlCol="0">
            <a:spAutoFit/>
          </a:bodyPr>
          <a:lstStyle/>
          <a:p>
            <a:endParaRPr lang="en-US" sz="1600" b="0" dirty="0">
              <a:solidFill>
                <a:schemeClr val="tx2">
                  <a:lumMod val="25000"/>
                </a:schemeClr>
              </a:solidFill>
            </a:endParaRPr>
          </a:p>
        </p:txBody>
      </p:sp>
      <p:sp>
        <p:nvSpPr>
          <p:cNvPr id="8" name="Date Placeholder 7"/>
          <p:cNvSpPr>
            <a:spLocks noGrp="1"/>
          </p:cNvSpPr>
          <p:nvPr>
            <p:ph type="dt" sz="half" idx="10"/>
          </p:nvPr>
        </p:nvSpPr>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11</a:t>
            </a:fld>
            <a:endParaRPr lang="en-US" dirty="0"/>
          </a:p>
        </p:txBody>
      </p:sp>
      <p:pic>
        <p:nvPicPr>
          <p:cNvPr id="5" name="Picture 4"/>
          <p:cNvPicPr>
            <a:picLocks noChangeAspect="1"/>
          </p:cNvPicPr>
          <p:nvPr/>
        </p:nvPicPr>
        <p:blipFill>
          <a:blip r:embed="rId3"/>
          <a:stretch>
            <a:fillRect/>
          </a:stretch>
        </p:blipFill>
        <p:spPr>
          <a:xfrm>
            <a:off x="745537" y="1842574"/>
            <a:ext cx="7652925" cy="3172852"/>
          </a:xfrm>
          <a:prstGeom prst="rect">
            <a:avLst/>
          </a:prstGeom>
        </p:spPr>
      </p:pic>
    </p:spTree>
    <p:extLst>
      <p:ext uri="{BB962C8B-B14F-4D97-AF65-F5344CB8AC3E}">
        <p14:creationId xmlns:p14="http://schemas.microsoft.com/office/powerpoint/2010/main" val="3806826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Methodology</a:t>
            </a:r>
            <a:endParaRPr lang="en-US" dirty="0"/>
          </a:p>
        </p:txBody>
      </p:sp>
      <p:sp>
        <p:nvSpPr>
          <p:cNvPr id="5" name="Slide Number Placeholder 4"/>
          <p:cNvSpPr>
            <a:spLocks noGrp="1"/>
          </p:cNvSpPr>
          <p:nvPr>
            <p:ph type="sldNum" sz="quarter" idx="11"/>
          </p:nvPr>
        </p:nvSpPr>
        <p:spPr/>
        <p:txBody>
          <a:bodyPr/>
          <a:lstStyle/>
          <a:p>
            <a:fld id="{CB29584B-2C78-4F19-9D57-A8D27C3B25A0}" type="slidenum">
              <a:rPr lang="en-US" smtClean="0"/>
              <a:pPr/>
              <a:t>12</a:t>
            </a:fld>
            <a:endParaRPr lang="en-US" dirty="0"/>
          </a:p>
        </p:txBody>
      </p:sp>
      <p:sp>
        <p:nvSpPr>
          <p:cNvPr id="4" name="Date Placeholder 3"/>
          <p:cNvSpPr>
            <a:spLocks noGrp="1"/>
          </p:cNvSpPr>
          <p:nvPr>
            <p:ph type="dt" sz="half" idx="2"/>
          </p:nvPr>
        </p:nvSpPr>
        <p:spPr/>
        <p:txBody>
          <a:bodyPr/>
          <a:lstStyle/>
          <a:p>
            <a:r>
              <a:rPr lang="en-US" smtClean="0"/>
              <a:t>08 May 2015</a:t>
            </a:r>
            <a:endParaRPr lang="en-US" dirty="0"/>
          </a:p>
        </p:txBody>
      </p:sp>
    </p:spTree>
    <p:extLst>
      <p:ext uri="{BB962C8B-B14F-4D97-AF65-F5344CB8AC3E}">
        <p14:creationId xmlns:p14="http://schemas.microsoft.com/office/powerpoint/2010/main" val="1907168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Economic Impact Factors</a:t>
            </a:r>
            <a:endParaRPr lang="en-US" dirty="0"/>
          </a:p>
        </p:txBody>
      </p:sp>
      <p:sp>
        <p:nvSpPr>
          <p:cNvPr id="4" name="Date Placeholder 3"/>
          <p:cNvSpPr>
            <a:spLocks noGrp="1"/>
          </p:cNvSpPr>
          <p:nvPr>
            <p:ph type="dt" sz="half" idx="10"/>
          </p:nvPr>
        </p:nvSpPr>
        <p:spPr/>
        <p:txBody>
          <a:bodyPr/>
          <a:lstStyle/>
          <a:p>
            <a:r>
              <a:rPr lang="en-US" smtClean="0"/>
              <a:t>08 May 2015</a:t>
            </a:r>
            <a:endParaRPr lang="en-US" dirty="0"/>
          </a:p>
        </p:txBody>
      </p:sp>
      <p:sp>
        <p:nvSpPr>
          <p:cNvPr id="5" name="Slide Number Placeholder 4"/>
          <p:cNvSpPr>
            <a:spLocks noGrp="1"/>
          </p:cNvSpPr>
          <p:nvPr>
            <p:ph type="sldNum" sz="quarter" idx="11"/>
          </p:nvPr>
        </p:nvSpPr>
        <p:spPr/>
        <p:txBody>
          <a:bodyPr/>
          <a:lstStyle/>
          <a:p>
            <a:fld id="{CB29584B-2C78-4F19-9D57-A8D27C3B25A0}" type="slidenum">
              <a:rPr lang="en-US" smtClean="0"/>
              <a:pPr/>
              <a:t>13</a:t>
            </a:fld>
            <a:endParaRPr lang="en-US" dirty="0"/>
          </a:p>
        </p:txBody>
      </p:sp>
      <p:graphicFrame>
        <p:nvGraphicFramePr>
          <p:cNvPr id="6" name="Diagram 5"/>
          <p:cNvGraphicFramePr/>
          <p:nvPr>
            <p:extLst>
              <p:ext uri="{D42A27DB-BD31-4B8C-83A1-F6EECF244321}">
                <p14:modId xmlns:p14="http://schemas.microsoft.com/office/powerpoint/2010/main" val="3515120359"/>
              </p:ext>
            </p:extLst>
          </p:nvPr>
        </p:nvGraphicFramePr>
        <p:xfrm>
          <a:off x="892230" y="1197493"/>
          <a:ext cx="7668966" cy="5412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7045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911" y="1077651"/>
            <a:ext cx="8333613" cy="5522468"/>
          </a:xfrm>
        </p:spPr>
        <p:txBody>
          <a:bodyPr>
            <a:normAutofit fontScale="92500" lnSpcReduction="20000"/>
          </a:bodyPr>
          <a:lstStyle/>
          <a:p>
            <a:r>
              <a:rPr lang="en-US" b="1" dirty="0" smtClean="0">
                <a:solidFill>
                  <a:schemeClr val="accent2">
                    <a:lumMod val="50000"/>
                  </a:schemeClr>
                </a:solidFill>
              </a:rPr>
              <a:t>Economic base </a:t>
            </a:r>
            <a:r>
              <a:rPr lang="en-US" dirty="0" smtClean="0"/>
              <a:t>is a group </a:t>
            </a:r>
            <a:r>
              <a:rPr lang="en-US" dirty="0"/>
              <a:t>of industries </a:t>
            </a:r>
            <a:r>
              <a:rPr lang="en-US" dirty="0" smtClean="0"/>
              <a:t>in a region that generate employment </a:t>
            </a:r>
            <a:r>
              <a:rPr lang="en-US" dirty="0"/>
              <a:t>and income in excess of the needs of the </a:t>
            </a:r>
            <a:r>
              <a:rPr lang="en-US" dirty="0" smtClean="0"/>
              <a:t>region</a:t>
            </a:r>
          </a:p>
          <a:p>
            <a:r>
              <a:rPr lang="en-US" b="1" dirty="0" smtClean="0">
                <a:solidFill>
                  <a:schemeClr val="accent2">
                    <a:lumMod val="50000"/>
                  </a:schemeClr>
                </a:solidFill>
              </a:rPr>
              <a:t>Economic </a:t>
            </a:r>
            <a:r>
              <a:rPr lang="en-US" b="1" dirty="0">
                <a:solidFill>
                  <a:schemeClr val="accent2">
                    <a:lumMod val="50000"/>
                  </a:schemeClr>
                </a:solidFill>
              </a:rPr>
              <a:t>base analysis </a:t>
            </a:r>
            <a:r>
              <a:rPr lang="en-US" dirty="0"/>
              <a:t>a methodology to determine the impact of a specified industry on all other industries in a given region </a:t>
            </a:r>
            <a:endParaRPr lang="en-US" dirty="0" smtClean="0"/>
          </a:p>
          <a:p>
            <a:pPr lvl="1"/>
            <a:r>
              <a:rPr lang="en-US" b="1" dirty="0" smtClean="0">
                <a:solidFill>
                  <a:schemeClr val="accent1">
                    <a:lumMod val="75000"/>
                  </a:schemeClr>
                </a:solidFill>
              </a:rPr>
              <a:t>Basic industry </a:t>
            </a:r>
            <a:r>
              <a:rPr lang="en-US" dirty="0" smtClean="0">
                <a:solidFill>
                  <a:schemeClr val="tx1"/>
                </a:solidFill>
              </a:rPr>
              <a:t>is an industry whose </a:t>
            </a:r>
            <a:r>
              <a:rPr lang="en-US" dirty="0" smtClean="0"/>
              <a:t>goods </a:t>
            </a:r>
            <a:r>
              <a:rPr lang="en-US" dirty="0"/>
              <a:t>and services are </a:t>
            </a:r>
            <a:r>
              <a:rPr lang="en-US" dirty="0" smtClean="0"/>
              <a:t>exported, bringing additional </a:t>
            </a:r>
            <a:r>
              <a:rPr lang="en-US" dirty="0"/>
              <a:t>employment and </a:t>
            </a:r>
            <a:r>
              <a:rPr lang="en-US" dirty="0" smtClean="0"/>
              <a:t>revenue into </a:t>
            </a:r>
            <a:r>
              <a:rPr lang="en-US" dirty="0"/>
              <a:t>their respective </a:t>
            </a:r>
            <a:r>
              <a:rPr lang="en-US" dirty="0" smtClean="0"/>
              <a:t>region </a:t>
            </a:r>
          </a:p>
          <a:p>
            <a:pPr lvl="2"/>
            <a:r>
              <a:rPr lang="en-US" dirty="0" smtClean="0"/>
              <a:t>Government/ military </a:t>
            </a:r>
            <a:r>
              <a:rPr lang="en-US" dirty="0"/>
              <a:t>is a basic industry for all </a:t>
            </a:r>
            <a:r>
              <a:rPr lang="en-US" dirty="0" smtClean="0"/>
              <a:t>regions</a:t>
            </a:r>
          </a:p>
          <a:p>
            <a:pPr lvl="1"/>
            <a:r>
              <a:rPr lang="en-US" b="1" dirty="0" smtClean="0">
                <a:solidFill>
                  <a:srgbClr val="689051"/>
                </a:solidFill>
              </a:rPr>
              <a:t>Non-basic industry </a:t>
            </a:r>
            <a:r>
              <a:rPr lang="en-US" dirty="0" smtClean="0"/>
              <a:t>is an industry whose goods and services are totally consumed by the people </a:t>
            </a:r>
            <a:r>
              <a:rPr lang="en-US" dirty="0"/>
              <a:t>and businesses located within </a:t>
            </a:r>
            <a:r>
              <a:rPr lang="en-US" dirty="0" smtClean="0"/>
              <a:t>their region</a:t>
            </a:r>
          </a:p>
          <a:p>
            <a:r>
              <a:rPr lang="en-US" b="1" dirty="0" smtClean="0">
                <a:solidFill>
                  <a:schemeClr val="accent2">
                    <a:lumMod val="50000"/>
                  </a:schemeClr>
                </a:solidFill>
              </a:rPr>
              <a:t>Location </a:t>
            </a:r>
            <a:r>
              <a:rPr lang="en-US" b="1" dirty="0">
                <a:solidFill>
                  <a:schemeClr val="accent2">
                    <a:lumMod val="50000"/>
                  </a:schemeClr>
                </a:solidFill>
              </a:rPr>
              <a:t>quotient </a:t>
            </a:r>
            <a:r>
              <a:rPr lang="en-US" b="1" dirty="0" smtClean="0">
                <a:solidFill>
                  <a:schemeClr val="accent2">
                    <a:lumMod val="50000"/>
                  </a:schemeClr>
                </a:solidFill>
              </a:rPr>
              <a:t>(LQ) </a:t>
            </a:r>
            <a:r>
              <a:rPr lang="en-US" dirty="0" smtClean="0"/>
              <a:t>identifies which industries in a given region are basic industries </a:t>
            </a:r>
            <a:r>
              <a:rPr lang="en-US" dirty="0"/>
              <a:t>by comparing the </a:t>
            </a:r>
            <a:r>
              <a:rPr lang="en-US" dirty="0" smtClean="0"/>
              <a:t>region’s consumption </a:t>
            </a:r>
            <a:r>
              <a:rPr lang="en-US" dirty="0"/>
              <a:t>patterns with those of the </a:t>
            </a:r>
            <a:r>
              <a:rPr lang="en-US" dirty="0" smtClean="0"/>
              <a:t>US</a:t>
            </a:r>
          </a:p>
          <a:p>
            <a:r>
              <a:rPr lang="en-US" b="1" dirty="0" smtClean="0">
                <a:solidFill>
                  <a:schemeClr val="accent2">
                    <a:lumMod val="50000"/>
                  </a:schemeClr>
                </a:solidFill>
              </a:rPr>
              <a:t>Basic multiplier </a:t>
            </a:r>
            <a:r>
              <a:rPr lang="en-US" dirty="0" smtClean="0"/>
              <a:t>is a derived, </a:t>
            </a:r>
            <a:r>
              <a:rPr lang="en-US" dirty="0"/>
              <a:t>standard number for each region that when multiplied by a basic industry </a:t>
            </a:r>
            <a:r>
              <a:rPr lang="en-US" dirty="0" smtClean="0"/>
              <a:t>employment </a:t>
            </a:r>
            <a:r>
              <a:rPr lang="en-US" dirty="0"/>
              <a:t>change, will </a:t>
            </a:r>
            <a:r>
              <a:rPr lang="en-US" dirty="0" smtClean="0"/>
              <a:t>forecast </a:t>
            </a:r>
            <a:r>
              <a:rPr lang="en-US" dirty="0"/>
              <a:t>the total </a:t>
            </a:r>
            <a:r>
              <a:rPr lang="en-US" dirty="0" smtClean="0"/>
              <a:t>employment </a:t>
            </a:r>
            <a:r>
              <a:rPr lang="en-US" dirty="0"/>
              <a:t>change (indirect + direct</a:t>
            </a:r>
            <a:r>
              <a:rPr lang="en-US" dirty="0" smtClean="0"/>
              <a:t>)</a:t>
            </a:r>
            <a:endParaRPr lang="en-US" b="1" dirty="0" smtClean="0">
              <a:solidFill>
                <a:schemeClr val="accent2">
                  <a:lumMod val="50000"/>
                </a:schemeClr>
              </a:solidFill>
            </a:endParaRPr>
          </a:p>
          <a:p>
            <a:pPr lvl="1"/>
            <a:r>
              <a:rPr lang="en-US" dirty="0"/>
              <a:t>A</a:t>
            </a:r>
            <a:r>
              <a:rPr lang="en-US" dirty="0" smtClean="0"/>
              <a:t>ssumes </a:t>
            </a:r>
            <a:r>
              <a:rPr lang="en-US" dirty="0"/>
              <a:t>that each job in the basic </a:t>
            </a:r>
            <a:r>
              <a:rPr lang="en-US" dirty="0" smtClean="0"/>
              <a:t>industries supports some </a:t>
            </a:r>
            <a:r>
              <a:rPr lang="en-US" dirty="0"/>
              <a:t>multiple of jobs in the non-basic </a:t>
            </a:r>
            <a:r>
              <a:rPr lang="en-US" dirty="0" smtClean="0"/>
              <a:t>industries</a:t>
            </a:r>
          </a:p>
        </p:txBody>
      </p:sp>
      <p:sp>
        <p:nvSpPr>
          <p:cNvPr id="4" name="Date Placeholder 3"/>
          <p:cNvSpPr>
            <a:spLocks noGrp="1"/>
          </p:cNvSpPr>
          <p:nvPr>
            <p:ph type="dt" sz="half" idx="10"/>
          </p:nvPr>
        </p:nvSpPr>
        <p:spPr/>
        <p:txBody>
          <a:bodyPr/>
          <a:lstStyle/>
          <a:p>
            <a:r>
              <a:rPr lang="en-US" smtClean="0"/>
              <a:t>08 May 2015</a:t>
            </a:r>
            <a:endParaRPr lang="en-US" dirty="0"/>
          </a:p>
        </p:txBody>
      </p:sp>
      <p:sp>
        <p:nvSpPr>
          <p:cNvPr id="5" name="Slide Number Placeholder 4"/>
          <p:cNvSpPr>
            <a:spLocks noGrp="1"/>
          </p:cNvSpPr>
          <p:nvPr>
            <p:ph type="sldNum" sz="quarter" idx="11"/>
          </p:nvPr>
        </p:nvSpPr>
        <p:spPr/>
        <p:txBody>
          <a:bodyPr/>
          <a:lstStyle/>
          <a:p>
            <a:fld id="{CB29584B-2C78-4F19-9D57-A8D27C3B25A0}" type="slidenum">
              <a:rPr lang="en-US" smtClean="0"/>
              <a:pPr/>
              <a:t>14</a:t>
            </a:fld>
            <a:endParaRPr lang="en-US" dirty="0"/>
          </a:p>
        </p:txBody>
      </p:sp>
      <p:sp>
        <p:nvSpPr>
          <p:cNvPr id="8" name="Title 2"/>
          <p:cNvSpPr>
            <a:spLocks noGrp="1"/>
          </p:cNvSpPr>
          <p:nvPr>
            <p:ph type="title"/>
          </p:nvPr>
        </p:nvSpPr>
        <p:spPr>
          <a:xfrm>
            <a:off x="1737360" y="228602"/>
            <a:ext cx="5632704" cy="673989"/>
          </a:xfrm>
        </p:spPr>
        <p:txBody>
          <a:bodyPr>
            <a:normAutofit/>
          </a:bodyPr>
          <a:lstStyle/>
          <a:p>
            <a:r>
              <a:rPr lang="en-US" dirty="0" smtClean="0"/>
              <a:t>Economic Base Analysis</a:t>
            </a:r>
            <a:endParaRPr lang="en-US" sz="1600" dirty="0"/>
          </a:p>
        </p:txBody>
      </p:sp>
    </p:spTree>
    <p:extLst>
      <p:ext uri="{BB962C8B-B14F-4D97-AF65-F5344CB8AC3E}">
        <p14:creationId xmlns:p14="http://schemas.microsoft.com/office/powerpoint/2010/main" val="28962816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 </a:t>
            </a:r>
            <a:r>
              <a:rPr lang="en-US" sz="2900" dirty="0" smtClean="0"/>
              <a:t>Economic Base Analysis</a:t>
            </a:r>
            <a:br>
              <a:rPr lang="en-US" sz="2900" dirty="0" smtClean="0"/>
            </a:br>
            <a:r>
              <a:rPr lang="en-US" sz="2000" i="1" dirty="0" smtClean="0"/>
              <a:t>Methodology</a:t>
            </a:r>
            <a:endParaRPr lang="en-US" sz="2000" i="1" dirty="0"/>
          </a:p>
        </p:txBody>
      </p:sp>
      <p:sp>
        <p:nvSpPr>
          <p:cNvPr id="6" name="Date Placeholder 5"/>
          <p:cNvSpPr>
            <a:spLocks noGrp="1"/>
          </p:cNvSpPr>
          <p:nvPr>
            <p:ph type="dt" sz="half" idx="10"/>
          </p:nvPr>
        </p:nvSpPr>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15</a:t>
            </a:fld>
            <a:endParaRPr lang="en-US" dirty="0"/>
          </a:p>
        </p:txBody>
      </p:sp>
      <mc:AlternateContent xmlns:mc="http://schemas.openxmlformats.org/markup-compatibility/2006" xmlns:a14="http://schemas.microsoft.com/office/drawing/2010/main">
        <mc:Choice Requires="a14">
          <p:graphicFrame>
            <p:nvGraphicFramePr>
              <p:cNvPr id="5" name="Diagram 4"/>
              <p:cNvGraphicFramePr/>
              <p:nvPr>
                <p:extLst>
                  <p:ext uri="{D42A27DB-BD31-4B8C-83A1-F6EECF244321}">
                    <p14:modId xmlns:p14="http://schemas.microsoft.com/office/powerpoint/2010/main" val="3122893256"/>
                  </p:ext>
                </p:extLst>
              </p:nvPr>
            </p:nvGraphicFramePr>
            <p:xfrm>
              <a:off x="215576" y="1114368"/>
              <a:ext cx="8849798" cy="537787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xmlns="">
          <p:graphicFrame>
            <p:nvGraphicFramePr>
              <p:cNvPr id="5" name="Diagram 4"/>
              <p:cNvGraphicFramePr/>
              <p:nvPr>
                <p:extLst>
                  <p:ext uri="{D42A27DB-BD31-4B8C-83A1-F6EECF244321}">
                    <p14:modId xmlns:p14="http://schemas.microsoft.com/office/powerpoint/2010/main" val="3122893256"/>
                  </p:ext>
                </p:extLst>
              </p:nvPr>
            </p:nvGraphicFramePr>
            <p:xfrm>
              <a:off x="215576" y="1114368"/>
              <a:ext cx="8849798" cy="537787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mc:Fallback>
      </mc:AlternateContent>
      <p:sp>
        <p:nvSpPr>
          <p:cNvPr id="7" name="TextBox 6"/>
          <p:cNvSpPr txBox="1"/>
          <p:nvPr/>
        </p:nvSpPr>
        <p:spPr>
          <a:xfrm>
            <a:off x="1371600" y="1475812"/>
            <a:ext cx="457200" cy="4572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t>1</a:t>
            </a:r>
            <a:endParaRPr lang="en-US" dirty="0"/>
          </a:p>
        </p:txBody>
      </p:sp>
      <p:sp>
        <p:nvSpPr>
          <p:cNvPr id="8" name="TextBox 7"/>
          <p:cNvSpPr txBox="1"/>
          <p:nvPr/>
        </p:nvSpPr>
        <p:spPr>
          <a:xfrm>
            <a:off x="1371600" y="2888250"/>
            <a:ext cx="457200" cy="4572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a:t>2</a:t>
            </a:r>
          </a:p>
        </p:txBody>
      </p:sp>
      <p:sp>
        <p:nvSpPr>
          <p:cNvPr id="9" name="TextBox 8"/>
          <p:cNvSpPr txBox="1"/>
          <p:nvPr/>
        </p:nvSpPr>
        <p:spPr>
          <a:xfrm>
            <a:off x="1371600" y="4293340"/>
            <a:ext cx="4572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t>3</a:t>
            </a:r>
            <a:endParaRPr lang="en-US" dirty="0"/>
          </a:p>
        </p:txBody>
      </p:sp>
      <p:sp>
        <p:nvSpPr>
          <p:cNvPr id="10" name="TextBox 9"/>
          <p:cNvSpPr txBox="1"/>
          <p:nvPr/>
        </p:nvSpPr>
        <p:spPr>
          <a:xfrm>
            <a:off x="1371600" y="5609099"/>
            <a:ext cx="457200"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a:t>4</a:t>
            </a:r>
          </a:p>
        </p:txBody>
      </p:sp>
    </p:spTree>
    <p:extLst>
      <p:ext uri="{BB962C8B-B14F-4D97-AF65-F5344CB8AC3E}">
        <p14:creationId xmlns:p14="http://schemas.microsoft.com/office/powerpoint/2010/main" val="1905142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bwMode="auto">
          <a:xfrm>
            <a:off x="3601095" y="4862696"/>
            <a:ext cx="1913299" cy="631906"/>
          </a:xfrm>
          <a:prstGeom prst="rect">
            <a:avLst/>
          </a:prstGeom>
          <a:solidFill>
            <a:schemeClr val="tx1"/>
          </a:solidFill>
          <a:ln w="38100" cap="flat" cmpd="sng" algn="ctr">
            <a:solidFill>
              <a:schemeClr val="tx1"/>
            </a:solidFill>
            <a:prstDash val="solid"/>
            <a:round/>
            <a:headEnd type="none" w="med" len="med"/>
            <a:tailEnd type="none" w="med" len="med"/>
          </a:ln>
          <a:effectLst>
            <a:outerShdw blurRad="50800" dist="38100" dir="2700000" algn="tl" rotWithShape="0">
              <a:srgbClr val="000000">
                <a:alpha val="43000"/>
              </a:srgb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Arial" charset="0"/>
            </a:endParaRPr>
          </a:p>
        </p:txBody>
      </p:sp>
      <p:sp>
        <p:nvSpPr>
          <p:cNvPr id="12" name="Rectangle 11"/>
          <p:cNvSpPr/>
          <p:nvPr/>
        </p:nvSpPr>
        <p:spPr bwMode="auto">
          <a:xfrm>
            <a:off x="6421740" y="4687156"/>
            <a:ext cx="2369483" cy="709608"/>
          </a:xfrm>
          <a:prstGeom prst="rect">
            <a:avLst/>
          </a:prstGeom>
          <a:solidFill>
            <a:schemeClr val="tx1"/>
          </a:solidFill>
          <a:ln w="38100" cap="flat" cmpd="sng" algn="ctr">
            <a:solidFill>
              <a:schemeClr val="tx1"/>
            </a:solidFill>
            <a:prstDash val="solid"/>
            <a:round/>
            <a:headEnd type="none" w="med" len="med"/>
            <a:tailEnd type="none" w="med" len="med"/>
          </a:ln>
          <a:effectLst>
            <a:outerShdw blurRad="50800" dist="38100" dir="2700000" algn="tl" rotWithShape="0">
              <a:srgbClr val="000000">
                <a:alpha val="43000"/>
              </a:srgb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Arial" charset="0"/>
            </a:endParaRPr>
          </a:p>
        </p:txBody>
      </p:sp>
      <p:sp>
        <p:nvSpPr>
          <p:cNvPr id="45" name="Rectangle 44"/>
          <p:cNvSpPr/>
          <p:nvPr/>
        </p:nvSpPr>
        <p:spPr bwMode="auto">
          <a:xfrm>
            <a:off x="6619961" y="6201820"/>
            <a:ext cx="2009282" cy="522870"/>
          </a:xfrm>
          <a:prstGeom prst="rect">
            <a:avLst/>
          </a:prstGeom>
          <a:solidFill>
            <a:schemeClr val="tx1"/>
          </a:solidFill>
          <a:ln w="38100" cap="flat" cmpd="sng" algn="ctr">
            <a:solidFill>
              <a:schemeClr val="tx1"/>
            </a:solidFill>
            <a:prstDash val="solid"/>
            <a:round/>
            <a:headEnd type="none" w="med" len="med"/>
            <a:tailEnd type="none" w="med" len="med"/>
          </a:ln>
          <a:effectLst>
            <a:outerShdw blurRad="50800" dist="38100" dir="2700000" algn="tl" rotWithShape="0">
              <a:srgbClr val="000000">
                <a:alpha val="43000"/>
              </a:srgb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Arial" charset="0"/>
            </a:endParaRPr>
          </a:p>
        </p:txBody>
      </p:sp>
      <p:sp>
        <p:nvSpPr>
          <p:cNvPr id="42" name="Rectangle 41"/>
          <p:cNvSpPr/>
          <p:nvPr/>
        </p:nvSpPr>
        <p:spPr bwMode="auto">
          <a:xfrm>
            <a:off x="6531072" y="5546414"/>
            <a:ext cx="2198167" cy="522870"/>
          </a:xfrm>
          <a:prstGeom prst="rect">
            <a:avLst/>
          </a:prstGeom>
          <a:solidFill>
            <a:schemeClr val="tx1"/>
          </a:solidFill>
          <a:ln w="38100" cap="flat" cmpd="sng" algn="ctr">
            <a:solidFill>
              <a:schemeClr val="tx1"/>
            </a:solidFill>
            <a:prstDash val="solid"/>
            <a:round/>
            <a:headEnd type="none" w="med" len="med"/>
            <a:tailEnd type="none" w="med" len="med"/>
          </a:ln>
          <a:effectLst>
            <a:outerShdw blurRad="50800" dist="38100" dir="2700000" algn="tl" rotWithShape="0">
              <a:srgbClr val="000000">
                <a:alpha val="43000"/>
              </a:srgbClr>
            </a:outerShdw>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Arial" charset="0"/>
            </a:endParaRPr>
          </a:p>
        </p:txBody>
      </p:sp>
      <p:sp>
        <p:nvSpPr>
          <p:cNvPr id="43" name="Rectangle 42"/>
          <p:cNvSpPr/>
          <p:nvPr/>
        </p:nvSpPr>
        <p:spPr bwMode="auto">
          <a:xfrm>
            <a:off x="222153" y="1952440"/>
            <a:ext cx="1841500" cy="2137151"/>
          </a:xfrm>
          <a:prstGeom prst="rect">
            <a:avLst/>
          </a:prstGeom>
          <a:noFill/>
          <a:ln w="2857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Arial" charset="0"/>
            </a:endParaRPr>
          </a:p>
        </p:txBody>
      </p:sp>
      <p:sp>
        <p:nvSpPr>
          <p:cNvPr id="3" name="Title 2"/>
          <p:cNvSpPr>
            <a:spLocks noGrp="1"/>
          </p:cNvSpPr>
          <p:nvPr>
            <p:ph type="title"/>
          </p:nvPr>
        </p:nvSpPr>
        <p:spPr/>
        <p:txBody>
          <a:bodyPr/>
          <a:lstStyle/>
          <a:p>
            <a:r>
              <a:rPr lang="en-US" dirty="0" smtClean="0"/>
              <a:t>Economic Impact Tool </a:t>
            </a:r>
            <a:endParaRPr lang="en-US" dirty="0"/>
          </a:p>
        </p:txBody>
      </p:sp>
      <p:sp>
        <p:nvSpPr>
          <p:cNvPr id="6" name="TextBox 5"/>
          <p:cNvSpPr txBox="1"/>
          <p:nvPr/>
        </p:nvSpPr>
        <p:spPr>
          <a:xfrm>
            <a:off x="587826" y="1119630"/>
            <a:ext cx="1324952" cy="461665"/>
          </a:xfrm>
          <a:prstGeom prst="rect">
            <a:avLst/>
          </a:prstGeom>
          <a:solidFill>
            <a:schemeClr val="accent2"/>
          </a:solidFill>
          <a:ln>
            <a:solidFill>
              <a:schemeClr val="tx1"/>
            </a:solidFill>
          </a:ln>
        </p:spPr>
        <p:txBody>
          <a:bodyPr wrap="square" rtlCol="0">
            <a:spAutoFit/>
          </a:bodyPr>
          <a:lstStyle/>
          <a:p>
            <a:pPr algn="ctr"/>
            <a:r>
              <a:rPr lang="en-US" sz="1200" b="0" dirty="0" smtClean="0"/>
              <a:t>Region Industry Employment </a:t>
            </a:r>
            <a:endParaRPr lang="en-US" sz="1200" b="0" dirty="0"/>
          </a:p>
        </p:txBody>
      </p:sp>
      <p:sp>
        <p:nvSpPr>
          <p:cNvPr id="7" name="TextBox 6"/>
          <p:cNvSpPr txBox="1"/>
          <p:nvPr/>
        </p:nvSpPr>
        <p:spPr>
          <a:xfrm>
            <a:off x="2444621" y="1104080"/>
            <a:ext cx="1427584" cy="461665"/>
          </a:xfrm>
          <a:prstGeom prst="rect">
            <a:avLst/>
          </a:prstGeom>
          <a:solidFill>
            <a:schemeClr val="accent2"/>
          </a:solidFill>
          <a:ln>
            <a:solidFill>
              <a:schemeClr val="tx1"/>
            </a:solidFill>
          </a:ln>
        </p:spPr>
        <p:txBody>
          <a:bodyPr wrap="square" rtlCol="0">
            <a:spAutoFit/>
          </a:bodyPr>
          <a:lstStyle/>
          <a:p>
            <a:pPr algn="ctr"/>
            <a:r>
              <a:rPr lang="en-US" sz="1200" b="0" dirty="0" smtClean="0"/>
              <a:t>Total Region Employment</a:t>
            </a:r>
            <a:r>
              <a:rPr lang="en-US" sz="1200" dirty="0" smtClean="0"/>
              <a:t> </a:t>
            </a:r>
            <a:endParaRPr lang="en-US" sz="1200" dirty="0"/>
          </a:p>
        </p:txBody>
      </p:sp>
      <p:sp>
        <p:nvSpPr>
          <p:cNvPr id="8" name="TextBox 7"/>
          <p:cNvSpPr txBox="1"/>
          <p:nvPr/>
        </p:nvSpPr>
        <p:spPr>
          <a:xfrm>
            <a:off x="4198776" y="1104080"/>
            <a:ext cx="1744823" cy="461665"/>
          </a:xfrm>
          <a:prstGeom prst="rect">
            <a:avLst/>
          </a:prstGeom>
          <a:solidFill>
            <a:schemeClr val="accent2"/>
          </a:solidFill>
          <a:ln>
            <a:solidFill>
              <a:schemeClr val="tx1"/>
            </a:solidFill>
          </a:ln>
        </p:spPr>
        <p:txBody>
          <a:bodyPr wrap="square" rtlCol="0">
            <a:spAutoFit/>
          </a:bodyPr>
          <a:lstStyle/>
          <a:p>
            <a:pPr algn="ctr"/>
            <a:r>
              <a:rPr lang="en-US" sz="1200" b="0" dirty="0" smtClean="0"/>
              <a:t>National Industry Employment </a:t>
            </a:r>
            <a:endParaRPr lang="en-US" sz="1200" b="0" dirty="0"/>
          </a:p>
        </p:txBody>
      </p:sp>
      <p:sp>
        <p:nvSpPr>
          <p:cNvPr id="9" name="TextBox 8"/>
          <p:cNvSpPr txBox="1"/>
          <p:nvPr/>
        </p:nvSpPr>
        <p:spPr>
          <a:xfrm>
            <a:off x="6260841" y="1135182"/>
            <a:ext cx="1623523" cy="461665"/>
          </a:xfrm>
          <a:prstGeom prst="rect">
            <a:avLst/>
          </a:prstGeom>
          <a:solidFill>
            <a:schemeClr val="accent2"/>
          </a:solidFill>
          <a:ln>
            <a:solidFill>
              <a:schemeClr val="tx1"/>
            </a:solidFill>
          </a:ln>
        </p:spPr>
        <p:txBody>
          <a:bodyPr wrap="square" rtlCol="0">
            <a:spAutoFit/>
          </a:bodyPr>
          <a:lstStyle/>
          <a:p>
            <a:pPr algn="ctr"/>
            <a:r>
              <a:rPr lang="en-US" sz="1200" b="0" dirty="0" smtClean="0"/>
              <a:t>Total National Employment </a:t>
            </a:r>
            <a:endParaRPr lang="en-US" sz="1200" b="0" dirty="0"/>
          </a:p>
        </p:txBody>
      </p:sp>
      <p:sp>
        <p:nvSpPr>
          <p:cNvPr id="14" name="TextBox 13"/>
          <p:cNvSpPr txBox="1"/>
          <p:nvPr/>
        </p:nvSpPr>
        <p:spPr>
          <a:xfrm>
            <a:off x="3508311" y="2201976"/>
            <a:ext cx="1922106" cy="276999"/>
          </a:xfrm>
          <a:prstGeom prst="rect">
            <a:avLst/>
          </a:prstGeom>
          <a:solidFill>
            <a:srgbClr val="8AAEFE"/>
          </a:solidFill>
          <a:ln>
            <a:solidFill>
              <a:schemeClr val="tx1"/>
            </a:solidFill>
          </a:ln>
        </p:spPr>
        <p:txBody>
          <a:bodyPr wrap="square" rtlCol="0">
            <a:spAutoFit/>
          </a:bodyPr>
          <a:lstStyle/>
          <a:p>
            <a:pPr algn="ctr"/>
            <a:r>
              <a:rPr lang="en-US" sz="1200" dirty="0" smtClean="0"/>
              <a:t>Location Quotient</a:t>
            </a:r>
            <a:endParaRPr lang="en-US" sz="1200" dirty="0"/>
          </a:p>
        </p:txBody>
      </p:sp>
      <p:sp>
        <p:nvSpPr>
          <p:cNvPr id="15" name="TextBox 14"/>
          <p:cNvSpPr txBox="1"/>
          <p:nvPr/>
        </p:nvSpPr>
        <p:spPr>
          <a:xfrm>
            <a:off x="2995157" y="3573425"/>
            <a:ext cx="1343583" cy="461665"/>
          </a:xfrm>
          <a:prstGeom prst="rect">
            <a:avLst/>
          </a:prstGeom>
          <a:solidFill>
            <a:schemeClr val="accent2"/>
          </a:solidFill>
          <a:ln>
            <a:solidFill>
              <a:schemeClr val="tx1"/>
            </a:solidFill>
          </a:ln>
        </p:spPr>
        <p:txBody>
          <a:bodyPr wrap="square" rtlCol="0">
            <a:spAutoFit/>
          </a:bodyPr>
          <a:lstStyle/>
          <a:p>
            <a:pPr algn="ctr"/>
            <a:r>
              <a:rPr lang="en-US" sz="1200" b="0" dirty="0" smtClean="0"/>
              <a:t>Basic Industry Employment</a:t>
            </a:r>
            <a:endParaRPr lang="en-US" sz="1200" b="0" dirty="0"/>
          </a:p>
        </p:txBody>
      </p:sp>
      <p:sp>
        <p:nvSpPr>
          <p:cNvPr id="16" name="TextBox 15"/>
          <p:cNvSpPr txBox="1"/>
          <p:nvPr/>
        </p:nvSpPr>
        <p:spPr>
          <a:xfrm>
            <a:off x="4646660" y="3557870"/>
            <a:ext cx="1334263" cy="461665"/>
          </a:xfrm>
          <a:prstGeom prst="rect">
            <a:avLst/>
          </a:prstGeom>
          <a:solidFill>
            <a:schemeClr val="accent2"/>
          </a:solidFill>
          <a:ln>
            <a:solidFill>
              <a:schemeClr val="tx1"/>
            </a:solidFill>
          </a:ln>
        </p:spPr>
        <p:txBody>
          <a:bodyPr wrap="square" rtlCol="0">
            <a:spAutoFit/>
          </a:bodyPr>
          <a:lstStyle/>
          <a:p>
            <a:pPr algn="ctr"/>
            <a:r>
              <a:rPr lang="en-US" sz="1200" b="0" dirty="0" smtClean="0"/>
              <a:t>Total Industry Employment</a:t>
            </a:r>
            <a:endParaRPr lang="en-US" sz="1200" b="0" dirty="0"/>
          </a:p>
        </p:txBody>
      </p:sp>
      <p:sp>
        <p:nvSpPr>
          <p:cNvPr id="17" name="TextBox 16"/>
          <p:cNvSpPr txBox="1"/>
          <p:nvPr/>
        </p:nvSpPr>
        <p:spPr>
          <a:xfrm>
            <a:off x="3620280" y="4341663"/>
            <a:ext cx="1894114" cy="276867"/>
          </a:xfrm>
          <a:prstGeom prst="rect">
            <a:avLst/>
          </a:prstGeom>
          <a:solidFill>
            <a:srgbClr val="8AAEFE"/>
          </a:solidFill>
          <a:ln>
            <a:solidFill>
              <a:schemeClr val="tx1"/>
            </a:solidFill>
          </a:ln>
        </p:spPr>
        <p:txBody>
          <a:bodyPr wrap="square" rtlCol="0">
            <a:spAutoFit/>
          </a:bodyPr>
          <a:lstStyle/>
          <a:p>
            <a:pPr algn="ctr"/>
            <a:r>
              <a:rPr lang="en-US" sz="1200" dirty="0" smtClean="0"/>
              <a:t>Basic Multiplier</a:t>
            </a:r>
            <a:endParaRPr lang="en-US" sz="1200" dirty="0"/>
          </a:p>
        </p:txBody>
      </p:sp>
      <p:cxnSp>
        <p:nvCxnSpPr>
          <p:cNvPr id="19" name="Straight Arrow Connector 18"/>
          <p:cNvCxnSpPr>
            <a:stCxn id="6" idx="2"/>
            <a:endCxn id="14" idx="0"/>
          </p:cNvCxnSpPr>
          <p:nvPr/>
        </p:nvCxnSpPr>
        <p:spPr bwMode="auto">
          <a:xfrm>
            <a:off x="1250302" y="1581295"/>
            <a:ext cx="3219063" cy="620681"/>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22" name="Straight Arrow Connector 21"/>
          <p:cNvCxnSpPr>
            <a:stCxn id="7" idx="2"/>
            <a:endCxn id="14" idx="0"/>
          </p:cNvCxnSpPr>
          <p:nvPr/>
        </p:nvCxnSpPr>
        <p:spPr bwMode="auto">
          <a:xfrm>
            <a:off x="3158412" y="1565745"/>
            <a:ext cx="1310952" cy="636231"/>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25" name="Straight Arrow Connector 24"/>
          <p:cNvCxnSpPr>
            <a:stCxn id="8" idx="2"/>
            <a:endCxn id="14" idx="0"/>
          </p:cNvCxnSpPr>
          <p:nvPr/>
        </p:nvCxnSpPr>
        <p:spPr bwMode="auto">
          <a:xfrm flipH="1">
            <a:off x="4469364" y="1565745"/>
            <a:ext cx="601824" cy="636231"/>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28" name="Straight Arrow Connector 27"/>
          <p:cNvCxnSpPr>
            <a:stCxn id="9" idx="2"/>
            <a:endCxn id="14" idx="0"/>
          </p:cNvCxnSpPr>
          <p:nvPr/>
        </p:nvCxnSpPr>
        <p:spPr bwMode="auto">
          <a:xfrm flipH="1">
            <a:off x="4469364" y="1596847"/>
            <a:ext cx="2603239" cy="605129"/>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32" name="Straight Arrow Connector 31"/>
          <p:cNvCxnSpPr>
            <a:stCxn id="15" idx="2"/>
            <a:endCxn id="17" idx="0"/>
          </p:cNvCxnSpPr>
          <p:nvPr/>
        </p:nvCxnSpPr>
        <p:spPr bwMode="auto">
          <a:xfrm>
            <a:off x="3666948" y="4035090"/>
            <a:ext cx="900388" cy="306573"/>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35" name="Straight Arrow Connector 34"/>
          <p:cNvCxnSpPr>
            <a:stCxn id="16" idx="2"/>
            <a:endCxn id="17" idx="0"/>
          </p:cNvCxnSpPr>
          <p:nvPr/>
        </p:nvCxnSpPr>
        <p:spPr bwMode="auto">
          <a:xfrm flipH="1">
            <a:off x="4567337" y="4019535"/>
            <a:ext cx="746455" cy="322126"/>
          </a:xfrm>
          <a:prstGeom prst="straightConnector1">
            <a:avLst/>
          </a:prstGeom>
          <a:solidFill>
            <a:srgbClr val="A953FF"/>
          </a:solidFill>
          <a:ln w="28575" cap="flat" cmpd="sng" algn="ctr">
            <a:solidFill>
              <a:schemeClr val="tx1"/>
            </a:solidFill>
            <a:prstDash val="solid"/>
            <a:round/>
            <a:headEnd type="none" w="med" len="med"/>
            <a:tailEnd type="arrow"/>
          </a:ln>
          <a:effectLst/>
        </p:spPr>
      </p:cxnSp>
      <p:sp>
        <p:nvSpPr>
          <p:cNvPr id="96" name="TextBox 95"/>
          <p:cNvSpPr txBox="1"/>
          <p:nvPr/>
        </p:nvSpPr>
        <p:spPr>
          <a:xfrm>
            <a:off x="838200" y="4862696"/>
            <a:ext cx="1613436" cy="646331"/>
          </a:xfrm>
          <a:prstGeom prst="rect">
            <a:avLst/>
          </a:prstGeom>
          <a:solidFill>
            <a:schemeClr val="accent2"/>
          </a:solidFill>
          <a:ln>
            <a:solidFill>
              <a:schemeClr val="tx1"/>
            </a:solidFill>
          </a:ln>
        </p:spPr>
        <p:txBody>
          <a:bodyPr wrap="square" rtlCol="0">
            <a:spAutoFit/>
          </a:bodyPr>
          <a:lstStyle>
            <a:defPPr>
              <a:defRPr lang="en-US"/>
            </a:defPPr>
            <a:lvl1pPr algn="ctr">
              <a:defRPr sz="1200" b="0"/>
            </a:lvl1pPr>
          </a:lstStyle>
          <a:p>
            <a:r>
              <a:rPr lang="en-US" b="1" dirty="0"/>
              <a:t>Scenario: Installation Population Change</a:t>
            </a:r>
          </a:p>
        </p:txBody>
      </p:sp>
      <p:sp>
        <p:nvSpPr>
          <p:cNvPr id="123" name="TextBox 122"/>
          <p:cNvSpPr txBox="1"/>
          <p:nvPr/>
        </p:nvSpPr>
        <p:spPr>
          <a:xfrm>
            <a:off x="6513330" y="4803153"/>
            <a:ext cx="2194643" cy="461665"/>
          </a:xfrm>
          <a:prstGeom prst="rect">
            <a:avLst/>
          </a:prstGeom>
          <a:solidFill>
            <a:srgbClr val="8AAEFE"/>
          </a:solidFill>
          <a:ln>
            <a:solidFill>
              <a:schemeClr val="tx1"/>
            </a:solidFill>
          </a:ln>
        </p:spPr>
        <p:txBody>
          <a:bodyPr wrap="square" rtlCol="0">
            <a:spAutoFit/>
          </a:bodyPr>
          <a:lstStyle>
            <a:defPPr>
              <a:defRPr lang="en-US"/>
            </a:defPPr>
            <a:lvl1pPr algn="ctr">
              <a:defRPr sz="1200"/>
            </a:lvl1pPr>
          </a:lstStyle>
          <a:p>
            <a:r>
              <a:rPr lang="en-US" dirty="0" smtClean="0"/>
              <a:t>Region </a:t>
            </a:r>
            <a:r>
              <a:rPr lang="en-US" dirty="0"/>
              <a:t>Mean </a:t>
            </a:r>
            <a:r>
              <a:rPr lang="en-US" dirty="0" smtClean="0"/>
              <a:t>Income (normalized) Change</a:t>
            </a:r>
            <a:endParaRPr lang="en-US" dirty="0"/>
          </a:p>
        </p:txBody>
      </p:sp>
      <p:sp>
        <p:nvSpPr>
          <p:cNvPr id="132" name="TextBox 131"/>
          <p:cNvSpPr txBox="1"/>
          <p:nvPr/>
        </p:nvSpPr>
        <p:spPr>
          <a:xfrm>
            <a:off x="3743136" y="6127928"/>
            <a:ext cx="1570654" cy="461665"/>
          </a:xfrm>
          <a:prstGeom prst="rect">
            <a:avLst/>
          </a:prstGeom>
          <a:solidFill>
            <a:srgbClr val="C00000"/>
          </a:solidFill>
          <a:ln>
            <a:solidFill>
              <a:schemeClr val="tx1"/>
            </a:solidFill>
          </a:ln>
        </p:spPr>
        <p:txBody>
          <a:bodyPr wrap="square" rtlCol="0">
            <a:spAutoFit/>
          </a:bodyPr>
          <a:lstStyle/>
          <a:p>
            <a:pPr algn="ctr"/>
            <a:r>
              <a:rPr lang="en-US" sz="1200" dirty="0" smtClean="0">
                <a:solidFill>
                  <a:schemeClr val="bg1"/>
                </a:solidFill>
              </a:rPr>
              <a:t>Region’s Economic Impact</a:t>
            </a:r>
            <a:endParaRPr lang="en-US" sz="1200" dirty="0">
              <a:solidFill>
                <a:schemeClr val="bg1"/>
              </a:solidFill>
            </a:endParaRPr>
          </a:p>
        </p:txBody>
      </p:sp>
      <p:cxnSp>
        <p:nvCxnSpPr>
          <p:cNvPr id="134" name="Straight Arrow Connector 133"/>
          <p:cNvCxnSpPr>
            <a:stCxn id="38" idx="2"/>
            <a:endCxn id="132" idx="0"/>
          </p:cNvCxnSpPr>
          <p:nvPr/>
        </p:nvCxnSpPr>
        <p:spPr bwMode="auto">
          <a:xfrm flipH="1">
            <a:off x="4528463" y="5416695"/>
            <a:ext cx="30866" cy="711233"/>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137" name="Straight Arrow Connector 136"/>
          <p:cNvCxnSpPr>
            <a:stCxn id="123" idx="1"/>
            <a:endCxn id="132" idx="3"/>
          </p:cNvCxnSpPr>
          <p:nvPr/>
        </p:nvCxnSpPr>
        <p:spPr bwMode="auto">
          <a:xfrm flipH="1">
            <a:off x="5313790" y="5033986"/>
            <a:ext cx="1199540" cy="1324775"/>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195" name="Straight Arrow Connector 194"/>
          <p:cNvCxnSpPr>
            <a:stCxn id="96" idx="3"/>
            <a:endCxn id="49" idx="1"/>
          </p:cNvCxnSpPr>
          <p:nvPr/>
        </p:nvCxnSpPr>
        <p:spPr bwMode="auto">
          <a:xfrm flipV="1">
            <a:off x="2451636" y="5178649"/>
            <a:ext cx="1149459" cy="7213"/>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198" name="Straight Arrow Connector 197"/>
          <p:cNvCxnSpPr>
            <a:stCxn id="17" idx="2"/>
            <a:endCxn id="49" idx="0"/>
          </p:cNvCxnSpPr>
          <p:nvPr/>
        </p:nvCxnSpPr>
        <p:spPr bwMode="auto">
          <a:xfrm flipH="1">
            <a:off x="4557745" y="4618530"/>
            <a:ext cx="9592" cy="244166"/>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46" name="Straight Arrow Connector 45"/>
          <p:cNvCxnSpPr>
            <a:stCxn id="14" idx="2"/>
            <a:endCxn id="10" idx="0"/>
          </p:cNvCxnSpPr>
          <p:nvPr/>
        </p:nvCxnSpPr>
        <p:spPr bwMode="auto">
          <a:xfrm>
            <a:off x="4469365" y="2478973"/>
            <a:ext cx="2847" cy="502498"/>
          </a:xfrm>
          <a:prstGeom prst="straightConnector1">
            <a:avLst/>
          </a:prstGeom>
          <a:solidFill>
            <a:srgbClr val="A953FF"/>
          </a:solidFill>
          <a:ln w="28575" cap="flat" cmpd="sng" algn="ctr">
            <a:solidFill>
              <a:schemeClr val="tx1"/>
            </a:solidFill>
            <a:prstDash val="solid"/>
            <a:round/>
            <a:headEnd type="none" w="med" len="med"/>
            <a:tailEnd type="arrow"/>
          </a:ln>
          <a:effectLst/>
        </p:spPr>
      </p:cxnSp>
      <p:sp>
        <p:nvSpPr>
          <p:cNvPr id="47" name="TextBox 46"/>
          <p:cNvSpPr txBox="1"/>
          <p:nvPr/>
        </p:nvSpPr>
        <p:spPr>
          <a:xfrm>
            <a:off x="6619961" y="5669349"/>
            <a:ext cx="2026624" cy="276999"/>
          </a:xfrm>
          <a:prstGeom prst="rect">
            <a:avLst/>
          </a:prstGeom>
          <a:solidFill>
            <a:srgbClr val="8AAEFE"/>
          </a:solidFill>
          <a:ln>
            <a:solidFill>
              <a:schemeClr val="tx1"/>
            </a:solidFill>
          </a:ln>
        </p:spPr>
        <p:txBody>
          <a:bodyPr wrap="square" rtlCol="0">
            <a:spAutoFit/>
          </a:bodyPr>
          <a:lstStyle>
            <a:defPPr>
              <a:defRPr lang="en-US"/>
            </a:defPPr>
            <a:lvl1pPr algn="ctr">
              <a:defRPr sz="1200"/>
            </a:lvl1pPr>
          </a:lstStyle>
          <a:p>
            <a:r>
              <a:rPr lang="en-US" dirty="0" smtClean="0">
                <a:solidFill>
                  <a:schemeClr val="tx1"/>
                </a:solidFill>
              </a:rPr>
              <a:t>Population </a:t>
            </a:r>
            <a:r>
              <a:rPr lang="en-US" dirty="0">
                <a:solidFill>
                  <a:schemeClr val="tx1"/>
                </a:solidFill>
              </a:rPr>
              <a:t>Change</a:t>
            </a:r>
          </a:p>
        </p:txBody>
      </p:sp>
      <p:sp>
        <p:nvSpPr>
          <p:cNvPr id="48" name="TextBox 47"/>
          <p:cNvSpPr txBox="1"/>
          <p:nvPr/>
        </p:nvSpPr>
        <p:spPr>
          <a:xfrm>
            <a:off x="6726291" y="6309757"/>
            <a:ext cx="1798990" cy="276999"/>
          </a:xfrm>
          <a:prstGeom prst="rect">
            <a:avLst/>
          </a:prstGeom>
          <a:solidFill>
            <a:schemeClr val="accent2"/>
          </a:solidFill>
          <a:ln>
            <a:solidFill>
              <a:schemeClr val="tx1"/>
            </a:solidFill>
          </a:ln>
        </p:spPr>
        <p:txBody>
          <a:bodyPr wrap="square" rtlCol="0">
            <a:spAutoFit/>
          </a:bodyPr>
          <a:lstStyle>
            <a:defPPr>
              <a:defRPr lang="en-US"/>
            </a:defPPr>
            <a:lvl1pPr algn="ctr">
              <a:defRPr sz="1200" b="0"/>
            </a:lvl1pPr>
          </a:lstStyle>
          <a:p>
            <a:r>
              <a:rPr lang="en-US" b="1" dirty="0"/>
              <a:t>Installation Type</a:t>
            </a:r>
          </a:p>
        </p:txBody>
      </p:sp>
      <p:cxnSp>
        <p:nvCxnSpPr>
          <p:cNvPr id="50" name="Straight Arrow Connector 49"/>
          <p:cNvCxnSpPr>
            <a:stCxn id="47" idx="1"/>
            <a:endCxn id="132" idx="3"/>
          </p:cNvCxnSpPr>
          <p:nvPr/>
        </p:nvCxnSpPr>
        <p:spPr bwMode="auto">
          <a:xfrm flipH="1">
            <a:off x="5313790" y="5807849"/>
            <a:ext cx="1306171" cy="550912"/>
          </a:xfrm>
          <a:prstGeom prst="straightConnector1">
            <a:avLst/>
          </a:prstGeom>
          <a:solidFill>
            <a:srgbClr val="A953FF"/>
          </a:solidFill>
          <a:ln w="28575" cap="flat" cmpd="sng" algn="ctr">
            <a:solidFill>
              <a:schemeClr val="tx1"/>
            </a:solidFill>
            <a:prstDash val="solid"/>
            <a:round/>
            <a:headEnd type="none" w="med" len="med"/>
            <a:tailEnd type="arrow"/>
          </a:ln>
          <a:effectLst/>
        </p:spPr>
      </p:cxnSp>
      <p:cxnSp>
        <p:nvCxnSpPr>
          <p:cNvPr id="53" name="Straight Arrow Connector 52"/>
          <p:cNvCxnSpPr>
            <a:stCxn id="48" idx="1"/>
            <a:endCxn id="132" idx="3"/>
          </p:cNvCxnSpPr>
          <p:nvPr/>
        </p:nvCxnSpPr>
        <p:spPr bwMode="auto">
          <a:xfrm flipH="1" flipV="1">
            <a:off x="5313790" y="6358761"/>
            <a:ext cx="1412501" cy="89496"/>
          </a:xfrm>
          <a:prstGeom prst="straightConnector1">
            <a:avLst/>
          </a:prstGeom>
          <a:solidFill>
            <a:srgbClr val="A953FF"/>
          </a:solidFill>
          <a:ln w="28575" cap="flat" cmpd="sng" algn="ctr">
            <a:solidFill>
              <a:schemeClr val="tx1"/>
            </a:solidFill>
            <a:prstDash val="solid"/>
            <a:round/>
            <a:headEnd type="none" w="med" len="med"/>
            <a:tailEnd type="arrow"/>
          </a:ln>
          <a:effectLst/>
        </p:spPr>
      </p:cxnSp>
      <p:sp>
        <p:nvSpPr>
          <p:cNvPr id="10" name="Rectangle 9"/>
          <p:cNvSpPr/>
          <p:nvPr/>
        </p:nvSpPr>
        <p:spPr bwMode="auto">
          <a:xfrm>
            <a:off x="3601095" y="2981473"/>
            <a:ext cx="1742232" cy="276999"/>
          </a:xfrm>
          <a:prstGeom prst="rect">
            <a:avLst/>
          </a:prstGeom>
          <a:solidFill>
            <a:srgbClr val="CC00CC"/>
          </a:solidFill>
          <a:ln>
            <a:solidFill>
              <a:schemeClr val="tx1"/>
            </a:solidFill>
          </a:ln>
        </p:spPr>
        <p:txBody>
          <a:bodyPr wrap="square" rtlCol="0">
            <a:spAutoFit/>
          </a:bodyPr>
          <a:lstStyle/>
          <a:p>
            <a:pPr algn="ctr"/>
            <a:r>
              <a:rPr lang="en-US" sz="1200" dirty="0">
                <a:solidFill>
                  <a:schemeClr val="bg1"/>
                </a:solidFill>
              </a:rPr>
              <a:t>Basic Industries</a:t>
            </a:r>
          </a:p>
        </p:txBody>
      </p:sp>
      <p:sp>
        <p:nvSpPr>
          <p:cNvPr id="38" name="Rectangle 37"/>
          <p:cNvSpPr/>
          <p:nvPr/>
        </p:nvSpPr>
        <p:spPr bwMode="auto">
          <a:xfrm>
            <a:off x="3688213" y="4955030"/>
            <a:ext cx="1742232" cy="461665"/>
          </a:xfrm>
          <a:prstGeom prst="rect">
            <a:avLst/>
          </a:prstGeom>
          <a:solidFill>
            <a:srgbClr val="CC00CC"/>
          </a:solidFill>
          <a:ln>
            <a:solidFill>
              <a:schemeClr val="tx1"/>
            </a:solidFill>
          </a:ln>
        </p:spPr>
        <p:txBody>
          <a:bodyPr wrap="square" rtlCol="0">
            <a:spAutoFit/>
          </a:bodyPr>
          <a:lstStyle/>
          <a:p>
            <a:pPr algn="ctr"/>
            <a:r>
              <a:rPr lang="en-US" sz="1200" dirty="0" smtClean="0">
                <a:solidFill>
                  <a:schemeClr val="bg1"/>
                </a:solidFill>
              </a:rPr>
              <a:t>Region </a:t>
            </a:r>
            <a:r>
              <a:rPr lang="en-US" sz="1200" dirty="0">
                <a:solidFill>
                  <a:schemeClr val="bg1"/>
                </a:solidFill>
              </a:rPr>
              <a:t>Employment Change</a:t>
            </a:r>
          </a:p>
        </p:txBody>
      </p:sp>
      <p:sp>
        <p:nvSpPr>
          <p:cNvPr id="60" name="TextBox 59"/>
          <p:cNvSpPr txBox="1"/>
          <p:nvPr/>
        </p:nvSpPr>
        <p:spPr>
          <a:xfrm>
            <a:off x="474854" y="2647113"/>
            <a:ext cx="1353947" cy="276999"/>
          </a:xfrm>
          <a:prstGeom prst="rect">
            <a:avLst/>
          </a:prstGeom>
          <a:solidFill>
            <a:srgbClr val="8AAEFE"/>
          </a:solidFill>
          <a:ln>
            <a:solidFill>
              <a:schemeClr val="tx1"/>
            </a:solidFill>
          </a:ln>
        </p:spPr>
        <p:txBody>
          <a:bodyPr wrap="square" rtlCol="0">
            <a:spAutoFit/>
          </a:bodyPr>
          <a:lstStyle>
            <a:defPPr>
              <a:defRPr lang="en-US"/>
            </a:defPPr>
            <a:lvl1pPr algn="ctr">
              <a:defRPr sz="1200"/>
            </a:lvl1pPr>
          </a:lstStyle>
          <a:p>
            <a:r>
              <a:rPr lang="en-US" dirty="0" smtClean="0"/>
              <a:t>Calculation</a:t>
            </a:r>
            <a:endParaRPr lang="en-US" dirty="0"/>
          </a:p>
        </p:txBody>
      </p:sp>
      <p:sp>
        <p:nvSpPr>
          <p:cNvPr id="61" name="TextBox 60"/>
          <p:cNvSpPr txBox="1"/>
          <p:nvPr/>
        </p:nvSpPr>
        <p:spPr>
          <a:xfrm>
            <a:off x="474854" y="2918088"/>
            <a:ext cx="1353947" cy="276999"/>
          </a:xfrm>
          <a:prstGeom prst="rect">
            <a:avLst/>
          </a:prstGeom>
          <a:solidFill>
            <a:srgbClr val="CC00CC"/>
          </a:solidFill>
          <a:ln>
            <a:solidFill>
              <a:schemeClr val="tx1"/>
            </a:solidFill>
          </a:ln>
        </p:spPr>
        <p:txBody>
          <a:bodyPr wrap="square" rtlCol="0">
            <a:spAutoFit/>
          </a:bodyPr>
          <a:lstStyle>
            <a:defPPr>
              <a:defRPr lang="en-US"/>
            </a:defPPr>
            <a:lvl1pPr algn="ctr">
              <a:defRPr sz="1200"/>
            </a:lvl1pPr>
          </a:lstStyle>
          <a:p>
            <a:r>
              <a:rPr lang="en-US" dirty="0" smtClean="0">
                <a:solidFill>
                  <a:schemeClr val="bg1"/>
                </a:solidFill>
              </a:rPr>
              <a:t>Output</a:t>
            </a:r>
            <a:endParaRPr lang="en-US" dirty="0">
              <a:solidFill>
                <a:schemeClr val="bg1"/>
              </a:solidFill>
            </a:endParaRPr>
          </a:p>
        </p:txBody>
      </p:sp>
      <p:sp>
        <p:nvSpPr>
          <p:cNvPr id="62" name="TextBox 61"/>
          <p:cNvSpPr txBox="1"/>
          <p:nvPr/>
        </p:nvSpPr>
        <p:spPr>
          <a:xfrm>
            <a:off x="474854" y="2376138"/>
            <a:ext cx="1353947" cy="276999"/>
          </a:xfrm>
          <a:prstGeom prst="rect">
            <a:avLst/>
          </a:prstGeom>
          <a:solidFill>
            <a:schemeClr val="accent2"/>
          </a:solidFill>
          <a:ln>
            <a:solidFill>
              <a:schemeClr val="tx1"/>
            </a:solidFill>
          </a:ln>
        </p:spPr>
        <p:txBody>
          <a:bodyPr wrap="square" rtlCol="0">
            <a:spAutoFit/>
          </a:bodyPr>
          <a:lstStyle>
            <a:defPPr>
              <a:defRPr lang="en-US"/>
            </a:defPPr>
            <a:lvl1pPr algn="ctr">
              <a:defRPr sz="1200" b="0"/>
            </a:lvl1pPr>
          </a:lstStyle>
          <a:p>
            <a:r>
              <a:rPr lang="en-US" b="1" dirty="0" smtClean="0"/>
              <a:t>Input</a:t>
            </a:r>
            <a:endParaRPr lang="en-US" b="1" dirty="0"/>
          </a:p>
        </p:txBody>
      </p:sp>
      <p:sp>
        <p:nvSpPr>
          <p:cNvPr id="44" name="TextBox 43"/>
          <p:cNvSpPr txBox="1"/>
          <p:nvPr/>
        </p:nvSpPr>
        <p:spPr>
          <a:xfrm>
            <a:off x="474854" y="1998793"/>
            <a:ext cx="1353947" cy="276999"/>
          </a:xfrm>
          <a:prstGeom prst="rect">
            <a:avLst/>
          </a:prstGeom>
          <a:noFill/>
          <a:ln>
            <a:noFill/>
          </a:ln>
        </p:spPr>
        <p:txBody>
          <a:bodyPr wrap="square" rtlCol="0">
            <a:spAutoFit/>
          </a:bodyPr>
          <a:lstStyle>
            <a:defPPr>
              <a:defRPr lang="en-US"/>
            </a:defPPr>
            <a:lvl1pPr algn="ctr">
              <a:defRPr sz="1200"/>
            </a:lvl1pPr>
          </a:lstStyle>
          <a:p>
            <a:r>
              <a:rPr lang="en-US" u="sng" dirty="0"/>
              <a:t>Legend</a:t>
            </a:r>
          </a:p>
        </p:txBody>
      </p:sp>
      <p:sp>
        <p:nvSpPr>
          <p:cNvPr id="65" name="TextBox 64"/>
          <p:cNvSpPr txBox="1"/>
          <p:nvPr/>
        </p:nvSpPr>
        <p:spPr>
          <a:xfrm>
            <a:off x="473766" y="3187042"/>
            <a:ext cx="1355034" cy="276999"/>
          </a:xfrm>
          <a:prstGeom prst="rect">
            <a:avLst/>
          </a:prstGeom>
          <a:solidFill>
            <a:srgbClr val="C00000"/>
          </a:solidFill>
          <a:ln>
            <a:solidFill>
              <a:schemeClr val="tx1"/>
            </a:solidFill>
          </a:ln>
        </p:spPr>
        <p:txBody>
          <a:bodyPr wrap="square" rtlCol="0">
            <a:spAutoFit/>
          </a:bodyPr>
          <a:lstStyle/>
          <a:p>
            <a:pPr algn="ctr"/>
            <a:r>
              <a:rPr lang="en-US" sz="1200" dirty="0" smtClean="0">
                <a:solidFill>
                  <a:schemeClr val="bg1"/>
                </a:solidFill>
              </a:rPr>
              <a:t>Impact</a:t>
            </a:r>
            <a:endParaRPr lang="en-US" sz="1200" dirty="0">
              <a:solidFill>
                <a:schemeClr val="bg1"/>
              </a:solidFill>
            </a:endParaRPr>
          </a:p>
        </p:txBody>
      </p:sp>
      <p:sp>
        <p:nvSpPr>
          <p:cNvPr id="5" name="Date Placeholder 4"/>
          <p:cNvSpPr>
            <a:spLocks noGrp="1"/>
          </p:cNvSpPr>
          <p:nvPr>
            <p:ph type="dt" sz="half" idx="10"/>
          </p:nvPr>
        </p:nvSpPr>
        <p:spPr/>
        <p:txBody>
          <a:bodyPr/>
          <a:lstStyle/>
          <a:p>
            <a:r>
              <a:rPr lang="en-US" smtClean="0"/>
              <a:t>08 May 2015</a:t>
            </a:r>
            <a:endParaRPr lang="en-US" dirty="0"/>
          </a:p>
        </p:txBody>
      </p:sp>
      <p:sp>
        <p:nvSpPr>
          <p:cNvPr id="2" name="Slide Number Placeholder 1"/>
          <p:cNvSpPr>
            <a:spLocks noGrp="1"/>
          </p:cNvSpPr>
          <p:nvPr>
            <p:ph type="sldNum" sz="quarter" idx="11"/>
          </p:nvPr>
        </p:nvSpPr>
        <p:spPr/>
        <p:txBody>
          <a:bodyPr/>
          <a:lstStyle/>
          <a:p>
            <a:fld id="{CB29584B-2C78-4F19-9D57-A8D27C3B25A0}" type="slidenum">
              <a:rPr lang="en-US" smtClean="0"/>
              <a:pPr/>
              <a:t>16</a:t>
            </a:fld>
            <a:endParaRPr lang="en-US" dirty="0"/>
          </a:p>
        </p:txBody>
      </p:sp>
      <p:sp>
        <p:nvSpPr>
          <p:cNvPr id="51" name="TextBox 50"/>
          <p:cNvSpPr txBox="1"/>
          <p:nvPr/>
        </p:nvSpPr>
        <p:spPr>
          <a:xfrm>
            <a:off x="476762" y="3451486"/>
            <a:ext cx="1355034" cy="276999"/>
          </a:xfrm>
          <a:prstGeom prst="rect">
            <a:avLst/>
          </a:prstGeom>
          <a:solidFill>
            <a:schemeClr val="tx1"/>
          </a:solidFill>
          <a:ln>
            <a:solidFill>
              <a:schemeClr val="tx1"/>
            </a:solidFill>
          </a:ln>
        </p:spPr>
        <p:txBody>
          <a:bodyPr wrap="square" rtlCol="0">
            <a:spAutoFit/>
          </a:bodyPr>
          <a:lstStyle/>
          <a:p>
            <a:pPr algn="ctr"/>
            <a:r>
              <a:rPr lang="en-US" sz="1200" dirty="0" smtClean="0">
                <a:solidFill>
                  <a:schemeClr val="bg1"/>
                </a:solidFill>
              </a:rPr>
              <a:t>Factors</a:t>
            </a:r>
            <a:endParaRPr lang="en-US" sz="1200" dirty="0">
              <a:solidFill>
                <a:schemeClr val="bg1"/>
              </a:solidFill>
            </a:endParaRPr>
          </a:p>
        </p:txBody>
      </p:sp>
      <p:sp>
        <p:nvSpPr>
          <p:cNvPr id="11" name="TextBox 10"/>
          <p:cNvSpPr txBox="1"/>
          <p:nvPr/>
        </p:nvSpPr>
        <p:spPr>
          <a:xfrm>
            <a:off x="2859833" y="2509770"/>
            <a:ext cx="457200" cy="4572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t>1</a:t>
            </a:r>
            <a:endParaRPr lang="en-US" dirty="0"/>
          </a:p>
        </p:txBody>
      </p:sp>
      <p:sp>
        <p:nvSpPr>
          <p:cNvPr id="52" name="TextBox 51"/>
          <p:cNvSpPr txBox="1"/>
          <p:nvPr/>
        </p:nvSpPr>
        <p:spPr>
          <a:xfrm>
            <a:off x="2328782" y="4029163"/>
            <a:ext cx="457200" cy="4572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t>2</a:t>
            </a:r>
            <a:endParaRPr lang="en-US" dirty="0"/>
          </a:p>
        </p:txBody>
      </p:sp>
      <p:sp>
        <p:nvSpPr>
          <p:cNvPr id="54" name="TextBox 53"/>
          <p:cNvSpPr txBox="1"/>
          <p:nvPr/>
        </p:nvSpPr>
        <p:spPr>
          <a:xfrm>
            <a:off x="2729313" y="4920659"/>
            <a:ext cx="457200" cy="4572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t>3</a:t>
            </a:r>
            <a:endParaRPr lang="en-US" dirty="0"/>
          </a:p>
        </p:txBody>
      </p:sp>
      <p:sp>
        <p:nvSpPr>
          <p:cNvPr id="56" name="TextBox 55"/>
          <p:cNvSpPr txBox="1"/>
          <p:nvPr/>
        </p:nvSpPr>
        <p:spPr>
          <a:xfrm>
            <a:off x="5714999" y="5432828"/>
            <a:ext cx="457200" cy="45720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dirty="0" smtClean="0"/>
              <a:t>4</a:t>
            </a:r>
            <a:endParaRPr lang="en-US" dirty="0"/>
          </a:p>
        </p:txBody>
      </p:sp>
    </p:spTree>
    <p:extLst>
      <p:ext uri="{BB962C8B-B14F-4D97-AF65-F5344CB8AC3E}">
        <p14:creationId xmlns:p14="http://schemas.microsoft.com/office/powerpoint/2010/main" val="27208228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CB29584B-2C78-4F19-9D57-A8D27C3B25A0}" type="slidenum">
              <a:rPr lang="en-US" smtClean="0"/>
              <a:pPr/>
              <a:t>17</a:t>
            </a:fld>
            <a:endParaRPr lang="en-US" dirty="0"/>
          </a:p>
        </p:txBody>
      </p:sp>
      <p:sp>
        <p:nvSpPr>
          <p:cNvPr id="4" name="Date Placeholder 3"/>
          <p:cNvSpPr>
            <a:spLocks noGrp="1"/>
          </p:cNvSpPr>
          <p:nvPr>
            <p:ph type="dt" sz="half" idx="2"/>
          </p:nvPr>
        </p:nvSpPr>
        <p:spPr/>
        <p:txBody>
          <a:bodyPr/>
          <a:lstStyle/>
          <a:p>
            <a:r>
              <a:rPr lang="en-US" smtClean="0"/>
              <a:t>08 May 2015</a:t>
            </a:r>
            <a:endParaRPr lang="en-US" dirty="0"/>
          </a:p>
        </p:txBody>
      </p:sp>
      <p:sp>
        <p:nvSpPr>
          <p:cNvPr id="7" name="Rectangle 6"/>
          <p:cNvSpPr/>
          <p:nvPr/>
        </p:nvSpPr>
        <p:spPr>
          <a:xfrm>
            <a:off x="500186" y="1219792"/>
            <a:ext cx="8049846" cy="1290610"/>
          </a:xfrm>
          <a:prstGeom prst="rect">
            <a:avLst/>
          </a:prstGeom>
        </p:spPr>
        <p:txBody>
          <a:bodyPr wrap="square">
            <a:spAutoFit/>
          </a:bodyPr>
          <a:lstStyle/>
          <a:p>
            <a:pPr lvl="0" eaLnBrk="1" hangingPunct="1">
              <a:lnSpc>
                <a:spcPct val="90000"/>
              </a:lnSpc>
              <a:spcBef>
                <a:spcPts val="1200"/>
              </a:spcBef>
              <a:buClr>
                <a:srgbClr val="008000"/>
              </a:buClr>
              <a:buSzPct val="80000"/>
            </a:pPr>
            <a:r>
              <a:rPr lang="en-US" sz="1600" b="0" dirty="0" smtClean="0"/>
              <a:t>SCENARIO: 500 </a:t>
            </a:r>
            <a:r>
              <a:rPr lang="en-US" sz="1600" b="0" dirty="0"/>
              <a:t>Active Duty Military and 500 </a:t>
            </a:r>
            <a:r>
              <a:rPr lang="en-US" sz="1600" b="0" dirty="0" err="1" smtClean="0"/>
              <a:t>DoD</a:t>
            </a:r>
            <a:r>
              <a:rPr lang="en-US" sz="1600" b="0" dirty="0" smtClean="0"/>
              <a:t> </a:t>
            </a:r>
            <a:r>
              <a:rPr lang="en-US" sz="1600" b="0" dirty="0"/>
              <a:t>Civilians move from Fort Belvoir to Fort Hood</a:t>
            </a:r>
            <a:r>
              <a:rPr lang="en-US" sz="1600" b="0" dirty="0">
                <a:solidFill>
                  <a:schemeClr val="tx1"/>
                </a:solidFill>
              </a:rPr>
              <a:t>.</a:t>
            </a:r>
            <a:r>
              <a:rPr lang="en-US" sz="1600" b="0" dirty="0">
                <a:solidFill>
                  <a:srgbClr val="00B050"/>
                </a:solidFill>
              </a:rPr>
              <a:t> </a:t>
            </a:r>
            <a:endParaRPr lang="en-US" sz="1600" b="0" kern="0" dirty="0" smtClean="0">
              <a:latin typeface="Arial"/>
            </a:endParaRPr>
          </a:p>
          <a:p>
            <a:pPr marL="457200" lvl="0" indent="-457200" eaLnBrk="1" hangingPunct="1">
              <a:lnSpc>
                <a:spcPct val="90000"/>
              </a:lnSpc>
              <a:spcBef>
                <a:spcPts val="1200"/>
              </a:spcBef>
              <a:buClr>
                <a:srgbClr val="008000"/>
              </a:buClr>
              <a:buSzPct val="80000"/>
              <a:buFont typeface="+mj-lt"/>
              <a:buAutoNum type="arabicPeriod"/>
            </a:pPr>
            <a:endParaRPr lang="en-US" sz="1600" b="0" dirty="0"/>
          </a:p>
          <a:p>
            <a:pPr marL="457200" lvl="0" indent="-457200" eaLnBrk="1" hangingPunct="1">
              <a:lnSpc>
                <a:spcPct val="90000"/>
              </a:lnSpc>
              <a:spcBef>
                <a:spcPts val="1200"/>
              </a:spcBef>
              <a:buClr>
                <a:srgbClr val="008000"/>
              </a:buClr>
              <a:buSzPct val="80000"/>
              <a:buFont typeface="+mj-lt"/>
              <a:buAutoNum type="arabicPeriod"/>
            </a:pPr>
            <a:endParaRPr lang="en-US" sz="1600" b="0" dirty="0"/>
          </a:p>
        </p:txBody>
      </p:sp>
      <p:sp>
        <p:nvSpPr>
          <p:cNvPr id="19" name="Title 2"/>
          <p:cNvSpPr txBox="1">
            <a:spLocks/>
          </p:cNvSpPr>
          <p:nvPr/>
        </p:nvSpPr>
        <p:spPr>
          <a:xfrm>
            <a:off x="1674837" y="463063"/>
            <a:ext cx="5632704" cy="673989"/>
          </a:xfrm>
          <a:prstGeom prst="rect">
            <a:avLst/>
          </a:prstGeom>
        </p:spPr>
        <p:txBody>
          <a:bodyPr>
            <a:normAutofit/>
          </a:bodyPr>
          <a:lstStyle>
            <a:lvl1pPr algn="ctr" rtl="0" eaLnBrk="1" fontAlgn="base" hangingPunct="1">
              <a:lnSpc>
                <a:spcPct val="90000"/>
              </a:lnSpc>
              <a:spcBef>
                <a:spcPct val="0"/>
              </a:spcBef>
              <a:spcAft>
                <a:spcPct val="0"/>
              </a:spcAft>
              <a:defRPr sz="2600" b="1">
                <a:solidFill>
                  <a:srgbClr val="000000"/>
                </a:solidFill>
                <a:latin typeface="+mj-lt"/>
                <a:ea typeface="+mj-ea"/>
                <a:cs typeface="+mj-cs"/>
              </a:defRPr>
            </a:lvl1pPr>
            <a:lvl2pPr algn="ctr" rtl="0" eaLnBrk="1" fontAlgn="base" hangingPunct="1">
              <a:lnSpc>
                <a:spcPct val="90000"/>
              </a:lnSpc>
              <a:spcBef>
                <a:spcPct val="0"/>
              </a:spcBef>
              <a:spcAft>
                <a:spcPct val="0"/>
              </a:spcAft>
              <a:defRPr sz="2800" b="1">
                <a:solidFill>
                  <a:srgbClr val="000000"/>
                </a:solidFill>
                <a:latin typeface="Arial" charset="0"/>
              </a:defRPr>
            </a:lvl2pPr>
            <a:lvl3pPr algn="ctr" rtl="0" eaLnBrk="1" fontAlgn="base" hangingPunct="1">
              <a:lnSpc>
                <a:spcPct val="90000"/>
              </a:lnSpc>
              <a:spcBef>
                <a:spcPct val="0"/>
              </a:spcBef>
              <a:spcAft>
                <a:spcPct val="0"/>
              </a:spcAft>
              <a:defRPr sz="2800" b="1">
                <a:solidFill>
                  <a:srgbClr val="000000"/>
                </a:solidFill>
                <a:latin typeface="Arial" charset="0"/>
              </a:defRPr>
            </a:lvl3pPr>
            <a:lvl4pPr algn="ctr" rtl="0" eaLnBrk="1" fontAlgn="base" hangingPunct="1">
              <a:lnSpc>
                <a:spcPct val="90000"/>
              </a:lnSpc>
              <a:spcBef>
                <a:spcPct val="0"/>
              </a:spcBef>
              <a:spcAft>
                <a:spcPct val="0"/>
              </a:spcAft>
              <a:defRPr sz="2800" b="1">
                <a:solidFill>
                  <a:srgbClr val="000000"/>
                </a:solidFill>
                <a:latin typeface="Arial" charset="0"/>
              </a:defRPr>
            </a:lvl4pPr>
            <a:lvl5pPr algn="ctr" rtl="0" eaLnBrk="1" fontAlgn="base" hangingPunct="1">
              <a:lnSpc>
                <a:spcPct val="90000"/>
              </a:lnSpc>
              <a:spcBef>
                <a:spcPct val="0"/>
              </a:spcBef>
              <a:spcAft>
                <a:spcPct val="0"/>
              </a:spcAft>
              <a:defRPr sz="2800" b="1">
                <a:solidFill>
                  <a:srgbClr val="000000"/>
                </a:solidFill>
                <a:latin typeface="Arial" charset="0"/>
              </a:defRPr>
            </a:lvl5pPr>
            <a:lvl6pPr marL="457200" algn="ctr" rtl="0" eaLnBrk="1" fontAlgn="base" hangingPunct="1">
              <a:lnSpc>
                <a:spcPct val="90000"/>
              </a:lnSpc>
              <a:spcBef>
                <a:spcPct val="0"/>
              </a:spcBef>
              <a:spcAft>
                <a:spcPct val="0"/>
              </a:spcAft>
              <a:defRPr sz="2800" b="1">
                <a:solidFill>
                  <a:srgbClr val="000000"/>
                </a:solidFill>
                <a:latin typeface="Arial" charset="0"/>
              </a:defRPr>
            </a:lvl6pPr>
            <a:lvl7pPr marL="914400" algn="ctr" rtl="0" eaLnBrk="1" fontAlgn="base" hangingPunct="1">
              <a:lnSpc>
                <a:spcPct val="90000"/>
              </a:lnSpc>
              <a:spcBef>
                <a:spcPct val="0"/>
              </a:spcBef>
              <a:spcAft>
                <a:spcPct val="0"/>
              </a:spcAft>
              <a:defRPr sz="2800" b="1">
                <a:solidFill>
                  <a:srgbClr val="000000"/>
                </a:solidFill>
                <a:latin typeface="Arial" charset="0"/>
              </a:defRPr>
            </a:lvl7pPr>
            <a:lvl8pPr marL="1371600" algn="ctr" rtl="0" eaLnBrk="1" fontAlgn="base" hangingPunct="1">
              <a:lnSpc>
                <a:spcPct val="90000"/>
              </a:lnSpc>
              <a:spcBef>
                <a:spcPct val="0"/>
              </a:spcBef>
              <a:spcAft>
                <a:spcPct val="0"/>
              </a:spcAft>
              <a:defRPr sz="2800" b="1">
                <a:solidFill>
                  <a:srgbClr val="000000"/>
                </a:solidFill>
                <a:latin typeface="Arial" charset="0"/>
              </a:defRPr>
            </a:lvl8pPr>
            <a:lvl9pPr marL="1828800" algn="ctr" rtl="0" eaLnBrk="1" fontAlgn="base" hangingPunct="1">
              <a:lnSpc>
                <a:spcPct val="90000"/>
              </a:lnSpc>
              <a:spcBef>
                <a:spcPct val="0"/>
              </a:spcBef>
              <a:spcAft>
                <a:spcPct val="0"/>
              </a:spcAft>
              <a:defRPr sz="2800" b="1">
                <a:solidFill>
                  <a:srgbClr val="000000"/>
                </a:solidFill>
                <a:latin typeface="Arial" charset="0"/>
              </a:defRPr>
            </a:lvl9pPr>
          </a:lstStyle>
          <a:p>
            <a:r>
              <a:rPr lang="en-US" kern="0" dirty="0" smtClean="0"/>
              <a:t>Scenario Example </a:t>
            </a:r>
            <a:r>
              <a:rPr lang="en-US" sz="2000" kern="0" dirty="0" smtClean="0"/>
              <a:t>(1 of 2)</a:t>
            </a:r>
            <a:endParaRPr lang="en-US" sz="2000" kern="0" dirty="0"/>
          </a:p>
        </p:txBody>
      </p:sp>
      <p:sp>
        <p:nvSpPr>
          <p:cNvPr id="22" name="TextBox 21"/>
          <p:cNvSpPr txBox="1"/>
          <p:nvPr/>
        </p:nvSpPr>
        <p:spPr>
          <a:xfrm>
            <a:off x="0" y="6518031"/>
            <a:ext cx="9144000" cy="261610"/>
          </a:xfrm>
          <a:prstGeom prst="rect">
            <a:avLst/>
          </a:prstGeom>
          <a:noFill/>
        </p:spPr>
        <p:txBody>
          <a:bodyPr wrap="square" rtlCol="0">
            <a:spAutoFit/>
          </a:bodyPr>
          <a:lstStyle/>
          <a:p>
            <a:pPr algn="ctr"/>
            <a:r>
              <a:rPr lang="en-US" sz="1100" dirty="0" smtClean="0">
                <a:solidFill>
                  <a:srgbClr val="660033"/>
                </a:solidFill>
              </a:rPr>
              <a:t>ALL DATA IS NOTIONAL</a:t>
            </a:r>
            <a:endParaRPr lang="en-US" sz="1100" dirty="0">
              <a:solidFill>
                <a:srgbClr val="660033"/>
              </a:solidFill>
            </a:endParaRPr>
          </a:p>
        </p:txBody>
      </p:sp>
      <p:pic>
        <p:nvPicPr>
          <p:cNvPr id="8" name="Picture 7"/>
          <p:cNvPicPr>
            <a:picLocks noChangeAspect="1"/>
          </p:cNvPicPr>
          <p:nvPr/>
        </p:nvPicPr>
        <p:blipFill>
          <a:blip r:embed="rId3"/>
          <a:stretch>
            <a:fillRect/>
          </a:stretch>
        </p:blipFill>
        <p:spPr>
          <a:xfrm>
            <a:off x="1251999" y="1838721"/>
            <a:ext cx="7337346" cy="4886066"/>
          </a:xfrm>
          <a:prstGeom prst="rect">
            <a:avLst/>
          </a:prstGeom>
        </p:spPr>
      </p:pic>
    </p:spTree>
    <p:extLst>
      <p:ext uri="{BB962C8B-B14F-4D97-AF65-F5344CB8AC3E}">
        <p14:creationId xmlns:p14="http://schemas.microsoft.com/office/powerpoint/2010/main" val="66911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CB29584B-2C78-4F19-9D57-A8D27C3B25A0}" type="slidenum">
              <a:rPr lang="en-US" smtClean="0"/>
              <a:pPr/>
              <a:t>18</a:t>
            </a:fld>
            <a:endParaRPr lang="en-US" dirty="0"/>
          </a:p>
        </p:txBody>
      </p:sp>
      <p:sp>
        <p:nvSpPr>
          <p:cNvPr id="4" name="Date Placeholder 3"/>
          <p:cNvSpPr>
            <a:spLocks noGrp="1"/>
          </p:cNvSpPr>
          <p:nvPr>
            <p:ph type="dt" sz="half" idx="2"/>
          </p:nvPr>
        </p:nvSpPr>
        <p:spPr/>
        <p:txBody>
          <a:bodyPr/>
          <a:lstStyle/>
          <a:p>
            <a:r>
              <a:rPr lang="en-US" smtClean="0"/>
              <a:t>08 May 2015</a:t>
            </a:r>
            <a:endParaRPr lang="en-US" dirty="0"/>
          </a:p>
        </p:txBody>
      </p:sp>
      <p:sp>
        <p:nvSpPr>
          <p:cNvPr id="7" name="Rectangle 6"/>
          <p:cNvSpPr/>
          <p:nvPr/>
        </p:nvSpPr>
        <p:spPr>
          <a:xfrm>
            <a:off x="235088" y="1219791"/>
            <a:ext cx="8690081" cy="689420"/>
          </a:xfrm>
          <a:prstGeom prst="rect">
            <a:avLst/>
          </a:prstGeom>
        </p:spPr>
        <p:txBody>
          <a:bodyPr wrap="square">
            <a:spAutoFit/>
          </a:bodyPr>
          <a:lstStyle/>
          <a:p>
            <a:pPr marL="457200" lvl="0" indent="-457200" eaLnBrk="1" hangingPunct="1">
              <a:lnSpc>
                <a:spcPct val="90000"/>
              </a:lnSpc>
              <a:spcBef>
                <a:spcPts val="1200"/>
              </a:spcBef>
              <a:buClr>
                <a:srgbClr val="008000"/>
              </a:buClr>
              <a:buSzPct val="80000"/>
              <a:buFont typeface="+mj-lt"/>
              <a:buAutoNum type="arabicPeriod"/>
            </a:pPr>
            <a:endParaRPr lang="en-US" sz="1600" b="0" dirty="0"/>
          </a:p>
          <a:p>
            <a:pPr marL="457200" lvl="0" indent="-457200" eaLnBrk="1" hangingPunct="1">
              <a:lnSpc>
                <a:spcPct val="90000"/>
              </a:lnSpc>
              <a:spcBef>
                <a:spcPts val="1200"/>
              </a:spcBef>
              <a:buClr>
                <a:srgbClr val="008000"/>
              </a:buClr>
              <a:buSzPct val="80000"/>
              <a:buFont typeface="+mj-lt"/>
              <a:buAutoNum type="arabicPeriod"/>
            </a:pPr>
            <a:endParaRPr lang="en-US" sz="1600" b="0" dirty="0"/>
          </a:p>
        </p:txBody>
      </p:sp>
      <p:sp>
        <p:nvSpPr>
          <p:cNvPr id="19" name="Title 2"/>
          <p:cNvSpPr txBox="1">
            <a:spLocks/>
          </p:cNvSpPr>
          <p:nvPr/>
        </p:nvSpPr>
        <p:spPr>
          <a:xfrm>
            <a:off x="1674837" y="463063"/>
            <a:ext cx="5632704" cy="673989"/>
          </a:xfrm>
          <a:prstGeom prst="rect">
            <a:avLst/>
          </a:prstGeom>
        </p:spPr>
        <p:txBody>
          <a:bodyPr>
            <a:normAutofit/>
          </a:bodyPr>
          <a:lstStyle>
            <a:lvl1pPr algn="ctr" rtl="0" eaLnBrk="1" fontAlgn="base" hangingPunct="1">
              <a:lnSpc>
                <a:spcPct val="90000"/>
              </a:lnSpc>
              <a:spcBef>
                <a:spcPct val="0"/>
              </a:spcBef>
              <a:spcAft>
                <a:spcPct val="0"/>
              </a:spcAft>
              <a:defRPr sz="2600" b="1">
                <a:solidFill>
                  <a:srgbClr val="000000"/>
                </a:solidFill>
                <a:latin typeface="+mj-lt"/>
                <a:ea typeface="+mj-ea"/>
                <a:cs typeface="+mj-cs"/>
              </a:defRPr>
            </a:lvl1pPr>
            <a:lvl2pPr algn="ctr" rtl="0" eaLnBrk="1" fontAlgn="base" hangingPunct="1">
              <a:lnSpc>
                <a:spcPct val="90000"/>
              </a:lnSpc>
              <a:spcBef>
                <a:spcPct val="0"/>
              </a:spcBef>
              <a:spcAft>
                <a:spcPct val="0"/>
              </a:spcAft>
              <a:defRPr sz="2800" b="1">
                <a:solidFill>
                  <a:srgbClr val="000000"/>
                </a:solidFill>
                <a:latin typeface="Arial" charset="0"/>
              </a:defRPr>
            </a:lvl2pPr>
            <a:lvl3pPr algn="ctr" rtl="0" eaLnBrk="1" fontAlgn="base" hangingPunct="1">
              <a:lnSpc>
                <a:spcPct val="90000"/>
              </a:lnSpc>
              <a:spcBef>
                <a:spcPct val="0"/>
              </a:spcBef>
              <a:spcAft>
                <a:spcPct val="0"/>
              </a:spcAft>
              <a:defRPr sz="2800" b="1">
                <a:solidFill>
                  <a:srgbClr val="000000"/>
                </a:solidFill>
                <a:latin typeface="Arial" charset="0"/>
              </a:defRPr>
            </a:lvl3pPr>
            <a:lvl4pPr algn="ctr" rtl="0" eaLnBrk="1" fontAlgn="base" hangingPunct="1">
              <a:lnSpc>
                <a:spcPct val="90000"/>
              </a:lnSpc>
              <a:spcBef>
                <a:spcPct val="0"/>
              </a:spcBef>
              <a:spcAft>
                <a:spcPct val="0"/>
              </a:spcAft>
              <a:defRPr sz="2800" b="1">
                <a:solidFill>
                  <a:srgbClr val="000000"/>
                </a:solidFill>
                <a:latin typeface="Arial" charset="0"/>
              </a:defRPr>
            </a:lvl4pPr>
            <a:lvl5pPr algn="ctr" rtl="0" eaLnBrk="1" fontAlgn="base" hangingPunct="1">
              <a:lnSpc>
                <a:spcPct val="90000"/>
              </a:lnSpc>
              <a:spcBef>
                <a:spcPct val="0"/>
              </a:spcBef>
              <a:spcAft>
                <a:spcPct val="0"/>
              </a:spcAft>
              <a:defRPr sz="2800" b="1">
                <a:solidFill>
                  <a:srgbClr val="000000"/>
                </a:solidFill>
                <a:latin typeface="Arial" charset="0"/>
              </a:defRPr>
            </a:lvl5pPr>
            <a:lvl6pPr marL="457200" algn="ctr" rtl="0" eaLnBrk="1" fontAlgn="base" hangingPunct="1">
              <a:lnSpc>
                <a:spcPct val="90000"/>
              </a:lnSpc>
              <a:spcBef>
                <a:spcPct val="0"/>
              </a:spcBef>
              <a:spcAft>
                <a:spcPct val="0"/>
              </a:spcAft>
              <a:defRPr sz="2800" b="1">
                <a:solidFill>
                  <a:srgbClr val="000000"/>
                </a:solidFill>
                <a:latin typeface="Arial" charset="0"/>
              </a:defRPr>
            </a:lvl6pPr>
            <a:lvl7pPr marL="914400" algn="ctr" rtl="0" eaLnBrk="1" fontAlgn="base" hangingPunct="1">
              <a:lnSpc>
                <a:spcPct val="90000"/>
              </a:lnSpc>
              <a:spcBef>
                <a:spcPct val="0"/>
              </a:spcBef>
              <a:spcAft>
                <a:spcPct val="0"/>
              </a:spcAft>
              <a:defRPr sz="2800" b="1">
                <a:solidFill>
                  <a:srgbClr val="000000"/>
                </a:solidFill>
                <a:latin typeface="Arial" charset="0"/>
              </a:defRPr>
            </a:lvl7pPr>
            <a:lvl8pPr marL="1371600" algn="ctr" rtl="0" eaLnBrk="1" fontAlgn="base" hangingPunct="1">
              <a:lnSpc>
                <a:spcPct val="90000"/>
              </a:lnSpc>
              <a:spcBef>
                <a:spcPct val="0"/>
              </a:spcBef>
              <a:spcAft>
                <a:spcPct val="0"/>
              </a:spcAft>
              <a:defRPr sz="2800" b="1">
                <a:solidFill>
                  <a:srgbClr val="000000"/>
                </a:solidFill>
                <a:latin typeface="Arial" charset="0"/>
              </a:defRPr>
            </a:lvl8pPr>
            <a:lvl9pPr marL="1828800" algn="ctr" rtl="0" eaLnBrk="1" fontAlgn="base" hangingPunct="1">
              <a:lnSpc>
                <a:spcPct val="90000"/>
              </a:lnSpc>
              <a:spcBef>
                <a:spcPct val="0"/>
              </a:spcBef>
              <a:spcAft>
                <a:spcPct val="0"/>
              </a:spcAft>
              <a:defRPr sz="2800" b="1">
                <a:solidFill>
                  <a:srgbClr val="000000"/>
                </a:solidFill>
                <a:latin typeface="Arial" charset="0"/>
              </a:defRPr>
            </a:lvl9pPr>
          </a:lstStyle>
          <a:p>
            <a:r>
              <a:rPr lang="en-US" kern="0" dirty="0" smtClean="0"/>
              <a:t>Scenario Example </a:t>
            </a:r>
            <a:r>
              <a:rPr lang="en-US" sz="2000" kern="0" dirty="0" smtClean="0"/>
              <a:t>(2 of 2)</a:t>
            </a:r>
            <a:endParaRPr lang="en-US" sz="2000" kern="0" dirty="0"/>
          </a:p>
        </p:txBody>
      </p:sp>
      <p:sp>
        <p:nvSpPr>
          <p:cNvPr id="8" name="TextBox 7"/>
          <p:cNvSpPr txBox="1"/>
          <p:nvPr/>
        </p:nvSpPr>
        <p:spPr>
          <a:xfrm>
            <a:off x="0" y="6518031"/>
            <a:ext cx="9144000" cy="261610"/>
          </a:xfrm>
          <a:prstGeom prst="rect">
            <a:avLst/>
          </a:prstGeom>
          <a:noFill/>
        </p:spPr>
        <p:txBody>
          <a:bodyPr wrap="square" rtlCol="0">
            <a:spAutoFit/>
          </a:bodyPr>
          <a:lstStyle/>
          <a:p>
            <a:pPr algn="ctr"/>
            <a:r>
              <a:rPr lang="en-US" sz="1100" dirty="0" smtClean="0">
                <a:solidFill>
                  <a:srgbClr val="660033"/>
                </a:solidFill>
              </a:rPr>
              <a:t>ALL DATA IS NOTIONAL</a:t>
            </a:r>
            <a:endParaRPr lang="en-US" sz="1100" dirty="0">
              <a:solidFill>
                <a:srgbClr val="660033"/>
              </a:solidFill>
            </a:endParaRPr>
          </a:p>
        </p:txBody>
      </p:sp>
      <p:pic>
        <p:nvPicPr>
          <p:cNvPr id="9" name="Picture 8"/>
          <p:cNvPicPr>
            <a:picLocks noChangeAspect="1"/>
          </p:cNvPicPr>
          <p:nvPr/>
        </p:nvPicPr>
        <p:blipFill>
          <a:blip r:embed="rId3"/>
          <a:stretch>
            <a:fillRect/>
          </a:stretch>
        </p:blipFill>
        <p:spPr>
          <a:xfrm>
            <a:off x="914400" y="1245246"/>
            <a:ext cx="8053710" cy="4949005"/>
          </a:xfrm>
          <a:prstGeom prst="rect">
            <a:avLst/>
          </a:prstGeom>
        </p:spPr>
      </p:pic>
    </p:spTree>
    <p:extLst>
      <p:ext uri="{BB962C8B-B14F-4D97-AF65-F5344CB8AC3E}">
        <p14:creationId xmlns:p14="http://schemas.microsoft.com/office/powerpoint/2010/main" val="36593856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38912" y="1060192"/>
            <a:ext cx="8229600" cy="5486400"/>
          </a:xfrm>
        </p:spPr>
        <p:txBody>
          <a:bodyPr>
            <a:noAutofit/>
          </a:bodyPr>
          <a:lstStyle/>
          <a:p>
            <a:r>
              <a:rPr lang="en-US" sz="1600" dirty="0" smtClean="0"/>
              <a:t>Manually calculated scenarios to verify tool produces correct results</a:t>
            </a:r>
          </a:p>
          <a:p>
            <a:r>
              <a:rPr lang="en-US" sz="1600" dirty="0" smtClean="0"/>
              <a:t>Compared BRAC05 and EIT multipliers</a:t>
            </a:r>
          </a:p>
          <a:p>
            <a:pPr lvl="1"/>
            <a:r>
              <a:rPr lang="en-US" sz="1600" dirty="0" smtClean="0"/>
              <a:t>Multipliers had similar averages, standard deviations, and ranges (min/max)</a:t>
            </a:r>
          </a:p>
          <a:p>
            <a:pPr lvl="1"/>
            <a:r>
              <a:rPr lang="en-US" sz="1600" dirty="0" smtClean="0"/>
              <a:t>Differences attributed to different source data (BRAC05 data is 10 years old)</a:t>
            </a:r>
          </a:p>
          <a:p>
            <a:r>
              <a:rPr lang="en-US" sz="1600" dirty="0" smtClean="0"/>
              <a:t>Ran 179 BRAC05 scenarios through EIT and compared results from BRAC05 report to those generated by the EIT  </a:t>
            </a:r>
          </a:p>
          <a:p>
            <a:pPr lvl="1"/>
            <a:r>
              <a:rPr lang="en-US" sz="1600" dirty="0" smtClean="0"/>
              <a:t>Analyzed indirect job change for each economic region</a:t>
            </a:r>
          </a:p>
          <a:p>
            <a:pPr lvl="1"/>
            <a:r>
              <a:rPr lang="en-US" sz="1600" dirty="0" smtClean="0"/>
              <a:t>Non-parametric hypothesis test supported no difference between medians of indirect job change</a:t>
            </a:r>
          </a:p>
          <a:p>
            <a:pPr lvl="1"/>
            <a:endParaRPr lang="en-US" sz="1600" dirty="0" smtClean="0"/>
          </a:p>
          <a:p>
            <a:endParaRPr lang="en-US" sz="1600" dirty="0"/>
          </a:p>
          <a:p>
            <a:endParaRPr lang="en-US" sz="1600" dirty="0" smtClean="0"/>
          </a:p>
          <a:p>
            <a:r>
              <a:rPr lang="en-US" sz="1600" dirty="0" smtClean="0"/>
              <a:t>BRAC05 </a:t>
            </a:r>
            <a:r>
              <a:rPr lang="en-US" sz="1600" dirty="0"/>
              <a:t>tool and EIT use different data and methodology, have different multipliers, but produce </a:t>
            </a:r>
            <a:r>
              <a:rPr lang="en-US" sz="1600" dirty="0" smtClean="0"/>
              <a:t>consistent </a:t>
            </a:r>
            <a:r>
              <a:rPr lang="en-US" sz="1600" dirty="0"/>
              <a:t>indirect job change results</a:t>
            </a:r>
          </a:p>
          <a:p>
            <a:r>
              <a:rPr lang="en-US" sz="1600" dirty="0" smtClean="0"/>
              <a:t>External </a:t>
            </a:r>
            <a:r>
              <a:rPr lang="en-US" sz="1600" dirty="0"/>
              <a:t>validation with Dr. </a:t>
            </a:r>
            <a:r>
              <a:rPr lang="en-US" sz="1600" dirty="0" smtClean="0"/>
              <a:t>Fuller, Director </a:t>
            </a:r>
            <a:r>
              <a:rPr lang="en-US" sz="1600" dirty="0"/>
              <a:t>of </a:t>
            </a:r>
            <a:r>
              <a:rPr lang="en-US" sz="1600" dirty="0" smtClean="0"/>
              <a:t>the Center </a:t>
            </a:r>
            <a:r>
              <a:rPr lang="en-US" sz="1600" dirty="0"/>
              <a:t>for Regional Analysis, School of Public Policy, GMU. </a:t>
            </a:r>
          </a:p>
          <a:p>
            <a:pPr marL="0" indent="0">
              <a:buNone/>
            </a:pPr>
            <a:endParaRPr lang="en-US" sz="1800" b="1" dirty="0"/>
          </a:p>
          <a:p>
            <a:endParaRPr lang="en-US" sz="1800" b="1" dirty="0" smtClean="0"/>
          </a:p>
          <a:p>
            <a:pPr marL="0" indent="0">
              <a:buNone/>
            </a:pPr>
            <a:endParaRPr lang="en-US" sz="1800" b="1" dirty="0" smtClean="0"/>
          </a:p>
        </p:txBody>
      </p:sp>
      <p:sp>
        <p:nvSpPr>
          <p:cNvPr id="5" name="Title 4"/>
          <p:cNvSpPr>
            <a:spLocks noGrp="1"/>
          </p:cNvSpPr>
          <p:nvPr>
            <p:ph type="title"/>
          </p:nvPr>
        </p:nvSpPr>
        <p:spPr/>
        <p:txBody>
          <a:bodyPr/>
          <a:lstStyle/>
          <a:p>
            <a:r>
              <a:rPr lang="en-US" dirty="0" smtClean="0"/>
              <a:t>Verification and Validation</a:t>
            </a:r>
            <a:endParaRPr lang="en-US" dirty="0"/>
          </a:p>
        </p:txBody>
      </p:sp>
      <p:sp>
        <p:nvSpPr>
          <p:cNvPr id="8" name="Date Placeholder 7"/>
          <p:cNvSpPr>
            <a:spLocks noGrp="1"/>
          </p:cNvSpPr>
          <p:nvPr>
            <p:ph type="dt" sz="half" idx="10"/>
          </p:nvPr>
        </p:nvSpPr>
        <p:spPr/>
        <p:txBody>
          <a:bodyPr/>
          <a:lstStyle/>
          <a:p>
            <a:r>
              <a:rPr lang="en-US" smtClean="0"/>
              <a:t>08 May 2015</a:t>
            </a:r>
            <a:endParaRPr lang="en-US" dirty="0"/>
          </a:p>
        </p:txBody>
      </p:sp>
      <p:sp>
        <p:nvSpPr>
          <p:cNvPr id="2" name="Slide Number Placeholder 1"/>
          <p:cNvSpPr>
            <a:spLocks noGrp="1"/>
          </p:cNvSpPr>
          <p:nvPr>
            <p:ph type="sldNum" sz="quarter" idx="11"/>
          </p:nvPr>
        </p:nvSpPr>
        <p:spPr/>
        <p:txBody>
          <a:bodyPr/>
          <a:lstStyle/>
          <a:p>
            <a:fld id="{CB29584B-2C78-4F19-9D57-A8D27C3B25A0}" type="slidenum">
              <a:rPr lang="en-US" smtClean="0"/>
              <a:pPr/>
              <a:t>19</a:t>
            </a:fld>
            <a:endParaRPr lang="en-US" dirty="0"/>
          </a:p>
        </p:txBody>
      </p:sp>
      <p:pic>
        <p:nvPicPr>
          <p:cNvPr id="3" name="Picture 2"/>
          <p:cNvPicPr>
            <a:picLocks noChangeAspect="1"/>
          </p:cNvPicPr>
          <p:nvPr/>
        </p:nvPicPr>
        <p:blipFill>
          <a:blip r:embed="rId3"/>
          <a:stretch>
            <a:fillRect/>
          </a:stretch>
        </p:blipFill>
        <p:spPr>
          <a:xfrm>
            <a:off x="2396267" y="4065953"/>
            <a:ext cx="4364040" cy="1058469"/>
          </a:xfrm>
          <a:prstGeom prst="rect">
            <a:avLst/>
          </a:prstGeom>
        </p:spPr>
      </p:pic>
    </p:spTree>
    <p:extLst>
      <p:ext uri="{BB962C8B-B14F-4D97-AF65-F5344CB8AC3E}">
        <p14:creationId xmlns:p14="http://schemas.microsoft.com/office/powerpoint/2010/main" val="7121723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912" y="1116742"/>
            <a:ext cx="8229600" cy="5486400"/>
          </a:xfrm>
        </p:spPr>
        <p:txBody>
          <a:bodyPr/>
          <a:lstStyle/>
          <a:p>
            <a:r>
              <a:rPr lang="en-US" b="0" dirty="0" smtClean="0"/>
              <a:t>Problem Statement</a:t>
            </a:r>
          </a:p>
          <a:p>
            <a:pPr lvl="1"/>
            <a:r>
              <a:rPr lang="en-US" b="0" dirty="0" smtClean="0"/>
              <a:t>Measures of Success</a:t>
            </a:r>
          </a:p>
          <a:p>
            <a:r>
              <a:rPr lang="en-US" dirty="0" smtClean="0"/>
              <a:t>Stationing Background</a:t>
            </a:r>
            <a:endParaRPr lang="en-US" b="0" dirty="0" smtClean="0"/>
          </a:p>
          <a:p>
            <a:r>
              <a:rPr lang="en-US" dirty="0"/>
              <a:t>Literature Review &amp; Findings</a:t>
            </a:r>
          </a:p>
          <a:p>
            <a:r>
              <a:rPr lang="en-US" b="0" dirty="0" smtClean="0"/>
              <a:t>Project Scope</a:t>
            </a:r>
          </a:p>
          <a:p>
            <a:r>
              <a:rPr lang="en-US" b="0" dirty="0" smtClean="0"/>
              <a:t>Assumptions </a:t>
            </a:r>
            <a:endParaRPr lang="en-US" dirty="0"/>
          </a:p>
          <a:p>
            <a:r>
              <a:rPr lang="en-US" b="0" dirty="0" smtClean="0"/>
              <a:t>Challenges</a:t>
            </a:r>
          </a:p>
          <a:p>
            <a:r>
              <a:rPr lang="en-US" b="0" dirty="0" smtClean="0"/>
              <a:t>Data Collection</a:t>
            </a:r>
          </a:p>
          <a:p>
            <a:r>
              <a:rPr lang="en-US" b="0" dirty="0" smtClean="0"/>
              <a:t>Methodology</a:t>
            </a:r>
          </a:p>
          <a:p>
            <a:r>
              <a:rPr lang="en-US" dirty="0" smtClean="0"/>
              <a:t>Verification and Validation</a:t>
            </a:r>
          </a:p>
          <a:p>
            <a:r>
              <a:rPr lang="en-US" dirty="0"/>
              <a:t>Economic Impact </a:t>
            </a:r>
            <a:r>
              <a:rPr lang="en-US" dirty="0" smtClean="0"/>
              <a:t>Tool Demonstration</a:t>
            </a:r>
            <a:endParaRPr lang="en-US" dirty="0"/>
          </a:p>
          <a:p>
            <a:endParaRPr lang="en-US" dirty="0"/>
          </a:p>
          <a:p>
            <a:endParaRPr lang="en-US" dirty="0"/>
          </a:p>
        </p:txBody>
      </p:sp>
      <p:sp>
        <p:nvSpPr>
          <p:cNvPr id="3" name="Title 2"/>
          <p:cNvSpPr>
            <a:spLocks noGrp="1"/>
          </p:cNvSpPr>
          <p:nvPr>
            <p:ph type="title"/>
          </p:nvPr>
        </p:nvSpPr>
        <p:spPr/>
        <p:txBody>
          <a:bodyPr/>
          <a:lstStyle/>
          <a:p>
            <a:r>
              <a:rPr lang="en-US" dirty="0" smtClean="0"/>
              <a:t>Agenda</a:t>
            </a:r>
            <a:endParaRPr lang="en-US" dirty="0"/>
          </a:p>
        </p:txBody>
      </p:sp>
      <p:sp>
        <p:nvSpPr>
          <p:cNvPr id="6" name="Date Placeholder 5"/>
          <p:cNvSpPr>
            <a:spLocks noGrp="1"/>
          </p:cNvSpPr>
          <p:nvPr>
            <p:ph type="dt" sz="half" idx="10"/>
          </p:nvPr>
        </p:nvSpPr>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Tool</a:t>
            </a:r>
            <a:r>
              <a:rPr lang="en-US" sz="4000" dirty="0"/>
              <a:t> </a:t>
            </a:r>
            <a:r>
              <a:rPr lang="en-US" dirty="0" smtClean="0"/>
              <a:t>Demonstration</a:t>
            </a:r>
            <a:endParaRPr lang="en-US" dirty="0"/>
          </a:p>
        </p:txBody>
      </p:sp>
      <p:sp>
        <p:nvSpPr>
          <p:cNvPr id="3" name="Date Placeholder 2"/>
          <p:cNvSpPr>
            <a:spLocks noGrp="1"/>
          </p:cNvSpPr>
          <p:nvPr>
            <p:ph type="dt" sz="half" idx="10"/>
          </p:nvPr>
        </p:nvSpPr>
        <p:spPr/>
        <p:txBody>
          <a:bodyPr/>
          <a:lstStyle/>
          <a:p>
            <a:r>
              <a:rPr lang="en-US" smtClean="0"/>
              <a:t>08 May 2015</a:t>
            </a:r>
            <a:endParaRPr lang="en-US" dirty="0"/>
          </a:p>
        </p:txBody>
      </p:sp>
      <p:sp>
        <p:nvSpPr>
          <p:cNvPr id="2" name="Slide Number Placeholder 1"/>
          <p:cNvSpPr>
            <a:spLocks noGrp="1"/>
          </p:cNvSpPr>
          <p:nvPr>
            <p:ph type="sldNum" sz="quarter" idx="11"/>
          </p:nvPr>
        </p:nvSpPr>
        <p:spPr/>
        <p:txBody>
          <a:bodyPr/>
          <a:lstStyle/>
          <a:p>
            <a:fld id="{CB29584B-2C78-4F19-9D57-A8D27C3B25A0}" type="slidenum">
              <a:rPr lang="en-US" smtClean="0"/>
              <a:pPr/>
              <a:t>20</a:t>
            </a:fld>
            <a:endParaRPr lang="en-US" dirty="0"/>
          </a:p>
        </p:txBody>
      </p:sp>
      <p:sp>
        <p:nvSpPr>
          <p:cNvPr id="8" name="Rectangle 7"/>
          <p:cNvSpPr/>
          <p:nvPr/>
        </p:nvSpPr>
        <p:spPr>
          <a:xfrm>
            <a:off x="2133601" y="6507607"/>
            <a:ext cx="4239490" cy="307777"/>
          </a:xfrm>
          <a:prstGeom prst="rect">
            <a:avLst/>
          </a:prstGeom>
        </p:spPr>
        <p:txBody>
          <a:bodyPr wrap="square">
            <a:spAutoFit/>
          </a:bodyPr>
          <a:lstStyle/>
          <a:p>
            <a:pPr lvl="0" algn="ctr"/>
            <a:r>
              <a:rPr lang="en-US" altLang="en-US" sz="1400" b="0" dirty="0">
                <a:solidFill>
                  <a:schemeClr val="tx1"/>
                </a:solidFill>
                <a:latin typeface="Arial" panose="020B0604020202020204" pitchFamily="34" charset="0"/>
                <a:hlinkClick r:id="rId3"/>
              </a:rPr>
              <a:t>https://www.youtube.com/watch?v=RthWrxagABw</a:t>
            </a:r>
            <a:r>
              <a:rPr lang="en-US" altLang="en-US" sz="1400" b="0" dirty="0">
                <a:solidFill>
                  <a:schemeClr val="tx1"/>
                </a:solidFill>
                <a:latin typeface="Arial" panose="020B0604020202020204" pitchFamily="34" charset="0"/>
              </a:rPr>
              <a:t> </a:t>
            </a:r>
          </a:p>
        </p:txBody>
      </p:sp>
      <p:pic>
        <p:nvPicPr>
          <p:cNvPr id="9" name="Picture 8"/>
          <p:cNvPicPr>
            <a:picLocks noChangeAspect="1"/>
          </p:cNvPicPr>
          <p:nvPr/>
        </p:nvPicPr>
        <p:blipFill>
          <a:blip r:embed="rId4"/>
          <a:stretch>
            <a:fillRect/>
          </a:stretch>
        </p:blipFill>
        <p:spPr>
          <a:xfrm>
            <a:off x="534162" y="1178370"/>
            <a:ext cx="8039100" cy="5172075"/>
          </a:xfrm>
          <a:prstGeom prst="rect">
            <a:avLst/>
          </a:prstGeom>
        </p:spPr>
      </p:pic>
    </p:spTree>
    <p:extLst>
      <p:ext uri="{BB962C8B-B14F-4D97-AF65-F5344CB8AC3E}">
        <p14:creationId xmlns:p14="http://schemas.microsoft.com/office/powerpoint/2010/main" val="14220950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4612" y="1102608"/>
            <a:ext cx="8666988" cy="5755392"/>
          </a:xfrm>
        </p:spPr>
        <p:txBody>
          <a:bodyPr/>
          <a:lstStyle/>
          <a:p>
            <a:r>
              <a:rPr lang="en-US" sz="1800" dirty="0" smtClean="0"/>
              <a:t>Team delivered </a:t>
            </a:r>
            <a:r>
              <a:rPr lang="en-US" sz="1800" dirty="0"/>
              <a:t>a </a:t>
            </a:r>
            <a:r>
              <a:rPr lang="en-US" sz="1800" dirty="0" smtClean="0"/>
              <a:t>completed and documented </a:t>
            </a:r>
            <a:r>
              <a:rPr lang="en-US" sz="1800" dirty="0"/>
              <a:t>EIT to CAA for use in future stationing </a:t>
            </a:r>
            <a:r>
              <a:rPr lang="en-US" sz="1800" dirty="0" smtClean="0"/>
              <a:t>actions</a:t>
            </a:r>
            <a:endParaRPr lang="en-US" sz="1800" dirty="0"/>
          </a:p>
          <a:p>
            <a:pPr lvl="1">
              <a:buFont typeface="Wingdings" panose="05000000000000000000" pitchFamily="2" charset="2"/>
              <a:buChar char="ü"/>
            </a:pPr>
            <a:r>
              <a:rPr lang="en-US" sz="1800" dirty="0" smtClean="0">
                <a:solidFill>
                  <a:schemeClr val="tx1"/>
                </a:solidFill>
                <a:ea typeface="Arial"/>
                <a:cs typeface="Arial"/>
                <a:sym typeface="Arial"/>
              </a:rPr>
              <a:t>Include </a:t>
            </a:r>
            <a:r>
              <a:rPr lang="en-US" sz="1800" dirty="0">
                <a:solidFill>
                  <a:schemeClr val="tx1"/>
                </a:solidFill>
                <a:ea typeface="Arial"/>
                <a:cs typeface="Arial"/>
                <a:sym typeface="Arial"/>
              </a:rPr>
              <a:t>multiple factors that will capture the economic impact</a:t>
            </a:r>
          </a:p>
          <a:p>
            <a:pPr lvl="1">
              <a:buFont typeface="Wingdings" panose="05000000000000000000" pitchFamily="2" charset="2"/>
              <a:buChar char="ü"/>
            </a:pPr>
            <a:r>
              <a:rPr lang="en-US" sz="1800" dirty="0">
                <a:solidFill>
                  <a:schemeClr val="tx1"/>
                </a:solidFill>
                <a:ea typeface="Arial"/>
                <a:cs typeface="Arial"/>
                <a:sym typeface="Arial"/>
              </a:rPr>
              <a:t>Consider differences due to the location of the installation</a:t>
            </a:r>
          </a:p>
          <a:p>
            <a:pPr lvl="1">
              <a:buFont typeface="Wingdings" panose="05000000000000000000" pitchFamily="2" charset="2"/>
              <a:buChar char="ü"/>
            </a:pPr>
            <a:r>
              <a:rPr lang="en-US" sz="1800" dirty="0">
                <a:solidFill>
                  <a:schemeClr val="tx1"/>
                </a:solidFill>
                <a:ea typeface="Arial"/>
                <a:cs typeface="Arial"/>
                <a:sym typeface="Arial"/>
              </a:rPr>
              <a:t>Use authoritative databases </a:t>
            </a:r>
          </a:p>
          <a:p>
            <a:pPr lvl="1">
              <a:buFont typeface="Wingdings" panose="05000000000000000000" pitchFamily="2" charset="2"/>
              <a:buChar char="ü"/>
            </a:pPr>
            <a:r>
              <a:rPr lang="en-US" sz="1800" dirty="0">
                <a:solidFill>
                  <a:schemeClr val="tx1"/>
                </a:solidFill>
                <a:ea typeface="Arial"/>
                <a:cs typeface="Arial"/>
                <a:sym typeface="Arial"/>
              </a:rPr>
              <a:t>Ensure developed EIT is validated</a:t>
            </a:r>
          </a:p>
          <a:p>
            <a:pPr lvl="1">
              <a:buFont typeface="Wingdings" panose="05000000000000000000" pitchFamily="2" charset="2"/>
              <a:buChar char="ü"/>
            </a:pPr>
            <a:r>
              <a:rPr lang="en-US" sz="1800" dirty="0">
                <a:solidFill>
                  <a:schemeClr val="tx1"/>
                </a:solidFill>
                <a:ea typeface="Arial"/>
                <a:cs typeface="Arial"/>
                <a:sym typeface="Arial"/>
              </a:rPr>
              <a:t>Tool is Army-owned</a:t>
            </a:r>
          </a:p>
          <a:p>
            <a:pPr lvl="1">
              <a:buFont typeface="Wingdings" panose="05000000000000000000" pitchFamily="2" charset="2"/>
              <a:buChar char="ü"/>
            </a:pPr>
            <a:r>
              <a:rPr lang="en-US" sz="1800" dirty="0">
                <a:solidFill>
                  <a:schemeClr val="tx1"/>
                </a:solidFill>
                <a:ea typeface="Arial"/>
                <a:cs typeface="Arial"/>
                <a:sym typeface="Arial"/>
              </a:rPr>
              <a:t>Provide well documented methodology and tool</a:t>
            </a:r>
          </a:p>
          <a:p>
            <a:r>
              <a:rPr lang="en-US" sz="1800" dirty="0" smtClean="0">
                <a:solidFill>
                  <a:schemeClr val="tx1"/>
                </a:solidFill>
              </a:rPr>
              <a:t>CAA </a:t>
            </a:r>
            <a:r>
              <a:rPr lang="en-US" sz="1800" dirty="0">
                <a:solidFill>
                  <a:schemeClr val="tx1"/>
                </a:solidFill>
              </a:rPr>
              <a:t>will brief EIT to stationing decision makers</a:t>
            </a:r>
          </a:p>
          <a:p>
            <a:r>
              <a:rPr lang="en-US" sz="1800" dirty="0" smtClean="0">
                <a:solidFill>
                  <a:schemeClr val="tx1"/>
                </a:solidFill>
              </a:rPr>
              <a:t>Tool will </a:t>
            </a:r>
            <a:r>
              <a:rPr lang="en-US" sz="1800" dirty="0">
                <a:solidFill>
                  <a:schemeClr val="tx1"/>
                </a:solidFill>
              </a:rPr>
              <a:t>be used in day-to-day stationing actions as well as future strategic stationing actions </a:t>
            </a:r>
          </a:p>
          <a:p>
            <a:r>
              <a:rPr lang="en-US" sz="1800" dirty="0" smtClean="0"/>
              <a:t>No </a:t>
            </a:r>
            <a:r>
              <a:rPr lang="en-US" sz="1800" dirty="0"/>
              <a:t>follow-on tasks identified for the </a:t>
            </a:r>
            <a:r>
              <a:rPr lang="en-US" sz="1800" dirty="0" smtClean="0"/>
              <a:t>EIT; possible future collaborations for remaining stationing analysis </a:t>
            </a:r>
            <a:endParaRPr lang="en-US" sz="1800" dirty="0"/>
          </a:p>
          <a:p>
            <a:r>
              <a:rPr lang="en-US" sz="1800" dirty="0" smtClean="0"/>
              <a:t>Presenting at the 83</a:t>
            </a:r>
            <a:r>
              <a:rPr lang="en-US" sz="1800" baseline="30000" dirty="0" smtClean="0"/>
              <a:t>rd</a:t>
            </a:r>
            <a:r>
              <a:rPr lang="en-US" sz="1800" dirty="0" smtClean="0"/>
              <a:t> Military Operations Research Society Symposium</a:t>
            </a:r>
          </a:p>
          <a:p>
            <a:endParaRPr lang="en-US" sz="1800" u="sng" dirty="0" smtClean="0"/>
          </a:p>
          <a:p>
            <a:pPr marL="0" indent="0" algn="ctr">
              <a:buNone/>
            </a:pPr>
            <a:endParaRPr lang="en-US" sz="1800" u="sng" dirty="0" smtClean="0"/>
          </a:p>
          <a:p>
            <a:pPr lvl="1"/>
            <a:endParaRPr lang="en-US" sz="1800" dirty="0" smtClean="0"/>
          </a:p>
          <a:p>
            <a:pPr lvl="1"/>
            <a:endParaRPr lang="en-US" sz="1800" dirty="0"/>
          </a:p>
        </p:txBody>
      </p:sp>
      <p:sp>
        <p:nvSpPr>
          <p:cNvPr id="3" name="Title 2"/>
          <p:cNvSpPr>
            <a:spLocks noGrp="1"/>
          </p:cNvSpPr>
          <p:nvPr>
            <p:ph type="title"/>
          </p:nvPr>
        </p:nvSpPr>
        <p:spPr/>
        <p:txBody>
          <a:bodyPr/>
          <a:lstStyle/>
          <a:p>
            <a:r>
              <a:rPr lang="en-US" dirty="0" smtClean="0"/>
              <a:t>Conclusion</a:t>
            </a:r>
            <a:endParaRPr lang="en-US" dirty="0"/>
          </a:p>
        </p:txBody>
      </p:sp>
      <p:sp>
        <p:nvSpPr>
          <p:cNvPr id="4" name="Date Placeholder 3"/>
          <p:cNvSpPr>
            <a:spLocks noGrp="1"/>
          </p:cNvSpPr>
          <p:nvPr>
            <p:ph type="dt" sz="half" idx="10"/>
          </p:nvPr>
        </p:nvSpPr>
        <p:spPr/>
        <p:txBody>
          <a:bodyPr/>
          <a:lstStyle/>
          <a:p>
            <a:r>
              <a:rPr lang="en-US" smtClean="0"/>
              <a:t>08 May 2015</a:t>
            </a:r>
            <a:endParaRPr lang="en-US" dirty="0"/>
          </a:p>
        </p:txBody>
      </p:sp>
      <p:sp>
        <p:nvSpPr>
          <p:cNvPr id="5" name="Slide Number Placeholder 4"/>
          <p:cNvSpPr>
            <a:spLocks noGrp="1"/>
          </p:cNvSpPr>
          <p:nvPr>
            <p:ph type="sldNum" sz="quarter" idx="11"/>
          </p:nvPr>
        </p:nvSpPr>
        <p:spPr/>
        <p:txBody>
          <a:bodyPr/>
          <a:lstStyle/>
          <a:p>
            <a:fld id="{CB29584B-2C78-4F19-9D57-A8D27C3B25A0}" type="slidenum">
              <a:rPr lang="en-US" smtClean="0"/>
              <a:pPr/>
              <a:t>21</a:t>
            </a:fld>
            <a:endParaRPr lang="en-US" dirty="0"/>
          </a:p>
        </p:txBody>
      </p:sp>
    </p:spTree>
    <p:extLst>
      <p:ext uri="{BB962C8B-B14F-4D97-AF65-F5344CB8AC3E}">
        <p14:creationId xmlns:p14="http://schemas.microsoft.com/office/powerpoint/2010/main" val="2626648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a:xfrm>
            <a:off x="0" y="6626225"/>
            <a:ext cx="1828800" cy="228600"/>
          </a:xfrm>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22</a:t>
            </a:fld>
            <a:endParaRPr lang="en-US" dirty="0"/>
          </a:p>
        </p:txBody>
      </p:sp>
      <p:sp>
        <p:nvSpPr>
          <p:cNvPr id="5" name="TextBox 4"/>
          <p:cNvSpPr txBox="1"/>
          <p:nvPr/>
        </p:nvSpPr>
        <p:spPr>
          <a:xfrm>
            <a:off x="1" y="2038710"/>
            <a:ext cx="9143999" cy="3170099"/>
          </a:xfrm>
          <a:prstGeom prst="rect">
            <a:avLst/>
          </a:prstGeom>
          <a:noFill/>
        </p:spPr>
        <p:txBody>
          <a:bodyPr wrap="square" rtlCol="0">
            <a:spAutoFit/>
          </a:bodyPr>
          <a:lstStyle/>
          <a:p>
            <a:pPr marL="0" indent="0" algn="ctr">
              <a:buNone/>
            </a:pPr>
            <a:r>
              <a:rPr lang="en-US" sz="2200" b="0" u="sng" dirty="0" smtClean="0"/>
              <a:t>Acknowledgments</a:t>
            </a:r>
          </a:p>
          <a:p>
            <a:pPr marL="0" indent="0" algn="ctr">
              <a:buNone/>
            </a:pPr>
            <a:endParaRPr lang="en-US" sz="2000" b="0" u="sng" dirty="0"/>
          </a:p>
          <a:p>
            <a:pPr marL="0" indent="0" algn="ctr">
              <a:buNone/>
            </a:pPr>
            <a:r>
              <a:rPr lang="en-US" sz="2000" b="0" dirty="0"/>
              <a:t>COL Garrett Heath, Center for Army Analysis</a:t>
            </a:r>
          </a:p>
          <a:p>
            <a:pPr marL="0" indent="0" algn="ctr">
              <a:buNone/>
            </a:pPr>
            <a:r>
              <a:rPr lang="en-US" sz="2000" b="0" dirty="0"/>
              <a:t>Mr. Nathan Dietrich, Center for Army Analysis</a:t>
            </a:r>
          </a:p>
          <a:p>
            <a:pPr marL="0" indent="0" algn="ctr">
              <a:buNone/>
            </a:pPr>
            <a:r>
              <a:rPr lang="en-US" sz="2000" b="0" dirty="0"/>
              <a:t>Ms. Gale Collins, Center for Army Analysis</a:t>
            </a:r>
          </a:p>
          <a:p>
            <a:pPr marL="0" indent="0" algn="ctr">
              <a:buNone/>
            </a:pPr>
            <a:r>
              <a:rPr lang="en-US" sz="2000" b="0" dirty="0"/>
              <a:t>Dr. Bill Tarantino, Active Decision Support</a:t>
            </a:r>
          </a:p>
          <a:p>
            <a:pPr marL="0" indent="0" algn="ctr">
              <a:buNone/>
            </a:pPr>
            <a:r>
              <a:rPr lang="en-US" sz="2000" b="0" dirty="0"/>
              <a:t>Dr. Phillip Barry, </a:t>
            </a:r>
            <a:r>
              <a:rPr lang="en-US" sz="2000" b="0" dirty="0" smtClean="0"/>
              <a:t>GMU</a:t>
            </a:r>
            <a:endParaRPr lang="en-US" sz="2000" b="0" dirty="0"/>
          </a:p>
          <a:p>
            <a:pPr marL="0" indent="0" algn="ctr">
              <a:buNone/>
            </a:pPr>
            <a:r>
              <a:rPr lang="en-US" sz="2000" b="0" dirty="0" smtClean="0"/>
              <a:t>Dr</a:t>
            </a:r>
            <a:r>
              <a:rPr lang="en-US" sz="2000" b="0" dirty="0"/>
              <a:t>. Andrew </a:t>
            </a:r>
            <a:r>
              <a:rPr lang="en-US" sz="2000" b="0" dirty="0" err="1"/>
              <a:t>Loerch</a:t>
            </a:r>
            <a:r>
              <a:rPr lang="en-US" sz="2000" b="0" dirty="0"/>
              <a:t>, </a:t>
            </a:r>
            <a:r>
              <a:rPr lang="en-US" sz="2000" b="0" dirty="0" smtClean="0"/>
              <a:t>GMU</a:t>
            </a:r>
            <a:endParaRPr lang="en-US" sz="2000" b="0" dirty="0"/>
          </a:p>
          <a:p>
            <a:pPr marL="0" indent="0" algn="ctr">
              <a:buNone/>
            </a:pPr>
            <a:r>
              <a:rPr lang="en-US" sz="2000" b="0" dirty="0" smtClean="0"/>
              <a:t>Dr</a:t>
            </a:r>
            <a:r>
              <a:rPr lang="en-US" sz="2000" b="0" dirty="0"/>
              <a:t>. Stephen Fuller, </a:t>
            </a:r>
            <a:r>
              <a:rPr lang="en-US" sz="2000" b="0" dirty="0" smtClean="0"/>
              <a:t>GMU</a:t>
            </a:r>
            <a:endParaRPr lang="en-US" sz="2000" b="0" dirty="0"/>
          </a:p>
          <a:p>
            <a:endParaRPr lang="en-US" sz="1800" dirty="0"/>
          </a:p>
        </p:txBody>
      </p:sp>
    </p:spTree>
    <p:extLst>
      <p:ext uri="{BB962C8B-B14F-4D97-AF65-F5344CB8AC3E}">
        <p14:creationId xmlns:p14="http://schemas.microsoft.com/office/powerpoint/2010/main" val="17737453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Discussion</a:t>
            </a:r>
            <a:endParaRPr lang="en-US" sz="4000" dirty="0"/>
          </a:p>
        </p:txBody>
      </p:sp>
      <p:sp>
        <p:nvSpPr>
          <p:cNvPr id="3" name="Date Placeholder 2"/>
          <p:cNvSpPr>
            <a:spLocks noGrp="1"/>
          </p:cNvSpPr>
          <p:nvPr>
            <p:ph type="dt" sz="half" idx="2"/>
          </p:nvPr>
        </p:nvSpPr>
        <p:spPr>
          <a:xfrm>
            <a:off x="0" y="6626225"/>
            <a:ext cx="1828800" cy="228600"/>
          </a:xfrm>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23</a:t>
            </a:fld>
            <a:endParaRPr lang="en-US" dirty="0"/>
          </a:p>
        </p:txBody>
      </p:sp>
    </p:spTree>
    <p:extLst>
      <p:ext uri="{BB962C8B-B14F-4D97-AF65-F5344CB8AC3E}">
        <p14:creationId xmlns:p14="http://schemas.microsoft.com/office/powerpoint/2010/main" val="19881496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4000" dirty="0" smtClean="0">
                <a:latin typeface="Arial (headings)"/>
              </a:rPr>
              <a:t>Back-up</a:t>
            </a:r>
            <a:endParaRPr lang="en-US" dirty="0"/>
          </a:p>
        </p:txBody>
      </p:sp>
      <p:sp>
        <p:nvSpPr>
          <p:cNvPr id="5" name="Date Placeholder 4"/>
          <p:cNvSpPr>
            <a:spLocks noGrp="1"/>
          </p:cNvSpPr>
          <p:nvPr>
            <p:ph type="dt" sz="half" idx="2"/>
          </p:nvPr>
        </p:nvSpPr>
        <p:spPr>
          <a:xfrm>
            <a:off x="0" y="6626225"/>
            <a:ext cx="1828800" cy="228600"/>
          </a:xfrm>
        </p:spPr>
        <p:txBody>
          <a:bodyPr/>
          <a:lstStyle/>
          <a:p>
            <a:r>
              <a:rPr lang="en-US" smtClean="0"/>
              <a:t>08 May 2015</a:t>
            </a:r>
            <a:endParaRPr lang="en-US" dirty="0"/>
          </a:p>
        </p:txBody>
      </p:sp>
      <p:sp>
        <p:nvSpPr>
          <p:cNvPr id="2" name="Slide Number Placeholder 1"/>
          <p:cNvSpPr>
            <a:spLocks noGrp="1"/>
          </p:cNvSpPr>
          <p:nvPr>
            <p:ph type="sldNum" sz="quarter" idx="11"/>
          </p:nvPr>
        </p:nvSpPr>
        <p:spPr/>
        <p:txBody>
          <a:bodyPr/>
          <a:lstStyle/>
          <a:p>
            <a:fld id="{CB29584B-2C78-4F19-9D57-A8D27C3B25A0}" type="slidenum">
              <a:rPr lang="en-US" smtClean="0"/>
              <a:pPr/>
              <a:t>24</a:t>
            </a:fld>
            <a:endParaRPr lang="en-US" dirty="0"/>
          </a:p>
        </p:txBody>
      </p:sp>
    </p:spTree>
    <p:extLst>
      <p:ext uri="{BB962C8B-B14F-4D97-AF65-F5344CB8AC3E}">
        <p14:creationId xmlns:p14="http://schemas.microsoft.com/office/powerpoint/2010/main" val="70499630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114958" y="1058368"/>
            <a:ext cx="4217762" cy="5486400"/>
          </a:xfrm>
        </p:spPr>
        <p:txBody>
          <a:bodyPr/>
          <a:lstStyle/>
          <a:p>
            <a:r>
              <a:rPr lang="en-US" sz="1550" b="1" dirty="0" smtClean="0"/>
              <a:t>BEA</a:t>
            </a:r>
            <a:r>
              <a:rPr lang="en-US" sz="1550" dirty="0" smtClean="0"/>
              <a:t> – Bureau of Economic Analysis</a:t>
            </a:r>
          </a:p>
          <a:p>
            <a:r>
              <a:rPr lang="en-US" sz="1550" b="1" dirty="0" smtClean="0"/>
              <a:t>BLS</a:t>
            </a:r>
            <a:r>
              <a:rPr lang="en-US" sz="1550" dirty="0" smtClean="0"/>
              <a:t> – Bureau of Labor Statistics  </a:t>
            </a:r>
          </a:p>
          <a:p>
            <a:r>
              <a:rPr lang="en-US" sz="1550" b="1" dirty="0" smtClean="0"/>
              <a:t>BRAC </a:t>
            </a:r>
            <a:r>
              <a:rPr lang="en-US" sz="1550" dirty="0" smtClean="0"/>
              <a:t>– Base Realignment and Closure</a:t>
            </a:r>
          </a:p>
          <a:p>
            <a:r>
              <a:rPr lang="en-US" sz="1550" b="1" dirty="0" smtClean="0"/>
              <a:t>CONUS </a:t>
            </a:r>
            <a:r>
              <a:rPr lang="en-US" sz="1550" dirty="0" smtClean="0"/>
              <a:t>– Continental United States</a:t>
            </a:r>
          </a:p>
          <a:p>
            <a:r>
              <a:rPr lang="en-US" sz="1550" b="1" dirty="0" err="1" smtClean="0"/>
              <a:t>DoD</a:t>
            </a:r>
            <a:r>
              <a:rPr lang="en-US" sz="1550" b="1" dirty="0" smtClean="0"/>
              <a:t> </a:t>
            </a:r>
            <a:r>
              <a:rPr lang="en-US" sz="1550" dirty="0" smtClean="0"/>
              <a:t>– Department of Defense </a:t>
            </a:r>
          </a:p>
          <a:p>
            <a:r>
              <a:rPr lang="en-US" sz="1550" b="1" dirty="0" smtClean="0"/>
              <a:t>EIT</a:t>
            </a:r>
            <a:r>
              <a:rPr lang="en-US" sz="1550" dirty="0" smtClean="0"/>
              <a:t> – Economic Impact Tool</a:t>
            </a:r>
          </a:p>
          <a:p>
            <a:r>
              <a:rPr lang="en-US" sz="1550" b="1" dirty="0"/>
              <a:t>LQ</a:t>
            </a:r>
            <a:r>
              <a:rPr lang="en-US" sz="1550" dirty="0"/>
              <a:t> – Location Quotient</a:t>
            </a:r>
          </a:p>
          <a:p>
            <a:r>
              <a:rPr lang="en-US" sz="1550" b="1" dirty="0" smtClean="0"/>
              <a:t>RPI </a:t>
            </a:r>
            <a:r>
              <a:rPr lang="en-US" sz="1550" dirty="0"/>
              <a:t>– Real Personal </a:t>
            </a:r>
            <a:r>
              <a:rPr lang="en-US" sz="1550" dirty="0" smtClean="0"/>
              <a:t>Income</a:t>
            </a:r>
          </a:p>
          <a:p>
            <a:endParaRPr lang="en-US" sz="1550" dirty="0"/>
          </a:p>
          <a:p>
            <a:r>
              <a:rPr lang="en-US" sz="1550" b="1" dirty="0" smtClean="0"/>
              <a:t>Basic </a:t>
            </a:r>
            <a:r>
              <a:rPr lang="en-US" sz="1550" b="1" dirty="0"/>
              <a:t>Industry</a:t>
            </a:r>
            <a:r>
              <a:rPr lang="en-US" sz="1550" dirty="0"/>
              <a:t>: an industry whose goods and services are exported bringing money into their respective </a:t>
            </a:r>
            <a:r>
              <a:rPr lang="en-US" sz="1550" dirty="0" smtClean="0"/>
              <a:t>communities </a:t>
            </a:r>
          </a:p>
          <a:p>
            <a:r>
              <a:rPr lang="en-US" sz="1550" b="1" dirty="0"/>
              <a:t>Basic Multiplier: </a:t>
            </a:r>
            <a:r>
              <a:rPr lang="en-US" sz="1550" dirty="0"/>
              <a:t>A derived standard number for each region that when multiplied by a basic industry job change, will produce the total job change (indirect + direct)</a:t>
            </a:r>
          </a:p>
          <a:p>
            <a:endParaRPr lang="en-US" sz="1550" dirty="0" smtClean="0"/>
          </a:p>
          <a:p>
            <a:endParaRPr lang="en-US" sz="1400" dirty="0"/>
          </a:p>
          <a:p>
            <a:endParaRPr lang="en-US" sz="1400" dirty="0"/>
          </a:p>
        </p:txBody>
      </p:sp>
      <p:sp>
        <p:nvSpPr>
          <p:cNvPr id="3" name="Title 2"/>
          <p:cNvSpPr>
            <a:spLocks noGrp="1"/>
          </p:cNvSpPr>
          <p:nvPr>
            <p:ph type="title"/>
          </p:nvPr>
        </p:nvSpPr>
        <p:spPr/>
        <p:txBody>
          <a:bodyPr>
            <a:normAutofit/>
          </a:bodyPr>
          <a:lstStyle/>
          <a:p>
            <a:pPr lvl="0"/>
            <a:r>
              <a:rPr lang="en-US" dirty="0" smtClean="0"/>
              <a:t>Key Acronyms and Definitions</a:t>
            </a:r>
            <a:endParaRPr lang="en-US" dirty="0"/>
          </a:p>
        </p:txBody>
      </p:sp>
      <p:sp>
        <p:nvSpPr>
          <p:cNvPr id="7" name="Content Placeholder 6"/>
          <p:cNvSpPr>
            <a:spLocks noGrp="1"/>
          </p:cNvSpPr>
          <p:nvPr>
            <p:ph sz="half" idx="2"/>
          </p:nvPr>
        </p:nvSpPr>
        <p:spPr>
          <a:xfrm>
            <a:off x="4233332" y="1068096"/>
            <a:ext cx="4910667" cy="5760720"/>
          </a:xfrm>
        </p:spPr>
        <p:txBody>
          <a:bodyPr/>
          <a:lstStyle/>
          <a:p>
            <a:r>
              <a:rPr lang="en-US" sz="1550" b="1" dirty="0"/>
              <a:t>Direct Job Change</a:t>
            </a:r>
            <a:r>
              <a:rPr lang="en-US" sz="1550" dirty="0"/>
              <a:t>: number of authorizations for </a:t>
            </a:r>
            <a:r>
              <a:rPr lang="en-US" sz="1550" dirty="0" err="1"/>
              <a:t>DoD</a:t>
            </a:r>
            <a:r>
              <a:rPr lang="en-US" sz="1550" dirty="0"/>
              <a:t> military personnel, military trainees, civilian employees to be gained, eliminated, or relocated as a result of stationing actions</a:t>
            </a:r>
          </a:p>
          <a:p>
            <a:r>
              <a:rPr lang="en-US" sz="1550" b="1" dirty="0" smtClean="0"/>
              <a:t>Economic </a:t>
            </a:r>
            <a:r>
              <a:rPr lang="en-US" sz="1550" b="1" dirty="0"/>
              <a:t>Base Analysis: </a:t>
            </a:r>
            <a:r>
              <a:rPr lang="en-US" sz="1550" dirty="0"/>
              <a:t>a methodology to determine the impact of a specified industry on all other industries in a given region </a:t>
            </a:r>
          </a:p>
          <a:p>
            <a:r>
              <a:rPr lang="en-US" sz="1550" b="1" dirty="0"/>
              <a:t>Indirect Job </a:t>
            </a:r>
            <a:r>
              <a:rPr lang="en-US" sz="1550" b="1" dirty="0" smtClean="0"/>
              <a:t>Change</a:t>
            </a:r>
            <a:r>
              <a:rPr lang="en-US" sz="1550" dirty="0" smtClean="0"/>
              <a:t>: </a:t>
            </a:r>
            <a:r>
              <a:rPr lang="en-US" sz="1550" dirty="0"/>
              <a:t>jobs in a </a:t>
            </a:r>
            <a:r>
              <a:rPr lang="en-US" sz="1550" dirty="0" smtClean="0"/>
              <a:t>region </a:t>
            </a:r>
            <a:r>
              <a:rPr lang="en-US" sz="1550" dirty="0"/>
              <a:t>gained or lost as a result of the direct job change</a:t>
            </a:r>
          </a:p>
          <a:p>
            <a:r>
              <a:rPr lang="en-US" sz="1550" b="1" dirty="0"/>
              <a:t>Location Quotient: </a:t>
            </a:r>
            <a:r>
              <a:rPr lang="en-US" sz="1550" dirty="0"/>
              <a:t>a number derived by comparing the percentage of employment in an industry and region with the percentage of employment </a:t>
            </a:r>
            <a:r>
              <a:rPr lang="en-US" sz="1550" dirty="0" smtClean="0"/>
              <a:t>nationwide </a:t>
            </a:r>
            <a:endParaRPr lang="en-US" sz="1550" b="1" dirty="0"/>
          </a:p>
          <a:p>
            <a:r>
              <a:rPr lang="en-US" sz="1550" b="1" dirty="0" smtClean="0"/>
              <a:t>Non</a:t>
            </a:r>
            <a:r>
              <a:rPr lang="en-US" sz="1550" b="1" dirty="0"/>
              <a:t>-basic Industry</a:t>
            </a:r>
            <a:r>
              <a:rPr lang="en-US" sz="1550" dirty="0"/>
              <a:t>: provides services for people and businesses located within the community; does not generate money from outside </a:t>
            </a:r>
            <a:r>
              <a:rPr lang="en-US" sz="1550" dirty="0" smtClean="0"/>
              <a:t>sources</a:t>
            </a:r>
            <a:endParaRPr lang="en-US" sz="1550" dirty="0"/>
          </a:p>
          <a:p>
            <a:r>
              <a:rPr lang="en-US" sz="1550" b="1" dirty="0" smtClean="0"/>
              <a:t>Real </a:t>
            </a:r>
            <a:r>
              <a:rPr lang="en-US" sz="1550" b="1" dirty="0"/>
              <a:t>Personal Income: </a:t>
            </a:r>
            <a:r>
              <a:rPr lang="en-US" sz="1550" dirty="0"/>
              <a:t>current-dollar personal </a:t>
            </a:r>
            <a:r>
              <a:rPr lang="en-US" sz="1550" dirty="0" smtClean="0"/>
              <a:t>income for </a:t>
            </a:r>
            <a:r>
              <a:rPr lang="en-US" sz="1550" dirty="0"/>
              <a:t>a given </a:t>
            </a:r>
            <a:r>
              <a:rPr lang="en-US" sz="1550" dirty="0" smtClean="0"/>
              <a:t>year, normalized for cost of living for each region</a:t>
            </a:r>
            <a:endParaRPr lang="en-US" sz="1550" b="1" dirty="0"/>
          </a:p>
          <a:p>
            <a:r>
              <a:rPr lang="en-US" sz="1550" b="1" dirty="0" smtClean="0"/>
              <a:t>Stationing Scenario: </a:t>
            </a:r>
            <a:r>
              <a:rPr lang="en-US" sz="1550" dirty="0" smtClean="0"/>
              <a:t>the movement of some portion of the active duty, civilian, or contractors assigned from one installation to another</a:t>
            </a:r>
          </a:p>
        </p:txBody>
      </p:sp>
      <p:sp>
        <p:nvSpPr>
          <p:cNvPr id="6" name="Date Placeholder 5"/>
          <p:cNvSpPr>
            <a:spLocks noGrp="1"/>
          </p:cNvSpPr>
          <p:nvPr>
            <p:ph type="dt" sz="half" idx="12"/>
          </p:nvPr>
        </p:nvSpPr>
        <p:spPr>
          <a:xfrm>
            <a:off x="0" y="6616989"/>
            <a:ext cx="1828800" cy="228600"/>
          </a:xfrm>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25</a:t>
            </a:fld>
            <a:endParaRPr lang="en-US" dirty="0"/>
          </a:p>
        </p:txBody>
      </p:sp>
    </p:spTree>
    <p:extLst>
      <p:ext uri="{BB962C8B-B14F-4D97-AF65-F5344CB8AC3E}">
        <p14:creationId xmlns:p14="http://schemas.microsoft.com/office/powerpoint/2010/main" val="17405334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Army Installations </a:t>
            </a:r>
            <a:endParaRPr lang="en-US" dirty="0"/>
          </a:p>
        </p:txBody>
      </p:sp>
      <p:sp>
        <p:nvSpPr>
          <p:cNvPr id="5" name="Date Placeholder 4"/>
          <p:cNvSpPr>
            <a:spLocks noGrp="1"/>
          </p:cNvSpPr>
          <p:nvPr>
            <p:ph type="dt" sz="half" idx="10"/>
          </p:nvPr>
        </p:nvSpPr>
        <p:spPr/>
        <p:txBody>
          <a:bodyPr/>
          <a:lstStyle/>
          <a:p>
            <a:r>
              <a:rPr lang="en-US" smtClean="0"/>
              <a:t>08 May 2015</a:t>
            </a:r>
            <a:endParaRPr lang="en-US" dirty="0"/>
          </a:p>
        </p:txBody>
      </p:sp>
      <p:pic>
        <p:nvPicPr>
          <p:cNvPr id="8" name="Picture 7"/>
          <p:cNvPicPr>
            <a:picLocks noChangeAspect="1"/>
          </p:cNvPicPr>
          <p:nvPr/>
        </p:nvPicPr>
        <p:blipFill>
          <a:blip r:embed="rId3"/>
          <a:stretch>
            <a:fillRect/>
          </a:stretch>
        </p:blipFill>
        <p:spPr>
          <a:xfrm>
            <a:off x="914401" y="1022406"/>
            <a:ext cx="7490480" cy="5832421"/>
          </a:xfrm>
          <a:prstGeom prst="rect">
            <a:avLst/>
          </a:prstGeom>
        </p:spPr>
      </p:pic>
      <p:sp>
        <p:nvSpPr>
          <p:cNvPr id="2" name="Slide Number Placeholder 1"/>
          <p:cNvSpPr>
            <a:spLocks noGrp="1"/>
          </p:cNvSpPr>
          <p:nvPr>
            <p:ph type="sldNum" sz="quarter" idx="11"/>
          </p:nvPr>
        </p:nvSpPr>
        <p:spPr/>
        <p:txBody>
          <a:bodyPr/>
          <a:lstStyle/>
          <a:p>
            <a:fld id="{CB29584B-2C78-4F19-9D57-A8D27C3B25A0}" type="slidenum">
              <a:rPr lang="en-US" smtClean="0"/>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BRAC05 Scenarios</a:t>
            </a:r>
            <a:endParaRPr lang="en-US" dirty="0"/>
          </a:p>
        </p:txBody>
      </p:sp>
      <p:sp>
        <p:nvSpPr>
          <p:cNvPr id="4" name="Date Placeholder 3"/>
          <p:cNvSpPr>
            <a:spLocks noGrp="1"/>
          </p:cNvSpPr>
          <p:nvPr>
            <p:ph type="dt" sz="half" idx="10"/>
          </p:nvPr>
        </p:nvSpPr>
        <p:spPr/>
        <p:txBody>
          <a:bodyPr/>
          <a:lstStyle/>
          <a:p>
            <a:r>
              <a:rPr lang="en-US" smtClean="0"/>
              <a:t>08 May 2015</a:t>
            </a:r>
            <a:endParaRPr lang="en-US" dirty="0"/>
          </a:p>
        </p:txBody>
      </p:sp>
      <p:pic>
        <p:nvPicPr>
          <p:cNvPr id="5" name="Content Placeholder 4"/>
          <p:cNvPicPr>
            <a:picLocks noGrp="1" noChangeAspect="1"/>
          </p:cNvPicPr>
          <p:nvPr>
            <p:ph idx="1"/>
          </p:nvPr>
        </p:nvPicPr>
        <p:blipFill>
          <a:blip r:embed="rId3"/>
          <a:stretch>
            <a:fillRect/>
          </a:stretch>
        </p:blipFill>
        <p:spPr>
          <a:xfrm>
            <a:off x="438150" y="1941329"/>
            <a:ext cx="8229600" cy="3645271"/>
          </a:xfrm>
          <a:prstGeom prst="rect">
            <a:avLst/>
          </a:prstGeom>
        </p:spPr>
      </p:pic>
      <p:sp>
        <p:nvSpPr>
          <p:cNvPr id="2" name="Slide Number Placeholder 1"/>
          <p:cNvSpPr>
            <a:spLocks noGrp="1"/>
          </p:cNvSpPr>
          <p:nvPr>
            <p:ph type="sldNum" sz="quarter" idx="11"/>
          </p:nvPr>
        </p:nvSpPr>
        <p:spPr/>
        <p:txBody>
          <a:bodyPr/>
          <a:lstStyle/>
          <a:p>
            <a:fld id="{CB29584B-2C78-4F19-9D57-A8D27C3B25A0}" type="slidenum">
              <a:rPr lang="en-US" smtClean="0"/>
              <a:pPr/>
              <a:t>27</a:t>
            </a:fld>
            <a:endParaRPr lang="en-US" dirty="0"/>
          </a:p>
        </p:txBody>
      </p:sp>
    </p:spTree>
    <p:extLst>
      <p:ext uri="{BB962C8B-B14F-4D97-AF65-F5344CB8AC3E}">
        <p14:creationId xmlns:p14="http://schemas.microsoft.com/office/powerpoint/2010/main" val="155590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Mining and lodging</a:t>
            </a:r>
          </a:p>
          <a:p>
            <a:r>
              <a:rPr lang="en-US" dirty="0" smtClean="0"/>
              <a:t>Construction</a:t>
            </a:r>
          </a:p>
          <a:p>
            <a:r>
              <a:rPr lang="en-US" dirty="0" smtClean="0"/>
              <a:t>Manufacturing</a:t>
            </a:r>
          </a:p>
          <a:p>
            <a:r>
              <a:rPr lang="en-US" dirty="0" smtClean="0"/>
              <a:t>Education and Heath services</a:t>
            </a:r>
            <a:endParaRPr lang="en-US" dirty="0"/>
          </a:p>
          <a:p>
            <a:r>
              <a:rPr lang="en-US" dirty="0" smtClean="0"/>
              <a:t>Leisure and hospitality</a:t>
            </a:r>
          </a:p>
          <a:p>
            <a:r>
              <a:rPr lang="en-US" dirty="0" smtClean="0"/>
              <a:t>Other services</a:t>
            </a:r>
          </a:p>
          <a:p>
            <a:r>
              <a:rPr lang="en-US" dirty="0" smtClean="0"/>
              <a:t>Government and Military</a:t>
            </a:r>
          </a:p>
          <a:p>
            <a:r>
              <a:rPr lang="en-US" dirty="0" smtClean="0"/>
              <a:t>Trade transportations and utilities</a:t>
            </a:r>
          </a:p>
          <a:p>
            <a:r>
              <a:rPr lang="en-US" dirty="0" smtClean="0"/>
              <a:t>Information</a:t>
            </a:r>
            <a:endParaRPr lang="en-US" dirty="0"/>
          </a:p>
          <a:p>
            <a:r>
              <a:rPr lang="en-US" dirty="0" smtClean="0"/>
              <a:t>Financial services</a:t>
            </a:r>
          </a:p>
          <a:p>
            <a:r>
              <a:rPr lang="en-US" dirty="0" smtClean="0"/>
              <a:t>Professional and business serves</a:t>
            </a:r>
          </a:p>
          <a:p>
            <a:pPr marL="0" indent="0">
              <a:buNone/>
            </a:pPr>
            <a:endParaRPr lang="en-US" dirty="0"/>
          </a:p>
        </p:txBody>
      </p:sp>
      <p:sp>
        <p:nvSpPr>
          <p:cNvPr id="3" name="Title 2"/>
          <p:cNvSpPr>
            <a:spLocks noGrp="1"/>
          </p:cNvSpPr>
          <p:nvPr>
            <p:ph type="title"/>
          </p:nvPr>
        </p:nvSpPr>
        <p:spPr/>
        <p:txBody>
          <a:bodyPr/>
          <a:lstStyle/>
          <a:p>
            <a:r>
              <a:rPr lang="en-US" dirty="0" smtClean="0"/>
              <a:t>Industry Categories</a:t>
            </a:r>
            <a:endParaRPr lang="en-US" dirty="0"/>
          </a:p>
        </p:txBody>
      </p:sp>
      <p:sp>
        <p:nvSpPr>
          <p:cNvPr id="4" name="Date Placeholder 3"/>
          <p:cNvSpPr>
            <a:spLocks noGrp="1"/>
          </p:cNvSpPr>
          <p:nvPr>
            <p:ph type="dt" sz="half" idx="10"/>
          </p:nvPr>
        </p:nvSpPr>
        <p:spPr/>
        <p:txBody>
          <a:bodyPr/>
          <a:lstStyle/>
          <a:p>
            <a:r>
              <a:rPr lang="en-US" smtClean="0"/>
              <a:t>08 May 2015</a:t>
            </a:r>
            <a:endParaRPr lang="en-US" dirty="0"/>
          </a:p>
        </p:txBody>
      </p:sp>
      <p:sp>
        <p:nvSpPr>
          <p:cNvPr id="5" name="Slide Number Placeholder 4"/>
          <p:cNvSpPr>
            <a:spLocks noGrp="1"/>
          </p:cNvSpPr>
          <p:nvPr>
            <p:ph type="sldNum" sz="quarter" idx="11"/>
          </p:nvPr>
        </p:nvSpPr>
        <p:spPr/>
        <p:txBody>
          <a:bodyPr/>
          <a:lstStyle/>
          <a:p>
            <a:fld id="{CB29584B-2C78-4F19-9D57-A8D27C3B25A0}" type="slidenum">
              <a:rPr lang="en-US" smtClean="0"/>
              <a:pPr/>
              <a:t>28</a:t>
            </a:fld>
            <a:endParaRPr lang="en-US" dirty="0"/>
          </a:p>
        </p:txBody>
      </p:sp>
    </p:spTree>
    <p:extLst>
      <p:ext uri="{BB962C8B-B14F-4D97-AF65-F5344CB8AC3E}">
        <p14:creationId xmlns:p14="http://schemas.microsoft.com/office/powerpoint/2010/main" val="1435036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23850" indent="-323850" defTabSz="863600">
              <a:lnSpc>
                <a:spcPct val="100000"/>
              </a:lnSpc>
              <a:spcBef>
                <a:spcPct val="0"/>
              </a:spcBef>
              <a:spcAft>
                <a:spcPts val="2400"/>
              </a:spcAft>
              <a:buSzPct val="150000"/>
              <a:buFont typeface="Arial" panose="020B0604020202020204" pitchFamily="34" charset="0"/>
              <a:buChar char="•"/>
            </a:pPr>
            <a:r>
              <a:rPr lang="en-US" altLang="en-US" sz="1200" dirty="0"/>
              <a:t>Criterion 1  –  The current and future </a:t>
            </a:r>
            <a:r>
              <a:rPr lang="en-US" altLang="en-US" sz="1200" i="1" dirty="0"/>
              <a:t>mission capabilities </a:t>
            </a:r>
            <a:r>
              <a:rPr lang="en-US" altLang="en-US" sz="1200" dirty="0"/>
              <a:t>and the impact on </a:t>
            </a:r>
            <a:r>
              <a:rPr lang="en-US" altLang="en-US" sz="1200" i="1" dirty="0"/>
              <a:t>operational readiness </a:t>
            </a:r>
            <a:r>
              <a:rPr lang="en-US" altLang="en-US" sz="1200" dirty="0"/>
              <a:t>of the total force of the Department of Defense, including the impact on joint warfighting, training, and readiness.  </a:t>
            </a:r>
          </a:p>
          <a:p>
            <a:pPr marL="323850" indent="-323850" defTabSz="863600">
              <a:lnSpc>
                <a:spcPct val="100000"/>
              </a:lnSpc>
              <a:spcBef>
                <a:spcPct val="0"/>
              </a:spcBef>
              <a:spcAft>
                <a:spcPts val="2400"/>
              </a:spcAft>
              <a:buSzPct val="150000"/>
              <a:buFont typeface="Arial" panose="020B0604020202020204" pitchFamily="34" charset="0"/>
              <a:buChar char="•"/>
            </a:pPr>
            <a:r>
              <a:rPr lang="en-US" altLang="en-US" sz="1200" dirty="0"/>
              <a:t>Criterion 2  –  </a:t>
            </a:r>
            <a:r>
              <a:rPr lang="en-US" altLang="en-US" sz="1200" i="1" dirty="0"/>
              <a:t>The availability and condition of land, facilities and associated airspace</a:t>
            </a:r>
            <a:r>
              <a:rPr lang="en-US" altLang="en-US" sz="1200" dirty="0"/>
              <a:t> (including training areas suitable for maneuver by ground, naval, or air forces throughout a diversity of climate and terrain areas and staging areas for the use of the Armed Forces in homeland defense missions) at both existing and potential receiving locations.  </a:t>
            </a:r>
          </a:p>
          <a:p>
            <a:pPr marL="323850" indent="-323850" defTabSz="863600">
              <a:lnSpc>
                <a:spcPct val="100000"/>
              </a:lnSpc>
              <a:spcBef>
                <a:spcPct val="0"/>
              </a:spcBef>
              <a:spcAft>
                <a:spcPts val="2400"/>
              </a:spcAft>
              <a:buSzPct val="150000"/>
              <a:buFont typeface="Arial" panose="020B0604020202020204" pitchFamily="34" charset="0"/>
              <a:buChar char="•"/>
            </a:pPr>
            <a:r>
              <a:rPr lang="en-US" altLang="en-US" sz="1200" dirty="0"/>
              <a:t>Criterion 3  –  The </a:t>
            </a:r>
            <a:r>
              <a:rPr lang="en-US" altLang="en-US" sz="1200" i="1" dirty="0"/>
              <a:t>ability to accommodate contingency, mobilization, and future total force requirements</a:t>
            </a:r>
            <a:r>
              <a:rPr lang="en-US" altLang="en-US" sz="1200" dirty="0"/>
              <a:t> at both existing and potential receiving locations to support operations and training.  </a:t>
            </a:r>
          </a:p>
          <a:p>
            <a:pPr marL="323850" indent="-323850" defTabSz="863600">
              <a:lnSpc>
                <a:spcPct val="100000"/>
              </a:lnSpc>
              <a:spcBef>
                <a:spcPct val="0"/>
              </a:spcBef>
              <a:spcAft>
                <a:spcPts val="2400"/>
              </a:spcAft>
              <a:buSzPct val="150000"/>
              <a:buFont typeface="Arial" panose="020B0604020202020204" pitchFamily="34" charset="0"/>
              <a:buChar char="•"/>
            </a:pPr>
            <a:r>
              <a:rPr lang="en-US" altLang="en-US" sz="1200" dirty="0"/>
              <a:t>Criterion 4  –  The </a:t>
            </a:r>
            <a:r>
              <a:rPr lang="en-US" altLang="en-US" sz="1200" i="1" dirty="0"/>
              <a:t>cost of operations </a:t>
            </a:r>
            <a:r>
              <a:rPr lang="en-US" altLang="en-US" sz="1200" dirty="0"/>
              <a:t>and the manpower implications.  </a:t>
            </a:r>
          </a:p>
          <a:p>
            <a:pPr marL="323850" indent="-323850" defTabSz="863600">
              <a:lnSpc>
                <a:spcPct val="100000"/>
              </a:lnSpc>
              <a:spcBef>
                <a:spcPct val="0"/>
              </a:spcBef>
              <a:spcAft>
                <a:spcPts val="2400"/>
              </a:spcAft>
              <a:buSzPct val="150000"/>
              <a:buFont typeface="Arial" panose="020B0604020202020204" pitchFamily="34" charset="0"/>
              <a:buChar char="•"/>
            </a:pPr>
            <a:r>
              <a:rPr lang="en-US" altLang="en-US" sz="1200" dirty="0"/>
              <a:t>Criterion 5  – The extent and timing of </a:t>
            </a:r>
            <a:r>
              <a:rPr lang="en-US" altLang="en-US" sz="1200" i="1" dirty="0"/>
              <a:t>potential costs and savings</a:t>
            </a:r>
            <a:r>
              <a:rPr lang="en-US" altLang="en-US" sz="1200" dirty="0"/>
              <a:t>, including the number of years, beginning with the date of completion of the closure or realignment, for the savings to exceed the costs.  (COBRA)  </a:t>
            </a:r>
          </a:p>
          <a:p>
            <a:pPr marL="323850" indent="-323850" defTabSz="863600">
              <a:lnSpc>
                <a:spcPct val="100000"/>
              </a:lnSpc>
              <a:spcBef>
                <a:spcPct val="0"/>
              </a:spcBef>
              <a:spcAft>
                <a:spcPts val="2400"/>
              </a:spcAft>
              <a:buSzPct val="150000"/>
              <a:buFont typeface="Arial" panose="020B0604020202020204" pitchFamily="34" charset="0"/>
              <a:buChar char="•"/>
            </a:pPr>
            <a:r>
              <a:rPr lang="en-US" altLang="en-US" sz="1200" dirty="0">
                <a:solidFill>
                  <a:schemeClr val="tx1"/>
                </a:solidFill>
              </a:rPr>
              <a:t>Criterion 6  –  The </a:t>
            </a:r>
            <a:r>
              <a:rPr lang="en-US" altLang="en-US" sz="1200" i="1" dirty="0">
                <a:solidFill>
                  <a:schemeClr val="tx1"/>
                </a:solidFill>
              </a:rPr>
              <a:t>economic impact </a:t>
            </a:r>
            <a:r>
              <a:rPr lang="en-US" altLang="en-US" sz="1200" dirty="0">
                <a:solidFill>
                  <a:schemeClr val="tx1"/>
                </a:solidFill>
              </a:rPr>
              <a:t>on existing communities in the vicinity of military installations.  </a:t>
            </a:r>
          </a:p>
          <a:p>
            <a:pPr marL="323850" indent="-323850" defTabSz="863600">
              <a:lnSpc>
                <a:spcPct val="100000"/>
              </a:lnSpc>
              <a:spcBef>
                <a:spcPct val="0"/>
              </a:spcBef>
              <a:spcAft>
                <a:spcPts val="2400"/>
              </a:spcAft>
              <a:buSzPct val="150000"/>
              <a:buFont typeface="Arial" panose="020B0604020202020204" pitchFamily="34" charset="0"/>
              <a:buChar char="•"/>
            </a:pPr>
            <a:r>
              <a:rPr lang="en-US" altLang="en-US" sz="1200" dirty="0"/>
              <a:t>Criterion 7  –  The </a:t>
            </a:r>
            <a:r>
              <a:rPr lang="en-US" altLang="en-US" sz="1200" i="1" dirty="0"/>
              <a:t>ability</a:t>
            </a:r>
            <a:r>
              <a:rPr lang="en-US" altLang="en-US" sz="1200" dirty="0"/>
              <a:t> of the infrastructure of both the existing and potential receiving communities </a:t>
            </a:r>
            <a:r>
              <a:rPr lang="en-US" altLang="en-US" sz="1200" i="1" dirty="0"/>
              <a:t>to support forces, missions, and personnel</a:t>
            </a:r>
            <a:r>
              <a:rPr lang="en-US" altLang="en-US" sz="1200" dirty="0"/>
              <a:t>.  </a:t>
            </a:r>
          </a:p>
          <a:p>
            <a:pPr marL="323850" indent="-323850" defTabSz="863600">
              <a:lnSpc>
                <a:spcPct val="100000"/>
              </a:lnSpc>
              <a:spcBef>
                <a:spcPct val="0"/>
              </a:spcBef>
              <a:spcAft>
                <a:spcPts val="2400"/>
              </a:spcAft>
              <a:buSzPct val="150000"/>
              <a:buFont typeface="Arial" panose="020B0604020202020204" pitchFamily="34" charset="0"/>
              <a:buChar char="•"/>
            </a:pPr>
            <a:r>
              <a:rPr lang="en-US" altLang="en-US" sz="1200" dirty="0"/>
              <a:t>Criterion 8  –  The </a:t>
            </a:r>
            <a:r>
              <a:rPr lang="en-US" altLang="en-US" sz="1200" i="1" dirty="0"/>
              <a:t>environmental impact</a:t>
            </a:r>
            <a:r>
              <a:rPr lang="en-US" altLang="en-US" sz="1200" dirty="0"/>
              <a:t>, including the impact of costs related to potential environmental restoration, waste management, and environmental compliance activities.  </a:t>
            </a:r>
          </a:p>
          <a:p>
            <a:endParaRPr lang="en-US" dirty="0"/>
          </a:p>
        </p:txBody>
      </p:sp>
      <p:sp>
        <p:nvSpPr>
          <p:cNvPr id="3" name="Title 2"/>
          <p:cNvSpPr>
            <a:spLocks noGrp="1"/>
          </p:cNvSpPr>
          <p:nvPr>
            <p:ph type="title"/>
          </p:nvPr>
        </p:nvSpPr>
        <p:spPr/>
        <p:txBody>
          <a:bodyPr/>
          <a:lstStyle/>
          <a:p>
            <a:r>
              <a:rPr lang="en-US" dirty="0" smtClean="0"/>
              <a:t>BRAC Criteria</a:t>
            </a:r>
            <a:endParaRPr lang="en-US" dirty="0"/>
          </a:p>
        </p:txBody>
      </p:sp>
      <p:sp>
        <p:nvSpPr>
          <p:cNvPr id="4" name="Date Placeholder 3"/>
          <p:cNvSpPr>
            <a:spLocks noGrp="1"/>
          </p:cNvSpPr>
          <p:nvPr>
            <p:ph type="dt" sz="half" idx="10"/>
          </p:nvPr>
        </p:nvSpPr>
        <p:spPr/>
        <p:txBody>
          <a:bodyPr/>
          <a:lstStyle/>
          <a:p>
            <a:r>
              <a:rPr lang="en-US" smtClean="0"/>
              <a:t>08 May 2015</a:t>
            </a:r>
            <a:endParaRPr lang="en-US" dirty="0"/>
          </a:p>
        </p:txBody>
      </p:sp>
      <p:sp>
        <p:nvSpPr>
          <p:cNvPr id="5" name="Slide Number Placeholder 4"/>
          <p:cNvSpPr>
            <a:spLocks noGrp="1"/>
          </p:cNvSpPr>
          <p:nvPr>
            <p:ph type="sldNum" sz="quarter" idx="11"/>
          </p:nvPr>
        </p:nvSpPr>
        <p:spPr/>
        <p:txBody>
          <a:bodyPr/>
          <a:lstStyle/>
          <a:p>
            <a:fld id="{CB29584B-2C78-4F19-9D57-A8D27C3B25A0}" type="slidenum">
              <a:rPr lang="en-US" smtClean="0"/>
              <a:pPr/>
              <a:t>29</a:t>
            </a:fld>
            <a:endParaRPr lang="en-US" dirty="0"/>
          </a:p>
        </p:txBody>
      </p:sp>
    </p:spTree>
    <p:extLst>
      <p:ext uri="{BB962C8B-B14F-4D97-AF65-F5344CB8AC3E}">
        <p14:creationId xmlns:p14="http://schemas.microsoft.com/office/powerpoint/2010/main" val="3859509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912" y="1021207"/>
            <a:ext cx="8229600" cy="5486400"/>
          </a:xfrm>
        </p:spPr>
        <p:txBody>
          <a:bodyPr/>
          <a:lstStyle/>
          <a:p>
            <a:r>
              <a:rPr lang="en-US" sz="2200" b="0" dirty="0" smtClean="0">
                <a:solidFill>
                  <a:schemeClr val="dk1"/>
                </a:solidFill>
                <a:ea typeface="Arial"/>
                <a:cs typeface="Arial"/>
                <a:sym typeface="Arial"/>
              </a:rPr>
              <a:t>Develop an economic impact tool (EIT) that will capture the impact of </a:t>
            </a:r>
            <a:r>
              <a:rPr lang="en-US" sz="2200" b="0" dirty="0" smtClean="0">
                <a:solidFill>
                  <a:schemeClr val="tx1"/>
                </a:solidFill>
                <a:ea typeface="Arial"/>
                <a:cs typeface="Arial"/>
                <a:sym typeface="Arial"/>
              </a:rPr>
              <a:t>realigning or closing Army installations on the surrounding community</a:t>
            </a:r>
          </a:p>
          <a:p>
            <a:r>
              <a:rPr lang="en-US" sz="2200" dirty="0">
                <a:solidFill>
                  <a:schemeClr val="tx1"/>
                </a:solidFill>
                <a:ea typeface="Arial"/>
                <a:cs typeface="Arial"/>
                <a:sym typeface="Arial"/>
              </a:rPr>
              <a:t>M</a:t>
            </a:r>
            <a:r>
              <a:rPr lang="en-US" sz="2200" b="0" dirty="0" smtClean="0">
                <a:solidFill>
                  <a:schemeClr val="tx1"/>
                </a:solidFill>
                <a:ea typeface="Arial"/>
                <a:cs typeface="Arial"/>
                <a:sym typeface="Arial"/>
              </a:rPr>
              <a:t>easures of success: </a:t>
            </a:r>
          </a:p>
          <a:p>
            <a:pPr lvl="1"/>
            <a:r>
              <a:rPr lang="en-US" sz="2200" b="0" dirty="0" smtClean="0">
                <a:solidFill>
                  <a:schemeClr val="tx1"/>
                </a:solidFill>
                <a:ea typeface="Arial"/>
                <a:cs typeface="Arial"/>
                <a:sym typeface="Arial"/>
              </a:rPr>
              <a:t>Include multiple factors that will capture the economic impact</a:t>
            </a:r>
          </a:p>
          <a:p>
            <a:pPr lvl="1"/>
            <a:r>
              <a:rPr lang="en-US" sz="2200" dirty="0" smtClean="0">
                <a:solidFill>
                  <a:schemeClr val="tx1"/>
                </a:solidFill>
                <a:ea typeface="Arial"/>
                <a:cs typeface="Arial"/>
                <a:sym typeface="Arial"/>
              </a:rPr>
              <a:t>Consider differences due to the location of the installation</a:t>
            </a:r>
            <a:endParaRPr lang="en-US" sz="2200" b="0" dirty="0" smtClean="0">
              <a:solidFill>
                <a:schemeClr val="tx1"/>
              </a:solidFill>
              <a:ea typeface="Arial"/>
              <a:cs typeface="Arial"/>
              <a:sym typeface="Arial"/>
            </a:endParaRPr>
          </a:p>
          <a:p>
            <a:pPr lvl="1"/>
            <a:r>
              <a:rPr lang="en-US" sz="2200" dirty="0">
                <a:solidFill>
                  <a:schemeClr val="tx1"/>
                </a:solidFill>
                <a:ea typeface="Arial"/>
                <a:cs typeface="Arial"/>
                <a:sym typeface="Arial"/>
              </a:rPr>
              <a:t>Use authoritative databases </a:t>
            </a:r>
            <a:endParaRPr lang="en-US" sz="2200" dirty="0" smtClean="0">
              <a:solidFill>
                <a:schemeClr val="tx1"/>
              </a:solidFill>
              <a:ea typeface="Arial"/>
              <a:cs typeface="Arial"/>
              <a:sym typeface="Arial"/>
            </a:endParaRPr>
          </a:p>
          <a:p>
            <a:pPr lvl="1"/>
            <a:r>
              <a:rPr lang="en-US" sz="2200" dirty="0" smtClean="0">
                <a:solidFill>
                  <a:schemeClr val="tx1"/>
                </a:solidFill>
                <a:ea typeface="Arial"/>
                <a:cs typeface="Arial"/>
                <a:sym typeface="Arial"/>
              </a:rPr>
              <a:t>Ensure developed EIT is validated</a:t>
            </a:r>
          </a:p>
          <a:p>
            <a:pPr lvl="1"/>
            <a:r>
              <a:rPr lang="en-US" sz="2200" dirty="0" smtClean="0">
                <a:solidFill>
                  <a:schemeClr val="tx1"/>
                </a:solidFill>
                <a:ea typeface="Arial"/>
                <a:cs typeface="Arial"/>
                <a:sym typeface="Arial"/>
              </a:rPr>
              <a:t>Tool is Army-owned</a:t>
            </a:r>
          </a:p>
          <a:p>
            <a:pPr lvl="1"/>
            <a:r>
              <a:rPr lang="en-US" sz="2200" dirty="0" smtClean="0">
                <a:solidFill>
                  <a:schemeClr val="tx1"/>
                </a:solidFill>
                <a:ea typeface="Arial"/>
                <a:cs typeface="Arial"/>
                <a:sym typeface="Arial"/>
              </a:rPr>
              <a:t>Provide w</a:t>
            </a:r>
            <a:r>
              <a:rPr lang="en-US" sz="2200" b="0" dirty="0" smtClean="0">
                <a:solidFill>
                  <a:schemeClr val="tx1"/>
                </a:solidFill>
                <a:ea typeface="Arial"/>
                <a:cs typeface="Arial"/>
                <a:sym typeface="Arial"/>
              </a:rPr>
              <a:t>ell documented methodology and tool</a:t>
            </a:r>
          </a:p>
          <a:p>
            <a:endParaRPr lang="en-US" b="0" dirty="0"/>
          </a:p>
        </p:txBody>
      </p:sp>
      <p:sp>
        <p:nvSpPr>
          <p:cNvPr id="3" name="Title 2"/>
          <p:cNvSpPr>
            <a:spLocks noGrp="1"/>
          </p:cNvSpPr>
          <p:nvPr>
            <p:ph type="title"/>
          </p:nvPr>
        </p:nvSpPr>
        <p:spPr/>
        <p:txBody>
          <a:bodyPr/>
          <a:lstStyle/>
          <a:p>
            <a:r>
              <a:rPr lang="en-US" dirty="0" smtClean="0"/>
              <a:t>Problem Statement</a:t>
            </a:r>
            <a:endParaRPr lang="en-US" dirty="0"/>
          </a:p>
        </p:txBody>
      </p:sp>
      <p:sp>
        <p:nvSpPr>
          <p:cNvPr id="6" name="Date Placeholder 5"/>
          <p:cNvSpPr>
            <a:spLocks noGrp="1"/>
          </p:cNvSpPr>
          <p:nvPr>
            <p:ph type="dt" sz="half" idx="10"/>
          </p:nvPr>
        </p:nvSpPr>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nSpc>
                <a:spcPct val="100000"/>
              </a:lnSpc>
              <a:spcBef>
                <a:spcPct val="0"/>
              </a:spcBef>
              <a:spcAft>
                <a:spcPts val="1200"/>
              </a:spcAft>
              <a:defRPr/>
            </a:pPr>
            <a:r>
              <a:rPr lang="en-US" sz="1900" dirty="0"/>
              <a:t>The Department of Defense </a:t>
            </a:r>
            <a:r>
              <a:rPr lang="en-US" sz="1900" dirty="0" smtClean="0"/>
              <a:t>(</a:t>
            </a:r>
            <a:r>
              <a:rPr lang="en-US" sz="1900" dirty="0" err="1" smtClean="0"/>
              <a:t>DoD</a:t>
            </a:r>
            <a:r>
              <a:rPr lang="en-US" sz="1900" dirty="0" smtClean="0"/>
              <a:t>) and the Army need to make strategic and day-to-day stationing decisions due to excess</a:t>
            </a:r>
            <a:r>
              <a:rPr lang="en-US" sz="1900" dirty="0"/>
              <a:t>, unwanted, or unneeded </a:t>
            </a:r>
            <a:r>
              <a:rPr lang="en-US" sz="1900" dirty="0" smtClean="0"/>
              <a:t>facilities, f</a:t>
            </a:r>
            <a:r>
              <a:rPr lang="en-US" sz="1900" dirty="0" smtClean="0">
                <a:solidFill>
                  <a:schemeClr val="tx1"/>
                </a:solidFill>
              </a:rPr>
              <a:t>iscal constraints, and force reduction requirements  </a:t>
            </a:r>
          </a:p>
          <a:p>
            <a:pPr>
              <a:lnSpc>
                <a:spcPct val="100000"/>
              </a:lnSpc>
              <a:spcBef>
                <a:spcPct val="0"/>
              </a:spcBef>
              <a:spcAft>
                <a:spcPts val="1200"/>
              </a:spcAft>
              <a:defRPr/>
            </a:pPr>
            <a:r>
              <a:rPr lang="en-US" sz="1900" dirty="0" smtClean="0"/>
              <a:t>Base Realignment and Closure (BRAC)</a:t>
            </a:r>
          </a:p>
          <a:p>
            <a:pPr lvl="1">
              <a:lnSpc>
                <a:spcPct val="100000"/>
              </a:lnSpc>
              <a:spcBef>
                <a:spcPct val="0"/>
              </a:spcBef>
              <a:spcAft>
                <a:spcPts val="1200"/>
              </a:spcAft>
              <a:defRPr/>
            </a:pPr>
            <a:r>
              <a:rPr lang="en-US" sz="1900" dirty="0" smtClean="0"/>
              <a:t>After World War II and the Korean conflict, </a:t>
            </a:r>
            <a:r>
              <a:rPr lang="en-US" sz="1900" dirty="0" err="1" smtClean="0"/>
              <a:t>DoD</a:t>
            </a:r>
            <a:r>
              <a:rPr lang="en-US" sz="1900" dirty="0" smtClean="0"/>
              <a:t> started downsizing its inventory </a:t>
            </a:r>
          </a:p>
          <a:p>
            <a:pPr lvl="1">
              <a:lnSpc>
                <a:spcPct val="100000"/>
              </a:lnSpc>
              <a:spcBef>
                <a:spcPct val="0"/>
              </a:spcBef>
              <a:spcAft>
                <a:spcPts val="600"/>
              </a:spcAft>
              <a:defRPr/>
            </a:pPr>
            <a:r>
              <a:rPr lang="en-US" sz="1900" dirty="0" smtClean="0"/>
              <a:t>BRAC rounds were conducted in 1988, 1991, 1993, 1995, and 2005</a:t>
            </a:r>
          </a:p>
          <a:p>
            <a:pPr lvl="1">
              <a:lnSpc>
                <a:spcPct val="100000"/>
              </a:lnSpc>
              <a:spcBef>
                <a:spcPct val="0"/>
              </a:spcBef>
              <a:spcAft>
                <a:spcPts val="1200"/>
              </a:spcAft>
              <a:defRPr/>
            </a:pPr>
            <a:r>
              <a:rPr lang="en-US" sz="1900" dirty="0" smtClean="0"/>
              <a:t>Congress mandates 8 criteria be considered when evaluating a BRAC scenario</a:t>
            </a:r>
          </a:p>
          <a:p>
            <a:pPr lvl="2">
              <a:lnSpc>
                <a:spcPct val="100000"/>
              </a:lnSpc>
              <a:spcBef>
                <a:spcPct val="0"/>
              </a:spcBef>
              <a:spcAft>
                <a:spcPts val="1200"/>
              </a:spcAft>
              <a:defRPr/>
            </a:pPr>
            <a:r>
              <a:rPr lang="en-US" altLang="en-US" sz="1900" dirty="0">
                <a:solidFill>
                  <a:schemeClr val="tx1"/>
                </a:solidFill>
              </a:rPr>
              <a:t>Criterion </a:t>
            </a:r>
            <a:r>
              <a:rPr lang="en-US" altLang="en-US" sz="1900" dirty="0" smtClean="0">
                <a:solidFill>
                  <a:schemeClr val="tx1"/>
                </a:solidFill>
              </a:rPr>
              <a:t>6: The </a:t>
            </a:r>
            <a:r>
              <a:rPr lang="en-US" altLang="en-US" sz="1900" i="1" dirty="0">
                <a:solidFill>
                  <a:schemeClr val="tx1"/>
                </a:solidFill>
              </a:rPr>
              <a:t>economic impact </a:t>
            </a:r>
            <a:r>
              <a:rPr lang="en-US" altLang="en-US" sz="1900" dirty="0">
                <a:solidFill>
                  <a:schemeClr val="tx1"/>
                </a:solidFill>
              </a:rPr>
              <a:t>on existing communities in the vicinity of military </a:t>
            </a:r>
            <a:r>
              <a:rPr lang="en-US" altLang="en-US" sz="1900" dirty="0" smtClean="0">
                <a:solidFill>
                  <a:schemeClr val="tx1"/>
                </a:solidFill>
              </a:rPr>
              <a:t>installations</a:t>
            </a:r>
          </a:p>
          <a:p>
            <a:pPr lvl="2">
              <a:lnSpc>
                <a:spcPct val="100000"/>
              </a:lnSpc>
              <a:spcBef>
                <a:spcPct val="0"/>
              </a:spcBef>
              <a:spcAft>
                <a:spcPts val="1200"/>
              </a:spcAft>
              <a:defRPr/>
            </a:pPr>
            <a:r>
              <a:rPr lang="en-US" altLang="en-US" sz="1900" dirty="0" smtClean="0">
                <a:solidFill>
                  <a:schemeClr val="tx1"/>
                </a:solidFill>
              </a:rPr>
              <a:t>Tool developed </a:t>
            </a:r>
            <a:r>
              <a:rPr lang="en-US" altLang="en-US" sz="1900" dirty="0" smtClean="0">
                <a:solidFill>
                  <a:schemeClr val="tx1"/>
                </a:solidFill>
              </a:rPr>
              <a:t>contained </a:t>
            </a:r>
            <a:r>
              <a:rPr lang="en-US" altLang="en-US" sz="1900" dirty="0" smtClean="0">
                <a:solidFill>
                  <a:schemeClr val="tx1"/>
                </a:solidFill>
              </a:rPr>
              <a:t>only one </a:t>
            </a:r>
            <a:r>
              <a:rPr lang="en-US" altLang="en-US" sz="1900" dirty="0" smtClean="0">
                <a:solidFill>
                  <a:schemeClr val="tx1"/>
                </a:solidFill>
              </a:rPr>
              <a:t>factor </a:t>
            </a:r>
            <a:r>
              <a:rPr lang="en-US" altLang="en-US" sz="1900" dirty="0" smtClean="0">
                <a:solidFill>
                  <a:schemeClr val="tx1"/>
                </a:solidFill>
              </a:rPr>
              <a:t>and used commercially-owned software</a:t>
            </a:r>
          </a:p>
          <a:p>
            <a:pPr>
              <a:lnSpc>
                <a:spcPct val="100000"/>
              </a:lnSpc>
              <a:spcBef>
                <a:spcPct val="0"/>
              </a:spcBef>
              <a:spcAft>
                <a:spcPts val="1200"/>
              </a:spcAft>
              <a:defRPr/>
            </a:pPr>
            <a:r>
              <a:rPr lang="en-US" altLang="en-US" sz="1900" dirty="0" smtClean="0">
                <a:solidFill>
                  <a:schemeClr val="tx1"/>
                </a:solidFill>
              </a:rPr>
              <a:t>CAA lacks an updated, robust tool to measure the economic impact</a:t>
            </a:r>
          </a:p>
          <a:p>
            <a:pPr>
              <a:lnSpc>
                <a:spcPct val="100000"/>
              </a:lnSpc>
              <a:spcBef>
                <a:spcPct val="0"/>
              </a:spcBef>
              <a:spcAft>
                <a:spcPts val="1200"/>
              </a:spcAft>
              <a:defRPr/>
            </a:pPr>
            <a:endParaRPr lang="en-US" altLang="en-US" sz="1800" dirty="0">
              <a:solidFill>
                <a:schemeClr val="tx1"/>
              </a:solidFill>
            </a:endParaRPr>
          </a:p>
          <a:p>
            <a:pPr>
              <a:lnSpc>
                <a:spcPct val="100000"/>
              </a:lnSpc>
              <a:spcBef>
                <a:spcPct val="0"/>
              </a:spcBef>
              <a:spcAft>
                <a:spcPts val="1200"/>
              </a:spcAft>
              <a:defRPr/>
            </a:pPr>
            <a:endParaRPr lang="en-US" sz="1800" dirty="0" smtClean="0"/>
          </a:p>
          <a:p>
            <a:pPr>
              <a:lnSpc>
                <a:spcPct val="100000"/>
              </a:lnSpc>
              <a:spcBef>
                <a:spcPct val="0"/>
              </a:spcBef>
              <a:spcAft>
                <a:spcPts val="1200"/>
              </a:spcAft>
              <a:defRPr/>
            </a:pPr>
            <a:endParaRPr lang="en-US" sz="1800" dirty="0" smtClean="0"/>
          </a:p>
          <a:p>
            <a:endParaRPr lang="en-US" b="1" dirty="0"/>
          </a:p>
        </p:txBody>
      </p:sp>
      <p:sp>
        <p:nvSpPr>
          <p:cNvPr id="3" name="Title 2"/>
          <p:cNvSpPr>
            <a:spLocks noGrp="1"/>
          </p:cNvSpPr>
          <p:nvPr>
            <p:ph type="title"/>
          </p:nvPr>
        </p:nvSpPr>
        <p:spPr/>
        <p:txBody>
          <a:bodyPr/>
          <a:lstStyle/>
          <a:p>
            <a:r>
              <a:rPr lang="en-US" dirty="0" smtClean="0"/>
              <a:t>Stationing Background</a:t>
            </a:r>
            <a:endParaRPr lang="en-US" dirty="0"/>
          </a:p>
        </p:txBody>
      </p:sp>
      <p:sp>
        <p:nvSpPr>
          <p:cNvPr id="4" name="Date Placeholder 3"/>
          <p:cNvSpPr>
            <a:spLocks noGrp="1"/>
          </p:cNvSpPr>
          <p:nvPr>
            <p:ph type="dt" sz="half" idx="10"/>
          </p:nvPr>
        </p:nvSpPr>
        <p:spPr/>
        <p:txBody>
          <a:bodyPr/>
          <a:lstStyle/>
          <a:p>
            <a:r>
              <a:rPr lang="en-US" smtClean="0"/>
              <a:t>08 May 2015</a:t>
            </a:r>
            <a:endParaRPr lang="en-US" dirty="0"/>
          </a:p>
        </p:txBody>
      </p:sp>
      <p:sp>
        <p:nvSpPr>
          <p:cNvPr id="5" name="Slide Number Placeholder 4"/>
          <p:cNvSpPr>
            <a:spLocks noGrp="1"/>
          </p:cNvSpPr>
          <p:nvPr>
            <p:ph type="sldNum" sz="quarter" idx="11"/>
          </p:nvPr>
        </p:nvSpPr>
        <p:spPr/>
        <p:txBody>
          <a:bodyPr/>
          <a:lstStyle/>
          <a:p>
            <a:fld id="{CB29584B-2C78-4F19-9D57-A8D27C3B25A0}" type="slidenum">
              <a:rPr lang="en-US" smtClean="0"/>
              <a:pPr/>
              <a:t>4</a:t>
            </a:fld>
            <a:endParaRPr lang="en-US" dirty="0"/>
          </a:p>
        </p:txBody>
      </p:sp>
    </p:spTree>
    <p:extLst>
      <p:ext uri="{BB962C8B-B14F-4D97-AF65-F5344CB8AC3E}">
        <p14:creationId xmlns:p14="http://schemas.microsoft.com/office/powerpoint/2010/main" val="3352439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Stationing Methodology</a:t>
            </a:r>
            <a:endParaRPr lang="en-US" dirty="0"/>
          </a:p>
        </p:txBody>
      </p:sp>
      <p:sp>
        <p:nvSpPr>
          <p:cNvPr id="4" name="Date Placeholder 3"/>
          <p:cNvSpPr>
            <a:spLocks noGrp="1"/>
          </p:cNvSpPr>
          <p:nvPr>
            <p:ph type="dt" sz="half" idx="10"/>
          </p:nvPr>
        </p:nvSpPr>
        <p:spPr/>
        <p:txBody>
          <a:bodyPr/>
          <a:lstStyle/>
          <a:p>
            <a:r>
              <a:rPr lang="en-US" smtClean="0"/>
              <a:t>08 May 2015</a:t>
            </a:r>
            <a:endParaRPr lang="en-US" dirty="0"/>
          </a:p>
        </p:txBody>
      </p:sp>
      <p:sp>
        <p:nvSpPr>
          <p:cNvPr id="6" name="AutoShape 18"/>
          <p:cNvSpPr>
            <a:spLocks noChangeArrowheads="1"/>
          </p:cNvSpPr>
          <p:nvPr/>
        </p:nvSpPr>
        <p:spPr bwMode="auto">
          <a:xfrm rot="2851940">
            <a:off x="4011481" y="3337986"/>
            <a:ext cx="2111375" cy="136525"/>
          </a:xfrm>
          <a:prstGeom prst="rightArrow">
            <a:avLst>
              <a:gd name="adj1" fmla="val 50000"/>
              <a:gd name="adj2" fmla="val 148064"/>
            </a:avLst>
          </a:prstGeom>
          <a:solidFill>
            <a:srgbClr val="808080"/>
          </a:solidFill>
          <a:ln w="12700">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endParaRPr lang="en-US" altLang="en-US" sz="1200"/>
          </a:p>
        </p:txBody>
      </p:sp>
      <p:sp>
        <p:nvSpPr>
          <p:cNvPr id="7" name="AutoShape 18"/>
          <p:cNvSpPr>
            <a:spLocks noChangeArrowheads="1"/>
          </p:cNvSpPr>
          <p:nvPr/>
        </p:nvSpPr>
        <p:spPr bwMode="auto">
          <a:xfrm rot="5400000">
            <a:off x="6154605" y="3545948"/>
            <a:ext cx="1096962" cy="138112"/>
          </a:xfrm>
          <a:prstGeom prst="rightArrow">
            <a:avLst>
              <a:gd name="adj1" fmla="val 50000"/>
              <a:gd name="adj2" fmla="val 145687"/>
            </a:avLst>
          </a:prstGeom>
          <a:solidFill>
            <a:srgbClr val="808080"/>
          </a:solidFill>
          <a:ln w="12700">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endParaRPr lang="en-US" altLang="en-US" sz="1200"/>
          </a:p>
        </p:txBody>
      </p:sp>
      <p:sp>
        <p:nvSpPr>
          <p:cNvPr id="8" name="AutoShape 18"/>
          <p:cNvSpPr>
            <a:spLocks noChangeArrowheads="1"/>
          </p:cNvSpPr>
          <p:nvPr/>
        </p:nvSpPr>
        <p:spPr bwMode="auto">
          <a:xfrm>
            <a:off x="3894005" y="4414311"/>
            <a:ext cx="1096962" cy="136525"/>
          </a:xfrm>
          <a:prstGeom prst="rightArrow">
            <a:avLst>
              <a:gd name="adj1" fmla="val 50000"/>
              <a:gd name="adj2" fmla="val 147381"/>
            </a:avLst>
          </a:prstGeom>
          <a:solidFill>
            <a:srgbClr val="808080"/>
          </a:solidFill>
          <a:ln w="12700">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endParaRPr lang="en-US" altLang="en-US" sz="1200"/>
          </a:p>
        </p:txBody>
      </p:sp>
      <p:sp>
        <p:nvSpPr>
          <p:cNvPr id="9" name="AutoShape 18"/>
          <p:cNvSpPr>
            <a:spLocks noChangeArrowheads="1"/>
          </p:cNvSpPr>
          <p:nvPr/>
        </p:nvSpPr>
        <p:spPr bwMode="auto">
          <a:xfrm>
            <a:off x="6283193" y="4414311"/>
            <a:ext cx="1096963" cy="136525"/>
          </a:xfrm>
          <a:prstGeom prst="rightArrow">
            <a:avLst>
              <a:gd name="adj1" fmla="val 50000"/>
              <a:gd name="adj2" fmla="val 147381"/>
            </a:avLst>
          </a:prstGeom>
          <a:solidFill>
            <a:srgbClr val="808080"/>
          </a:solidFill>
          <a:ln w="12700">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endParaRPr lang="en-US" altLang="en-US" sz="1200"/>
          </a:p>
        </p:txBody>
      </p:sp>
      <p:sp>
        <p:nvSpPr>
          <p:cNvPr id="10" name="AutoShape 18"/>
          <p:cNvSpPr>
            <a:spLocks noChangeArrowheads="1"/>
          </p:cNvSpPr>
          <p:nvPr/>
        </p:nvSpPr>
        <p:spPr bwMode="auto">
          <a:xfrm rot="16200000">
            <a:off x="6252061" y="5172336"/>
            <a:ext cx="966957" cy="117656"/>
          </a:xfrm>
          <a:prstGeom prst="rightArrow">
            <a:avLst>
              <a:gd name="adj1" fmla="val 50000"/>
              <a:gd name="adj2" fmla="val 145687"/>
            </a:avLst>
          </a:prstGeom>
          <a:solidFill>
            <a:srgbClr val="808080"/>
          </a:solidFill>
          <a:ln w="12700">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endParaRPr lang="en-US" altLang="en-US" sz="1200"/>
          </a:p>
        </p:txBody>
      </p:sp>
      <p:sp>
        <p:nvSpPr>
          <p:cNvPr id="12" name="AutoShape 18"/>
          <p:cNvSpPr>
            <a:spLocks noChangeArrowheads="1"/>
          </p:cNvSpPr>
          <p:nvPr/>
        </p:nvSpPr>
        <p:spPr bwMode="auto">
          <a:xfrm rot="5400000">
            <a:off x="5744236" y="5202966"/>
            <a:ext cx="914400" cy="138112"/>
          </a:xfrm>
          <a:prstGeom prst="rightArrow">
            <a:avLst>
              <a:gd name="adj1" fmla="val 50000"/>
              <a:gd name="adj2" fmla="val 145748"/>
            </a:avLst>
          </a:prstGeom>
          <a:solidFill>
            <a:srgbClr val="808080"/>
          </a:solidFill>
          <a:ln w="12700">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endParaRPr lang="en-US" altLang="en-US" sz="1200"/>
          </a:p>
        </p:txBody>
      </p:sp>
      <p:sp>
        <p:nvSpPr>
          <p:cNvPr id="13" name="AutoShape 18"/>
          <p:cNvSpPr>
            <a:spLocks noChangeArrowheads="1"/>
          </p:cNvSpPr>
          <p:nvPr/>
        </p:nvSpPr>
        <p:spPr bwMode="auto">
          <a:xfrm>
            <a:off x="1654118" y="2346337"/>
            <a:ext cx="1098550" cy="138112"/>
          </a:xfrm>
          <a:prstGeom prst="rightArrow">
            <a:avLst>
              <a:gd name="adj1" fmla="val 50000"/>
              <a:gd name="adj2" fmla="val 145898"/>
            </a:avLst>
          </a:prstGeom>
          <a:solidFill>
            <a:srgbClr val="808080"/>
          </a:solidFill>
          <a:ln w="12700">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endParaRPr lang="en-US" altLang="en-US" sz="1200"/>
          </a:p>
        </p:txBody>
      </p:sp>
      <p:sp>
        <p:nvSpPr>
          <p:cNvPr id="15" name="AutoShape 18"/>
          <p:cNvSpPr>
            <a:spLocks noChangeArrowheads="1"/>
          </p:cNvSpPr>
          <p:nvPr/>
        </p:nvSpPr>
        <p:spPr bwMode="auto">
          <a:xfrm rot="5400000">
            <a:off x="2980251" y="3352272"/>
            <a:ext cx="1462088" cy="138113"/>
          </a:xfrm>
          <a:prstGeom prst="rightArrow">
            <a:avLst>
              <a:gd name="adj1" fmla="val 50000"/>
              <a:gd name="adj2" fmla="val 145609"/>
            </a:avLst>
          </a:prstGeom>
          <a:solidFill>
            <a:srgbClr val="808080"/>
          </a:solidFill>
          <a:ln w="12700">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endParaRPr lang="en-US" altLang="en-US" sz="1200"/>
          </a:p>
        </p:txBody>
      </p:sp>
      <p:sp>
        <p:nvSpPr>
          <p:cNvPr id="16" name="Rectangle 7"/>
          <p:cNvSpPr>
            <a:spLocks noChangeArrowheads="1"/>
          </p:cNvSpPr>
          <p:nvPr/>
        </p:nvSpPr>
        <p:spPr bwMode="auto">
          <a:xfrm>
            <a:off x="2890424" y="2127464"/>
            <a:ext cx="1371600" cy="457200"/>
          </a:xfrm>
          <a:prstGeom prst="rect">
            <a:avLst/>
          </a:prstGeom>
          <a:solidFill>
            <a:srgbClr val="3045EB"/>
          </a:solidFill>
          <a:ln w="9525">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algn="ctr" eaLnBrk="1" hangingPunct="1"/>
            <a:endParaRPr lang="en-US" altLang="en-US" sz="1200" dirty="0">
              <a:solidFill>
                <a:schemeClr val="bg1"/>
              </a:solidFill>
            </a:endParaRPr>
          </a:p>
          <a:p>
            <a:pPr algn="ctr" eaLnBrk="1" hangingPunct="1"/>
            <a:r>
              <a:rPr lang="en-US" altLang="en-US" sz="1200" dirty="0" smtClean="0">
                <a:solidFill>
                  <a:schemeClr val="bg1"/>
                </a:solidFill>
              </a:rPr>
              <a:t>Criteria 1 – 4 - </a:t>
            </a:r>
          </a:p>
          <a:p>
            <a:pPr algn="ctr" eaLnBrk="1" hangingPunct="1"/>
            <a:r>
              <a:rPr lang="en-US" altLang="en-US" sz="1200" dirty="0" smtClean="0">
                <a:solidFill>
                  <a:schemeClr val="bg1"/>
                </a:solidFill>
              </a:rPr>
              <a:t>MVA Model</a:t>
            </a:r>
            <a:endParaRPr lang="en-US" altLang="en-US" sz="1200" dirty="0">
              <a:solidFill>
                <a:schemeClr val="bg1"/>
              </a:solidFill>
            </a:endParaRPr>
          </a:p>
          <a:p>
            <a:pPr algn="ctr" eaLnBrk="1" hangingPunct="1"/>
            <a:endParaRPr lang="en-US" altLang="en-US" sz="1200" dirty="0">
              <a:solidFill>
                <a:schemeClr val="bg1"/>
              </a:solidFill>
            </a:endParaRPr>
          </a:p>
        </p:txBody>
      </p:sp>
      <p:sp>
        <p:nvSpPr>
          <p:cNvPr id="17" name="Rectangle 8"/>
          <p:cNvSpPr>
            <a:spLocks noChangeArrowheads="1"/>
          </p:cNvSpPr>
          <p:nvPr/>
        </p:nvSpPr>
        <p:spPr bwMode="auto">
          <a:xfrm>
            <a:off x="3116595" y="4246034"/>
            <a:ext cx="1371600" cy="457200"/>
          </a:xfrm>
          <a:prstGeom prst="rect">
            <a:avLst/>
          </a:prstGeom>
          <a:solidFill>
            <a:srgbClr val="3045EB"/>
          </a:solidFill>
          <a:ln w="9525">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algn="ctr" eaLnBrk="1" hangingPunct="1"/>
            <a:r>
              <a:rPr lang="en-US" altLang="en-US" sz="1200">
                <a:solidFill>
                  <a:schemeClr val="bg1"/>
                </a:solidFill>
              </a:rPr>
              <a:t>OSAF</a:t>
            </a:r>
          </a:p>
        </p:txBody>
      </p:sp>
      <p:sp>
        <p:nvSpPr>
          <p:cNvPr id="22" name="Rectangle 28"/>
          <p:cNvSpPr>
            <a:spLocks noChangeArrowheads="1"/>
          </p:cNvSpPr>
          <p:nvPr/>
        </p:nvSpPr>
        <p:spPr bwMode="auto">
          <a:xfrm>
            <a:off x="5068756" y="4246034"/>
            <a:ext cx="1868487" cy="457200"/>
          </a:xfrm>
          <a:prstGeom prst="rect">
            <a:avLst/>
          </a:prstGeom>
          <a:solidFill>
            <a:schemeClr val="bg1">
              <a:lumMod val="85000"/>
            </a:schemeClr>
          </a:solidFill>
          <a:ln w="9525">
            <a:solidFill>
              <a:schemeClr val="tx1"/>
            </a:solidFill>
            <a:miter lim="800000"/>
            <a:headEnd/>
            <a:tailEnd/>
          </a:ln>
        </p:spPr>
        <p:txBody>
          <a:bodyPr wrap="none" lIns="86493" tIns="43247" rIns="86493" bIns="43247" anchor="ctr"/>
          <a:lstStyle/>
          <a:p>
            <a:pPr algn="ctr">
              <a:defRPr/>
            </a:pPr>
            <a:r>
              <a:rPr lang="en-US" sz="1200" dirty="0">
                <a:solidFill>
                  <a:schemeClr val="tx1"/>
                </a:solidFill>
              </a:rPr>
              <a:t>Scenario Development</a:t>
            </a:r>
          </a:p>
        </p:txBody>
      </p:sp>
      <p:sp>
        <p:nvSpPr>
          <p:cNvPr id="25" name="Rectangle 8"/>
          <p:cNvSpPr>
            <a:spLocks noChangeArrowheads="1"/>
          </p:cNvSpPr>
          <p:nvPr/>
        </p:nvSpPr>
        <p:spPr bwMode="auto">
          <a:xfrm>
            <a:off x="5748206" y="5967124"/>
            <a:ext cx="1189037" cy="457200"/>
          </a:xfrm>
          <a:prstGeom prst="rect">
            <a:avLst/>
          </a:prstGeom>
          <a:solidFill>
            <a:srgbClr val="3045EB"/>
          </a:solidFill>
          <a:ln w="9525">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algn="ctr" eaLnBrk="1" hangingPunct="1"/>
            <a:r>
              <a:rPr lang="en-US" altLang="en-US" sz="1200" dirty="0" smtClean="0">
                <a:solidFill>
                  <a:schemeClr val="bg1"/>
                </a:solidFill>
              </a:rPr>
              <a:t>Criterion 5 - </a:t>
            </a:r>
          </a:p>
          <a:p>
            <a:pPr algn="ctr" eaLnBrk="1" hangingPunct="1"/>
            <a:r>
              <a:rPr lang="en-US" altLang="en-US" sz="1200" dirty="0" smtClean="0">
                <a:solidFill>
                  <a:schemeClr val="bg1"/>
                </a:solidFill>
              </a:rPr>
              <a:t>COBRA</a:t>
            </a:r>
            <a:endParaRPr lang="en-US" altLang="en-US" sz="1200" dirty="0">
              <a:solidFill>
                <a:schemeClr val="bg1"/>
              </a:solidFill>
            </a:endParaRPr>
          </a:p>
        </p:txBody>
      </p:sp>
      <p:sp>
        <p:nvSpPr>
          <p:cNvPr id="27" name="Text Box 10"/>
          <p:cNvSpPr txBox="1">
            <a:spLocks noChangeArrowheads="1"/>
          </p:cNvSpPr>
          <p:nvPr/>
        </p:nvSpPr>
        <p:spPr bwMode="auto">
          <a:xfrm>
            <a:off x="7423604" y="4246035"/>
            <a:ext cx="1551404" cy="456671"/>
          </a:xfrm>
          <a:prstGeom prst="rect">
            <a:avLst/>
          </a:prstGeom>
          <a:solidFill>
            <a:srgbClr val="FF0000"/>
          </a:solidFill>
          <a:ln w="9525">
            <a:solidFill>
              <a:schemeClr val="tx1"/>
            </a:solidFill>
            <a:miter lim="800000"/>
            <a:headEnd/>
            <a:tailEnd/>
          </a:ln>
        </p:spPr>
        <p:txBody>
          <a:bodyPr wrap="none" lIns="86493" tIns="43247" rIns="86493" bIns="43247">
            <a:spAutoFit/>
          </a:bodyP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algn="ctr" eaLnBrk="1" hangingPunct="1"/>
            <a:r>
              <a:rPr lang="en-US" altLang="en-US" sz="1200" dirty="0">
                <a:solidFill>
                  <a:schemeClr val="bg1"/>
                </a:solidFill>
              </a:rPr>
              <a:t>Final COAs and/or </a:t>
            </a:r>
          </a:p>
          <a:p>
            <a:pPr algn="ctr" eaLnBrk="1" hangingPunct="1"/>
            <a:r>
              <a:rPr lang="en-US" altLang="en-US" sz="1200" dirty="0">
                <a:solidFill>
                  <a:schemeClr val="bg1"/>
                </a:solidFill>
              </a:rPr>
              <a:t>Recommendations</a:t>
            </a:r>
          </a:p>
        </p:txBody>
      </p:sp>
      <p:sp>
        <p:nvSpPr>
          <p:cNvPr id="28" name="Oval 27"/>
          <p:cNvSpPr>
            <a:spLocks noChangeAspect="1"/>
          </p:cNvSpPr>
          <p:nvPr/>
        </p:nvSpPr>
        <p:spPr bwMode="auto">
          <a:xfrm>
            <a:off x="520103" y="1739304"/>
            <a:ext cx="274637" cy="274638"/>
          </a:xfrm>
          <a:prstGeom prst="ellipse">
            <a:avLst/>
          </a:prstGeom>
          <a:solidFill>
            <a:schemeClr val="bg1"/>
          </a:solidFill>
          <a:ln w="12700" algn="ctr">
            <a:solidFill>
              <a:srgbClr val="000000"/>
            </a:solidFill>
            <a:round/>
            <a:headEnd/>
            <a:tailEnd/>
          </a:ln>
        </p:spPr>
        <p:txBody>
          <a:bodyPr wrap="none" anchor="ctr" anchorCtr="1"/>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r>
              <a:rPr lang="en-US" altLang="en-US" sz="1400"/>
              <a:t>1</a:t>
            </a:r>
          </a:p>
        </p:txBody>
      </p:sp>
      <p:sp>
        <p:nvSpPr>
          <p:cNvPr id="29" name="Oval 28"/>
          <p:cNvSpPr>
            <a:spLocks noChangeAspect="1"/>
          </p:cNvSpPr>
          <p:nvPr/>
        </p:nvSpPr>
        <p:spPr bwMode="auto">
          <a:xfrm>
            <a:off x="2986952" y="1806722"/>
            <a:ext cx="274638" cy="273050"/>
          </a:xfrm>
          <a:prstGeom prst="ellipse">
            <a:avLst/>
          </a:prstGeom>
          <a:solidFill>
            <a:schemeClr val="bg1"/>
          </a:solidFill>
          <a:ln w="12700" algn="ctr">
            <a:solidFill>
              <a:srgbClr val="000000"/>
            </a:solidFill>
            <a:round/>
            <a:headEnd/>
            <a:tailEnd/>
          </a:ln>
        </p:spPr>
        <p:txBody>
          <a:bodyPr wrap="none" anchor="ctr" anchorCtr="1"/>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r>
              <a:rPr lang="en-US" altLang="en-US" sz="1400" dirty="0"/>
              <a:t>2</a:t>
            </a:r>
          </a:p>
        </p:txBody>
      </p:sp>
      <p:sp>
        <p:nvSpPr>
          <p:cNvPr id="30" name="Oval 29"/>
          <p:cNvSpPr>
            <a:spLocks noChangeAspect="1"/>
          </p:cNvSpPr>
          <p:nvPr/>
        </p:nvSpPr>
        <p:spPr bwMode="auto">
          <a:xfrm>
            <a:off x="3150749" y="3925359"/>
            <a:ext cx="274637" cy="274638"/>
          </a:xfrm>
          <a:prstGeom prst="ellipse">
            <a:avLst/>
          </a:prstGeom>
          <a:solidFill>
            <a:schemeClr val="bg1"/>
          </a:solidFill>
          <a:ln w="12700" algn="ctr">
            <a:solidFill>
              <a:srgbClr val="000000"/>
            </a:solidFill>
            <a:round/>
            <a:headEnd/>
            <a:tailEnd/>
          </a:ln>
        </p:spPr>
        <p:txBody>
          <a:bodyPr wrap="none" anchor="ctr" anchorCtr="1"/>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r>
              <a:rPr lang="en-US" altLang="en-US" sz="1400" dirty="0"/>
              <a:t>3</a:t>
            </a:r>
          </a:p>
        </p:txBody>
      </p:sp>
      <p:sp>
        <p:nvSpPr>
          <p:cNvPr id="31" name="Oval 30"/>
          <p:cNvSpPr>
            <a:spLocks noChangeAspect="1"/>
          </p:cNvSpPr>
          <p:nvPr/>
        </p:nvSpPr>
        <p:spPr bwMode="auto">
          <a:xfrm>
            <a:off x="5768842" y="5627100"/>
            <a:ext cx="274638" cy="274637"/>
          </a:xfrm>
          <a:prstGeom prst="ellipse">
            <a:avLst/>
          </a:prstGeom>
          <a:solidFill>
            <a:schemeClr val="bg1"/>
          </a:solidFill>
          <a:ln w="12700" algn="ctr">
            <a:solidFill>
              <a:srgbClr val="000000"/>
            </a:solidFill>
            <a:round/>
            <a:headEnd/>
            <a:tailEnd/>
          </a:ln>
        </p:spPr>
        <p:txBody>
          <a:bodyPr wrap="none" anchor="ctr" anchorCtr="1"/>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r>
              <a:rPr lang="en-US" altLang="en-US" sz="1400" dirty="0"/>
              <a:t>5</a:t>
            </a:r>
          </a:p>
        </p:txBody>
      </p:sp>
      <p:sp>
        <p:nvSpPr>
          <p:cNvPr id="33" name="Rectangle 8"/>
          <p:cNvSpPr>
            <a:spLocks noChangeArrowheads="1"/>
          </p:cNvSpPr>
          <p:nvPr/>
        </p:nvSpPr>
        <p:spPr bwMode="auto">
          <a:xfrm>
            <a:off x="6027379" y="1883379"/>
            <a:ext cx="2195513" cy="457200"/>
          </a:xfrm>
          <a:prstGeom prst="rect">
            <a:avLst/>
          </a:prstGeom>
          <a:solidFill>
            <a:srgbClr val="3045EB"/>
          </a:solidFill>
          <a:ln w="9525">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r>
              <a:rPr lang="en-US" altLang="en-US" sz="1200" dirty="0" smtClean="0">
                <a:solidFill>
                  <a:schemeClr val="bg1"/>
                </a:solidFill>
              </a:rPr>
              <a:t>Criterion </a:t>
            </a:r>
            <a:r>
              <a:rPr lang="en-US" altLang="en-US" sz="1200" dirty="0">
                <a:solidFill>
                  <a:schemeClr val="bg1"/>
                </a:solidFill>
              </a:rPr>
              <a:t>6 - Econ Impact</a:t>
            </a:r>
          </a:p>
        </p:txBody>
      </p:sp>
      <p:sp>
        <p:nvSpPr>
          <p:cNvPr id="34" name="Rectangle 8"/>
          <p:cNvSpPr>
            <a:spLocks noChangeArrowheads="1"/>
          </p:cNvSpPr>
          <p:nvPr/>
        </p:nvSpPr>
        <p:spPr bwMode="auto">
          <a:xfrm>
            <a:off x="6211755" y="2503186"/>
            <a:ext cx="2195512" cy="457200"/>
          </a:xfrm>
          <a:prstGeom prst="rect">
            <a:avLst/>
          </a:prstGeom>
          <a:solidFill>
            <a:srgbClr val="3045EB"/>
          </a:solidFill>
          <a:ln w="9525">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r>
              <a:rPr lang="en-US" altLang="en-US" sz="1200" dirty="0" smtClean="0">
                <a:solidFill>
                  <a:schemeClr val="bg1"/>
                </a:solidFill>
              </a:rPr>
              <a:t>Criterion </a:t>
            </a:r>
            <a:r>
              <a:rPr lang="en-US" altLang="en-US" sz="1200" dirty="0">
                <a:solidFill>
                  <a:schemeClr val="bg1"/>
                </a:solidFill>
              </a:rPr>
              <a:t>7 - QOL</a:t>
            </a:r>
          </a:p>
        </p:txBody>
      </p:sp>
      <p:sp>
        <p:nvSpPr>
          <p:cNvPr id="35" name="Rectangle 8"/>
          <p:cNvSpPr>
            <a:spLocks noChangeArrowheads="1"/>
          </p:cNvSpPr>
          <p:nvPr/>
        </p:nvSpPr>
        <p:spPr bwMode="auto">
          <a:xfrm>
            <a:off x="6377990" y="3053595"/>
            <a:ext cx="2193925" cy="457200"/>
          </a:xfrm>
          <a:prstGeom prst="rect">
            <a:avLst/>
          </a:prstGeom>
          <a:solidFill>
            <a:srgbClr val="3045EB"/>
          </a:solidFill>
          <a:ln w="9525">
            <a:solidFill>
              <a:schemeClr val="tx1"/>
            </a:solidFill>
            <a:miter lim="800000"/>
            <a:headEnd/>
            <a:tailEnd/>
          </a:ln>
        </p:spPr>
        <p:txBody>
          <a:bodyPr wrap="none" lIns="86493" tIns="43247" rIns="86493" bIns="43247" anchor="ct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eaLnBrk="1" hangingPunct="1"/>
            <a:r>
              <a:rPr lang="en-US" altLang="en-US" sz="1200" dirty="0" smtClean="0">
                <a:solidFill>
                  <a:schemeClr val="bg1"/>
                </a:solidFill>
              </a:rPr>
              <a:t>Criterion </a:t>
            </a:r>
            <a:r>
              <a:rPr lang="en-US" altLang="en-US" sz="1200" dirty="0">
                <a:solidFill>
                  <a:schemeClr val="bg1"/>
                </a:solidFill>
              </a:rPr>
              <a:t>8 </a:t>
            </a:r>
            <a:r>
              <a:rPr lang="en-US" altLang="en-US" sz="1200" dirty="0" smtClean="0">
                <a:solidFill>
                  <a:schemeClr val="bg1"/>
                </a:solidFill>
              </a:rPr>
              <a:t>- </a:t>
            </a:r>
            <a:r>
              <a:rPr lang="en-US" altLang="en-US" sz="1200" dirty="0">
                <a:solidFill>
                  <a:schemeClr val="bg1"/>
                </a:solidFill>
              </a:rPr>
              <a:t>Environ. Impact</a:t>
            </a:r>
          </a:p>
        </p:txBody>
      </p:sp>
      <p:sp>
        <p:nvSpPr>
          <p:cNvPr id="36" name="Oval 30"/>
          <p:cNvSpPr>
            <a:spLocks noChangeAspect="1"/>
          </p:cNvSpPr>
          <p:nvPr/>
        </p:nvSpPr>
        <p:spPr bwMode="auto">
          <a:xfrm>
            <a:off x="5847086" y="2515889"/>
            <a:ext cx="274637" cy="274637"/>
          </a:xfrm>
          <a:prstGeom prst="ellipse">
            <a:avLst/>
          </a:prstGeom>
          <a:solidFill>
            <a:schemeClr val="bg1"/>
          </a:solidFill>
          <a:ln w="12700" algn="ctr">
            <a:solidFill>
              <a:srgbClr val="000000"/>
            </a:solidFill>
            <a:round/>
            <a:headEnd/>
            <a:tailEnd/>
          </a:ln>
        </p:spPr>
        <p:txBody>
          <a:bodyPr wrap="none" anchor="ctr" anchorCtr="1"/>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r>
              <a:rPr lang="en-US" altLang="en-US" sz="1400"/>
              <a:t>6</a:t>
            </a:r>
          </a:p>
        </p:txBody>
      </p:sp>
      <p:sp>
        <p:nvSpPr>
          <p:cNvPr id="37" name="Oval 30"/>
          <p:cNvSpPr>
            <a:spLocks noChangeAspect="1"/>
          </p:cNvSpPr>
          <p:nvPr/>
        </p:nvSpPr>
        <p:spPr bwMode="auto">
          <a:xfrm>
            <a:off x="5092567" y="3925359"/>
            <a:ext cx="274638" cy="274638"/>
          </a:xfrm>
          <a:prstGeom prst="ellipse">
            <a:avLst/>
          </a:prstGeom>
          <a:solidFill>
            <a:schemeClr val="bg1"/>
          </a:solidFill>
          <a:ln w="12700" algn="ctr">
            <a:solidFill>
              <a:srgbClr val="000000"/>
            </a:solidFill>
            <a:round/>
            <a:headEnd/>
            <a:tailEnd/>
          </a:ln>
        </p:spPr>
        <p:txBody>
          <a:bodyPr wrap="none" anchor="ctr" anchorCtr="1"/>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r>
              <a:rPr lang="en-US" altLang="en-US" sz="1400"/>
              <a:t>4</a:t>
            </a:r>
          </a:p>
        </p:txBody>
      </p:sp>
      <p:sp>
        <p:nvSpPr>
          <p:cNvPr id="38" name="Rectangle 37"/>
          <p:cNvSpPr/>
          <p:nvPr/>
        </p:nvSpPr>
        <p:spPr bwMode="auto">
          <a:xfrm>
            <a:off x="5913079" y="1781326"/>
            <a:ext cx="2394857" cy="653143"/>
          </a:xfrm>
          <a:prstGeom prst="rect">
            <a:avLst/>
          </a:prstGeom>
          <a:noFill/>
          <a:ln w="28575" cap="flat" cmpd="sng" algn="ctr">
            <a:solidFill>
              <a:srgbClr val="FF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000000"/>
              </a:solidFill>
              <a:effectLst/>
              <a:latin typeface="Arial" charset="0"/>
            </a:endParaRPr>
          </a:p>
        </p:txBody>
      </p:sp>
      <p:sp>
        <p:nvSpPr>
          <p:cNvPr id="39" name="Text Box 10"/>
          <p:cNvSpPr txBox="1">
            <a:spLocks noChangeArrowheads="1"/>
          </p:cNvSpPr>
          <p:nvPr/>
        </p:nvSpPr>
        <p:spPr bwMode="auto">
          <a:xfrm>
            <a:off x="443415" y="2084893"/>
            <a:ext cx="1070071" cy="641336"/>
          </a:xfrm>
          <a:prstGeom prst="rect">
            <a:avLst/>
          </a:prstGeom>
          <a:solidFill>
            <a:srgbClr val="008000"/>
          </a:solidFill>
          <a:ln w="9525">
            <a:solidFill>
              <a:schemeClr val="tx1"/>
            </a:solidFill>
            <a:miter lim="800000"/>
            <a:headEnd/>
            <a:tailEnd/>
          </a:ln>
        </p:spPr>
        <p:txBody>
          <a:bodyPr wrap="square" lIns="86493" tIns="43247" rIns="86493" bIns="43247">
            <a:spAutoFit/>
          </a:bodyPr>
          <a:lstStyle>
            <a:lvl1pPr eaLnBrk="0" hangingPunct="0">
              <a:defRPr sz="2400" b="1">
                <a:solidFill>
                  <a:srgbClr val="000000"/>
                </a:solidFill>
                <a:latin typeface="Arial" charset="0"/>
                <a:cs typeface="Arial" charset="0"/>
              </a:defRPr>
            </a:lvl1pPr>
            <a:lvl2pPr marL="742950" indent="-285750" eaLnBrk="0" hangingPunct="0">
              <a:defRPr sz="2400" b="1">
                <a:solidFill>
                  <a:srgbClr val="000000"/>
                </a:solidFill>
                <a:latin typeface="Arial" charset="0"/>
                <a:cs typeface="Arial" charset="0"/>
              </a:defRPr>
            </a:lvl2pPr>
            <a:lvl3pPr marL="1143000" indent="-228600" eaLnBrk="0" hangingPunct="0">
              <a:defRPr sz="2400" b="1">
                <a:solidFill>
                  <a:srgbClr val="000000"/>
                </a:solidFill>
                <a:latin typeface="Arial" charset="0"/>
                <a:cs typeface="Arial" charset="0"/>
              </a:defRPr>
            </a:lvl3pPr>
            <a:lvl4pPr marL="1600200" indent="-228600" eaLnBrk="0" hangingPunct="0">
              <a:defRPr sz="2400" b="1">
                <a:solidFill>
                  <a:srgbClr val="000000"/>
                </a:solidFill>
                <a:latin typeface="Arial" charset="0"/>
                <a:cs typeface="Arial" charset="0"/>
              </a:defRPr>
            </a:lvl4pPr>
            <a:lvl5pPr marL="2057400" indent="-228600" eaLnBrk="0" hangingPunct="0">
              <a:defRPr sz="2400" b="1">
                <a:solidFill>
                  <a:srgbClr val="000000"/>
                </a:solidFill>
                <a:latin typeface="Arial" charset="0"/>
                <a:cs typeface="Arial" charset="0"/>
              </a:defRPr>
            </a:lvl5pPr>
            <a:lvl6pPr marL="2514600" indent="-228600" eaLnBrk="0" fontAlgn="base" hangingPunct="0">
              <a:spcBef>
                <a:spcPct val="0"/>
              </a:spcBef>
              <a:spcAft>
                <a:spcPct val="0"/>
              </a:spcAft>
              <a:defRPr sz="2400" b="1">
                <a:solidFill>
                  <a:srgbClr val="000000"/>
                </a:solidFill>
                <a:latin typeface="Arial" charset="0"/>
                <a:cs typeface="Arial" charset="0"/>
              </a:defRPr>
            </a:lvl6pPr>
            <a:lvl7pPr marL="2971800" indent="-228600" eaLnBrk="0" fontAlgn="base" hangingPunct="0">
              <a:spcBef>
                <a:spcPct val="0"/>
              </a:spcBef>
              <a:spcAft>
                <a:spcPct val="0"/>
              </a:spcAft>
              <a:defRPr sz="2400" b="1">
                <a:solidFill>
                  <a:srgbClr val="000000"/>
                </a:solidFill>
                <a:latin typeface="Arial" charset="0"/>
                <a:cs typeface="Arial" charset="0"/>
              </a:defRPr>
            </a:lvl7pPr>
            <a:lvl8pPr marL="3429000" indent="-228600" eaLnBrk="0" fontAlgn="base" hangingPunct="0">
              <a:spcBef>
                <a:spcPct val="0"/>
              </a:spcBef>
              <a:spcAft>
                <a:spcPct val="0"/>
              </a:spcAft>
              <a:defRPr sz="2400" b="1">
                <a:solidFill>
                  <a:srgbClr val="000000"/>
                </a:solidFill>
                <a:latin typeface="Arial" charset="0"/>
                <a:cs typeface="Arial" charset="0"/>
              </a:defRPr>
            </a:lvl8pPr>
            <a:lvl9pPr marL="3886200" indent="-228600" eaLnBrk="0" fontAlgn="base" hangingPunct="0">
              <a:spcBef>
                <a:spcPct val="0"/>
              </a:spcBef>
              <a:spcAft>
                <a:spcPct val="0"/>
              </a:spcAft>
              <a:defRPr sz="2400" b="1">
                <a:solidFill>
                  <a:srgbClr val="000000"/>
                </a:solidFill>
                <a:latin typeface="Arial" charset="0"/>
                <a:cs typeface="Arial" charset="0"/>
              </a:defRPr>
            </a:lvl9pPr>
          </a:lstStyle>
          <a:p>
            <a:pPr algn="ctr" eaLnBrk="1" hangingPunct="1"/>
            <a:r>
              <a:rPr lang="en-US" altLang="en-US" sz="1200" dirty="0" smtClean="0">
                <a:solidFill>
                  <a:schemeClr val="bg1"/>
                </a:solidFill>
              </a:rPr>
              <a:t>Stationing Action Initiation</a:t>
            </a:r>
            <a:endParaRPr lang="en-US" altLang="en-US" sz="1200" dirty="0">
              <a:solidFill>
                <a:schemeClr val="bg1"/>
              </a:solidFill>
            </a:endParaRPr>
          </a:p>
        </p:txBody>
      </p:sp>
      <p:sp>
        <p:nvSpPr>
          <p:cNvPr id="11" name="TextBox 10"/>
          <p:cNvSpPr txBox="1"/>
          <p:nvPr/>
        </p:nvSpPr>
        <p:spPr>
          <a:xfrm>
            <a:off x="0" y="5600315"/>
            <a:ext cx="4800600" cy="938719"/>
          </a:xfrm>
          <a:prstGeom prst="rect">
            <a:avLst/>
          </a:prstGeom>
          <a:noFill/>
        </p:spPr>
        <p:txBody>
          <a:bodyPr wrap="square" rtlCol="0">
            <a:spAutoFit/>
          </a:bodyPr>
          <a:lstStyle/>
          <a:p>
            <a:r>
              <a:rPr lang="en-US" sz="1100" b="0" dirty="0">
                <a:solidFill>
                  <a:schemeClr val="tx2">
                    <a:lumMod val="25000"/>
                  </a:schemeClr>
                </a:solidFill>
              </a:rPr>
              <a:t>COBRA – Cost of Base Realignment and Closure</a:t>
            </a:r>
          </a:p>
          <a:p>
            <a:r>
              <a:rPr lang="en-US" sz="1100" b="0" dirty="0">
                <a:solidFill>
                  <a:schemeClr val="tx2">
                    <a:lumMod val="25000"/>
                  </a:schemeClr>
                </a:solidFill>
              </a:rPr>
              <a:t>COA – Course of Action</a:t>
            </a:r>
          </a:p>
          <a:p>
            <a:r>
              <a:rPr lang="en-US" sz="1100" b="0" dirty="0">
                <a:solidFill>
                  <a:schemeClr val="tx2">
                    <a:lumMod val="25000"/>
                  </a:schemeClr>
                </a:solidFill>
              </a:rPr>
              <a:t>MVA – Military Value Analysis</a:t>
            </a:r>
          </a:p>
          <a:p>
            <a:r>
              <a:rPr lang="en-US" sz="1100" b="0" dirty="0" smtClean="0">
                <a:solidFill>
                  <a:schemeClr val="tx2">
                    <a:lumMod val="25000"/>
                  </a:schemeClr>
                </a:solidFill>
              </a:rPr>
              <a:t>OSAF- Optimal Stationing of Army Forces</a:t>
            </a:r>
          </a:p>
          <a:p>
            <a:r>
              <a:rPr lang="en-US" sz="1100" b="0" dirty="0" smtClean="0">
                <a:solidFill>
                  <a:schemeClr val="tx2">
                    <a:lumMod val="25000"/>
                  </a:schemeClr>
                </a:solidFill>
              </a:rPr>
              <a:t>QOL- Quality of Life</a:t>
            </a:r>
            <a:endParaRPr lang="en-US" sz="1100" b="0" dirty="0">
              <a:solidFill>
                <a:schemeClr val="tx2">
                  <a:lumMod val="25000"/>
                </a:schemeClr>
              </a:solidFill>
            </a:endParaRPr>
          </a:p>
        </p:txBody>
      </p:sp>
      <p:sp>
        <p:nvSpPr>
          <p:cNvPr id="2" name="Slide Number Placeholder 1"/>
          <p:cNvSpPr>
            <a:spLocks noGrp="1"/>
          </p:cNvSpPr>
          <p:nvPr>
            <p:ph type="sldNum" sz="quarter" idx="11"/>
          </p:nvPr>
        </p:nvSpPr>
        <p:spPr/>
        <p:txBody>
          <a:bodyPr/>
          <a:lstStyle/>
          <a:p>
            <a:fld id="{CB29584B-2C78-4F19-9D57-A8D27C3B25A0}" type="slidenum">
              <a:rPr lang="en-US" smtClean="0"/>
              <a:pPr/>
              <a:t>5</a:t>
            </a:fld>
            <a:endParaRPr lang="en-US" dirty="0"/>
          </a:p>
        </p:txBody>
      </p:sp>
    </p:spTree>
    <p:extLst>
      <p:ext uri="{BB962C8B-B14F-4D97-AF65-F5344CB8AC3E}">
        <p14:creationId xmlns:p14="http://schemas.microsoft.com/office/powerpoint/2010/main" val="8791621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BRAC05 Economic Impact Joint Process Action Team Report </a:t>
            </a:r>
          </a:p>
          <a:p>
            <a:pPr lvl="1"/>
            <a:r>
              <a:rPr lang="en-US" b="0" dirty="0" smtClean="0"/>
              <a:t>Assign installations to their region</a:t>
            </a:r>
          </a:p>
          <a:p>
            <a:pPr lvl="1"/>
            <a:r>
              <a:rPr lang="en-US" b="0" dirty="0" smtClean="0"/>
              <a:t>Calculated multipliers to estimate employment changes resulting from BRAC </a:t>
            </a:r>
            <a:r>
              <a:rPr lang="en-US" dirty="0" smtClean="0"/>
              <a:t>actions</a:t>
            </a:r>
            <a:endParaRPr lang="en-US" b="0" dirty="0" smtClean="0"/>
          </a:p>
          <a:p>
            <a:r>
              <a:rPr lang="en-US" dirty="0" smtClean="0"/>
              <a:t>Construction </a:t>
            </a:r>
            <a:r>
              <a:rPr lang="en-US" dirty="0"/>
              <a:t>Engineering Research </a:t>
            </a:r>
            <a:r>
              <a:rPr lang="en-US" dirty="0" smtClean="0"/>
              <a:t>Laboratory Economic Impact Forecast System </a:t>
            </a:r>
          </a:p>
          <a:p>
            <a:pPr lvl="1"/>
            <a:r>
              <a:rPr lang="en-US" b="0" dirty="0" smtClean="0"/>
              <a:t>Utilized economic base </a:t>
            </a:r>
            <a:r>
              <a:rPr lang="en-US" dirty="0"/>
              <a:t>a</a:t>
            </a:r>
            <a:r>
              <a:rPr lang="en-US" b="0" dirty="0" smtClean="0"/>
              <a:t>nalysis and location </a:t>
            </a:r>
            <a:r>
              <a:rPr lang="en-US" dirty="0"/>
              <a:t>q</a:t>
            </a:r>
            <a:r>
              <a:rPr lang="en-US" b="0" dirty="0" smtClean="0"/>
              <a:t>uotient (LQ) technique </a:t>
            </a:r>
          </a:p>
          <a:p>
            <a:pPr lvl="1"/>
            <a:r>
              <a:rPr lang="en-US" b="0" dirty="0" smtClean="0"/>
              <a:t>Estimates employment, sales volume, income, and population changes due to stationing actions </a:t>
            </a:r>
          </a:p>
          <a:p>
            <a:r>
              <a:rPr lang="en-US" dirty="0"/>
              <a:t>The Role of Economic Base Analysis in Regional Economic </a:t>
            </a:r>
            <a:r>
              <a:rPr lang="en-US" dirty="0" smtClean="0"/>
              <a:t>Development, </a:t>
            </a:r>
            <a:r>
              <a:rPr lang="en-US" dirty="0" err="1" smtClean="0"/>
              <a:t>Froesche</a:t>
            </a:r>
            <a:r>
              <a:rPr lang="en-US" dirty="0" smtClean="0"/>
              <a:t>, R</a:t>
            </a:r>
            <a:endParaRPr lang="en-US" dirty="0"/>
          </a:p>
          <a:p>
            <a:r>
              <a:rPr lang="en-US" dirty="0" smtClean="0"/>
              <a:t>A </a:t>
            </a:r>
            <a:r>
              <a:rPr lang="en-US" dirty="0"/>
              <a:t>Comparison of Alternative Methods for Generating Economic Base </a:t>
            </a:r>
            <a:r>
              <a:rPr lang="en-US" dirty="0" smtClean="0"/>
              <a:t>Multipliers, </a:t>
            </a:r>
            <a:r>
              <a:rPr lang="en-US" dirty="0" err="1" smtClean="0"/>
              <a:t>Bloomquist</a:t>
            </a:r>
            <a:r>
              <a:rPr lang="en-US" dirty="0" smtClean="0"/>
              <a:t>, Kim</a:t>
            </a:r>
            <a:endParaRPr lang="en-US" dirty="0">
              <a:solidFill>
                <a:srgbClr val="FF0000"/>
              </a:solidFill>
            </a:endParaRPr>
          </a:p>
          <a:p>
            <a:pPr lvl="1"/>
            <a:endParaRPr lang="en-US" sz="1800" b="0" dirty="0" smtClean="0"/>
          </a:p>
        </p:txBody>
      </p:sp>
      <p:sp>
        <p:nvSpPr>
          <p:cNvPr id="3" name="Title 2"/>
          <p:cNvSpPr>
            <a:spLocks noGrp="1"/>
          </p:cNvSpPr>
          <p:nvPr>
            <p:ph type="title"/>
          </p:nvPr>
        </p:nvSpPr>
        <p:spPr>
          <a:xfrm>
            <a:off x="1287624" y="228602"/>
            <a:ext cx="6082440" cy="673989"/>
          </a:xfrm>
        </p:spPr>
        <p:txBody>
          <a:bodyPr>
            <a:normAutofit/>
          </a:bodyPr>
          <a:lstStyle/>
          <a:p>
            <a:pPr lvl="0"/>
            <a:r>
              <a:rPr lang="en-US" dirty="0" smtClean="0"/>
              <a:t>Literature Review and Findings</a:t>
            </a:r>
            <a:endParaRPr lang="en-US" sz="2000" dirty="0"/>
          </a:p>
        </p:txBody>
      </p:sp>
      <p:sp>
        <p:nvSpPr>
          <p:cNvPr id="6" name="Date Placeholder 5"/>
          <p:cNvSpPr>
            <a:spLocks noGrp="1"/>
          </p:cNvSpPr>
          <p:nvPr>
            <p:ph type="dt" sz="half" idx="10"/>
          </p:nvPr>
        </p:nvSpPr>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912" y="1083381"/>
            <a:ext cx="8229600" cy="5486400"/>
          </a:xfrm>
        </p:spPr>
        <p:txBody>
          <a:bodyPr/>
          <a:lstStyle/>
          <a:p>
            <a:r>
              <a:rPr lang="en-US" dirty="0" smtClean="0"/>
              <a:t>All major US Army Installations in the Continental United States (CONUS) plus Alaska and Hawaii</a:t>
            </a:r>
          </a:p>
          <a:p>
            <a:r>
              <a:rPr lang="en-US" dirty="0" smtClean="0"/>
              <a:t>The </a:t>
            </a:r>
            <a:r>
              <a:rPr lang="en-US" dirty="0" smtClean="0"/>
              <a:t>EIT</a:t>
            </a:r>
            <a:r>
              <a:rPr lang="en-US" dirty="0" smtClean="0">
                <a:solidFill>
                  <a:srgbClr val="FF0000"/>
                </a:solidFill>
              </a:rPr>
              <a:t> </a:t>
            </a:r>
            <a:r>
              <a:rPr lang="en-US" dirty="0" smtClean="0">
                <a:solidFill>
                  <a:schemeClr val="tx1"/>
                </a:solidFill>
              </a:rPr>
              <a:t>considers</a:t>
            </a:r>
            <a:r>
              <a:rPr lang="en-US" dirty="0" smtClean="0">
                <a:solidFill>
                  <a:srgbClr val="FF0000"/>
                </a:solidFill>
              </a:rPr>
              <a:t> </a:t>
            </a:r>
            <a:r>
              <a:rPr lang="en-US" dirty="0" smtClean="0"/>
              <a:t>multiple factors for economic impact: </a:t>
            </a:r>
          </a:p>
          <a:p>
            <a:pPr lvl="1"/>
            <a:r>
              <a:rPr lang="en-US" sz="1800" dirty="0" smtClean="0"/>
              <a:t>All major industry employment including government and military (Army, Navy, Marine Corps, </a:t>
            </a:r>
            <a:r>
              <a:rPr lang="en-US" sz="1800" dirty="0" smtClean="0"/>
              <a:t>and Air </a:t>
            </a:r>
            <a:r>
              <a:rPr lang="en-US" sz="1800" dirty="0" smtClean="0"/>
              <a:t>Force) employment</a:t>
            </a:r>
          </a:p>
          <a:p>
            <a:pPr lvl="1"/>
            <a:r>
              <a:rPr lang="en-US" sz="1800" b="1" i="1" dirty="0" smtClean="0"/>
              <a:t>Mean income by region, normalized </a:t>
            </a:r>
            <a:endParaRPr lang="en-US" sz="1800" b="1" i="1" dirty="0"/>
          </a:p>
          <a:p>
            <a:pPr lvl="1"/>
            <a:r>
              <a:rPr lang="en-US" sz="1800" b="1" i="1" dirty="0" smtClean="0"/>
              <a:t>Population changes by region and installation</a:t>
            </a:r>
          </a:p>
          <a:p>
            <a:pPr lvl="1"/>
            <a:r>
              <a:rPr lang="en-US" sz="1800" dirty="0" smtClean="0"/>
              <a:t>Installation location by region </a:t>
            </a:r>
          </a:p>
          <a:p>
            <a:pPr lvl="1"/>
            <a:r>
              <a:rPr lang="en-US" sz="1800" b="1" i="1" dirty="0" smtClean="0"/>
              <a:t>Installation type by function</a:t>
            </a:r>
          </a:p>
          <a:p>
            <a:r>
              <a:rPr lang="en-US" sz="1800" b="1" i="1" dirty="0" smtClean="0"/>
              <a:t>EIT accounts for uncertainty by providing a 90% confidence interval around the point estimates for employment and income impact</a:t>
            </a:r>
          </a:p>
          <a:p>
            <a:pPr lvl="1"/>
            <a:r>
              <a:rPr lang="en-US" sz="1800" b="1" i="1" dirty="0" smtClean="0"/>
              <a:t>Standard error of employment data source</a:t>
            </a:r>
          </a:p>
          <a:p>
            <a:pPr lvl="1"/>
            <a:endParaRPr lang="en-US" sz="1600" b="0" dirty="0"/>
          </a:p>
          <a:p>
            <a:endParaRPr lang="en-US" sz="1600" b="0" dirty="0" smtClean="0"/>
          </a:p>
        </p:txBody>
      </p:sp>
      <p:sp>
        <p:nvSpPr>
          <p:cNvPr id="3" name="Title 2"/>
          <p:cNvSpPr>
            <a:spLocks noGrp="1"/>
          </p:cNvSpPr>
          <p:nvPr>
            <p:ph type="title"/>
          </p:nvPr>
        </p:nvSpPr>
        <p:spPr/>
        <p:txBody>
          <a:bodyPr/>
          <a:lstStyle/>
          <a:p>
            <a:r>
              <a:rPr lang="en-US" dirty="0" smtClean="0"/>
              <a:t>Project Scope</a:t>
            </a:r>
            <a:endParaRPr lang="en-US" dirty="0"/>
          </a:p>
        </p:txBody>
      </p:sp>
      <p:sp>
        <p:nvSpPr>
          <p:cNvPr id="5" name="TextBox 4"/>
          <p:cNvSpPr txBox="1"/>
          <p:nvPr/>
        </p:nvSpPr>
        <p:spPr>
          <a:xfrm>
            <a:off x="885227" y="6593215"/>
            <a:ext cx="4833257" cy="261610"/>
          </a:xfrm>
          <a:prstGeom prst="rect">
            <a:avLst/>
          </a:prstGeom>
          <a:noFill/>
        </p:spPr>
        <p:txBody>
          <a:bodyPr wrap="square" rtlCol="0">
            <a:spAutoFit/>
          </a:bodyPr>
          <a:lstStyle/>
          <a:p>
            <a:r>
              <a:rPr lang="en-US" sz="1100" i="1" dirty="0" smtClean="0"/>
              <a:t>Not included in the BRAC05 tool, included in the EIT</a:t>
            </a:r>
            <a:endParaRPr lang="en-US" sz="1100" i="1" dirty="0"/>
          </a:p>
        </p:txBody>
      </p:sp>
      <p:sp>
        <p:nvSpPr>
          <p:cNvPr id="7" name="Date Placeholder 6"/>
          <p:cNvSpPr>
            <a:spLocks noGrp="1"/>
          </p:cNvSpPr>
          <p:nvPr>
            <p:ph type="dt" sz="half" idx="10"/>
          </p:nvPr>
        </p:nvSpPr>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38912" y="1072007"/>
            <a:ext cx="8229600" cy="5486400"/>
          </a:xfrm>
        </p:spPr>
        <p:txBody>
          <a:bodyPr/>
          <a:lstStyle/>
          <a:p>
            <a:r>
              <a:rPr lang="en-US" b="0" dirty="0" smtClean="0"/>
              <a:t>Data sources</a:t>
            </a:r>
            <a:r>
              <a:rPr lang="en-US" b="0" dirty="0" smtClean="0">
                <a:solidFill>
                  <a:srgbClr val="CC00CC"/>
                </a:solidFill>
              </a:rPr>
              <a:t> </a:t>
            </a:r>
            <a:r>
              <a:rPr lang="en-US" b="0" dirty="0" smtClean="0"/>
              <a:t>will be available for future use </a:t>
            </a:r>
          </a:p>
          <a:p>
            <a:r>
              <a:rPr lang="en-US" b="0" dirty="0" smtClean="0"/>
              <a:t>Active duty military population on an installation </a:t>
            </a:r>
            <a:r>
              <a:rPr lang="en-US" dirty="0" smtClean="0"/>
              <a:t>is</a:t>
            </a:r>
            <a:r>
              <a:rPr lang="en-US" b="0" dirty="0" smtClean="0"/>
              <a:t> the military employment for that installation</a:t>
            </a:r>
          </a:p>
          <a:p>
            <a:pPr lvl="1"/>
            <a:r>
              <a:rPr lang="en-US" b="0" dirty="0" smtClean="0"/>
              <a:t>Reserve and National Guard are not included in military employment (they are employed in other industries)</a:t>
            </a:r>
          </a:p>
          <a:p>
            <a:pPr lvl="1"/>
            <a:r>
              <a:rPr lang="en-US" dirty="0" smtClean="0"/>
              <a:t>Active Guard Reserve numbers are included</a:t>
            </a:r>
          </a:p>
          <a:p>
            <a:r>
              <a:rPr lang="en-US" dirty="0" smtClean="0"/>
              <a:t>The </a:t>
            </a:r>
            <a:r>
              <a:rPr lang="en-US" dirty="0" smtClean="0">
                <a:solidFill>
                  <a:schemeClr val="tx1"/>
                </a:solidFill>
              </a:rPr>
              <a:t>numbers of </a:t>
            </a:r>
            <a:r>
              <a:rPr lang="en-US" dirty="0" smtClean="0"/>
              <a:t>Navy, Marine Corps, </a:t>
            </a:r>
            <a:r>
              <a:rPr lang="en-US" dirty="0" smtClean="0">
                <a:solidFill>
                  <a:schemeClr val="tx1"/>
                </a:solidFill>
              </a:rPr>
              <a:t>and Air Force active duty personnel assigned to Army installations are not significant enough </a:t>
            </a:r>
            <a:r>
              <a:rPr lang="en-US" dirty="0" smtClean="0"/>
              <a:t>to affect the military employment on an installation</a:t>
            </a:r>
            <a:r>
              <a:rPr lang="en-US" dirty="0" smtClean="0">
                <a:solidFill>
                  <a:srgbClr val="FF0000"/>
                </a:solidFill>
              </a:rPr>
              <a:t> </a:t>
            </a:r>
          </a:p>
          <a:p>
            <a:pPr lvl="1"/>
            <a:r>
              <a:rPr lang="en-US" dirty="0" smtClean="0"/>
              <a:t>This </a:t>
            </a:r>
            <a:r>
              <a:rPr lang="en-US" dirty="0"/>
              <a:t>does not apply to </a:t>
            </a:r>
            <a:r>
              <a:rPr lang="en-US" dirty="0" smtClean="0"/>
              <a:t>joint installations</a:t>
            </a:r>
          </a:p>
          <a:p>
            <a:pPr lvl="1"/>
            <a:endParaRPr lang="en-US" sz="1800" dirty="0"/>
          </a:p>
        </p:txBody>
      </p:sp>
      <p:sp>
        <p:nvSpPr>
          <p:cNvPr id="3" name="Title 2"/>
          <p:cNvSpPr>
            <a:spLocks noGrp="1"/>
          </p:cNvSpPr>
          <p:nvPr>
            <p:ph type="title"/>
          </p:nvPr>
        </p:nvSpPr>
        <p:spPr/>
        <p:txBody>
          <a:bodyPr/>
          <a:lstStyle/>
          <a:p>
            <a:r>
              <a:rPr lang="en-US" dirty="0" smtClean="0"/>
              <a:t>Assumptions</a:t>
            </a:r>
            <a:endParaRPr lang="en-US" dirty="0"/>
          </a:p>
        </p:txBody>
      </p:sp>
      <p:sp>
        <p:nvSpPr>
          <p:cNvPr id="6" name="Date Placeholder 5"/>
          <p:cNvSpPr>
            <a:spLocks noGrp="1"/>
          </p:cNvSpPr>
          <p:nvPr>
            <p:ph type="dt" sz="half" idx="10"/>
          </p:nvPr>
        </p:nvSpPr>
        <p:spPr/>
        <p:txBody>
          <a:bodyPr/>
          <a:lstStyle/>
          <a:p>
            <a:r>
              <a:rPr lang="en-US" smtClean="0"/>
              <a:t>08 May 2015</a:t>
            </a:r>
            <a:endParaRPr lang="en-US" dirty="0"/>
          </a:p>
        </p:txBody>
      </p:sp>
      <p:sp>
        <p:nvSpPr>
          <p:cNvPr id="4" name="Slide Number Placeholder 3"/>
          <p:cNvSpPr>
            <a:spLocks noGrp="1"/>
          </p:cNvSpPr>
          <p:nvPr>
            <p:ph type="sldNum" sz="quarter" idx="11"/>
          </p:nvPr>
        </p:nvSpPr>
        <p:spPr/>
        <p:txBody>
          <a:bodyPr/>
          <a:lstStyle/>
          <a:p>
            <a:fld id="{CB29584B-2C78-4F19-9D57-A8D27C3B25A0}" type="slidenum">
              <a:rPr lang="en-US" smtClean="0"/>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Determining </a:t>
            </a:r>
            <a:r>
              <a:rPr lang="en-US" dirty="0"/>
              <a:t>an appropriate methodology for economic impact analysis</a:t>
            </a:r>
          </a:p>
          <a:p>
            <a:pPr lvl="1"/>
            <a:r>
              <a:rPr lang="en-US" dirty="0"/>
              <a:t>Extensive literature review; discovered economic base analysis</a:t>
            </a:r>
          </a:p>
          <a:p>
            <a:r>
              <a:rPr lang="en-US" dirty="0"/>
              <a:t>Collecting Navy, Marine Corps and Air Force population data on all installations</a:t>
            </a:r>
          </a:p>
          <a:p>
            <a:pPr lvl="1"/>
            <a:r>
              <a:rPr lang="en-US" dirty="0"/>
              <a:t>Sponsor did not have access; team had to contact </a:t>
            </a:r>
            <a:r>
              <a:rPr lang="en-US" dirty="0" smtClean="0"/>
              <a:t>POCs</a:t>
            </a:r>
            <a:endParaRPr lang="en-US" dirty="0"/>
          </a:p>
          <a:p>
            <a:r>
              <a:rPr lang="en-US" dirty="0"/>
              <a:t>Determining the region for each installation and mapping all data to those same regions</a:t>
            </a:r>
          </a:p>
          <a:p>
            <a:pPr lvl="1"/>
            <a:r>
              <a:rPr lang="en-US" dirty="0"/>
              <a:t>Team utilized a cartographer to assist in mapping installations to regions properly</a:t>
            </a:r>
          </a:p>
          <a:p>
            <a:endParaRPr lang="en-US" dirty="0"/>
          </a:p>
        </p:txBody>
      </p:sp>
      <p:sp>
        <p:nvSpPr>
          <p:cNvPr id="3" name="Title 2"/>
          <p:cNvSpPr>
            <a:spLocks noGrp="1"/>
          </p:cNvSpPr>
          <p:nvPr>
            <p:ph type="title"/>
          </p:nvPr>
        </p:nvSpPr>
        <p:spPr/>
        <p:txBody>
          <a:bodyPr/>
          <a:lstStyle/>
          <a:p>
            <a:r>
              <a:rPr lang="en-US" dirty="0" smtClean="0"/>
              <a:t>Challenges</a:t>
            </a:r>
            <a:endParaRPr lang="en-US" dirty="0"/>
          </a:p>
        </p:txBody>
      </p:sp>
      <p:sp>
        <p:nvSpPr>
          <p:cNvPr id="4" name="Date Placeholder 3"/>
          <p:cNvSpPr>
            <a:spLocks noGrp="1"/>
          </p:cNvSpPr>
          <p:nvPr>
            <p:ph type="dt" sz="half" idx="10"/>
          </p:nvPr>
        </p:nvSpPr>
        <p:spPr/>
        <p:txBody>
          <a:bodyPr/>
          <a:lstStyle/>
          <a:p>
            <a:r>
              <a:rPr lang="en-US" smtClean="0"/>
              <a:t>08 May 2015</a:t>
            </a:r>
            <a:endParaRPr lang="en-US" dirty="0"/>
          </a:p>
        </p:txBody>
      </p:sp>
      <p:sp>
        <p:nvSpPr>
          <p:cNvPr id="5" name="Slide Number Placeholder 4"/>
          <p:cNvSpPr>
            <a:spLocks noGrp="1"/>
          </p:cNvSpPr>
          <p:nvPr>
            <p:ph type="sldNum" sz="quarter" idx="11"/>
          </p:nvPr>
        </p:nvSpPr>
        <p:spPr/>
        <p:txBody>
          <a:bodyPr/>
          <a:lstStyle/>
          <a:p>
            <a:fld id="{CB29584B-2C78-4F19-9D57-A8D27C3B25A0}" type="slidenum">
              <a:rPr lang="en-US" smtClean="0"/>
              <a:pPr/>
              <a:t>9</a:t>
            </a:fld>
            <a:endParaRPr lang="en-US" dirty="0"/>
          </a:p>
        </p:txBody>
      </p:sp>
    </p:spTree>
    <p:extLst>
      <p:ext uri="{BB962C8B-B14F-4D97-AF65-F5344CB8AC3E}">
        <p14:creationId xmlns:p14="http://schemas.microsoft.com/office/powerpoint/2010/main" val="2667247398"/>
      </p:ext>
    </p:extLst>
  </p:cSld>
  <p:clrMapOvr>
    <a:masterClrMapping/>
  </p:clrMapOvr>
</p:sld>
</file>

<file path=ppt/theme/theme1.xml><?xml version="1.0" encoding="utf-8"?>
<a:theme xmlns:a="http://schemas.openxmlformats.org/drawingml/2006/main" name="CAA Default Template">
  <a:themeElements>
    <a:clrScheme name="CAA Colors">
      <a:dk1>
        <a:sysClr val="windowText" lastClr="000000"/>
      </a:dk1>
      <a:lt1>
        <a:sysClr val="window" lastClr="FFFFFF"/>
      </a:lt1>
      <a:dk2>
        <a:srgbClr val="DDDDDD"/>
      </a:dk2>
      <a:lt2>
        <a:srgbClr val="FFFFCD"/>
      </a:lt2>
      <a:accent1>
        <a:srgbClr val="8EB379"/>
      </a:accent1>
      <a:accent2>
        <a:srgbClr val="CEDEC5"/>
      </a:accent2>
      <a:accent3>
        <a:srgbClr val="E8DDA8"/>
      </a:accent3>
      <a:accent4>
        <a:srgbClr val="F3EDCF"/>
      </a:accent4>
      <a:accent5>
        <a:srgbClr val="9500FA"/>
      </a:accent5>
      <a:accent6>
        <a:srgbClr val="DBA5FF"/>
      </a:accent6>
      <a:hlink>
        <a:srgbClr val="0000FF"/>
      </a:hlink>
      <a:folHlink>
        <a:srgbClr val="800080"/>
      </a:folHlink>
    </a:clrScheme>
    <a:fontScheme name="CAA PowerPoint Standards v1-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2857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400" b="1" i="0" u="none" strike="noStrike" cap="none" normalizeH="0" baseline="0" dirty="0" smtClean="0">
            <a:ln>
              <a:noFill/>
            </a:ln>
            <a:solidFill>
              <a:srgbClr val="000000"/>
            </a:solidFill>
            <a:effectLst/>
            <a:latin typeface="Arial" charset="0"/>
          </a:defRPr>
        </a:defPPr>
      </a:lstStyle>
    </a:spDef>
    <a:lnDef>
      <a:spPr bwMode="auto">
        <a:solidFill>
          <a:srgbClr val="A953FF"/>
        </a:solidFill>
        <a:ln w="28575" cap="flat" cmpd="sng" algn="ctr">
          <a:solidFill>
            <a:schemeClr val="tx1"/>
          </a:solidFill>
          <a:prstDash val="solid"/>
          <a:round/>
          <a:headEnd type="none" w="med" len="med"/>
          <a:tailEnd type="none" w="med" len="med"/>
        </a:ln>
        <a:effectLst/>
      </a:spPr>
      <a:bodyPr/>
      <a:lst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CAA Default Template</Template>
  <TotalTime>19942</TotalTime>
  <Pages>31</Pages>
  <Words>3954</Words>
  <Application>Microsoft Office PowerPoint</Application>
  <PresentationFormat>Letter Paper (8.5x11 in)</PresentationFormat>
  <Paragraphs>490</Paragraphs>
  <Slides>29</Slides>
  <Notes>29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Arial (headings)</vt:lpstr>
      <vt:lpstr>Arial Black</vt:lpstr>
      <vt:lpstr>Cambria Math</vt:lpstr>
      <vt:lpstr>Times New Roman</vt:lpstr>
      <vt:lpstr>Wingdings</vt:lpstr>
      <vt:lpstr>CAA Default Template</vt:lpstr>
      <vt:lpstr>GMU OR 699 Economic Impact Tool</vt:lpstr>
      <vt:lpstr>Agenda</vt:lpstr>
      <vt:lpstr>Problem Statement</vt:lpstr>
      <vt:lpstr>Stationing Background</vt:lpstr>
      <vt:lpstr>Stationing Methodology</vt:lpstr>
      <vt:lpstr>Literature Review and Findings</vt:lpstr>
      <vt:lpstr>Project Scope</vt:lpstr>
      <vt:lpstr>Assumptions</vt:lpstr>
      <vt:lpstr>Challenges</vt:lpstr>
      <vt:lpstr>Data Collection and Processing</vt:lpstr>
      <vt:lpstr>Data Sources</vt:lpstr>
      <vt:lpstr>Methodology</vt:lpstr>
      <vt:lpstr>Economic Impact Factors</vt:lpstr>
      <vt:lpstr>Economic Base Analysis</vt:lpstr>
      <vt:lpstr>  Economic Base Analysis Methodology</vt:lpstr>
      <vt:lpstr>Economic Impact Tool </vt:lpstr>
      <vt:lpstr>PowerPoint Presentation</vt:lpstr>
      <vt:lpstr>PowerPoint Presentation</vt:lpstr>
      <vt:lpstr>Verification and Validation</vt:lpstr>
      <vt:lpstr>Tool Demonstration</vt:lpstr>
      <vt:lpstr>Conclusion</vt:lpstr>
      <vt:lpstr>PowerPoint Presentation</vt:lpstr>
      <vt:lpstr>Discussion</vt:lpstr>
      <vt:lpstr>Back-up</vt:lpstr>
      <vt:lpstr>Key Acronyms and Definitions</vt:lpstr>
      <vt:lpstr>Army Installations </vt:lpstr>
      <vt:lpstr>BRAC05 Scenarios</vt:lpstr>
      <vt:lpstr>Industry Categories</vt:lpstr>
      <vt:lpstr>BRAC Criteria</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SYST/OR 699 Economic Impact Tool</dc:title>
  <dc:creator>AGM</dc:creator>
  <dc:description>20090407 - Changes CAA Logo to same as old one - but in different spot.</dc:description>
  <cp:lastModifiedBy>AGM</cp:lastModifiedBy>
  <cp:revision>588</cp:revision>
  <cp:lastPrinted>2015-05-04T20:37:22Z</cp:lastPrinted>
  <dcterms:created xsi:type="dcterms:W3CDTF">2015-02-12T18:18:15Z</dcterms:created>
  <dcterms:modified xsi:type="dcterms:W3CDTF">2015-05-05T13:33:27Z</dcterms:modified>
</cp:coreProperties>
</file>