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04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GrayCurv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333876"/>
            <a:ext cx="67056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2133600"/>
            <a:ext cx="12192000" cy="1031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</a:pPr>
            <a:endParaRPr lang="en-US" altLang="en-US" sz="5400">
              <a:solidFill>
                <a:srgbClr val="000000"/>
              </a:solidFill>
            </a:endParaRPr>
          </a:p>
        </p:txBody>
      </p:sp>
      <p:pic>
        <p:nvPicPr>
          <p:cNvPr id="6" name="Picture 9" descr="GMU_PLogo_RGB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551" y="5318126"/>
            <a:ext cx="2859616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973139"/>
            <a:ext cx="10363200" cy="1144587"/>
          </a:xfrm>
        </p:spPr>
        <p:txBody>
          <a:bodyPr lIns="92075" tIns="46038" rIns="92075" bIns="46038"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895600"/>
            <a:ext cx="85344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37314"/>
            <a:ext cx="6096000" cy="446087"/>
          </a:xfrm>
        </p:spPr>
        <p:txBody>
          <a:bodyPr/>
          <a:lstStyle>
            <a:lvl1pPr>
              <a:buFont typeface="Wingdings" panose="05000000000000000000" pitchFamily="2" charset="2"/>
              <a:buNone/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SYST 530 –Slides Courtesy of  Peggy Brouse, Ph.D.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304800" y="6248400"/>
            <a:ext cx="1117600" cy="446088"/>
          </a:xfrm>
        </p:spPr>
        <p:txBody>
          <a:bodyPr/>
          <a:lstStyle>
            <a:lvl1pPr>
              <a:defRPr/>
            </a:lvl1pPr>
          </a:lstStyle>
          <a:p>
            <a:fld id="{783B8FEF-36EE-4854-A8C3-4A645351969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4043"/>
      </p:ext>
    </p:extLst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1EF7D4-1E30-4FAC-BBA1-A6154E5A5AD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SYST 530 - Peggy Brouse, Ph.D.</a:t>
            </a:r>
          </a:p>
        </p:txBody>
      </p:sp>
    </p:spTree>
    <p:extLst>
      <p:ext uri="{BB962C8B-B14F-4D97-AF65-F5344CB8AC3E}">
        <p14:creationId xmlns:p14="http://schemas.microsoft.com/office/powerpoint/2010/main" val="2506886893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5252" y="80964"/>
            <a:ext cx="2722033" cy="5100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80964"/>
            <a:ext cx="7969251" cy="5100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FCC7C4-2F59-4B8E-AE82-079B38F0313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SYST 530 - Peggy Brouse, Ph.D.</a:t>
            </a:r>
          </a:p>
        </p:txBody>
      </p:sp>
    </p:spTree>
    <p:extLst>
      <p:ext uri="{BB962C8B-B14F-4D97-AF65-F5344CB8AC3E}">
        <p14:creationId xmlns:p14="http://schemas.microsoft.com/office/powerpoint/2010/main" val="1479458816"/>
      </p:ext>
    </p:extLst>
  </p:cSld>
  <p:clrMapOvr>
    <a:masterClrMapping/>
  </p:clrMapOvr>
  <p:transition spd="med"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084" y="80964"/>
            <a:ext cx="10871200" cy="1038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371600"/>
            <a:ext cx="53340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0000" y="1371600"/>
            <a:ext cx="53340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A414AE-C90E-42E5-836E-6DF3D2AB521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SYST 530 –Slides Courtesy of  Peggy Brouse, Ph.D.</a:t>
            </a:r>
          </a:p>
        </p:txBody>
      </p:sp>
    </p:spTree>
    <p:extLst>
      <p:ext uri="{BB962C8B-B14F-4D97-AF65-F5344CB8AC3E}">
        <p14:creationId xmlns:p14="http://schemas.microsoft.com/office/powerpoint/2010/main" val="254013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0B74B-753F-4CDB-96C1-966B3FE4CE8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SYST 530 –Slides Courtesy of  Peggy Brouse, Ph.D.</a:t>
            </a:r>
          </a:p>
        </p:txBody>
      </p:sp>
    </p:spTree>
    <p:extLst>
      <p:ext uri="{BB962C8B-B14F-4D97-AF65-F5344CB8AC3E}">
        <p14:creationId xmlns:p14="http://schemas.microsoft.com/office/powerpoint/2010/main" val="3675306109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20EB8-FA9F-45B6-9AB7-1C0FC1BBEF7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SYST 530 –Slides Courtesy of  Peggy Brouse, Ph.D.</a:t>
            </a:r>
          </a:p>
        </p:txBody>
      </p:sp>
    </p:spTree>
    <p:extLst>
      <p:ext uri="{BB962C8B-B14F-4D97-AF65-F5344CB8AC3E}">
        <p14:creationId xmlns:p14="http://schemas.microsoft.com/office/powerpoint/2010/main" val="4156825834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0"/>
            <a:ext cx="5334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0000" y="1371600"/>
            <a:ext cx="5334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D5C8A6-C6B2-4E9F-AF7D-9E50C934049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SYST 530 –Slides Courtesy of  Peggy Brouse, Ph.D.</a:t>
            </a:r>
          </a:p>
        </p:txBody>
      </p:sp>
    </p:spTree>
    <p:extLst>
      <p:ext uri="{BB962C8B-B14F-4D97-AF65-F5344CB8AC3E}">
        <p14:creationId xmlns:p14="http://schemas.microsoft.com/office/powerpoint/2010/main" val="2746249135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EE53ED-E6C1-4B68-B0A1-60AC5DB311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SYST 530 –Slides Courtesy of  Peggy Brouse, Ph.D.</a:t>
            </a:r>
          </a:p>
        </p:txBody>
      </p:sp>
    </p:spTree>
    <p:extLst>
      <p:ext uri="{BB962C8B-B14F-4D97-AF65-F5344CB8AC3E}">
        <p14:creationId xmlns:p14="http://schemas.microsoft.com/office/powerpoint/2010/main" val="1686402123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F9374-B3F3-412D-8B86-F6B2284FA95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SYST 530 –Slides Courtesy of  Peggy Brouse, Ph.D.</a:t>
            </a:r>
          </a:p>
        </p:txBody>
      </p:sp>
    </p:spTree>
    <p:extLst>
      <p:ext uri="{BB962C8B-B14F-4D97-AF65-F5344CB8AC3E}">
        <p14:creationId xmlns:p14="http://schemas.microsoft.com/office/powerpoint/2010/main" val="96596293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0F19C4-8A21-4B6B-A91F-EA13B017059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SYST 530 –Slides Courtesy of  Peggy Brouse, Ph.D.</a:t>
            </a:r>
          </a:p>
        </p:txBody>
      </p:sp>
    </p:spTree>
    <p:extLst>
      <p:ext uri="{BB962C8B-B14F-4D97-AF65-F5344CB8AC3E}">
        <p14:creationId xmlns:p14="http://schemas.microsoft.com/office/powerpoint/2010/main" val="3791592018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EE5531-6B29-4600-989F-CD7973D5865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SYST 530 - Peggy Brouse, Ph.D.</a:t>
            </a:r>
          </a:p>
        </p:txBody>
      </p:sp>
    </p:spTree>
    <p:extLst>
      <p:ext uri="{BB962C8B-B14F-4D97-AF65-F5344CB8AC3E}">
        <p14:creationId xmlns:p14="http://schemas.microsoft.com/office/powerpoint/2010/main" val="2906007355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B6A2FC-D788-4568-A109-96A348C6840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SYST 530 - Peggy Brouse, Ph.D.</a:t>
            </a:r>
          </a:p>
        </p:txBody>
      </p:sp>
    </p:spTree>
    <p:extLst>
      <p:ext uri="{BB962C8B-B14F-4D97-AF65-F5344CB8AC3E}">
        <p14:creationId xmlns:p14="http://schemas.microsoft.com/office/powerpoint/2010/main" val="2801003604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0C0C0"/>
            </a:gs>
            <a:gs pos="50000">
              <a:srgbClr val="FFFFFF"/>
            </a:gs>
            <a:gs pos="100000">
              <a:srgbClr val="C0C0C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9185" y="6248400"/>
            <a:ext cx="6201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>
                <a:latin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</a:pPr>
            <a:fld id="{3AB08DB0-1088-467A-9709-A86F30EE8835}" type="slidenum"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FF33"/>
                </a:buClr>
              </a:pPr>
              <a:t>‹#›</a:t>
            </a:fld>
            <a:endParaRPr lang="en-US" altLang="en-US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  <p:pic>
        <p:nvPicPr>
          <p:cNvPr id="1027" name="Picture 3" descr="GrayCurve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333876"/>
            <a:ext cx="67056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990600"/>
            <a:ext cx="12192000" cy="1031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</a:pPr>
            <a:endParaRPr lang="en-US" altLang="en-US" sz="540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371600"/>
            <a:ext cx="10871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36084" y="80964"/>
            <a:ext cx="108712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31" name="Picture 7" descr="GMU_PLogo_RGB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551" y="5318126"/>
            <a:ext cx="2859616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400" y="6538914"/>
            <a:ext cx="6705600" cy="9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400">
                <a:latin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</a:pP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SYST 530 –Slides Courtesy of  Peggy Brouse, Ph.D.</a:t>
            </a:r>
          </a:p>
        </p:txBody>
      </p:sp>
    </p:spTree>
    <p:extLst>
      <p:ext uri="{BB962C8B-B14F-4D97-AF65-F5344CB8AC3E}">
        <p14:creationId xmlns:p14="http://schemas.microsoft.com/office/powerpoint/2010/main" val="378426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pull dir="rd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9900"/>
          </a:solidFill>
          <a:latin typeface="+mj-lt"/>
          <a:ea typeface="MS PGothic" panose="020B0600070205080204" pitchFamily="34" charset="-128"/>
          <a:cs typeface="ＭＳ Ｐゴシック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9900"/>
          </a:solidFill>
          <a:latin typeface="Arial" charset="0"/>
          <a:ea typeface="MS PGothic" panose="020B0600070205080204" pitchFamily="34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9900"/>
          </a:solidFill>
          <a:latin typeface="Arial" charset="0"/>
          <a:ea typeface="MS PGothic" panose="020B0600070205080204" pitchFamily="34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9900"/>
          </a:solidFill>
          <a:latin typeface="Arial" charset="0"/>
          <a:ea typeface="MS PGothic" panose="020B0600070205080204" pitchFamily="34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9900"/>
          </a:solidFill>
          <a:latin typeface="Arial" charset="0"/>
          <a:ea typeface="MS PGothic" panose="020B0600070205080204" pitchFamily="34" charset="-128"/>
          <a:cs typeface="ＭＳ Ｐゴシック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C99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C99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C99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C99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2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•"/>
        <a:defRPr sz="2800">
          <a:solidFill>
            <a:schemeClr val="bg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–"/>
        <a:defRPr sz="2400">
          <a:solidFill>
            <a:schemeClr val="bg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•"/>
        <a:defRPr sz="2000">
          <a:solidFill>
            <a:schemeClr val="bg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1828800" y="1"/>
            <a:ext cx="8153400" cy="1038225"/>
          </a:xfrm>
        </p:spPr>
        <p:txBody>
          <a:bodyPr/>
          <a:lstStyle/>
          <a:p>
            <a:r>
              <a:rPr lang="en-US" altLang="en-US" sz="3600"/>
              <a:t>Quad Chart – To send to the panel and to the faculty </a:t>
            </a:r>
          </a:p>
        </p:txBody>
      </p:sp>
      <p:sp>
        <p:nvSpPr>
          <p:cNvPr id="430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158F91A7-6FA3-49CF-BA48-16EF03A96BD9}" type="slidenum">
              <a:rPr lang="en-US" altLang="en-US" sz="1400">
                <a:latin typeface="Arial" panose="020B0604020202020204" pitchFamily="34" charset="0"/>
              </a:rPr>
              <a:pPr/>
              <a:t>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28800" y="1397000"/>
          <a:ext cx="8001000" cy="3937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00500"/>
                <a:gridCol w="4000500"/>
              </a:tblGrid>
              <a:tr h="196850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Overview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Several</a:t>
                      </a:r>
                      <a:r>
                        <a:rPr lang="en-US" baseline="0" dirty="0" smtClean="0"/>
                        <a:t> bullets describing what you did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List of team members and their candidate degrees (e.g., John Smith MSSE 2015)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 Accomplished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Analysis</a:t>
                      </a:r>
                      <a:r>
                        <a:rPr lang="en-US" baseline="0" dirty="0" smtClean="0"/>
                        <a:t> approach or engineering methodology used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Sponsor engagement strategy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Verification and validation approach</a:t>
                      </a:r>
                      <a:endParaRPr lang="en-US" dirty="0"/>
                    </a:p>
                  </a:txBody>
                  <a:tcPr/>
                </a:tc>
              </a:tr>
              <a:tr h="19685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Problem</a:t>
                      </a:r>
                      <a:r>
                        <a:rPr lang="en-US" b="1" baseline="0" dirty="0" smtClean="0"/>
                        <a:t> Statement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1" baseline="0" dirty="0" smtClean="0"/>
                        <a:t>What problem are you solving, who is the sponsor, what is the work products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Impact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1" dirty="0" smtClean="0"/>
                        <a:t>Measurable impact, e.g.,</a:t>
                      </a:r>
                      <a:r>
                        <a:rPr lang="en-US" b="1" baseline="0" dirty="0" smtClean="0"/>
                        <a:t> new capabilities delivered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7709011"/>
      </p:ext>
    </p:extLst>
  </p:cSld>
  <p:clrMapOvr>
    <a:masterClrMapping/>
  </p:clrMapOvr>
  <p:transition spd="med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1828800" y="1"/>
            <a:ext cx="8153400" cy="1038225"/>
          </a:xfrm>
        </p:spPr>
        <p:txBody>
          <a:bodyPr/>
          <a:lstStyle/>
          <a:p>
            <a:pPr algn="ctr"/>
            <a:r>
              <a:rPr lang="en-US" altLang="en-US" sz="2800" dirty="0" smtClean="0"/>
              <a:t>Center for Army Analysis (CAA) </a:t>
            </a:r>
            <a:br>
              <a:rPr lang="en-US" altLang="en-US" sz="2800" dirty="0" smtClean="0"/>
            </a:br>
            <a:r>
              <a:rPr lang="en-US" altLang="en-US" sz="2800" dirty="0" smtClean="0"/>
              <a:t>Economic Impact Tool (EIT) Quad Chart</a:t>
            </a:r>
            <a:endParaRPr lang="en-US" altLang="en-US" sz="2800" dirty="0"/>
          </a:p>
        </p:txBody>
      </p:sp>
      <p:sp>
        <p:nvSpPr>
          <p:cNvPr id="430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33"/>
              </a:buClr>
              <a:buFont typeface="Wingdings" panose="05000000000000000000" pitchFamily="2" charset="2"/>
              <a:buChar char="§"/>
              <a:defRPr sz="5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85101F6B-A591-446A-A4E3-EEE7D0593FA3}" type="slidenum"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/>
              <a:t>2</a:t>
            </a:fld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62213"/>
              </p:ext>
            </p:extLst>
          </p:nvPr>
        </p:nvGraphicFramePr>
        <p:xfrm>
          <a:off x="859366" y="1125050"/>
          <a:ext cx="10064006" cy="554331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32003"/>
                <a:gridCol w="5032003"/>
              </a:tblGrid>
              <a:tr h="284102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</a:rPr>
                        <a:t>Project Overview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Conducted a literature review on previous economic impact tools, and compiled a list of potential economic impact factors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Discovered authoritative databases containing data relevant to the</a:t>
                      </a:r>
                      <a:r>
                        <a:rPr lang="en-US" sz="12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 chosen</a:t>
                      </a:r>
                      <a:r>
                        <a:rPr lang="en-US" sz="1200" b="0" kern="120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 factors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Collected</a:t>
                      </a:r>
                      <a:r>
                        <a:rPr lang="en-US" sz="12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 and scrubbed all required data </a:t>
                      </a:r>
                      <a:endParaRPr lang="en-US" sz="1200" b="0" kern="1200" dirty="0" smtClean="0">
                        <a:solidFill>
                          <a:schemeClr val="bg1"/>
                        </a:solidFill>
                        <a:latin typeface="+mn-lt"/>
                        <a:ea typeface="Arial"/>
                        <a:cs typeface="+mn-cs"/>
                        <a:sym typeface="Arial"/>
                      </a:endParaRP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Determined relationships between economic impact factors and economic impact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Developed a tool that will predict the economic impact of realigning or closing an installation on the surrounding community using the designated factors</a:t>
                      </a:r>
                    </a:p>
                    <a:p>
                      <a:pPr marL="0" lv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</a:rPr>
                        <a:t>Team members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</a:rPr>
                        <a:t>Sarah</a:t>
                      </a:r>
                      <a:r>
                        <a:rPr lang="en-US" sz="12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</a:rPr>
                        <a:t> </a:t>
                      </a:r>
                      <a:r>
                        <a:rPr lang="en-US" sz="1200" b="0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</a:rPr>
                        <a:t>Harrop</a:t>
                      </a:r>
                      <a:r>
                        <a:rPr lang="en-US" sz="12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</a:rPr>
                        <a:t>, MSOR 2015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</a:rPr>
                        <a:t>Emily Foglia, MSOR 2015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</a:rPr>
                        <a:t>Christie </a:t>
                      </a:r>
                      <a:r>
                        <a:rPr lang="en-US" sz="1200" b="0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</a:rPr>
                        <a:t>Quaranta</a:t>
                      </a:r>
                      <a:r>
                        <a:rPr lang="en-US" sz="12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+mn-cs"/>
                        </a:rPr>
                        <a:t>, MSOR 2015</a:t>
                      </a:r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>
                          <a:latin typeface="+mn-lt"/>
                        </a:rPr>
                        <a:t>Work Accomplished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dirty="0" smtClean="0">
                          <a:latin typeface="+mn-lt"/>
                        </a:rPr>
                        <a:t>Utilized economi</a:t>
                      </a:r>
                      <a:r>
                        <a:rPr lang="en-US" sz="1200" b="0" baseline="0" dirty="0" smtClean="0">
                          <a:latin typeface="+mn-lt"/>
                        </a:rPr>
                        <a:t>c base analysis to determine which industries in each region were basic vs non-basic and ultimately calculate a basic multiplier to determine indirect job losses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baseline="0" dirty="0" smtClean="0">
                          <a:latin typeface="+mn-lt"/>
                        </a:rPr>
                        <a:t>Engaged sponsor throughout entire process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sz="1100" b="0" baseline="0" dirty="0" smtClean="0">
                          <a:latin typeface="+mn-lt"/>
                        </a:rPr>
                        <a:t>Weekly status meetings </a:t>
                      </a:r>
                      <a:r>
                        <a:rPr lang="en-US" sz="1100" b="0" baseline="0" dirty="0" smtClean="0">
                          <a:latin typeface="+mn-lt"/>
                        </a:rPr>
                        <a:t>monthly update briefs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sz="1100" b="0" baseline="0" dirty="0" smtClean="0">
                          <a:latin typeface="+mn-lt"/>
                        </a:rPr>
                        <a:t>Methodology </a:t>
                      </a:r>
                      <a:r>
                        <a:rPr lang="en-US" sz="1100" b="0" baseline="0" dirty="0" smtClean="0">
                          <a:latin typeface="+mn-lt"/>
                        </a:rPr>
                        <a:t>and tool have been validated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latin typeface="+mn-lt"/>
                        </a:rPr>
                        <a:t>Manually calculated scenarios to ensure tool produces correct results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latin typeface="+mn-lt"/>
                        </a:rPr>
                        <a:t>Compared EIT multipliers to those utilized in BRAC05 stationing analysis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latin typeface="+mn-lt"/>
                        </a:rPr>
                        <a:t>Ran 182 BRAC scenarios through EIT and compared results from BRAC05 report to those generated by the EIT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latin typeface="+mn-lt"/>
                        </a:rPr>
                        <a:t>Utilized</a:t>
                      </a:r>
                      <a:r>
                        <a:rPr lang="en-US" sz="1100" b="0" baseline="0" dirty="0" smtClean="0">
                          <a:latin typeface="+mn-lt"/>
                        </a:rPr>
                        <a:t> </a:t>
                      </a:r>
                      <a:r>
                        <a:rPr lang="en-US" sz="1100" b="0" baseline="0" dirty="0" smtClean="0">
                          <a:latin typeface="+mn-lt"/>
                        </a:rPr>
                        <a:t>Army, stationing analysis, economics</a:t>
                      </a:r>
                      <a:r>
                        <a:rPr lang="en-US" sz="1100" b="0" baseline="0" dirty="0" smtClean="0">
                          <a:latin typeface="+mn-lt"/>
                        </a:rPr>
                        <a:t>, and </a:t>
                      </a:r>
                      <a:r>
                        <a:rPr lang="en-US" sz="1100" b="0" baseline="0" dirty="0" smtClean="0">
                          <a:latin typeface="+mn-lt"/>
                        </a:rPr>
                        <a:t>operations research </a:t>
                      </a:r>
                      <a:r>
                        <a:rPr lang="en-US" sz="1100" b="0" baseline="0" dirty="0" smtClean="0">
                          <a:latin typeface="+mn-lt"/>
                        </a:rPr>
                        <a:t>SMEs</a:t>
                      </a:r>
                      <a:r>
                        <a:rPr lang="en-US" sz="1100" b="0" dirty="0" smtClean="0">
                          <a:latin typeface="+mn-lt"/>
                        </a:rPr>
                        <a:t>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261723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1" dirty="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Problem Statement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Develop an economic impact tool (EIT) that will capture the impact of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realigning or closing Army installations on the surrounding community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Take into account relevant factors to estimate the impact on a local community due to a stationing action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Consider differences due to the location of the installation and the economics of the installation’s surrounding communities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Provide an updated economic impact analysis methodology to estimate the economic impact of stationing actions on the surrounding community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Sponsor: Center for Army Analysis (CAA)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Work Products: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+mn-cs"/>
                          <a:sym typeface="Arial"/>
                        </a:rPr>
                        <a:t> An EIT with user guide, manual, and full documentation</a:t>
                      </a:r>
                      <a:endParaRPr lang="en-US" sz="1100" b="0" dirty="0" smtClean="0">
                        <a:solidFill>
                          <a:schemeClr val="tx1"/>
                        </a:solidFill>
                        <a:latin typeface="+mn-lt"/>
                        <a:ea typeface="Arial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n-lt"/>
                        </a:rPr>
                        <a:t>Impact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</a:rPr>
                        <a:t>Delivering</a:t>
                      </a:r>
                      <a:r>
                        <a:rPr lang="en-US" sz="1200" b="0" baseline="0" dirty="0" smtClean="0">
                          <a:latin typeface="+mn-lt"/>
                        </a:rPr>
                        <a:t> a completed EIT to</a:t>
                      </a:r>
                      <a:r>
                        <a:rPr lang="en-US" sz="1200" b="0" dirty="0" smtClean="0">
                          <a:latin typeface="+mn-lt"/>
                        </a:rPr>
                        <a:t> the Center</a:t>
                      </a:r>
                      <a:r>
                        <a:rPr lang="en-US" sz="1200" b="0" baseline="0" dirty="0" smtClean="0">
                          <a:latin typeface="+mn-lt"/>
                        </a:rPr>
                        <a:t> for Army Analysis (CAA) for use in future stationing </a:t>
                      </a:r>
                      <a:r>
                        <a:rPr lang="en-US" sz="1200" b="0" baseline="0" dirty="0" smtClean="0">
                          <a:latin typeface="+mn-lt"/>
                        </a:rPr>
                        <a:t>actions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="0" baseline="0" dirty="0" smtClean="0">
                          <a:latin typeface="+mn-lt"/>
                        </a:rPr>
                        <a:t>EIT is an updated, robust, validated tool that includes more measures for economic impact than previous tools, with updated data</a:t>
                      </a:r>
                      <a:endParaRPr lang="en-US" sz="1200" b="0" dirty="0" smtClean="0">
                        <a:latin typeface="+mn-lt"/>
                      </a:endParaRP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dirty="0" smtClean="0">
                          <a:latin typeface="+mn-lt"/>
                        </a:rPr>
                        <a:t>Reports </a:t>
                      </a:r>
                      <a:r>
                        <a:rPr lang="en-US" sz="1200" b="0" dirty="0" smtClean="0">
                          <a:latin typeface="+mn-lt"/>
                        </a:rPr>
                        <a:t>job losses and associated</a:t>
                      </a:r>
                      <a:r>
                        <a:rPr lang="en-US" sz="1200" b="0" baseline="0" dirty="0" smtClean="0">
                          <a:latin typeface="+mn-lt"/>
                        </a:rPr>
                        <a:t> income loss with a 90 percent confidence </a:t>
                      </a:r>
                      <a:r>
                        <a:rPr lang="en-US" sz="1200" b="0" baseline="0" dirty="0" smtClean="0">
                          <a:latin typeface="+mn-lt"/>
                        </a:rPr>
                        <a:t>level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baseline="0" dirty="0" smtClean="0">
                          <a:latin typeface="+mn-lt"/>
                        </a:rPr>
                        <a:t>Tool </a:t>
                      </a:r>
                      <a:r>
                        <a:rPr lang="en-US" sz="1200" b="0" baseline="0" dirty="0" smtClean="0">
                          <a:latin typeface="+mn-lt"/>
                        </a:rPr>
                        <a:t>is Army-owned and utilizes authoritative </a:t>
                      </a:r>
                      <a:r>
                        <a:rPr lang="en-US" sz="1200" b="0" baseline="0" dirty="0" smtClean="0">
                          <a:latin typeface="+mn-lt"/>
                        </a:rPr>
                        <a:t>databases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200" b="0" baseline="0" dirty="0" smtClean="0">
                          <a:latin typeface="+mn-lt"/>
                        </a:rPr>
                        <a:t>Tool can be used in day-to-day stationing                              decisions as well as future strategic stationing                               actions.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894676"/>
      </p:ext>
    </p:extLst>
  </p:cSld>
  <p:clrMapOvr>
    <a:masterClrMapping/>
  </p:clrMapOvr>
  <p:transition spd="med">
    <p:pull dir="rd"/>
  </p:transition>
</p:sld>
</file>

<file path=ppt/theme/theme1.xml><?xml version="1.0" encoding="utf-8"?>
<a:theme xmlns:a="http://schemas.openxmlformats.org/drawingml/2006/main" name="Robertson Chapter 1">
  <a:themeElements>
    <a:clrScheme name="">
      <a:dk1>
        <a:srgbClr val="000000"/>
      </a:dk1>
      <a:lt1>
        <a:srgbClr val="000000"/>
      </a:lt1>
      <a:dk2>
        <a:srgbClr val="000000"/>
      </a:dk2>
      <a:lt2>
        <a:srgbClr val="5F5F5F"/>
      </a:lt2>
      <a:accent1>
        <a:srgbClr val="FFCC00"/>
      </a:accent1>
      <a:accent2>
        <a:srgbClr val="006600"/>
      </a:accent2>
      <a:accent3>
        <a:srgbClr val="AAAAAA"/>
      </a:accent3>
      <a:accent4>
        <a:srgbClr val="000000"/>
      </a:accent4>
      <a:accent5>
        <a:srgbClr val="FFE2AA"/>
      </a:accent5>
      <a:accent6>
        <a:srgbClr val="005C00"/>
      </a:accent6>
      <a:hlink>
        <a:srgbClr val="CC00CC"/>
      </a:hlink>
      <a:folHlink>
        <a:srgbClr val="990099"/>
      </a:folHlink>
    </a:clrScheme>
    <a:fontScheme name="Robertson Chapter 1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obertson Chapter 1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bertson Chapter 1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bertson Chapter 1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448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ＭＳ Ｐゴシック</vt:lpstr>
      <vt:lpstr>Arial</vt:lpstr>
      <vt:lpstr>Times New Roman</vt:lpstr>
      <vt:lpstr>Wingdings</vt:lpstr>
      <vt:lpstr>Robertson Chapter 1</vt:lpstr>
      <vt:lpstr>Quad Chart – To send to the panel and to the faculty </vt:lpstr>
      <vt:lpstr>Center for Army Analysis (CAA)  Economic Impact Tool (EIT) Quad Chart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Center for Army Analysis (CAA)  Economic Impact Tool (EIT) Quad Chart</dc:title>
  <dc:creator>Emily Foglia</dc:creator>
  <cp:lastModifiedBy>AGM</cp:lastModifiedBy>
  <cp:revision>6</cp:revision>
  <dcterms:created xsi:type="dcterms:W3CDTF">2015-04-17T12:40:01Z</dcterms:created>
  <dcterms:modified xsi:type="dcterms:W3CDTF">2015-04-17T16:23:21Z</dcterms:modified>
</cp:coreProperties>
</file>