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372" r:id="rId4"/>
    <p:sldId id="332" r:id="rId5"/>
    <p:sldId id="333" r:id="rId6"/>
    <p:sldId id="300" r:id="rId7"/>
    <p:sldId id="365" r:id="rId8"/>
    <p:sldId id="301" r:id="rId9"/>
    <p:sldId id="374" r:id="rId10"/>
    <p:sldId id="366" r:id="rId11"/>
    <p:sldId id="305" r:id="rId12"/>
    <p:sldId id="307" r:id="rId13"/>
    <p:sldId id="306" r:id="rId14"/>
    <p:sldId id="308" r:id="rId15"/>
    <p:sldId id="334" r:id="rId16"/>
    <p:sldId id="335" r:id="rId17"/>
    <p:sldId id="367" r:id="rId18"/>
    <p:sldId id="368" r:id="rId19"/>
    <p:sldId id="369" r:id="rId20"/>
    <p:sldId id="314" r:id="rId21"/>
    <p:sldId id="357" r:id="rId22"/>
    <p:sldId id="318" r:id="rId23"/>
    <p:sldId id="319" r:id="rId24"/>
    <p:sldId id="375" r:id="rId25"/>
    <p:sldId id="321" r:id="rId26"/>
    <p:sldId id="370" r:id="rId27"/>
    <p:sldId id="371" r:id="rId28"/>
    <p:sldId id="326" r:id="rId29"/>
    <p:sldId id="373" r:id="rId30"/>
    <p:sldId id="338" r:id="rId31"/>
    <p:sldId id="329" r:id="rId3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C800"/>
    <a:srgbClr val="F0FC56"/>
    <a:srgbClr val="000F2E"/>
    <a:srgbClr val="040472"/>
    <a:srgbClr val="F4F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8129" autoAdjust="0"/>
  </p:normalViewPr>
  <p:slideViewPr>
    <p:cSldViewPr>
      <p:cViewPr>
        <p:scale>
          <a:sx n="80" d="100"/>
          <a:sy n="80" d="100"/>
        </p:scale>
        <p:origin x="-730" y="-221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SYST%20699\Sensitivity%20Analysi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ropbox\SYST%20699\Sensitivity%20Analysis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SA!$B$8</c:f>
              <c:strCache>
                <c:ptCount val="1"/>
                <c:pt idx="0">
                  <c:v>Status Quo</c:v>
                </c:pt>
              </c:strCache>
            </c:strRef>
          </c:tx>
          <c:invertIfNegative val="0"/>
          <c:cat>
            <c:strRef>
              <c:f>SA!$C$7:$F$7</c:f>
              <c:strCache>
                <c:ptCount val="4"/>
                <c:pt idx="0">
                  <c:v>Baseline 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SA!$C$8:$F$8</c:f>
              <c:numCache>
                <c:formatCode>General</c:formatCode>
                <c:ptCount val="4"/>
                <c:pt idx="0">
                  <c:v>6.45</c:v>
                </c:pt>
                <c:pt idx="1">
                  <c:v>6.45</c:v>
                </c:pt>
                <c:pt idx="2">
                  <c:v>6.45</c:v>
                </c:pt>
                <c:pt idx="3">
                  <c:v>6.23</c:v>
                </c:pt>
              </c:numCache>
            </c:numRef>
          </c:val>
        </c:ser>
        <c:ser>
          <c:idx val="1"/>
          <c:order val="1"/>
          <c:tx>
            <c:strRef>
              <c:f>SA!$B$9</c:f>
              <c:strCache>
                <c:ptCount val="1"/>
                <c:pt idx="0">
                  <c:v>Partial Cloud</c:v>
                </c:pt>
              </c:strCache>
            </c:strRef>
          </c:tx>
          <c:invertIfNegative val="0"/>
          <c:cat>
            <c:strRef>
              <c:f>SA!$C$7:$F$7</c:f>
              <c:strCache>
                <c:ptCount val="4"/>
                <c:pt idx="0">
                  <c:v>Baseline 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SA!$C$9:$F$9</c:f>
              <c:numCache>
                <c:formatCode>General</c:formatCode>
                <c:ptCount val="4"/>
                <c:pt idx="0">
                  <c:v>6.82</c:v>
                </c:pt>
                <c:pt idx="1">
                  <c:v>6.86</c:v>
                </c:pt>
                <c:pt idx="2">
                  <c:v>6.84</c:v>
                </c:pt>
                <c:pt idx="3">
                  <c:v>6.93</c:v>
                </c:pt>
              </c:numCache>
            </c:numRef>
          </c:val>
        </c:ser>
        <c:ser>
          <c:idx val="2"/>
          <c:order val="2"/>
          <c:tx>
            <c:strRef>
              <c:f>SA!$B$10</c:f>
              <c:strCache>
                <c:ptCount val="1"/>
                <c:pt idx="0">
                  <c:v>Full Cloud</c:v>
                </c:pt>
              </c:strCache>
            </c:strRef>
          </c:tx>
          <c:invertIfNegative val="0"/>
          <c:cat>
            <c:strRef>
              <c:f>SA!$C$7:$F$7</c:f>
              <c:strCache>
                <c:ptCount val="4"/>
                <c:pt idx="0">
                  <c:v>Baseline 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SA!$C$10:$F$10</c:f>
              <c:numCache>
                <c:formatCode>General</c:formatCode>
                <c:ptCount val="4"/>
                <c:pt idx="0">
                  <c:v>9.2100000000000009</c:v>
                </c:pt>
                <c:pt idx="1">
                  <c:v>9.2100000000000009</c:v>
                </c:pt>
                <c:pt idx="2">
                  <c:v>9.2100000000000009</c:v>
                </c:pt>
                <c:pt idx="3">
                  <c:v>9.3000000000000007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260352"/>
        <c:axId val="67782144"/>
      </c:barChart>
      <c:catAx>
        <c:axId val="662603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Scenarios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67782144"/>
        <c:crosses val="autoZero"/>
        <c:auto val="1"/>
        <c:lblAlgn val="ctr"/>
        <c:lblOffset val="100"/>
        <c:noMultiLvlLbl val="0"/>
      </c:catAx>
      <c:valAx>
        <c:axId val="67782144"/>
        <c:scaling>
          <c:orientation val="minMax"/>
          <c:max val="9.5"/>
          <c:min val="6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Total Utility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62603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SA!$C$29</c:f>
              <c:strCache>
                <c:ptCount val="1"/>
                <c:pt idx="0">
                  <c:v>Status Quo</c:v>
                </c:pt>
              </c:strCache>
            </c:strRef>
          </c:tx>
          <c:invertIfNegative val="0"/>
          <c:cat>
            <c:strRef>
              <c:f>SA!$B$30:$B$33</c:f>
              <c:strCache>
                <c:ptCount val="4"/>
                <c:pt idx="0">
                  <c:v>Baseline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SA!$C$30:$C$33</c:f>
              <c:numCache>
                <c:formatCode>General</c:formatCode>
                <c:ptCount val="4"/>
                <c:pt idx="0">
                  <c:v>6.45</c:v>
                </c:pt>
                <c:pt idx="1">
                  <c:v>8.08</c:v>
                </c:pt>
                <c:pt idx="2">
                  <c:v>6.72</c:v>
                </c:pt>
                <c:pt idx="3">
                  <c:v>8.3800000000000008</c:v>
                </c:pt>
              </c:numCache>
            </c:numRef>
          </c:val>
        </c:ser>
        <c:ser>
          <c:idx val="1"/>
          <c:order val="1"/>
          <c:tx>
            <c:strRef>
              <c:f>SA!$D$29</c:f>
              <c:strCache>
                <c:ptCount val="1"/>
                <c:pt idx="0">
                  <c:v>Partial Cloud</c:v>
                </c:pt>
              </c:strCache>
            </c:strRef>
          </c:tx>
          <c:invertIfNegative val="0"/>
          <c:cat>
            <c:strRef>
              <c:f>SA!$B$30:$B$33</c:f>
              <c:strCache>
                <c:ptCount val="4"/>
                <c:pt idx="0">
                  <c:v>Baseline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SA!$D$30:$D$33</c:f>
              <c:numCache>
                <c:formatCode>General</c:formatCode>
                <c:ptCount val="4"/>
                <c:pt idx="0">
                  <c:v>6.82</c:v>
                </c:pt>
                <c:pt idx="1">
                  <c:v>6</c:v>
                </c:pt>
                <c:pt idx="2">
                  <c:v>6.69</c:v>
                </c:pt>
                <c:pt idx="3">
                  <c:v>5.87</c:v>
                </c:pt>
              </c:numCache>
            </c:numRef>
          </c:val>
        </c:ser>
        <c:ser>
          <c:idx val="2"/>
          <c:order val="2"/>
          <c:tx>
            <c:strRef>
              <c:f>SA!$E$29</c:f>
              <c:strCache>
                <c:ptCount val="1"/>
                <c:pt idx="0">
                  <c:v>Full Cloud</c:v>
                </c:pt>
              </c:strCache>
            </c:strRef>
          </c:tx>
          <c:invertIfNegative val="0"/>
          <c:cat>
            <c:strRef>
              <c:f>SA!$B$30:$B$33</c:f>
              <c:strCache>
                <c:ptCount val="4"/>
                <c:pt idx="0">
                  <c:v>Baseline</c:v>
                </c:pt>
                <c:pt idx="1">
                  <c:v>Scenario 1</c:v>
                </c:pt>
                <c:pt idx="2">
                  <c:v>Scenario 2</c:v>
                </c:pt>
                <c:pt idx="3">
                  <c:v>Scenario 3</c:v>
                </c:pt>
              </c:strCache>
            </c:strRef>
          </c:cat>
          <c:val>
            <c:numRef>
              <c:f>SA!$E$30:$E$33</c:f>
              <c:numCache>
                <c:formatCode>General</c:formatCode>
                <c:ptCount val="4"/>
                <c:pt idx="0">
                  <c:v>9.2100000000000009</c:v>
                </c:pt>
                <c:pt idx="1">
                  <c:v>7.57</c:v>
                </c:pt>
                <c:pt idx="2">
                  <c:v>9.2100000000000009</c:v>
                </c:pt>
                <c:pt idx="3">
                  <c:v>7.57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821568"/>
        <c:axId val="67823488"/>
      </c:barChart>
      <c:catAx>
        <c:axId val="67821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Scenarios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67823488"/>
        <c:crosses val="autoZero"/>
        <c:auto val="1"/>
        <c:lblAlgn val="ctr"/>
        <c:lblOffset val="100"/>
        <c:noMultiLvlLbl val="0"/>
      </c:catAx>
      <c:valAx>
        <c:axId val="67823488"/>
        <c:scaling>
          <c:orientation val="minMax"/>
          <c:max val="9.5"/>
          <c:min val="5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Total Utility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78215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3D26E3-4BC9-4A3D-9210-537782266412}" type="doc">
      <dgm:prSet loTypeId="urn:microsoft.com/office/officeart/2008/layout/HalfCircleOrganizationChart" loCatId="hierarchy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88E1596-5C85-4729-B37C-DDB732A3DB07}">
      <dgm:prSet phldrT="[Text]"/>
      <dgm:spPr/>
      <dgm:t>
        <a:bodyPr/>
        <a:lstStyle/>
        <a:p>
          <a:r>
            <a:rPr lang="en-US" dirty="0" smtClean="0"/>
            <a:t>Attributes</a:t>
          </a:r>
          <a:endParaRPr lang="en-US" dirty="0"/>
        </a:p>
      </dgm:t>
    </dgm:pt>
    <dgm:pt modelId="{07426508-5935-43DE-B3EB-35602D82AA42}" type="parTrans" cxnId="{C9D55EEB-25C9-4DA6-9026-A9844C5A95CE}">
      <dgm:prSet/>
      <dgm:spPr/>
      <dgm:t>
        <a:bodyPr/>
        <a:lstStyle/>
        <a:p>
          <a:endParaRPr lang="en-US"/>
        </a:p>
      </dgm:t>
    </dgm:pt>
    <dgm:pt modelId="{ECDA8840-3D20-4B69-9459-760A0EF5A72D}" type="sibTrans" cxnId="{C9D55EEB-25C9-4DA6-9026-A9844C5A95CE}">
      <dgm:prSet/>
      <dgm:spPr/>
      <dgm:t>
        <a:bodyPr/>
        <a:lstStyle/>
        <a:p>
          <a:endParaRPr lang="en-US"/>
        </a:p>
      </dgm:t>
    </dgm:pt>
    <dgm:pt modelId="{67F141D4-4508-47FE-98D5-28D9CF6172F3}">
      <dgm:prSet phldrT="[Text]"/>
      <dgm:spPr/>
      <dgm:t>
        <a:bodyPr/>
        <a:lstStyle/>
        <a:p>
          <a:r>
            <a:rPr lang="en-US" dirty="0" smtClean="0"/>
            <a:t>Utility</a:t>
          </a:r>
          <a:endParaRPr lang="en-US" dirty="0"/>
        </a:p>
      </dgm:t>
    </dgm:pt>
    <dgm:pt modelId="{EA893586-F71E-49F4-85B2-887EC1CAA697}" type="parTrans" cxnId="{BD629C40-A4FD-46EB-809C-83BD5D3F8D62}">
      <dgm:prSet/>
      <dgm:spPr/>
      <dgm:t>
        <a:bodyPr/>
        <a:lstStyle/>
        <a:p>
          <a:endParaRPr lang="en-US"/>
        </a:p>
      </dgm:t>
    </dgm:pt>
    <dgm:pt modelId="{732446D9-0A82-4830-8FB1-DB0626C83720}" type="sibTrans" cxnId="{BD629C40-A4FD-46EB-809C-83BD5D3F8D62}">
      <dgm:prSet/>
      <dgm:spPr/>
      <dgm:t>
        <a:bodyPr/>
        <a:lstStyle/>
        <a:p>
          <a:endParaRPr lang="en-US"/>
        </a:p>
      </dgm:t>
    </dgm:pt>
    <dgm:pt modelId="{B41DE539-887F-4EE3-8136-C59C127460DB}">
      <dgm:prSet phldrT="[Text]"/>
      <dgm:spPr/>
      <dgm:t>
        <a:bodyPr/>
        <a:lstStyle/>
        <a:p>
          <a:r>
            <a:rPr lang="en-US" dirty="0" smtClean="0"/>
            <a:t>Weight</a:t>
          </a:r>
          <a:endParaRPr lang="en-US" dirty="0"/>
        </a:p>
      </dgm:t>
    </dgm:pt>
    <dgm:pt modelId="{0E02A705-A788-42A5-8E22-F27C92F6C911}" type="parTrans" cxnId="{C730D66F-D9D0-4623-98D2-B1A4EE28C412}">
      <dgm:prSet/>
      <dgm:spPr/>
      <dgm:t>
        <a:bodyPr/>
        <a:lstStyle/>
        <a:p>
          <a:endParaRPr lang="en-US"/>
        </a:p>
      </dgm:t>
    </dgm:pt>
    <dgm:pt modelId="{35A4D2C7-D496-4C6E-8E9C-FFD4B12C8DD2}" type="sibTrans" cxnId="{C730D66F-D9D0-4623-98D2-B1A4EE28C412}">
      <dgm:prSet/>
      <dgm:spPr/>
      <dgm:t>
        <a:bodyPr/>
        <a:lstStyle/>
        <a:p>
          <a:endParaRPr lang="en-US"/>
        </a:p>
      </dgm:t>
    </dgm:pt>
    <dgm:pt modelId="{080D930D-77D9-4074-A9C8-E09A975F8137}" type="pres">
      <dgm:prSet presAssocID="{173D26E3-4BC9-4A3D-9210-53778226641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DEC737C-4922-494A-81EA-BFB60B7DB448}" type="pres">
      <dgm:prSet presAssocID="{D88E1596-5C85-4729-B37C-DDB732A3DB07}" presName="hierRoot1" presStyleCnt="0">
        <dgm:presLayoutVars>
          <dgm:hierBranch val="init"/>
        </dgm:presLayoutVars>
      </dgm:prSet>
      <dgm:spPr/>
    </dgm:pt>
    <dgm:pt modelId="{154595DE-FAA3-4C98-BC1F-AEE70EA160C1}" type="pres">
      <dgm:prSet presAssocID="{D88E1596-5C85-4729-B37C-DDB732A3DB07}" presName="rootComposite1" presStyleCnt="0"/>
      <dgm:spPr/>
    </dgm:pt>
    <dgm:pt modelId="{6A3105A9-CBFF-4D2A-B1B8-70003D445082}" type="pres">
      <dgm:prSet presAssocID="{D88E1596-5C85-4729-B37C-DDB732A3DB07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8CA2B-5438-446F-8895-8A37266013F2}" type="pres">
      <dgm:prSet presAssocID="{D88E1596-5C85-4729-B37C-DDB732A3DB07}" presName="topArc1" presStyleLbl="parChTrans1D1" presStyleIdx="0" presStyleCnt="6"/>
      <dgm:spPr/>
    </dgm:pt>
    <dgm:pt modelId="{38CF5684-FDD2-407A-B390-75D582EAD461}" type="pres">
      <dgm:prSet presAssocID="{D88E1596-5C85-4729-B37C-DDB732A3DB07}" presName="bottomArc1" presStyleLbl="parChTrans1D1" presStyleIdx="1" presStyleCnt="6"/>
      <dgm:spPr/>
    </dgm:pt>
    <dgm:pt modelId="{1F9D8917-1263-437C-9378-B38CD3A6FC70}" type="pres">
      <dgm:prSet presAssocID="{D88E1596-5C85-4729-B37C-DDB732A3DB07}" presName="topConnNode1" presStyleLbl="node1" presStyleIdx="0" presStyleCnt="0"/>
      <dgm:spPr/>
      <dgm:t>
        <a:bodyPr/>
        <a:lstStyle/>
        <a:p>
          <a:endParaRPr lang="en-US"/>
        </a:p>
      </dgm:t>
    </dgm:pt>
    <dgm:pt modelId="{685B57AB-D982-45B6-A09F-5737DA707B12}" type="pres">
      <dgm:prSet presAssocID="{D88E1596-5C85-4729-B37C-DDB732A3DB07}" presName="hierChild2" presStyleCnt="0"/>
      <dgm:spPr/>
    </dgm:pt>
    <dgm:pt modelId="{91AF8233-624D-409B-AA44-B8549057DD4E}" type="pres">
      <dgm:prSet presAssocID="{EA893586-F71E-49F4-85B2-887EC1CAA697}" presName="Name28" presStyleLbl="parChTrans1D2" presStyleIdx="0" presStyleCnt="2"/>
      <dgm:spPr/>
      <dgm:t>
        <a:bodyPr/>
        <a:lstStyle/>
        <a:p>
          <a:endParaRPr lang="en-US"/>
        </a:p>
      </dgm:t>
    </dgm:pt>
    <dgm:pt modelId="{4A19ED97-09FB-493F-97CF-306553EADBD7}" type="pres">
      <dgm:prSet presAssocID="{67F141D4-4508-47FE-98D5-28D9CF6172F3}" presName="hierRoot2" presStyleCnt="0">
        <dgm:presLayoutVars>
          <dgm:hierBranch val="init"/>
        </dgm:presLayoutVars>
      </dgm:prSet>
      <dgm:spPr/>
    </dgm:pt>
    <dgm:pt modelId="{E3AFCBB5-146F-48EA-AF6A-22CE886AF6E8}" type="pres">
      <dgm:prSet presAssocID="{67F141D4-4508-47FE-98D5-28D9CF6172F3}" presName="rootComposite2" presStyleCnt="0"/>
      <dgm:spPr/>
    </dgm:pt>
    <dgm:pt modelId="{3B80508B-F737-46FC-8BDA-EDE4F92E8C00}" type="pres">
      <dgm:prSet presAssocID="{67F141D4-4508-47FE-98D5-28D9CF6172F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205C6E-EE85-4C5C-849F-460B6C476007}" type="pres">
      <dgm:prSet presAssocID="{67F141D4-4508-47FE-98D5-28D9CF6172F3}" presName="topArc2" presStyleLbl="parChTrans1D1" presStyleIdx="2" presStyleCnt="6"/>
      <dgm:spPr/>
    </dgm:pt>
    <dgm:pt modelId="{54629D2B-67D1-4F16-A364-AEDDE2A4ABE3}" type="pres">
      <dgm:prSet presAssocID="{67F141D4-4508-47FE-98D5-28D9CF6172F3}" presName="bottomArc2" presStyleLbl="parChTrans1D1" presStyleIdx="3" presStyleCnt="6"/>
      <dgm:spPr/>
    </dgm:pt>
    <dgm:pt modelId="{E4BC4958-C640-46B8-9FE0-40D2A9F9F0BF}" type="pres">
      <dgm:prSet presAssocID="{67F141D4-4508-47FE-98D5-28D9CF6172F3}" presName="topConnNode2" presStyleLbl="node2" presStyleIdx="0" presStyleCnt="0"/>
      <dgm:spPr/>
      <dgm:t>
        <a:bodyPr/>
        <a:lstStyle/>
        <a:p>
          <a:endParaRPr lang="en-US"/>
        </a:p>
      </dgm:t>
    </dgm:pt>
    <dgm:pt modelId="{39C11AAA-773A-4EAC-BC74-51C0FA28A5B6}" type="pres">
      <dgm:prSet presAssocID="{67F141D4-4508-47FE-98D5-28D9CF6172F3}" presName="hierChild4" presStyleCnt="0"/>
      <dgm:spPr/>
    </dgm:pt>
    <dgm:pt modelId="{76199BA7-F189-41B6-B6DA-EEC7015BAFA5}" type="pres">
      <dgm:prSet presAssocID="{67F141D4-4508-47FE-98D5-28D9CF6172F3}" presName="hierChild5" presStyleCnt="0"/>
      <dgm:spPr/>
    </dgm:pt>
    <dgm:pt modelId="{D76192A7-19B7-4728-9FFC-F80ED308C3AA}" type="pres">
      <dgm:prSet presAssocID="{0E02A705-A788-42A5-8E22-F27C92F6C911}" presName="Name28" presStyleLbl="parChTrans1D2" presStyleIdx="1" presStyleCnt="2"/>
      <dgm:spPr/>
      <dgm:t>
        <a:bodyPr/>
        <a:lstStyle/>
        <a:p>
          <a:endParaRPr lang="en-US"/>
        </a:p>
      </dgm:t>
    </dgm:pt>
    <dgm:pt modelId="{0A30D929-23C8-4748-A37B-D1EE0EC57413}" type="pres">
      <dgm:prSet presAssocID="{B41DE539-887F-4EE3-8136-C59C127460DB}" presName="hierRoot2" presStyleCnt="0">
        <dgm:presLayoutVars>
          <dgm:hierBranch val="init"/>
        </dgm:presLayoutVars>
      </dgm:prSet>
      <dgm:spPr/>
    </dgm:pt>
    <dgm:pt modelId="{6E26B519-188D-4AD8-A599-D7A561F4A25C}" type="pres">
      <dgm:prSet presAssocID="{B41DE539-887F-4EE3-8136-C59C127460DB}" presName="rootComposite2" presStyleCnt="0"/>
      <dgm:spPr/>
    </dgm:pt>
    <dgm:pt modelId="{D63FE90D-A78E-4673-BF58-B31BA3E66A2C}" type="pres">
      <dgm:prSet presAssocID="{B41DE539-887F-4EE3-8136-C59C127460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6B7BA-BCA8-4E06-9EEE-2DB13CB4A144}" type="pres">
      <dgm:prSet presAssocID="{B41DE539-887F-4EE3-8136-C59C127460DB}" presName="topArc2" presStyleLbl="parChTrans1D1" presStyleIdx="4" presStyleCnt="6"/>
      <dgm:spPr/>
    </dgm:pt>
    <dgm:pt modelId="{0FCDD433-2B3F-4289-968A-6117A294A932}" type="pres">
      <dgm:prSet presAssocID="{B41DE539-887F-4EE3-8136-C59C127460DB}" presName="bottomArc2" presStyleLbl="parChTrans1D1" presStyleIdx="5" presStyleCnt="6"/>
      <dgm:spPr/>
    </dgm:pt>
    <dgm:pt modelId="{99C2637A-8216-411F-BE6A-88589C19B232}" type="pres">
      <dgm:prSet presAssocID="{B41DE539-887F-4EE3-8136-C59C127460DB}" presName="topConnNode2" presStyleLbl="node2" presStyleIdx="0" presStyleCnt="0"/>
      <dgm:spPr/>
      <dgm:t>
        <a:bodyPr/>
        <a:lstStyle/>
        <a:p>
          <a:endParaRPr lang="en-US"/>
        </a:p>
      </dgm:t>
    </dgm:pt>
    <dgm:pt modelId="{A8F7194F-B665-486A-8623-54AA905460EA}" type="pres">
      <dgm:prSet presAssocID="{B41DE539-887F-4EE3-8136-C59C127460DB}" presName="hierChild4" presStyleCnt="0"/>
      <dgm:spPr/>
    </dgm:pt>
    <dgm:pt modelId="{7B74791E-0FF2-4E42-82E1-408C74BFB734}" type="pres">
      <dgm:prSet presAssocID="{B41DE539-887F-4EE3-8136-C59C127460DB}" presName="hierChild5" presStyleCnt="0"/>
      <dgm:spPr/>
    </dgm:pt>
    <dgm:pt modelId="{6479CDDA-05B6-48A3-8B93-CA7311172C92}" type="pres">
      <dgm:prSet presAssocID="{D88E1596-5C85-4729-B37C-DDB732A3DB07}" presName="hierChild3" presStyleCnt="0"/>
      <dgm:spPr/>
    </dgm:pt>
  </dgm:ptLst>
  <dgm:cxnLst>
    <dgm:cxn modelId="{C730D66F-D9D0-4623-98D2-B1A4EE28C412}" srcId="{D88E1596-5C85-4729-B37C-DDB732A3DB07}" destId="{B41DE539-887F-4EE3-8136-C59C127460DB}" srcOrd="1" destOrd="0" parTransId="{0E02A705-A788-42A5-8E22-F27C92F6C911}" sibTransId="{35A4D2C7-D496-4C6E-8E9C-FFD4B12C8DD2}"/>
    <dgm:cxn modelId="{59E3D8C7-D27F-4E79-90F4-B1366C412C52}" type="presOf" srcId="{67F141D4-4508-47FE-98D5-28D9CF6172F3}" destId="{3B80508B-F737-46FC-8BDA-EDE4F92E8C00}" srcOrd="0" destOrd="0" presId="urn:microsoft.com/office/officeart/2008/layout/HalfCircleOrganizationChart"/>
    <dgm:cxn modelId="{BD629C40-A4FD-46EB-809C-83BD5D3F8D62}" srcId="{D88E1596-5C85-4729-B37C-DDB732A3DB07}" destId="{67F141D4-4508-47FE-98D5-28D9CF6172F3}" srcOrd="0" destOrd="0" parTransId="{EA893586-F71E-49F4-85B2-887EC1CAA697}" sibTransId="{732446D9-0A82-4830-8FB1-DB0626C83720}"/>
    <dgm:cxn modelId="{C9D55EEB-25C9-4DA6-9026-A9844C5A95CE}" srcId="{173D26E3-4BC9-4A3D-9210-537782266412}" destId="{D88E1596-5C85-4729-B37C-DDB732A3DB07}" srcOrd="0" destOrd="0" parTransId="{07426508-5935-43DE-B3EB-35602D82AA42}" sibTransId="{ECDA8840-3D20-4B69-9459-760A0EF5A72D}"/>
    <dgm:cxn modelId="{2986F4D9-972F-4AFE-8D7F-A5E7CE905541}" type="presOf" srcId="{173D26E3-4BC9-4A3D-9210-537782266412}" destId="{080D930D-77D9-4074-A9C8-E09A975F8137}" srcOrd="0" destOrd="0" presId="urn:microsoft.com/office/officeart/2008/layout/HalfCircleOrganizationChart"/>
    <dgm:cxn modelId="{76641055-6370-4C91-9E72-9BDBA913D53D}" type="presOf" srcId="{EA893586-F71E-49F4-85B2-887EC1CAA697}" destId="{91AF8233-624D-409B-AA44-B8549057DD4E}" srcOrd="0" destOrd="0" presId="urn:microsoft.com/office/officeart/2008/layout/HalfCircleOrganizationChart"/>
    <dgm:cxn modelId="{2B600CE2-2361-4922-9D13-FE2F4BD0F446}" type="presOf" srcId="{67F141D4-4508-47FE-98D5-28D9CF6172F3}" destId="{E4BC4958-C640-46B8-9FE0-40D2A9F9F0BF}" srcOrd="1" destOrd="0" presId="urn:microsoft.com/office/officeart/2008/layout/HalfCircleOrganizationChart"/>
    <dgm:cxn modelId="{16D2B1EB-A7D5-42CD-B52D-EFAA59B9B153}" type="presOf" srcId="{B41DE539-887F-4EE3-8136-C59C127460DB}" destId="{99C2637A-8216-411F-BE6A-88589C19B232}" srcOrd="1" destOrd="0" presId="urn:microsoft.com/office/officeart/2008/layout/HalfCircleOrganizationChart"/>
    <dgm:cxn modelId="{4C63A40A-D6DC-48A3-B586-7093C52B1D84}" type="presOf" srcId="{0E02A705-A788-42A5-8E22-F27C92F6C911}" destId="{D76192A7-19B7-4728-9FFC-F80ED308C3AA}" srcOrd="0" destOrd="0" presId="urn:microsoft.com/office/officeart/2008/layout/HalfCircleOrganizationChart"/>
    <dgm:cxn modelId="{560CF178-4F9E-4ABF-8EFE-B416F44D9FCF}" type="presOf" srcId="{B41DE539-887F-4EE3-8136-C59C127460DB}" destId="{D63FE90D-A78E-4673-BF58-B31BA3E66A2C}" srcOrd="0" destOrd="0" presId="urn:microsoft.com/office/officeart/2008/layout/HalfCircleOrganizationChart"/>
    <dgm:cxn modelId="{903F37B8-2B0C-4ADD-B47B-55D53C00F1B5}" type="presOf" srcId="{D88E1596-5C85-4729-B37C-DDB732A3DB07}" destId="{1F9D8917-1263-437C-9378-B38CD3A6FC70}" srcOrd="1" destOrd="0" presId="urn:microsoft.com/office/officeart/2008/layout/HalfCircleOrganizationChart"/>
    <dgm:cxn modelId="{F05F941D-2895-40BE-8485-498DF77D3774}" type="presOf" srcId="{D88E1596-5C85-4729-B37C-DDB732A3DB07}" destId="{6A3105A9-CBFF-4D2A-B1B8-70003D445082}" srcOrd="0" destOrd="0" presId="urn:microsoft.com/office/officeart/2008/layout/HalfCircleOrganizationChart"/>
    <dgm:cxn modelId="{2A4FA2BD-A3F5-4C98-96ED-CD025462F27E}" type="presParOf" srcId="{080D930D-77D9-4074-A9C8-E09A975F8137}" destId="{0DEC737C-4922-494A-81EA-BFB60B7DB448}" srcOrd="0" destOrd="0" presId="urn:microsoft.com/office/officeart/2008/layout/HalfCircleOrganizationChart"/>
    <dgm:cxn modelId="{5D803CC0-313B-482B-A172-F9AF521B1D0A}" type="presParOf" srcId="{0DEC737C-4922-494A-81EA-BFB60B7DB448}" destId="{154595DE-FAA3-4C98-BC1F-AEE70EA160C1}" srcOrd="0" destOrd="0" presId="urn:microsoft.com/office/officeart/2008/layout/HalfCircleOrganizationChart"/>
    <dgm:cxn modelId="{789EEF96-AF90-498B-A3A0-2B19D2CA3BCC}" type="presParOf" srcId="{154595DE-FAA3-4C98-BC1F-AEE70EA160C1}" destId="{6A3105A9-CBFF-4D2A-B1B8-70003D445082}" srcOrd="0" destOrd="0" presId="urn:microsoft.com/office/officeart/2008/layout/HalfCircleOrganizationChart"/>
    <dgm:cxn modelId="{08A65E6D-B3F1-4B15-AB91-B9FB997EDA30}" type="presParOf" srcId="{154595DE-FAA3-4C98-BC1F-AEE70EA160C1}" destId="{6B08CA2B-5438-446F-8895-8A37266013F2}" srcOrd="1" destOrd="0" presId="urn:microsoft.com/office/officeart/2008/layout/HalfCircleOrganizationChart"/>
    <dgm:cxn modelId="{11DA6B6A-5074-4824-9DBE-7B09E44BE4AB}" type="presParOf" srcId="{154595DE-FAA3-4C98-BC1F-AEE70EA160C1}" destId="{38CF5684-FDD2-407A-B390-75D582EAD461}" srcOrd="2" destOrd="0" presId="urn:microsoft.com/office/officeart/2008/layout/HalfCircleOrganizationChart"/>
    <dgm:cxn modelId="{566ACA6A-F37B-4372-8588-B1BB27CD105C}" type="presParOf" srcId="{154595DE-FAA3-4C98-BC1F-AEE70EA160C1}" destId="{1F9D8917-1263-437C-9378-B38CD3A6FC70}" srcOrd="3" destOrd="0" presId="urn:microsoft.com/office/officeart/2008/layout/HalfCircleOrganizationChart"/>
    <dgm:cxn modelId="{9024CB12-3784-4036-B6B4-45092E98839D}" type="presParOf" srcId="{0DEC737C-4922-494A-81EA-BFB60B7DB448}" destId="{685B57AB-D982-45B6-A09F-5737DA707B12}" srcOrd="1" destOrd="0" presId="urn:microsoft.com/office/officeart/2008/layout/HalfCircleOrganizationChart"/>
    <dgm:cxn modelId="{80C46580-7AF6-4B52-8C44-E35B97A366EB}" type="presParOf" srcId="{685B57AB-D982-45B6-A09F-5737DA707B12}" destId="{91AF8233-624D-409B-AA44-B8549057DD4E}" srcOrd="0" destOrd="0" presId="urn:microsoft.com/office/officeart/2008/layout/HalfCircleOrganizationChart"/>
    <dgm:cxn modelId="{D8E023F1-109B-4441-931D-5A6CFDFAC738}" type="presParOf" srcId="{685B57AB-D982-45B6-A09F-5737DA707B12}" destId="{4A19ED97-09FB-493F-97CF-306553EADBD7}" srcOrd="1" destOrd="0" presId="urn:microsoft.com/office/officeart/2008/layout/HalfCircleOrganizationChart"/>
    <dgm:cxn modelId="{5CDC71C0-BA8A-4DDB-81BE-5FFF3B919D15}" type="presParOf" srcId="{4A19ED97-09FB-493F-97CF-306553EADBD7}" destId="{E3AFCBB5-146F-48EA-AF6A-22CE886AF6E8}" srcOrd="0" destOrd="0" presId="urn:microsoft.com/office/officeart/2008/layout/HalfCircleOrganizationChart"/>
    <dgm:cxn modelId="{AD81BE54-5CDE-4151-A40E-C4BEE39ED91F}" type="presParOf" srcId="{E3AFCBB5-146F-48EA-AF6A-22CE886AF6E8}" destId="{3B80508B-F737-46FC-8BDA-EDE4F92E8C00}" srcOrd="0" destOrd="0" presId="urn:microsoft.com/office/officeart/2008/layout/HalfCircleOrganizationChart"/>
    <dgm:cxn modelId="{B2AD2AD1-6881-4490-973F-8A268FF445D5}" type="presParOf" srcId="{E3AFCBB5-146F-48EA-AF6A-22CE886AF6E8}" destId="{EA205C6E-EE85-4C5C-849F-460B6C476007}" srcOrd="1" destOrd="0" presId="urn:microsoft.com/office/officeart/2008/layout/HalfCircleOrganizationChart"/>
    <dgm:cxn modelId="{8C878C4A-670E-4F0A-AF33-375C5CB2B27F}" type="presParOf" srcId="{E3AFCBB5-146F-48EA-AF6A-22CE886AF6E8}" destId="{54629D2B-67D1-4F16-A364-AEDDE2A4ABE3}" srcOrd="2" destOrd="0" presId="urn:microsoft.com/office/officeart/2008/layout/HalfCircleOrganizationChart"/>
    <dgm:cxn modelId="{61989CEF-368E-4C6C-BD3E-0A954E183835}" type="presParOf" srcId="{E3AFCBB5-146F-48EA-AF6A-22CE886AF6E8}" destId="{E4BC4958-C640-46B8-9FE0-40D2A9F9F0BF}" srcOrd="3" destOrd="0" presId="urn:microsoft.com/office/officeart/2008/layout/HalfCircleOrganizationChart"/>
    <dgm:cxn modelId="{520F7657-6932-40D9-996D-C95C385FA2F2}" type="presParOf" srcId="{4A19ED97-09FB-493F-97CF-306553EADBD7}" destId="{39C11AAA-773A-4EAC-BC74-51C0FA28A5B6}" srcOrd="1" destOrd="0" presId="urn:microsoft.com/office/officeart/2008/layout/HalfCircleOrganizationChart"/>
    <dgm:cxn modelId="{227645D5-9AFB-4E72-BF29-D43393563C20}" type="presParOf" srcId="{4A19ED97-09FB-493F-97CF-306553EADBD7}" destId="{76199BA7-F189-41B6-B6DA-EEC7015BAFA5}" srcOrd="2" destOrd="0" presId="urn:microsoft.com/office/officeart/2008/layout/HalfCircleOrganizationChart"/>
    <dgm:cxn modelId="{6B208883-7E5F-4878-97C4-5BF5E780DFCB}" type="presParOf" srcId="{685B57AB-D982-45B6-A09F-5737DA707B12}" destId="{D76192A7-19B7-4728-9FFC-F80ED308C3AA}" srcOrd="2" destOrd="0" presId="urn:microsoft.com/office/officeart/2008/layout/HalfCircleOrganizationChart"/>
    <dgm:cxn modelId="{61F2A766-3FEB-459A-89DC-70DA789B0628}" type="presParOf" srcId="{685B57AB-D982-45B6-A09F-5737DA707B12}" destId="{0A30D929-23C8-4748-A37B-D1EE0EC57413}" srcOrd="3" destOrd="0" presId="urn:microsoft.com/office/officeart/2008/layout/HalfCircleOrganizationChart"/>
    <dgm:cxn modelId="{9A12AA47-48CA-4F1A-AF3B-7EA7DC5ACAB5}" type="presParOf" srcId="{0A30D929-23C8-4748-A37B-D1EE0EC57413}" destId="{6E26B519-188D-4AD8-A599-D7A561F4A25C}" srcOrd="0" destOrd="0" presId="urn:microsoft.com/office/officeart/2008/layout/HalfCircleOrganizationChart"/>
    <dgm:cxn modelId="{E728B34B-8F57-4CC3-B2C9-5FBDD777EF80}" type="presParOf" srcId="{6E26B519-188D-4AD8-A599-D7A561F4A25C}" destId="{D63FE90D-A78E-4673-BF58-B31BA3E66A2C}" srcOrd="0" destOrd="0" presId="urn:microsoft.com/office/officeart/2008/layout/HalfCircleOrganizationChart"/>
    <dgm:cxn modelId="{EF81BCEB-9B61-4BFF-BD1C-50440AC8F43F}" type="presParOf" srcId="{6E26B519-188D-4AD8-A599-D7A561F4A25C}" destId="{3426B7BA-BCA8-4E06-9EEE-2DB13CB4A144}" srcOrd="1" destOrd="0" presId="urn:microsoft.com/office/officeart/2008/layout/HalfCircleOrganizationChart"/>
    <dgm:cxn modelId="{1F0BC44E-A0F3-4880-98E8-CECCD30112C0}" type="presParOf" srcId="{6E26B519-188D-4AD8-A599-D7A561F4A25C}" destId="{0FCDD433-2B3F-4289-968A-6117A294A932}" srcOrd="2" destOrd="0" presId="urn:microsoft.com/office/officeart/2008/layout/HalfCircleOrganizationChart"/>
    <dgm:cxn modelId="{93EF7C2D-F728-497F-8D1E-907E6DB8187D}" type="presParOf" srcId="{6E26B519-188D-4AD8-A599-D7A561F4A25C}" destId="{99C2637A-8216-411F-BE6A-88589C19B232}" srcOrd="3" destOrd="0" presId="urn:microsoft.com/office/officeart/2008/layout/HalfCircleOrganizationChart"/>
    <dgm:cxn modelId="{BC44F131-D8D1-4AC0-84FE-C01CAC3DF213}" type="presParOf" srcId="{0A30D929-23C8-4748-A37B-D1EE0EC57413}" destId="{A8F7194F-B665-486A-8623-54AA905460EA}" srcOrd="1" destOrd="0" presId="urn:microsoft.com/office/officeart/2008/layout/HalfCircleOrganizationChart"/>
    <dgm:cxn modelId="{2290E8FB-428C-47E1-8051-919D2F1D1A5A}" type="presParOf" srcId="{0A30D929-23C8-4748-A37B-D1EE0EC57413}" destId="{7B74791E-0FF2-4E42-82E1-408C74BFB734}" srcOrd="2" destOrd="0" presId="urn:microsoft.com/office/officeart/2008/layout/HalfCircleOrganizationChart"/>
    <dgm:cxn modelId="{712FF133-F952-4B67-A189-EEB54ACD353E}" type="presParOf" srcId="{0DEC737C-4922-494A-81EA-BFB60B7DB448}" destId="{6479CDDA-05B6-48A3-8B93-CA7311172C9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6192A7-19B7-4728-9FFC-F80ED308C3AA}">
      <dsp:nvSpPr>
        <dsp:cNvPr id="0" name=""/>
        <dsp:cNvSpPr/>
      </dsp:nvSpPr>
      <dsp:spPr>
        <a:xfrm>
          <a:off x="2450570" y="1426366"/>
          <a:ext cx="1341068" cy="46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747"/>
              </a:lnTo>
              <a:lnTo>
                <a:pt x="1341068" y="232747"/>
              </a:lnTo>
              <a:lnTo>
                <a:pt x="1341068" y="465494"/>
              </a:lnTo>
            </a:path>
          </a:pathLst>
        </a:cu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F8233-624D-409B-AA44-B8549057DD4E}">
      <dsp:nvSpPr>
        <dsp:cNvPr id="0" name=""/>
        <dsp:cNvSpPr/>
      </dsp:nvSpPr>
      <dsp:spPr>
        <a:xfrm>
          <a:off x="1109502" y="1426366"/>
          <a:ext cx="1341068" cy="465494"/>
        </a:xfrm>
        <a:custGeom>
          <a:avLst/>
          <a:gdLst/>
          <a:ahLst/>
          <a:cxnLst/>
          <a:rect l="0" t="0" r="0" b="0"/>
          <a:pathLst>
            <a:path>
              <a:moveTo>
                <a:pt x="1341068" y="0"/>
              </a:moveTo>
              <a:lnTo>
                <a:pt x="1341068" y="232747"/>
              </a:lnTo>
              <a:lnTo>
                <a:pt x="0" y="232747"/>
              </a:lnTo>
              <a:lnTo>
                <a:pt x="0" y="465494"/>
              </a:lnTo>
            </a:path>
          </a:pathLst>
        </a:cu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08CA2B-5438-446F-8895-8A37266013F2}">
      <dsp:nvSpPr>
        <dsp:cNvPr id="0" name=""/>
        <dsp:cNvSpPr/>
      </dsp:nvSpPr>
      <dsp:spPr>
        <a:xfrm>
          <a:off x="1896410" y="318045"/>
          <a:ext cx="1108320" cy="1108320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F5684-FDD2-407A-B390-75D582EAD461}">
      <dsp:nvSpPr>
        <dsp:cNvPr id="0" name=""/>
        <dsp:cNvSpPr/>
      </dsp:nvSpPr>
      <dsp:spPr>
        <a:xfrm>
          <a:off x="1896410" y="318045"/>
          <a:ext cx="1108320" cy="1108320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105A9-CBFF-4D2A-B1B8-70003D445082}">
      <dsp:nvSpPr>
        <dsp:cNvPr id="0" name=""/>
        <dsp:cNvSpPr/>
      </dsp:nvSpPr>
      <dsp:spPr>
        <a:xfrm>
          <a:off x="1342250" y="517543"/>
          <a:ext cx="2216641" cy="70932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Attributes</a:t>
          </a:r>
          <a:endParaRPr lang="en-US" sz="4000" kern="1200" dirty="0"/>
        </a:p>
      </dsp:txBody>
      <dsp:txXfrm>
        <a:off x="1342250" y="517543"/>
        <a:ext cx="2216641" cy="709325"/>
      </dsp:txXfrm>
    </dsp:sp>
    <dsp:sp modelId="{EA205C6E-EE85-4C5C-849F-460B6C476007}">
      <dsp:nvSpPr>
        <dsp:cNvPr id="0" name=""/>
        <dsp:cNvSpPr/>
      </dsp:nvSpPr>
      <dsp:spPr>
        <a:xfrm>
          <a:off x="555342" y="1891861"/>
          <a:ext cx="1108320" cy="1108320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629D2B-67D1-4F16-A364-AEDDE2A4ABE3}">
      <dsp:nvSpPr>
        <dsp:cNvPr id="0" name=""/>
        <dsp:cNvSpPr/>
      </dsp:nvSpPr>
      <dsp:spPr>
        <a:xfrm>
          <a:off x="555342" y="1891861"/>
          <a:ext cx="1108320" cy="1108320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0508B-F737-46FC-8BDA-EDE4F92E8C00}">
      <dsp:nvSpPr>
        <dsp:cNvPr id="0" name=""/>
        <dsp:cNvSpPr/>
      </dsp:nvSpPr>
      <dsp:spPr>
        <a:xfrm>
          <a:off x="1181" y="2091359"/>
          <a:ext cx="2216641" cy="70932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Utility</a:t>
          </a:r>
          <a:endParaRPr lang="en-US" sz="4000" kern="1200" dirty="0"/>
        </a:p>
      </dsp:txBody>
      <dsp:txXfrm>
        <a:off x="1181" y="2091359"/>
        <a:ext cx="2216641" cy="709325"/>
      </dsp:txXfrm>
    </dsp:sp>
    <dsp:sp modelId="{3426B7BA-BCA8-4E06-9EEE-2DB13CB4A144}">
      <dsp:nvSpPr>
        <dsp:cNvPr id="0" name=""/>
        <dsp:cNvSpPr/>
      </dsp:nvSpPr>
      <dsp:spPr>
        <a:xfrm>
          <a:off x="3237478" y="1891861"/>
          <a:ext cx="1108320" cy="1108320"/>
        </a:xfrm>
        <a:prstGeom prst="arc">
          <a:avLst>
            <a:gd name="adj1" fmla="val 13200000"/>
            <a:gd name="adj2" fmla="val 19200000"/>
          </a:avLst>
        </a:pr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CDD433-2B3F-4289-968A-6117A294A932}">
      <dsp:nvSpPr>
        <dsp:cNvPr id="0" name=""/>
        <dsp:cNvSpPr/>
      </dsp:nvSpPr>
      <dsp:spPr>
        <a:xfrm>
          <a:off x="3237478" y="1891861"/>
          <a:ext cx="1108320" cy="1108320"/>
        </a:xfrm>
        <a:prstGeom prst="arc">
          <a:avLst>
            <a:gd name="adj1" fmla="val 2400000"/>
            <a:gd name="adj2" fmla="val 8400000"/>
          </a:avLst>
        </a:prstGeom>
        <a:noFill/>
        <a:ln w="48000" cap="flat" cmpd="thickThin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3FE90D-A78E-4673-BF58-B31BA3E66A2C}">
      <dsp:nvSpPr>
        <dsp:cNvPr id="0" name=""/>
        <dsp:cNvSpPr/>
      </dsp:nvSpPr>
      <dsp:spPr>
        <a:xfrm>
          <a:off x="2683318" y="2091359"/>
          <a:ext cx="2216641" cy="709325"/>
        </a:xfrm>
        <a:prstGeom prst="rect">
          <a:avLst/>
        </a:prstGeom>
        <a:noFill/>
        <a:ln w="48000" cap="flat" cmpd="thickThin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Weight</a:t>
          </a:r>
          <a:endParaRPr lang="en-US" sz="4000" kern="1200" dirty="0"/>
        </a:p>
      </dsp:txBody>
      <dsp:txXfrm>
        <a:off x="2683318" y="2091359"/>
        <a:ext cx="2216641" cy="709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FA2C5-7A16-46FF-BBCB-13FD8BE49A33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BF58B-3F29-400C-885E-ACD945F23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72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ovalley.in/guest-post-4-disadvantages-of-cloud-computing-you-must-known-about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11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12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 the</a:t>
            </a:r>
            <a:r>
              <a:rPr lang="en-US" baseline="0" dirty="0" smtClean="0"/>
              <a:t> slide show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44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http://www.technovalley.in/guest-post-4-disadvantages-of-cloud-computing-you-must-known-about/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9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94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2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BF58B-3F29-400C-885E-ACD945F23DD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7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88824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88825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2" descr="http://www.cmswire.com/images/cloud%20computing.jpg"/>
          <p:cNvPicPr>
            <a:picLocks noChangeAspect="1" noChangeArrowheads="1"/>
          </p:cNvPicPr>
          <p:nvPr userDrawn="1"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0" y="0"/>
            <a:ext cx="12188824" cy="51054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162" y="1828800"/>
            <a:ext cx="10766795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355848"/>
            <a:ext cx="10766795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6269" y="0"/>
            <a:ext cx="60944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8861275" y="0"/>
            <a:ext cx="3351928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0045" y="274641"/>
            <a:ext cx="2539339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155448"/>
            <a:ext cx="10969943" cy="12527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2060"/>
              </a:buClr>
              <a:defRPr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12188825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88825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2226" name="Picture 2" descr="http://www.cmswire.com/images/cloud%20computing.jpg"/>
          <p:cNvPicPr>
            <a:picLocks noChangeAspect="1" noChangeArrowheads="1"/>
          </p:cNvPicPr>
          <p:nvPr userDrawn="1"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" y="0"/>
            <a:ext cx="12188824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0"/>
            <a:ext cx="10681474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295" y="1828800"/>
            <a:ext cx="10693662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73936"/>
            <a:ext cx="5383398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773936"/>
            <a:ext cx="5383398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98988"/>
            <a:ext cx="5385514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449512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98988"/>
            <a:ext cx="5387630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449512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26" y="152400"/>
            <a:ext cx="3364116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4788" y="1743134"/>
            <a:ext cx="7892132" cy="4558885"/>
          </a:xfrm>
        </p:spPr>
        <p:txBody>
          <a:bodyPr/>
          <a:lstStyle>
            <a:lvl1pPr>
              <a:buClr>
                <a:srgbClr val="002060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26" y="1730018"/>
            <a:ext cx="329098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6658" y="0"/>
            <a:ext cx="60944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6658" y="0"/>
            <a:ext cx="60944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9" y="155448"/>
            <a:ext cx="336599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0733" y="1484808"/>
            <a:ext cx="832769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9" y="1728216"/>
            <a:ext cx="3290983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399" y="1170432"/>
            <a:ext cx="3364116" cy="201168"/>
          </a:xfrm>
        </p:spPr>
        <p:txBody>
          <a:bodyPr/>
          <a:lstStyle/>
          <a:p>
            <a:r>
              <a:rPr lang="en-US" smtClean="0"/>
              <a:t>12/10/2012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6658" y="0"/>
            <a:ext cx="60944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806658" y="0"/>
            <a:ext cx="60944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6690" y="1170432"/>
            <a:ext cx="6923253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SYST 620– Fall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6208" y="1170432"/>
            <a:ext cx="978231" cy="201168"/>
          </a:xfrm>
        </p:spPr>
        <p:txBody>
          <a:bodyPr/>
          <a:lstStyle/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88825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775192"/>
            <a:ext cx="10969943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477000"/>
            <a:ext cx="1828324" cy="274319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r>
              <a:rPr lang="en-US" smtClean="0"/>
              <a:t>12/10/2012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7766" y="6476998"/>
            <a:ext cx="8423826" cy="38100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 algn="ctr"/>
            <a:r>
              <a:rPr lang="en-US" smtClean="0"/>
              <a:t>SYST 620– Fall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346" y="6476999"/>
            <a:ext cx="978231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65FCAC41-BB6D-46B9-8EDE-DA0891A32C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ttp://www.cmswire.com/images/cloud%20computing.jpg"/>
          <p:cNvPicPr>
            <a:picLocks noChangeAspect="1" noChangeArrowheads="1"/>
          </p:cNvPicPr>
          <p:nvPr userDrawn="1"/>
        </p:nvPicPr>
        <p:blipFill>
          <a:blip r:embed="rId13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1" y="0"/>
            <a:ext cx="12188824" cy="14478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152400"/>
            <a:ext cx="10969943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rgbClr val="002060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rgbClr val="002060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rgbClr val="002060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84212" y="304800"/>
            <a:ext cx="1089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Assessment of Migrating NOVEC’s Core Applications to Cloud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715000"/>
            <a:ext cx="12190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Volgenau School of Information Technology and Engineering - Systems Engineering and Operations Research (SEOR)</a:t>
            </a:r>
            <a:br>
              <a:rPr lang="en-US" b="1" dirty="0"/>
            </a:br>
            <a:r>
              <a:rPr lang="en-US" b="1" dirty="0"/>
              <a:t>George Mason University (GMU)</a:t>
            </a:r>
            <a:br>
              <a:rPr lang="en-US" b="1" dirty="0"/>
            </a:br>
            <a:r>
              <a:rPr lang="en-US" b="1" dirty="0"/>
              <a:t>SYST699 – Fall 2013 </a:t>
            </a:r>
            <a:endParaRPr lang="en-US" dirty="0"/>
          </a:p>
        </p:txBody>
      </p:sp>
      <p:pic>
        <p:nvPicPr>
          <p:cNvPr id="10" name="Picture 9" descr="lockheed logo.JPG"/>
          <p:cNvPicPr>
            <a:picLocks noChangeAspect="1"/>
          </p:cNvPicPr>
          <p:nvPr/>
        </p:nvPicPr>
        <p:blipFill>
          <a:blip r:embed="rId3" cstate="print">
            <a:grayscl/>
            <a:lum bright="-20000"/>
          </a:blip>
          <a:stretch>
            <a:fillRect/>
          </a:stretch>
        </p:blipFill>
        <p:spPr>
          <a:xfrm>
            <a:off x="5180011" y="4800600"/>
            <a:ext cx="1662647" cy="762000"/>
          </a:xfrm>
          <a:prstGeom prst="rect">
            <a:avLst/>
          </a:prstGeom>
        </p:spPr>
      </p:pic>
      <p:pic>
        <p:nvPicPr>
          <p:cNvPr id="11" name="Picture 10" descr="http://www.vivalib.org/images/branding/gmu.gif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2" y="4800600"/>
            <a:ext cx="1600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hartwooddays.org/Vendor_files/NOVEC_logoInvest.jpg"/>
          <p:cNvPicPr>
            <a:picLocks noChangeAspect="1" noChangeArrowheads="1"/>
          </p:cNvPicPr>
          <p:nvPr/>
        </p:nvPicPr>
        <p:blipFill>
          <a:blip r:embed="rId5" cstate="print">
            <a:grayscl/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1" y="4800600"/>
            <a:ext cx="1583288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>
          <a:blip r:embed="rId6" cstate="print">
            <a:lum bright="-10000"/>
          </a:blip>
          <a:srcRect l="39321" t="32517" r="41487" b="37378"/>
          <a:stretch>
            <a:fillRect/>
          </a:stretch>
        </p:blipFill>
        <p:spPr bwMode="auto">
          <a:xfrm>
            <a:off x="4799012" y="1066800"/>
            <a:ext cx="2309553" cy="1600200"/>
          </a:xfrm>
          <a:prstGeom prst="rect">
            <a:avLst/>
          </a:prstGeom>
          <a:ln>
            <a:noFill/>
          </a:ln>
          <a:effectLst>
            <a:glow rad="139700">
              <a:schemeClr val="bg2">
                <a:alpha val="40000"/>
              </a:schemeClr>
            </a:glow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418012" y="2934831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Mehran Irdmousa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Alireza Bitaraf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Nahid Boustani 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Sanaz Jaraiedi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Major Considerations &amp; Characteristics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14298" y="1595393"/>
            <a:ext cx="1946314" cy="1833607"/>
            <a:chOff x="608010" y="838203"/>
            <a:chExt cx="1946314" cy="18237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608010" y="838203"/>
              <a:ext cx="1946314" cy="18237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17228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172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893041" y="1105278"/>
              <a:ext cx="1376252" cy="128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Cyber-security</a:t>
              </a:r>
              <a:endParaRPr lang="en-US" sz="1400" b="1" kern="1200" dirty="0" smtClean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57698" y="1595392"/>
            <a:ext cx="1946314" cy="1833607"/>
            <a:chOff x="608010" y="838203"/>
            <a:chExt cx="1946314" cy="18237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Oval 13"/>
            <p:cNvSpPr/>
            <p:nvPr/>
          </p:nvSpPr>
          <p:spPr>
            <a:xfrm>
              <a:off x="608010" y="838203"/>
              <a:ext cx="1946314" cy="18237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17228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172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893041" y="1105278"/>
              <a:ext cx="1376252" cy="128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Performance</a:t>
              </a:r>
              <a:endParaRPr lang="en-US" sz="1400" b="1" kern="1200" dirty="0" smtClean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66212" y="4953000"/>
            <a:ext cx="1946314" cy="1833607"/>
            <a:chOff x="608010" y="838203"/>
            <a:chExt cx="1946314" cy="18237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608010" y="838203"/>
              <a:ext cx="1946314" cy="18237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17228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172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893041" y="1105278"/>
              <a:ext cx="1376252" cy="128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Disaster Recovery (DR)</a:t>
              </a:r>
              <a:endParaRPr lang="en-US" sz="1400" b="1" kern="1200" dirty="0" smtClean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1667" y="4953000"/>
            <a:ext cx="1946314" cy="1833607"/>
            <a:chOff x="608010" y="838203"/>
            <a:chExt cx="1946314" cy="18237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Oval 19"/>
            <p:cNvSpPr/>
            <p:nvPr/>
          </p:nvSpPr>
          <p:spPr>
            <a:xfrm>
              <a:off x="608010" y="838203"/>
              <a:ext cx="1946314" cy="18237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17228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172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893041" y="1105278"/>
              <a:ext cx="1376252" cy="128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Scalability</a:t>
              </a:r>
              <a:endParaRPr lang="en-US" sz="1400" b="1" kern="1200" dirty="0" smtClean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757698" y="4953000"/>
            <a:ext cx="1946314" cy="1833607"/>
            <a:chOff x="608010" y="838203"/>
            <a:chExt cx="1946314" cy="18237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608010" y="838203"/>
              <a:ext cx="1946314" cy="18237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17228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172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/>
            <p:cNvSpPr/>
            <p:nvPr/>
          </p:nvSpPr>
          <p:spPr>
            <a:xfrm>
              <a:off x="893041" y="1105278"/>
              <a:ext cx="1376252" cy="128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Agility</a:t>
              </a:r>
              <a:endParaRPr lang="en-US" sz="1400" b="1" kern="1200" dirty="0" smtClean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66212" y="1620379"/>
            <a:ext cx="1946314" cy="1833607"/>
            <a:chOff x="608010" y="838203"/>
            <a:chExt cx="1946314" cy="18237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Oval 25"/>
            <p:cNvSpPr/>
            <p:nvPr/>
          </p:nvSpPr>
          <p:spPr>
            <a:xfrm>
              <a:off x="608010" y="838203"/>
              <a:ext cx="1946314" cy="1823705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shade val="50000"/>
                <a:hueOff val="0"/>
                <a:satOff val="0"/>
                <a:lumOff val="17228"/>
                <a:alphaOff val="0"/>
              </a:schemeClr>
            </a:fillRef>
            <a:effectRef idx="2">
              <a:schemeClr val="accent6">
                <a:shade val="50000"/>
                <a:hueOff val="0"/>
                <a:satOff val="0"/>
                <a:lumOff val="172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893041" y="1105278"/>
              <a:ext cx="1376252" cy="128955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/>
                <a:t>Integration</a:t>
              </a:r>
              <a:endParaRPr lang="en-US" sz="1400" b="1" kern="1200" dirty="0" smtClean="0"/>
            </a:p>
          </p:txBody>
        </p:sp>
      </p:grpSp>
      <p:cxnSp>
        <p:nvCxnSpPr>
          <p:cNvPr id="4" name="Straight Connector 3"/>
          <p:cNvCxnSpPr>
            <a:endCxn id="28" idx="1"/>
          </p:cNvCxnSpPr>
          <p:nvPr/>
        </p:nvCxnSpPr>
        <p:spPr>
          <a:xfrm>
            <a:off x="2075581" y="2819400"/>
            <a:ext cx="589831" cy="794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65412" y="263725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Attack of Physical System</a:t>
            </a:r>
            <a:endParaRPr lang="en-US" sz="1400" b="1" dirty="0"/>
          </a:p>
        </p:txBody>
      </p:sp>
      <p:cxnSp>
        <p:nvCxnSpPr>
          <p:cNvPr id="31" name="Straight Connector 30"/>
          <p:cNvCxnSpPr>
            <a:endCxn id="32" idx="1"/>
          </p:cNvCxnSpPr>
          <p:nvPr/>
        </p:nvCxnSpPr>
        <p:spPr>
          <a:xfrm>
            <a:off x="1942950" y="3160473"/>
            <a:ext cx="445368" cy="4209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88318" y="33197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Authentication Attack</a:t>
            </a:r>
            <a:endParaRPr lang="en-US" sz="1400" b="1" dirty="0"/>
          </a:p>
        </p:txBody>
      </p:sp>
      <p:cxnSp>
        <p:nvCxnSpPr>
          <p:cNvPr id="35" name="Straight Connector 34"/>
          <p:cNvCxnSpPr>
            <a:endCxn id="36" idx="0"/>
          </p:cNvCxnSpPr>
          <p:nvPr/>
        </p:nvCxnSpPr>
        <p:spPr>
          <a:xfrm>
            <a:off x="1674812" y="3276600"/>
            <a:ext cx="1143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989012" y="3886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Denial of Service Attack</a:t>
            </a:r>
            <a:endParaRPr lang="en-US" sz="1400" b="1" dirty="0"/>
          </a:p>
        </p:txBody>
      </p:sp>
      <p:cxnSp>
        <p:nvCxnSpPr>
          <p:cNvPr id="44" name="Straight Connector 43"/>
          <p:cNvCxnSpPr>
            <a:endCxn id="45" idx="0"/>
          </p:cNvCxnSpPr>
          <p:nvPr/>
        </p:nvCxnSpPr>
        <p:spPr>
          <a:xfrm flipH="1">
            <a:off x="814348" y="3218536"/>
            <a:ext cx="98464" cy="2104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248" y="3429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Malicious Internet Content</a:t>
            </a:r>
            <a:endParaRPr lang="en-US" sz="1400" b="1" dirty="0"/>
          </a:p>
        </p:txBody>
      </p:sp>
      <p:cxnSp>
        <p:nvCxnSpPr>
          <p:cNvPr id="49" name="Straight Connector 48"/>
          <p:cNvCxnSpPr>
            <a:endCxn id="50" idx="0"/>
          </p:cNvCxnSpPr>
          <p:nvPr/>
        </p:nvCxnSpPr>
        <p:spPr>
          <a:xfrm flipH="1">
            <a:off x="4951412" y="3160473"/>
            <a:ext cx="228600" cy="413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151312" y="357350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Application Response Time</a:t>
            </a:r>
            <a:endParaRPr lang="en-US" sz="1400" b="1" dirty="0"/>
          </a:p>
        </p:txBody>
      </p:sp>
      <p:cxnSp>
        <p:nvCxnSpPr>
          <p:cNvPr id="55" name="Straight Connector 54"/>
          <p:cNvCxnSpPr>
            <a:endCxn id="56" idx="0"/>
          </p:cNvCxnSpPr>
          <p:nvPr/>
        </p:nvCxnSpPr>
        <p:spPr>
          <a:xfrm>
            <a:off x="5885581" y="3218536"/>
            <a:ext cx="67035" cy="470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486250" y="3689437"/>
            <a:ext cx="93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Technical Response</a:t>
            </a:r>
            <a:endParaRPr lang="en-US" sz="1400" b="1" dirty="0"/>
          </a:p>
        </p:txBody>
      </p:sp>
      <p:cxnSp>
        <p:nvCxnSpPr>
          <p:cNvPr id="61" name="Straight Connector 60"/>
          <p:cNvCxnSpPr>
            <a:endCxn id="62" idx="0"/>
          </p:cNvCxnSpPr>
          <p:nvPr/>
        </p:nvCxnSpPr>
        <p:spPr>
          <a:xfrm>
            <a:off x="6418981" y="3048000"/>
            <a:ext cx="856531" cy="457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75412" y="3505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Fault Tolerance Maneuverability</a:t>
            </a:r>
            <a:endParaRPr lang="en-US" sz="1400" b="1" dirty="0"/>
          </a:p>
        </p:txBody>
      </p:sp>
      <p:cxnSp>
        <p:nvCxnSpPr>
          <p:cNvPr id="66" name="Straight Connector 65"/>
          <p:cNvCxnSpPr>
            <a:endCxn id="67" idx="1"/>
          </p:cNvCxnSpPr>
          <p:nvPr/>
        </p:nvCxnSpPr>
        <p:spPr>
          <a:xfrm>
            <a:off x="6551612" y="2637253"/>
            <a:ext cx="762000" cy="2913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313612" y="2667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Maintenance Burden</a:t>
            </a:r>
            <a:endParaRPr lang="en-US" sz="1400" b="1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10727495" y="3048000"/>
            <a:ext cx="427470" cy="3189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742612" y="3352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Level of Integration</a:t>
            </a:r>
            <a:endParaRPr lang="en-US" sz="1400" b="1" dirty="0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614448" y="4953000"/>
            <a:ext cx="461133" cy="268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751012" y="4645223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Auto Scaling</a:t>
            </a:r>
            <a:endParaRPr lang="en-US" sz="1400" b="1" dirty="0"/>
          </a:p>
        </p:txBody>
      </p:sp>
      <p:cxnSp>
        <p:nvCxnSpPr>
          <p:cNvPr id="83" name="Straight Connector 82"/>
          <p:cNvCxnSpPr/>
          <p:nvPr/>
        </p:nvCxnSpPr>
        <p:spPr>
          <a:xfrm flipV="1">
            <a:off x="1942950" y="5486400"/>
            <a:ext cx="570062" cy="228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13012" y="5181600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Number of Users System Handles Simultaneously</a:t>
            </a:r>
            <a:endParaRPr lang="en-US" sz="1400" b="1" dirty="0"/>
          </a:p>
        </p:txBody>
      </p:sp>
      <p:cxnSp>
        <p:nvCxnSpPr>
          <p:cNvPr id="88" name="Straight Connector 87"/>
          <p:cNvCxnSpPr>
            <a:endCxn id="89" idx="1"/>
          </p:cNvCxnSpPr>
          <p:nvPr/>
        </p:nvCxnSpPr>
        <p:spPr>
          <a:xfrm>
            <a:off x="2075581" y="6096000"/>
            <a:ext cx="285031" cy="2393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2360612" y="6181476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Real-time Scaling</a:t>
            </a:r>
            <a:endParaRPr lang="en-US" sz="1400" b="1" dirty="0"/>
          </a:p>
        </p:txBody>
      </p:sp>
      <p:cxnSp>
        <p:nvCxnSpPr>
          <p:cNvPr id="98" name="Straight Connector 97"/>
          <p:cNvCxnSpPr/>
          <p:nvPr/>
        </p:nvCxnSpPr>
        <p:spPr>
          <a:xfrm flipH="1" flipV="1">
            <a:off x="4646612" y="4953000"/>
            <a:ext cx="419100" cy="381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3732212" y="4648200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“idea-to-cash”</a:t>
            </a:r>
            <a:endParaRPr lang="en-US" sz="1400" b="1" dirty="0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5485167" y="4772769"/>
            <a:ext cx="119242" cy="3604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5561012" y="4407931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Speed &amp; Business Agility</a:t>
            </a:r>
            <a:endParaRPr lang="en-US" sz="1400" b="1" dirty="0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6441895" y="5029200"/>
            <a:ext cx="490717" cy="3143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6864708" y="469830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Smarter Budget Allocation</a:t>
            </a:r>
            <a:endParaRPr lang="en-US" sz="1400" b="1" dirty="0"/>
          </a:p>
        </p:txBody>
      </p:sp>
      <p:cxnSp>
        <p:nvCxnSpPr>
          <p:cNvPr id="116" name="Straight Connector 115"/>
          <p:cNvCxnSpPr/>
          <p:nvPr/>
        </p:nvCxnSpPr>
        <p:spPr>
          <a:xfrm flipV="1">
            <a:off x="10916818" y="5550932"/>
            <a:ext cx="359194" cy="370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0818812" y="50292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Recovery Time Objective (RTO)</a:t>
            </a:r>
            <a:endParaRPr lang="en-US" sz="1400" b="1" dirty="0"/>
          </a:p>
        </p:txBody>
      </p:sp>
      <p:cxnSp>
        <p:nvCxnSpPr>
          <p:cNvPr id="124" name="Straight Connector 123"/>
          <p:cNvCxnSpPr/>
          <p:nvPr/>
        </p:nvCxnSpPr>
        <p:spPr>
          <a:xfrm flipV="1">
            <a:off x="10666286" y="4953000"/>
            <a:ext cx="122417" cy="4447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9828212" y="4299008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Recovery Point Objective (RPO)</a:t>
            </a:r>
            <a:endParaRPr lang="en-US" sz="1400" b="1" dirty="0"/>
          </a:p>
        </p:txBody>
      </p:sp>
      <p:cxnSp>
        <p:nvCxnSpPr>
          <p:cNvPr id="129" name="Straight Connector 128"/>
          <p:cNvCxnSpPr>
            <a:endCxn id="130" idx="2"/>
          </p:cNvCxnSpPr>
          <p:nvPr/>
        </p:nvCxnSpPr>
        <p:spPr>
          <a:xfrm flipH="1" flipV="1">
            <a:off x="9409112" y="4569023"/>
            <a:ext cx="419102" cy="6063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8609012" y="4045803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Time to Perform Backup</a:t>
            </a:r>
            <a:endParaRPr lang="en-US" sz="1400" b="1" dirty="0"/>
          </a:p>
        </p:txBody>
      </p:sp>
      <p:cxnSp>
        <p:nvCxnSpPr>
          <p:cNvPr id="135" name="Straight Connector 134"/>
          <p:cNvCxnSpPr/>
          <p:nvPr/>
        </p:nvCxnSpPr>
        <p:spPr>
          <a:xfrm>
            <a:off x="8951912" y="5736055"/>
            <a:ext cx="266700" cy="229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7466012" y="5366723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Distance between DR &amp; Production Site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0093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192024"/>
            <a:ext cx="10681474" cy="1636776"/>
          </a:xfrm>
        </p:spPr>
        <p:txBody>
          <a:bodyPr>
            <a:noAutofit/>
          </a:bodyPr>
          <a:lstStyle/>
          <a:p>
            <a:r>
              <a:rPr lang="en-US" sz="5400" dirty="0"/>
              <a:t>Research Current IT </a:t>
            </a:r>
            <a:br>
              <a:rPr lang="en-US" sz="5400" dirty="0"/>
            </a:br>
            <a:r>
              <a:rPr lang="en-US" sz="5400" dirty="0"/>
              <a:t>Infrastructure at NOVEC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11</a:t>
            </a:fld>
            <a:endParaRPr lang="en-US" sz="14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9" y="2667000"/>
            <a:ext cx="7979243" cy="4177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3412" y="4343400"/>
            <a:ext cx="1828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Core Applications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524000"/>
            <a:ext cx="6475571" cy="4625609"/>
          </a:xfrm>
        </p:spPr>
        <p:txBody>
          <a:bodyPr>
            <a:noAutofit/>
          </a:bodyPr>
          <a:lstStyle/>
          <a:p>
            <a:pPr lvl="0"/>
            <a:r>
              <a:rPr lang="en-US" sz="2800" b="1" dirty="0"/>
              <a:t>ERP: Enterprise Resource Planning (Lawson/</a:t>
            </a:r>
            <a:r>
              <a:rPr lang="en-US" sz="2800" b="1" dirty="0" err="1"/>
              <a:t>Infor</a:t>
            </a:r>
            <a:r>
              <a:rPr lang="en-US" sz="2800" b="1" dirty="0"/>
              <a:t>)</a:t>
            </a:r>
          </a:p>
          <a:p>
            <a:pPr lvl="0"/>
            <a:r>
              <a:rPr lang="en-US" sz="2800" b="1" dirty="0"/>
              <a:t>CIS: Customer Information System (</a:t>
            </a:r>
            <a:r>
              <a:rPr lang="en-US" sz="2800" b="1" dirty="0" err="1"/>
              <a:t>Daffron</a:t>
            </a:r>
            <a:r>
              <a:rPr lang="en-US" sz="2800" b="1" dirty="0"/>
              <a:t>) </a:t>
            </a:r>
          </a:p>
          <a:p>
            <a:pPr lvl="0"/>
            <a:r>
              <a:rPr lang="en-US" sz="2800" b="1" dirty="0"/>
              <a:t>GIS: Geographical Information System (ESRI)</a:t>
            </a:r>
          </a:p>
          <a:p>
            <a:pPr lvl="0"/>
            <a:r>
              <a:rPr lang="en-US" sz="2800" b="1" dirty="0"/>
              <a:t>WMIS: Work Management Information System (</a:t>
            </a:r>
            <a:r>
              <a:rPr lang="en-US" sz="2800" b="1" dirty="0" err="1"/>
              <a:t>Logica</a:t>
            </a:r>
            <a:r>
              <a:rPr lang="en-US" sz="2800" b="1" dirty="0"/>
              <a:t>/CGI)</a:t>
            </a:r>
          </a:p>
          <a:p>
            <a:pPr lvl="0"/>
            <a:r>
              <a:rPr lang="en-US" sz="2800" b="1" dirty="0"/>
              <a:t>NOVEC’s Web Site: www.novec.com</a:t>
            </a:r>
          </a:p>
          <a:p>
            <a:pPr lvl="0"/>
            <a:r>
              <a:rPr lang="en-US" sz="2800" b="1" dirty="0"/>
              <a:t>Document Imaging (</a:t>
            </a:r>
            <a:r>
              <a:rPr lang="en-US" sz="2800" b="1" dirty="0" err="1"/>
              <a:t>Comsquared</a:t>
            </a:r>
            <a:r>
              <a:rPr lang="en-US" sz="2800" b="1" dirty="0"/>
              <a:t>)</a:t>
            </a:r>
          </a:p>
          <a:p>
            <a:pPr lvl="0"/>
            <a:r>
              <a:rPr lang="en-US" sz="2800" b="1" dirty="0"/>
              <a:t>Email (Exchange)</a:t>
            </a:r>
          </a:p>
          <a:p>
            <a:pPr lvl="0"/>
            <a:r>
              <a:rPr lang="en-US" sz="2800" b="1" dirty="0"/>
              <a:t>Microsoft Office Suite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12</a:t>
            </a:fld>
            <a:endParaRPr lang="en-US" sz="1400" b="1"/>
          </a:p>
        </p:txBody>
      </p:sp>
      <p:pic>
        <p:nvPicPr>
          <p:cNvPr id="9" name="Picture 2" descr="http://dataminingwarehouse.net/wp-content/uploads/erp-mens-watch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4" b="13858"/>
          <a:stretch/>
        </p:blipFill>
        <p:spPr bwMode="auto">
          <a:xfrm>
            <a:off x="9372679" y="1600200"/>
            <a:ext cx="2665333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blogs.unit5.org/teacherscorner/files/2013/04/gis6-272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132" y="3657600"/>
            <a:ext cx="241808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://www.sandiegocomputer.com/images/hosted_exchange_serv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3124200"/>
            <a:ext cx="2260934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2.bp.blogspot.com/-GWO_-hDbyyQ/ULicm217qeI/AAAAAAAAAjU/MZ_6jgYedq0/s1600/microsoft_office_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" t="4949" r="3535" b="4469"/>
          <a:stretch/>
        </p:blipFill>
        <p:spPr bwMode="auto">
          <a:xfrm>
            <a:off x="7274664" y="4964386"/>
            <a:ext cx="2318280" cy="174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Research Current IT Infrastructure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13</a:t>
            </a:fld>
            <a:endParaRPr lang="en-US" sz="1400" b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Performed site visits, </a:t>
            </a:r>
            <a:r>
              <a:rPr lang="en-US" b="1" dirty="0" smtClean="0"/>
              <a:t>interviewed stakeholders</a:t>
            </a:r>
            <a:r>
              <a:rPr lang="en-US" b="1" dirty="0"/>
              <a:t>, developed questionnaires to capture:</a:t>
            </a:r>
          </a:p>
          <a:p>
            <a:pPr lvl="1"/>
            <a:r>
              <a:rPr lang="en-US" b="1" dirty="0"/>
              <a:t>Core applications </a:t>
            </a:r>
          </a:p>
          <a:p>
            <a:pPr lvl="1"/>
            <a:r>
              <a:rPr lang="en-US" b="1" dirty="0"/>
              <a:t>Current </a:t>
            </a:r>
            <a:r>
              <a:rPr lang="en-US" b="1" dirty="0" smtClean="0"/>
              <a:t>interdependencies</a:t>
            </a:r>
            <a:endParaRPr lang="en-US" b="1" dirty="0"/>
          </a:p>
          <a:p>
            <a:pPr lvl="1"/>
            <a:r>
              <a:rPr lang="en-US" b="1" dirty="0"/>
              <a:t>Current bottlenecks and </a:t>
            </a:r>
            <a:r>
              <a:rPr lang="en-US" b="1" dirty="0" smtClean="0"/>
              <a:t>issues</a:t>
            </a:r>
            <a:endParaRPr lang="en-US" b="1" dirty="0"/>
          </a:p>
          <a:p>
            <a:pPr lvl="1"/>
            <a:r>
              <a:rPr lang="en-US" b="1" dirty="0"/>
              <a:t>Current hardware and network architecture (i.e. servers, databases, interfaces, etc.)</a:t>
            </a:r>
          </a:p>
          <a:p>
            <a:r>
              <a:rPr lang="en-US" b="1" dirty="0"/>
              <a:t>Contacted application vendors to get details on available cloud solutions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569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-533400"/>
            <a:ext cx="10681474" cy="1636776"/>
          </a:xfrm>
        </p:spPr>
        <p:txBody>
          <a:bodyPr>
            <a:normAutofit/>
          </a:bodyPr>
          <a:lstStyle/>
          <a:p>
            <a:r>
              <a:rPr lang="en-US" sz="5400" dirty="0"/>
              <a:t>Perform Comparative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14</a:t>
            </a:fld>
            <a:endParaRPr lang="en-US" sz="1400" b="1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2812" y="1066800"/>
            <a:ext cx="10693662" cy="685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Methodology</a:t>
            </a:r>
            <a:endParaRPr lang="en-US" sz="24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Major </a:t>
            </a:r>
            <a:r>
              <a:rPr lang="en-US" sz="2400" b="1" dirty="0">
                <a:solidFill>
                  <a:schemeClr val="bg1"/>
                </a:solidFill>
              </a:rPr>
              <a:t>Considerations-based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Applications-based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Findings  </a:t>
            </a:r>
          </a:p>
          <a:p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9" y="2667000"/>
            <a:ext cx="7979243" cy="4177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8412" y="4343400"/>
            <a:ext cx="1828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30174" y="1524000"/>
            <a:ext cx="3124200" cy="5257800"/>
          </a:xfrm>
          <a:prstGeom prst="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F0F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Comparative Analysis Methodology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15</a:t>
            </a:fld>
            <a:endParaRPr lang="en-US" sz="1400" b="1"/>
          </a:p>
        </p:txBody>
      </p:sp>
      <p:sp>
        <p:nvSpPr>
          <p:cNvPr id="103" name="Rectangle 102"/>
          <p:cNvSpPr/>
          <p:nvPr/>
        </p:nvSpPr>
        <p:spPr>
          <a:xfrm>
            <a:off x="3579812" y="1524000"/>
            <a:ext cx="3581400" cy="5257800"/>
          </a:xfrm>
          <a:prstGeom prst="rect">
            <a:avLst/>
          </a:prstGeom>
          <a:solidFill>
            <a:srgbClr val="0070C0">
              <a:alpha val="30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4" name="Oval 103"/>
          <p:cNvSpPr/>
          <p:nvPr/>
        </p:nvSpPr>
        <p:spPr bwMode="auto">
          <a:xfrm>
            <a:off x="4037012" y="1752600"/>
            <a:ext cx="2667000" cy="1828800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Major Considerations</a:t>
            </a:r>
            <a:r>
              <a:rPr lang="en-US" sz="1600" b="1" dirty="0" smtClean="0">
                <a:latin typeface="Times New Roman" pitchFamily="18" charset="0"/>
              </a:rPr>
              <a:t>-based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</a:rPr>
              <a:t>Analysis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(System-level)</a:t>
            </a:r>
          </a:p>
        </p:txBody>
      </p:sp>
      <p:sp>
        <p:nvSpPr>
          <p:cNvPr id="105" name="Oval 104"/>
          <p:cNvSpPr/>
          <p:nvPr/>
        </p:nvSpPr>
        <p:spPr bwMode="auto">
          <a:xfrm>
            <a:off x="4037012" y="4267200"/>
            <a:ext cx="2667000" cy="18288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Applications-based</a:t>
            </a:r>
            <a:endParaRPr lang="en-US" sz="1600" b="1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</a:rPr>
              <a:t>Analysis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275012" y="630549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Comparative Analysis</a:t>
            </a:r>
            <a:endParaRPr lang="en-US" sz="2000" b="1" dirty="0"/>
          </a:p>
        </p:txBody>
      </p:sp>
      <p:sp>
        <p:nvSpPr>
          <p:cNvPr id="109" name="Rectangle 108"/>
          <p:cNvSpPr/>
          <p:nvPr/>
        </p:nvSpPr>
        <p:spPr bwMode="auto">
          <a:xfrm>
            <a:off x="455612" y="44958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Stakeholder Interviews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1" name="Rectangle 110"/>
          <p:cNvSpPr/>
          <p:nvPr/>
        </p:nvSpPr>
        <p:spPr bwMode="auto">
          <a:xfrm>
            <a:off x="455612" y="38862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Industry Adoption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455612" y="34290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Site Visits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55612" y="29718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Vendor Interviews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55612" y="22860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CSP Interviews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17" name="Rectangle 116"/>
          <p:cNvSpPr/>
          <p:nvPr/>
        </p:nvSpPr>
        <p:spPr bwMode="auto">
          <a:xfrm>
            <a:off x="455612" y="49530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Cloud Consultants 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455612" y="54102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Scholarly Articles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1" name="Rectangle 120"/>
          <p:cNvSpPr/>
          <p:nvPr/>
        </p:nvSpPr>
        <p:spPr bwMode="auto">
          <a:xfrm>
            <a:off x="455612" y="18288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Stakeholders’ Needs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455612" y="58674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GMU Faculty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7770812" y="18288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Status Quo Pros &amp; Cons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7770812" y="22860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Cloud Pros &amp; Cons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7770812" y="27432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Cloud Challenges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7770812" y="47244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Cloud Solutions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7770812" y="32004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Cloud Considerations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7770812" y="51816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Application Challenges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7770812" y="64008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CSP Cloud Options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32" name="Straight Arrow Connector 4"/>
          <p:cNvCxnSpPr>
            <a:stCxn id="109" idx="3"/>
          </p:cNvCxnSpPr>
          <p:nvPr/>
        </p:nvCxnSpPr>
        <p:spPr bwMode="auto">
          <a:xfrm>
            <a:off x="2589212" y="4648200"/>
            <a:ext cx="9906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3" name="Straight Arrow Connector 4"/>
          <p:cNvCxnSpPr>
            <a:stCxn id="121" idx="3"/>
            <a:endCxn id="104" idx="2"/>
          </p:cNvCxnSpPr>
          <p:nvPr/>
        </p:nvCxnSpPr>
        <p:spPr bwMode="auto">
          <a:xfrm>
            <a:off x="2589212" y="1981200"/>
            <a:ext cx="1447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5" name="Straight Arrow Connector 4"/>
          <p:cNvCxnSpPr>
            <a:stCxn id="112" idx="3"/>
            <a:endCxn id="105" idx="1"/>
          </p:cNvCxnSpPr>
          <p:nvPr/>
        </p:nvCxnSpPr>
        <p:spPr bwMode="auto">
          <a:xfrm>
            <a:off x="2589212" y="3581400"/>
            <a:ext cx="1838373" cy="9536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6" name="Straight Arrow Connector 4"/>
          <p:cNvCxnSpPr>
            <a:stCxn id="114" idx="3"/>
            <a:endCxn id="105" idx="1"/>
          </p:cNvCxnSpPr>
          <p:nvPr/>
        </p:nvCxnSpPr>
        <p:spPr bwMode="auto">
          <a:xfrm>
            <a:off x="2589212" y="3124200"/>
            <a:ext cx="1838373" cy="14108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7" name="Straight Arrow Connector 4"/>
          <p:cNvCxnSpPr>
            <a:stCxn id="115" idx="3"/>
            <a:endCxn id="104" idx="2"/>
          </p:cNvCxnSpPr>
          <p:nvPr/>
        </p:nvCxnSpPr>
        <p:spPr bwMode="auto">
          <a:xfrm>
            <a:off x="2589212" y="2438400"/>
            <a:ext cx="14478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9" name="Straight Arrow Connector 4"/>
          <p:cNvCxnSpPr>
            <a:stCxn id="117" idx="3"/>
          </p:cNvCxnSpPr>
          <p:nvPr/>
        </p:nvCxnSpPr>
        <p:spPr bwMode="auto">
          <a:xfrm>
            <a:off x="2589212" y="5105400"/>
            <a:ext cx="9906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0" name="Straight Arrow Connector 4"/>
          <p:cNvCxnSpPr>
            <a:stCxn id="111" idx="3"/>
            <a:endCxn id="105" idx="1"/>
          </p:cNvCxnSpPr>
          <p:nvPr/>
        </p:nvCxnSpPr>
        <p:spPr bwMode="auto">
          <a:xfrm>
            <a:off x="2589212" y="4038600"/>
            <a:ext cx="1838373" cy="4964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1" name="Straight Arrow Connector 4"/>
          <p:cNvCxnSpPr>
            <a:stCxn id="118" idx="3"/>
          </p:cNvCxnSpPr>
          <p:nvPr/>
        </p:nvCxnSpPr>
        <p:spPr bwMode="auto">
          <a:xfrm flipV="1">
            <a:off x="2589212" y="5334000"/>
            <a:ext cx="9906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2" name="Straight Arrow Connector 4"/>
          <p:cNvCxnSpPr>
            <a:stCxn id="122" idx="3"/>
          </p:cNvCxnSpPr>
          <p:nvPr/>
        </p:nvCxnSpPr>
        <p:spPr bwMode="auto">
          <a:xfrm flipV="1">
            <a:off x="2589212" y="5334000"/>
            <a:ext cx="9906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3" name="Straight Arrow Connector 4"/>
          <p:cNvCxnSpPr>
            <a:endCxn id="130" idx="1"/>
          </p:cNvCxnSpPr>
          <p:nvPr/>
        </p:nvCxnSpPr>
        <p:spPr bwMode="auto">
          <a:xfrm>
            <a:off x="7161212" y="6553200"/>
            <a:ext cx="609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4" name="Straight Arrow Connector 4"/>
          <p:cNvCxnSpPr>
            <a:stCxn id="105" idx="6"/>
            <a:endCxn id="129" idx="1"/>
          </p:cNvCxnSpPr>
          <p:nvPr/>
        </p:nvCxnSpPr>
        <p:spPr bwMode="auto">
          <a:xfrm>
            <a:off x="6704012" y="5181600"/>
            <a:ext cx="1066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5" name="Straight Arrow Connector 4"/>
          <p:cNvCxnSpPr>
            <a:stCxn id="105" idx="6"/>
            <a:endCxn id="126" idx="1"/>
          </p:cNvCxnSpPr>
          <p:nvPr/>
        </p:nvCxnSpPr>
        <p:spPr bwMode="auto">
          <a:xfrm flipV="1">
            <a:off x="6704012" y="4876800"/>
            <a:ext cx="1066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6" name="Straight Arrow Connector 4"/>
          <p:cNvCxnSpPr>
            <a:stCxn id="104" idx="6"/>
            <a:endCxn id="127" idx="1"/>
          </p:cNvCxnSpPr>
          <p:nvPr/>
        </p:nvCxnSpPr>
        <p:spPr bwMode="auto">
          <a:xfrm>
            <a:off x="6704012" y="2667000"/>
            <a:ext cx="1066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7" name="Straight Arrow Connector 4"/>
          <p:cNvCxnSpPr>
            <a:stCxn id="104" idx="6"/>
            <a:endCxn id="125" idx="1"/>
          </p:cNvCxnSpPr>
          <p:nvPr/>
        </p:nvCxnSpPr>
        <p:spPr bwMode="auto">
          <a:xfrm>
            <a:off x="6704012" y="2667000"/>
            <a:ext cx="10668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8" name="Straight Arrow Connector 4"/>
          <p:cNvCxnSpPr>
            <a:stCxn id="104" idx="6"/>
            <a:endCxn id="124" idx="1"/>
          </p:cNvCxnSpPr>
          <p:nvPr/>
        </p:nvCxnSpPr>
        <p:spPr bwMode="auto">
          <a:xfrm flipV="1">
            <a:off x="6704012" y="2438400"/>
            <a:ext cx="10668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9" name="Straight Arrow Connector 4"/>
          <p:cNvCxnSpPr>
            <a:stCxn id="104" idx="6"/>
            <a:endCxn id="123" idx="1"/>
          </p:cNvCxnSpPr>
          <p:nvPr/>
        </p:nvCxnSpPr>
        <p:spPr bwMode="auto">
          <a:xfrm flipV="1">
            <a:off x="6704012" y="1981200"/>
            <a:ext cx="1066800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0" name="Rectangle 149"/>
          <p:cNvSpPr/>
          <p:nvPr/>
        </p:nvSpPr>
        <p:spPr bwMode="auto">
          <a:xfrm>
            <a:off x="7770812" y="43053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Migration Complexity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51" name="Straight Arrow Connector 4"/>
          <p:cNvCxnSpPr>
            <a:stCxn id="105" idx="6"/>
            <a:endCxn id="150" idx="1"/>
          </p:cNvCxnSpPr>
          <p:nvPr/>
        </p:nvCxnSpPr>
        <p:spPr bwMode="auto">
          <a:xfrm flipV="1">
            <a:off x="6704012" y="4457700"/>
            <a:ext cx="1066800" cy="723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2" name="Straight Arrow Connector 151"/>
          <p:cNvCxnSpPr>
            <a:stCxn id="104" idx="4"/>
            <a:endCxn id="105" idx="0"/>
          </p:cNvCxnSpPr>
          <p:nvPr/>
        </p:nvCxnSpPr>
        <p:spPr>
          <a:xfrm>
            <a:off x="5370512" y="3581400"/>
            <a:ext cx="0" cy="6858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 bwMode="auto">
          <a:xfrm>
            <a:off x="7770812" y="5562600"/>
            <a:ext cx="21336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Architectural Models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154" name="Straight Arrow Connector 4"/>
          <p:cNvCxnSpPr>
            <a:stCxn id="105" idx="6"/>
            <a:endCxn id="153" idx="1"/>
          </p:cNvCxnSpPr>
          <p:nvPr/>
        </p:nvCxnSpPr>
        <p:spPr bwMode="auto">
          <a:xfrm>
            <a:off x="6704012" y="5181600"/>
            <a:ext cx="10668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5" name="Oval 154"/>
          <p:cNvSpPr/>
          <p:nvPr/>
        </p:nvSpPr>
        <p:spPr bwMode="auto">
          <a:xfrm>
            <a:off x="10762149" y="2209800"/>
            <a:ext cx="1428263" cy="9906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Utility</a:t>
            </a:r>
            <a:endParaRPr lang="en-US" sz="1600" b="1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</a:rPr>
              <a:t>Analysis</a:t>
            </a:r>
          </a:p>
        </p:txBody>
      </p:sp>
      <p:cxnSp>
        <p:nvCxnSpPr>
          <p:cNvPr id="156" name="Straight Arrow Connector 4"/>
          <p:cNvCxnSpPr>
            <a:stCxn id="123" idx="3"/>
            <a:endCxn id="155" idx="2"/>
          </p:cNvCxnSpPr>
          <p:nvPr/>
        </p:nvCxnSpPr>
        <p:spPr bwMode="auto">
          <a:xfrm>
            <a:off x="9904412" y="1981200"/>
            <a:ext cx="857737" cy="7239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7" name="Straight Arrow Connector 4"/>
          <p:cNvCxnSpPr>
            <a:stCxn id="124" idx="3"/>
            <a:endCxn id="155" idx="2"/>
          </p:cNvCxnSpPr>
          <p:nvPr/>
        </p:nvCxnSpPr>
        <p:spPr bwMode="auto">
          <a:xfrm>
            <a:off x="9904412" y="2438400"/>
            <a:ext cx="857737" cy="266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8" name="Straight Arrow Connector 4"/>
          <p:cNvCxnSpPr>
            <a:stCxn id="125" idx="3"/>
            <a:endCxn id="155" idx="2"/>
          </p:cNvCxnSpPr>
          <p:nvPr/>
        </p:nvCxnSpPr>
        <p:spPr bwMode="auto">
          <a:xfrm flipV="1">
            <a:off x="9904412" y="2705100"/>
            <a:ext cx="857737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9" name="Straight Arrow Connector 4"/>
          <p:cNvCxnSpPr>
            <a:stCxn id="127" idx="3"/>
            <a:endCxn id="155" idx="2"/>
          </p:cNvCxnSpPr>
          <p:nvPr/>
        </p:nvCxnSpPr>
        <p:spPr bwMode="auto">
          <a:xfrm flipV="1">
            <a:off x="9904412" y="2705100"/>
            <a:ext cx="857737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0" name="Oval 159"/>
          <p:cNvSpPr/>
          <p:nvPr/>
        </p:nvSpPr>
        <p:spPr bwMode="auto">
          <a:xfrm>
            <a:off x="10744199" y="4648200"/>
            <a:ext cx="1428263" cy="990600"/>
          </a:xfrm>
          <a:prstGeom prst="ellipse">
            <a:avLst/>
          </a:prstGeom>
          <a:solidFill>
            <a:srgbClr val="FF7C8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ROI</a:t>
            </a:r>
            <a:endParaRPr lang="en-US" sz="1600" b="1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Times New Roman" pitchFamily="18" charset="0"/>
              </a:rPr>
              <a:t>Analysis</a:t>
            </a:r>
          </a:p>
        </p:txBody>
      </p:sp>
      <p:cxnSp>
        <p:nvCxnSpPr>
          <p:cNvPr id="161" name="Straight Arrow Connector 4"/>
          <p:cNvCxnSpPr>
            <a:stCxn id="126" idx="3"/>
            <a:endCxn id="160" idx="2"/>
          </p:cNvCxnSpPr>
          <p:nvPr/>
        </p:nvCxnSpPr>
        <p:spPr bwMode="auto">
          <a:xfrm>
            <a:off x="9904412" y="4876800"/>
            <a:ext cx="839787" cy="266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2" name="Straight Arrow Connector 4"/>
          <p:cNvCxnSpPr>
            <a:stCxn id="129" idx="3"/>
            <a:endCxn id="160" idx="2"/>
          </p:cNvCxnSpPr>
          <p:nvPr/>
        </p:nvCxnSpPr>
        <p:spPr bwMode="auto">
          <a:xfrm flipV="1">
            <a:off x="9904412" y="5143500"/>
            <a:ext cx="839787" cy="190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3" name="Straight Arrow Connector 4"/>
          <p:cNvCxnSpPr>
            <a:stCxn id="150" idx="3"/>
            <a:endCxn id="155" idx="2"/>
          </p:cNvCxnSpPr>
          <p:nvPr/>
        </p:nvCxnSpPr>
        <p:spPr bwMode="auto">
          <a:xfrm flipV="1">
            <a:off x="9904412" y="2705100"/>
            <a:ext cx="857737" cy="1752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4" name="Straight Arrow Connector 4"/>
          <p:cNvCxnSpPr>
            <a:stCxn id="153" idx="3"/>
            <a:endCxn id="160" idx="2"/>
          </p:cNvCxnSpPr>
          <p:nvPr/>
        </p:nvCxnSpPr>
        <p:spPr bwMode="auto">
          <a:xfrm flipV="1">
            <a:off x="9904412" y="5143500"/>
            <a:ext cx="839787" cy="5715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5" name="Straight Arrow Connector 4"/>
          <p:cNvCxnSpPr>
            <a:stCxn id="130" idx="3"/>
            <a:endCxn id="160" idx="2"/>
          </p:cNvCxnSpPr>
          <p:nvPr/>
        </p:nvCxnSpPr>
        <p:spPr bwMode="auto">
          <a:xfrm flipV="1">
            <a:off x="9904412" y="5143500"/>
            <a:ext cx="839787" cy="1409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4"/>
          <p:cNvCxnSpPr>
            <a:stCxn id="150" idx="3"/>
            <a:endCxn id="160" idx="2"/>
          </p:cNvCxnSpPr>
          <p:nvPr/>
        </p:nvCxnSpPr>
        <p:spPr bwMode="auto">
          <a:xfrm>
            <a:off x="9904412" y="4457700"/>
            <a:ext cx="839787" cy="685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Straight Arrow Connector 4"/>
          <p:cNvCxnSpPr>
            <a:stCxn id="127" idx="3"/>
            <a:endCxn id="160" idx="2"/>
          </p:cNvCxnSpPr>
          <p:nvPr/>
        </p:nvCxnSpPr>
        <p:spPr bwMode="auto">
          <a:xfrm>
            <a:off x="9904412" y="3352800"/>
            <a:ext cx="839787" cy="1790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-382588" y="63246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Technical Research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904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Major Considerations-based Findings Snapshot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16</a:t>
            </a:fld>
            <a:endParaRPr lang="en-US" sz="1400" b="1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06310"/>
              </p:ext>
            </p:extLst>
          </p:nvPr>
        </p:nvGraphicFramePr>
        <p:xfrm>
          <a:off x="227012" y="2057400"/>
          <a:ext cx="11734799" cy="4069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/>
                <a:gridCol w="1600200"/>
                <a:gridCol w="1676400"/>
                <a:gridCol w="1600200"/>
                <a:gridCol w="1676400"/>
                <a:gridCol w="1752600"/>
                <a:gridCol w="1828799"/>
              </a:tblGrid>
              <a:tr h="381000">
                <a:tc gridSpan="2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r>
                        <a:rPr lang="en-US" baseline="0" dirty="0" smtClean="0"/>
                        <a:t> Quo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Major Considerations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smtClean="0"/>
                        <a:t>Characteristics</a:t>
                      </a:r>
                      <a:endParaRPr lang="en-US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Pros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Cons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Important to Note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56432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Performance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Technical Support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Support response time is easier to be negotiated based on the severity of the problem and the availability of the support staff.</a:t>
                      </a:r>
                      <a:endParaRPr lang="en-US" sz="1600" b="1" dirty="0" smtClean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There is heavy dependency on support staff expertise for resolving issues. </a:t>
                      </a:r>
                      <a:endParaRPr lang="en-US" sz="1600" b="1" dirty="0" smtClean="0"/>
                    </a:p>
                    <a:p>
                      <a:endParaRPr 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Access to free documented support manuals, best practice instructions, Q&amp;A forums, and live chats in the virtual world.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/>
                        <a:t>There are limited tiers of support packages available. Response time is dependent on the tier of support. Quality of service is unknown.  </a:t>
                      </a:r>
                      <a:endParaRPr lang="en-US" sz="1600" b="1" dirty="0" smtClean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/>
                        <a:t>Many support responsibilities will be handed over to cloud provider for the part of the system moved to their side</a:t>
                      </a:r>
                      <a:r>
                        <a:rPr lang="en-US" sz="1600" b="1" kern="1200" baseline="0" dirty="0" smtClean="0"/>
                        <a:t>, affecting performance of the system.</a:t>
                      </a:r>
                      <a:r>
                        <a:rPr lang="en-US" sz="1600" b="1" kern="1200" dirty="0" smtClean="0"/>
                        <a:t> 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612" y="1600200"/>
            <a:ext cx="929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was done for each </a:t>
            </a:r>
            <a:r>
              <a:rPr lang="en-US" sz="2000" b="1" dirty="0" smtClean="0"/>
              <a:t>of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major considerations </a:t>
            </a:r>
            <a:r>
              <a:rPr lang="en-US" sz="2000" b="1" dirty="0" smtClean="0"/>
              <a:t>&amp;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characteristics  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73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2" y="228600"/>
            <a:ext cx="98298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Applications-based Findings Snapshot</a:t>
            </a:r>
            <a:endParaRPr lang="en-US" sz="4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371600"/>
            <a:ext cx="11353800" cy="5029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231775" lvl="1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pPr/>
              <a:t>17</a:t>
            </a:fld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113374"/>
              </p:ext>
            </p:extLst>
          </p:nvPr>
        </p:nvGraphicFramePr>
        <p:xfrm>
          <a:off x="429775" y="2819400"/>
          <a:ext cx="11303437" cy="3794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9776"/>
                <a:gridCol w="1448866"/>
                <a:gridCol w="1435395"/>
                <a:gridCol w="2734454"/>
                <a:gridCol w="2348677"/>
                <a:gridCol w="1546269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Application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en-US" b="1" dirty="0" smtClean="0"/>
                        <a:t>Rationale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</a:tr>
              <a:tr h="9740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WMIS (Work Management Information System)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/>
                        <a:t>IaaS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Vendor (CGI)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Private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/>
                        <a:t>Benefits in terms of performance (software and hardware maintenance) and disaster recovery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/>
                        <a:t>Matching the current application response time is a challenge due to substantial changes in the network. NOVEC might have to increase its bandwidth in order to support simultaneous access to cloud.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/>
                        <a:t>High complexity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8228012" y="2743200"/>
            <a:ext cx="1447800" cy="8229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Challenges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09212" y="2743200"/>
            <a:ext cx="1447800" cy="8229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Complexity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6012" y="2758440"/>
            <a:ext cx="1600200" cy="8229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Deployment Model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2360612" y="2758440"/>
            <a:ext cx="1143000" cy="82296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Delivery Model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5164" y="2316480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was done for each </a:t>
            </a:r>
            <a:r>
              <a:rPr lang="en-US" sz="2000" b="1" dirty="0" smtClean="0"/>
              <a:t>of 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applications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1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1" y="228600"/>
            <a:ext cx="9144001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Architectural Models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3363" r="1509" b="3363"/>
          <a:stretch/>
        </p:blipFill>
        <p:spPr>
          <a:xfrm>
            <a:off x="150812" y="1447800"/>
            <a:ext cx="6019800" cy="533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" t="3209" r="1849" b="3580"/>
          <a:stretch/>
        </p:blipFill>
        <p:spPr>
          <a:xfrm>
            <a:off x="6246812" y="1524000"/>
            <a:ext cx="5789613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pPr/>
              <a:t>18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08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152400"/>
            <a:ext cx="9753600" cy="9906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/>
              <a:t>Application Migration Complexity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pPr/>
              <a:t>19</a:t>
            </a:fld>
            <a:endParaRPr lang="en-US" sz="1400" dirty="0"/>
          </a:p>
        </p:txBody>
      </p:sp>
      <p:pic>
        <p:nvPicPr>
          <p:cNvPr id="6" name="Picture 5" descr="Screen Shot 2013-12-08 at 7.20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88" y="4495800"/>
            <a:ext cx="131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On-premise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43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Agenda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Problem Statement </a:t>
            </a:r>
          </a:p>
          <a:p>
            <a:endParaRPr lang="en-US" b="1" dirty="0"/>
          </a:p>
          <a:p>
            <a:r>
              <a:rPr lang="en-US" b="1" dirty="0"/>
              <a:t>Stakeholders’ Needs</a:t>
            </a:r>
          </a:p>
          <a:p>
            <a:endParaRPr lang="en-US" b="1" dirty="0"/>
          </a:p>
          <a:p>
            <a:r>
              <a:rPr lang="en-US" b="1" dirty="0"/>
              <a:t>Project Approach</a:t>
            </a:r>
          </a:p>
          <a:p>
            <a:endParaRPr lang="en-US" b="1" dirty="0"/>
          </a:p>
          <a:p>
            <a:r>
              <a:rPr lang="en-US" b="1" dirty="0"/>
              <a:t>Technical Research</a:t>
            </a:r>
          </a:p>
          <a:p>
            <a:endParaRPr lang="en-US" b="1" dirty="0"/>
          </a:p>
          <a:p>
            <a:r>
              <a:rPr lang="en-US" b="1" dirty="0"/>
              <a:t>Technical Analysis</a:t>
            </a:r>
          </a:p>
          <a:p>
            <a:endParaRPr lang="en-US" b="1" dirty="0"/>
          </a:p>
          <a:p>
            <a:r>
              <a:rPr lang="en-US" b="1" dirty="0"/>
              <a:t>Final Remarks</a:t>
            </a:r>
          </a:p>
          <a:p>
            <a:endParaRPr lang="en-US" b="1" dirty="0"/>
          </a:p>
          <a:p>
            <a:r>
              <a:rPr lang="en-US" b="1" dirty="0"/>
              <a:t>Questions &amp; Answers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2</a:t>
            </a:fld>
            <a:endParaRPr lang="en-US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-533400"/>
            <a:ext cx="10681474" cy="1636776"/>
          </a:xfrm>
        </p:spPr>
        <p:txBody>
          <a:bodyPr>
            <a:normAutofit/>
          </a:bodyPr>
          <a:lstStyle/>
          <a:p>
            <a:r>
              <a:rPr lang="en-US" sz="5400" dirty="0"/>
              <a:t>Perform Utility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20</a:t>
            </a:fld>
            <a:endParaRPr lang="en-US" sz="1400" b="1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2812" y="1066800"/>
            <a:ext cx="10693662" cy="685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Findings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9" y="2667000"/>
            <a:ext cx="7979243" cy="4177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18412" y="5486400"/>
            <a:ext cx="1828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54316"/>
              </p:ext>
            </p:extLst>
          </p:nvPr>
        </p:nvGraphicFramePr>
        <p:xfrm>
          <a:off x="3656012" y="2961640"/>
          <a:ext cx="3200400" cy="260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  <a:tr h="391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1B95A5">
                        <a:alpha val="24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1" y="762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Utility Analysis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524000"/>
            <a:ext cx="9829800" cy="11430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/>
              <a:t>Purpose</a:t>
            </a:r>
          </a:p>
          <a:p>
            <a:pPr lvl="1"/>
            <a:r>
              <a:rPr lang="en-US" b="1" dirty="0" smtClean="0"/>
              <a:t>Compare cloud alternatives based on stakeholder values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b="1" smtClean="0"/>
              <a:t>21</a:t>
            </a:fld>
            <a:endParaRPr lang="en-US" sz="1400" b="1" dirty="0"/>
          </a:p>
        </p:txBody>
      </p:sp>
      <p:sp>
        <p:nvSpPr>
          <p:cNvPr id="5" name="Content Placeholder 13"/>
          <p:cNvSpPr txBox="1">
            <a:spLocks/>
          </p:cNvSpPr>
          <p:nvPr/>
        </p:nvSpPr>
        <p:spPr>
          <a:xfrm>
            <a:off x="4189412" y="2895600"/>
            <a:ext cx="3276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lvl="0" indent="0">
              <a:spcBef>
                <a:spcPts val="0"/>
              </a:spcBef>
              <a:buSzPct val="80000"/>
              <a:buNone/>
            </a:pPr>
            <a:r>
              <a:rPr lang="en-US" sz="2800" b="1" dirty="0" smtClean="0"/>
              <a:t>Attributes</a:t>
            </a:r>
            <a:endParaRPr lang="en-US" sz="2800" b="1" dirty="0"/>
          </a:p>
          <a:p>
            <a:pPr marL="457200" lvl="1" indent="0">
              <a:spcBef>
                <a:spcPct val="20000"/>
              </a:spcBef>
              <a:buClr>
                <a:schemeClr val="accent2"/>
              </a:buClr>
              <a:buSzPct val="90000"/>
              <a:buNone/>
            </a:pP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92225211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611188" y="5665381"/>
            <a:ext cx="12209585" cy="1469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4024" y="2986026"/>
            <a:ext cx="3048000" cy="1890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438912" lvl="0" indent="-32004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sz="2800" b="1"/>
            </a:lvl1pPr>
            <a:lvl2pPr marL="731520" lvl="1" indent="-27432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sz="2000" b="1"/>
            </a:lvl2pPr>
            <a:lvl3pPr marL="682625" indent="-21907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lvl3pPr>
            <a:lvl4pPr marL="857250" indent="-174625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/>
            </a:lvl4pPr>
            <a:lvl5pPr marL="1030288" indent="-173038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/>
            </a:lvl5pPr>
            <a:lvl6pPr marL="1207008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6pPr>
            <a:lvl7pPr marL="1380744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7pPr>
            <a:lvl8pPr marL="1554480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8pPr>
            <a:lvl9pPr marL="1728216"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/>
            </a:lvl9pPr>
          </a:lstStyle>
          <a:p>
            <a:pPr>
              <a:buClr>
                <a:srgbClr val="002060"/>
              </a:buClr>
            </a:pP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16" name="Content Placeholder 13"/>
          <p:cNvSpPr txBox="1">
            <a:spLocks/>
          </p:cNvSpPr>
          <p:nvPr/>
        </p:nvSpPr>
        <p:spPr>
          <a:xfrm>
            <a:off x="3503612" y="36576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b="1" dirty="0" smtClean="0"/>
              <a:t>Performance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17" name="Content Placeholder 13"/>
          <p:cNvSpPr txBox="1">
            <a:spLocks/>
          </p:cNvSpPr>
          <p:nvPr/>
        </p:nvSpPr>
        <p:spPr>
          <a:xfrm>
            <a:off x="3503612" y="4038600"/>
            <a:ext cx="3048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b="1" dirty="0" smtClean="0"/>
              <a:t>Disaster Recovery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18" name="Content Placeholder 13"/>
          <p:cNvSpPr txBox="1">
            <a:spLocks/>
          </p:cNvSpPr>
          <p:nvPr/>
        </p:nvSpPr>
        <p:spPr>
          <a:xfrm>
            <a:off x="3503612" y="4419600"/>
            <a:ext cx="3048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b="1" dirty="0" smtClean="0"/>
              <a:t>Scalability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20" name="Content Placeholder 13"/>
          <p:cNvSpPr txBox="1">
            <a:spLocks/>
          </p:cNvSpPr>
          <p:nvPr/>
        </p:nvSpPr>
        <p:spPr>
          <a:xfrm>
            <a:off x="3503612" y="4800600"/>
            <a:ext cx="3048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b="1" dirty="0" smtClean="0"/>
              <a:t>Agility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21" name="Content Placeholder 13"/>
          <p:cNvSpPr txBox="1">
            <a:spLocks/>
          </p:cNvSpPr>
          <p:nvPr/>
        </p:nvSpPr>
        <p:spPr>
          <a:xfrm>
            <a:off x="3503612" y="5181600"/>
            <a:ext cx="3048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b="1" dirty="0" smtClean="0"/>
              <a:t>Integration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sp>
        <p:nvSpPr>
          <p:cNvPr id="35" name="Content Placeholder 13"/>
          <p:cNvSpPr txBox="1">
            <a:spLocks/>
          </p:cNvSpPr>
          <p:nvPr/>
        </p:nvSpPr>
        <p:spPr>
          <a:xfrm>
            <a:off x="3503612" y="3276600"/>
            <a:ext cx="25908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27432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</a:pPr>
            <a:r>
              <a:rPr lang="en-US" b="1" dirty="0" smtClean="0"/>
              <a:t>Cyber-Security</a:t>
            </a:r>
            <a:endParaRPr lang="en-US" sz="2800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sz="1600" b="1" dirty="0" smtClean="0">
              <a:solidFill>
                <a:srgbClr val="FF0000"/>
              </a:solidFill>
            </a:endParaRPr>
          </a:p>
          <a:p>
            <a:endParaRPr lang="en-US" b="1" dirty="0" smtClean="0"/>
          </a:p>
          <a:p>
            <a:pPr marL="0" indent="0">
              <a:buFont typeface="Arial" pitchFamily="34" charset="0"/>
              <a:buNone/>
            </a:pPr>
            <a:endParaRPr lang="en-US" b="1" dirty="0" smtClean="0"/>
          </a:p>
          <a:p>
            <a:pPr marL="231775" lvl="1" indent="0">
              <a:buFont typeface="Arial" pitchFamily="34" charset="0"/>
              <a:buNone/>
            </a:pPr>
            <a:endParaRPr lang="en-US" b="1" dirty="0" smtClean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16583775"/>
              </p:ext>
            </p:extLst>
          </p:nvPr>
        </p:nvGraphicFramePr>
        <p:xfrm>
          <a:off x="7085012" y="2379486"/>
          <a:ext cx="4901142" cy="3318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454024" y="3505200"/>
            <a:ext cx="3047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Status Quo (SQ)</a:t>
            </a:r>
          </a:p>
          <a:p>
            <a:pPr marL="742950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Partial Cloud (PC)</a:t>
            </a:r>
          </a:p>
          <a:p>
            <a:pPr marL="742950" lvl="1" indent="-28575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Full Cloud (FC)</a:t>
            </a:r>
          </a:p>
        </p:txBody>
      </p:sp>
    </p:spTree>
    <p:extLst>
      <p:ext uri="{BB962C8B-B14F-4D97-AF65-F5344CB8AC3E}">
        <p14:creationId xmlns:p14="http://schemas.microsoft.com/office/powerpoint/2010/main" val="11532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1" y="762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Utility Analysis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8012" y="1371600"/>
            <a:ext cx="11353800" cy="5029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Value Hierarchy (VH)</a:t>
            </a:r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Utility Function (UF)</a:t>
            </a:r>
          </a:p>
          <a:p>
            <a:pPr marL="0" lvl="0" indent="0">
              <a:buNone/>
            </a:pPr>
            <a:endParaRPr lang="en-US" b="1" dirty="0" smtClean="0"/>
          </a:p>
          <a:p>
            <a:pPr lvl="0"/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231775" lvl="1" indent="0">
              <a:buNone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b="1" smtClean="0"/>
              <a:pPr/>
              <a:t>22</a:t>
            </a:fld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1293812" y="5939135"/>
            <a:ext cx="937260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U</a:t>
            </a:r>
            <a:r>
              <a:rPr lang="en-US" sz="2400" b="1" baseline="-25000" dirty="0"/>
              <a:t>T</a:t>
            </a:r>
            <a:r>
              <a:rPr lang="en-US" sz="2400" b="1" dirty="0"/>
              <a:t> = U = </a:t>
            </a:r>
            <a:r>
              <a:rPr lang="en-US" sz="2400" b="1" dirty="0" smtClean="0"/>
              <a:t>0.191U</a:t>
            </a:r>
            <a:r>
              <a:rPr lang="en-US" sz="2400" b="1" baseline="-25000" dirty="0" smtClean="0"/>
              <a:t>CS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en-US" sz="2400" b="1" dirty="0" smtClean="0"/>
              <a:t>0.178U</a:t>
            </a:r>
            <a:r>
              <a:rPr lang="en-US" sz="2400" b="1" baseline="-25000" dirty="0"/>
              <a:t>P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en-US" sz="2400" b="1" dirty="0" smtClean="0"/>
              <a:t>0.162U</a:t>
            </a:r>
            <a:r>
              <a:rPr lang="en-US" sz="2400" b="1" baseline="-25000" dirty="0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en-US" sz="2400" b="1" dirty="0" smtClean="0"/>
              <a:t>0.125U</a:t>
            </a:r>
            <a:r>
              <a:rPr lang="en-US" sz="2400" b="1" baseline="-25000" dirty="0"/>
              <a:t>S</a:t>
            </a:r>
            <a:r>
              <a:rPr lang="en-US" sz="2400" b="1" dirty="0" smtClean="0"/>
              <a:t> </a:t>
            </a:r>
            <a:r>
              <a:rPr lang="en-US" sz="2400" b="1" dirty="0"/>
              <a:t>+ </a:t>
            </a:r>
            <a:r>
              <a:rPr lang="en-US" sz="2400" b="1" dirty="0" smtClean="0"/>
              <a:t>0.140U</a:t>
            </a:r>
            <a:r>
              <a:rPr lang="en-US" sz="2400" b="1" baseline="-25000" dirty="0" smtClean="0"/>
              <a:t>A</a:t>
            </a:r>
            <a:r>
              <a:rPr lang="en-US" sz="2400" b="1" dirty="0" smtClean="0"/>
              <a:t> + 0.204U</a:t>
            </a:r>
            <a:r>
              <a:rPr lang="en-US" sz="2400" b="1" baseline="-25000" dirty="0" smtClean="0"/>
              <a:t>I</a:t>
            </a:r>
            <a:endParaRPr lang="en-US" sz="2400" b="1" dirty="0"/>
          </a:p>
        </p:txBody>
      </p:sp>
      <p:sp>
        <p:nvSpPr>
          <p:cNvPr id="4" name="Up Arrow 3"/>
          <p:cNvSpPr/>
          <p:nvPr/>
        </p:nvSpPr>
        <p:spPr>
          <a:xfrm rot="9103601">
            <a:off x="263371" y="3413686"/>
            <a:ext cx="533400" cy="609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2718999">
            <a:off x="11320773" y="3418715"/>
            <a:ext cx="533400" cy="609600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" y="2261668"/>
            <a:ext cx="10896600" cy="2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9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1" y="1524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Utility Analysis Findings </a:t>
            </a: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b="1" smtClean="0"/>
              <a:pPr/>
              <a:t>23</a:t>
            </a:fld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5890" y="5147608"/>
            <a:ext cx="7765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Final Results: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Status Quo: 6.45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Partial Cloud: 6.82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Full Cloud: 9.21</a:t>
            </a:r>
          </a:p>
          <a:p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612" y="182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Scoring System: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2012" y="2286000"/>
            <a:ext cx="1447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4494212" y="2286000"/>
            <a:ext cx="1447800" cy="3048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6412" y="2286000"/>
            <a:ext cx="1447800" cy="3048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389812" y="2286000"/>
            <a:ext cx="1447800" cy="304800"/>
          </a:xfrm>
          <a:prstGeom prst="rect">
            <a:avLst/>
          </a:prstGeom>
          <a:solidFill>
            <a:srgbClr val="05E12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37612" y="2286000"/>
            <a:ext cx="1447800" cy="3048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b="1" dirty="0">
                <a:ln w="50800"/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6412" y="2017931"/>
            <a:ext cx="7239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6412" y="1600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Worst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4412" y="1600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Baseline (SQ)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523412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4612" y="2814935"/>
            <a:ext cx="408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Cyber-security Snapshot: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9412" y="3333750"/>
            <a:ext cx="11023600" cy="1771650"/>
            <a:chOff x="379412" y="2952750"/>
            <a:chExt cx="11023600" cy="177165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04"/>
            <a:stretch/>
          </p:blipFill>
          <p:spPr bwMode="auto">
            <a:xfrm>
              <a:off x="379412" y="2952750"/>
              <a:ext cx="11023600" cy="17716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827212" y="2971800"/>
              <a:ext cx="1676400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Characteristic 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79812" y="2979420"/>
              <a:ext cx="1752600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Characteristic 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94412" y="2971800"/>
              <a:ext cx="1676400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Characteristic 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075612" y="2971800"/>
              <a:ext cx="1676400" cy="171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Characteristic 4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03612" y="28764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(This was done for each of </a:t>
            </a:r>
            <a:r>
              <a:rPr lang="en-US" sz="2000" b="1" dirty="0" smtClean="0"/>
              <a:t> the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attributes </a:t>
            </a:r>
            <a:r>
              <a:rPr lang="en-US" sz="2000" b="1" dirty="0" smtClean="0"/>
              <a:t>&amp;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characteristics</a:t>
            </a:r>
            <a:r>
              <a:rPr lang="en-US" sz="2000" b="1" dirty="0" smtClean="0"/>
              <a:t>) 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300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Sensitivity Analysis 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24</a:t>
            </a:fld>
            <a:endParaRPr lang="en-US" sz="1400" b="1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937" y="1524001"/>
            <a:ext cx="6162675" cy="13716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00" b="1" dirty="0" smtClean="0"/>
              <a:t>Weight Sensitivity </a:t>
            </a:r>
          </a:p>
          <a:p>
            <a:r>
              <a:rPr lang="en-US" sz="1800" b="1" u="sng" dirty="0" smtClean="0"/>
              <a:t>Scenario </a:t>
            </a:r>
            <a:r>
              <a:rPr lang="en-US" sz="1800" b="1" u="sng" dirty="0"/>
              <a:t>1</a:t>
            </a:r>
            <a:r>
              <a:rPr lang="en-US" sz="1800" b="1" dirty="0"/>
              <a:t>: Swap the weights of the most important </a:t>
            </a:r>
            <a:r>
              <a:rPr lang="en-US" sz="1800" b="1" dirty="0" smtClean="0"/>
              <a:t>attributes </a:t>
            </a:r>
          </a:p>
          <a:p>
            <a:r>
              <a:rPr lang="en-US" sz="1800" b="1" u="sng" dirty="0" smtClean="0"/>
              <a:t>Scenario 2</a:t>
            </a:r>
            <a:r>
              <a:rPr lang="en-US" sz="1800" b="1" dirty="0"/>
              <a:t>: Assign the same </a:t>
            </a:r>
            <a:r>
              <a:rPr lang="en-US" sz="1800" b="1" dirty="0" smtClean="0"/>
              <a:t>weights </a:t>
            </a:r>
            <a:r>
              <a:rPr lang="en-US" sz="1800" b="1" dirty="0"/>
              <a:t>to most important </a:t>
            </a:r>
            <a:r>
              <a:rPr lang="en-US" sz="1800" b="1" dirty="0" smtClean="0"/>
              <a:t>attributes </a:t>
            </a:r>
          </a:p>
          <a:p>
            <a:r>
              <a:rPr lang="en-US" sz="1800" b="1" u="sng" dirty="0" smtClean="0"/>
              <a:t>Scenario 3</a:t>
            </a:r>
            <a:r>
              <a:rPr lang="en-US" sz="1800" b="1" dirty="0" smtClean="0"/>
              <a:t>: Assign the same weight to all attributes 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103937" y="1524000"/>
            <a:ext cx="6162675" cy="1371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rgbClr val="002060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rgbClr val="002060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buFont typeface="Wingdings 2"/>
              <a:buNone/>
            </a:pPr>
            <a:r>
              <a:rPr lang="en-US" sz="1800" b="1" dirty="0" smtClean="0"/>
              <a:t>Utility Sensitivity </a:t>
            </a:r>
          </a:p>
          <a:p>
            <a:r>
              <a:rPr lang="en-US" sz="1800" b="1" u="sng" dirty="0" smtClean="0"/>
              <a:t>Scenario 1</a:t>
            </a:r>
            <a:r>
              <a:rPr lang="en-US" sz="1800" b="1" dirty="0" smtClean="0"/>
              <a:t>: Increase integration for Status Quo </a:t>
            </a:r>
          </a:p>
          <a:p>
            <a:r>
              <a:rPr lang="en-US" sz="1800" b="1" u="sng" dirty="0" smtClean="0"/>
              <a:t>Scenario 2</a:t>
            </a:r>
            <a:r>
              <a:rPr lang="en-US" sz="1800" b="1" dirty="0" smtClean="0"/>
              <a:t>: Increase technical support for </a:t>
            </a:r>
            <a:r>
              <a:rPr lang="en-US" sz="1800" b="1" dirty="0"/>
              <a:t>Status Quo </a:t>
            </a:r>
            <a:r>
              <a:rPr lang="en-US" sz="1800" b="1" u="sng" dirty="0" smtClean="0"/>
              <a:t>Scenario 3</a:t>
            </a:r>
            <a:r>
              <a:rPr lang="en-US" sz="1800" b="1" dirty="0" smtClean="0"/>
              <a:t>: Increase integration and technical support for </a:t>
            </a:r>
            <a:r>
              <a:rPr lang="en-US" sz="1800" b="1" dirty="0"/>
              <a:t>Status Quo </a:t>
            </a:r>
            <a:endParaRPr lang="en-US" sz="1800" b="1" dirty="0" smtClean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879939"/>
              </p:ext>
            </p:extLst>
          </p:nvPr>
        </p:nvGraphicFramePr>
        <p:xfrm>
          <a:off x="0" y="3276600"/>
          <a:ext cx="6103937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462732"/>
              </p:ext>
            </p:extLst>
          </p:nvPr>
        </p:nvGraphicFramePr>
        <p:xfrm>
          <a:off x="6170612" y="3048000"/>
          <a:ext cx="6045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 rot="1511343">
            <a:off x="7773440" y="4146729"/>
            <a:ext cx="1752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98083">
            <a:off x="9914360" y="4105711"/>
            <a:ext cx="1319503" cy="6857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-533400"/>
            <a:ext cx="10681474" cy="1636776"/>
          </a:xfrm>
        </p:spPr>
        <p:txBody>
          <a:bodyPr/>
          <a:lstStyle/>
          <a:p>
            <a:r>
              <a:rPr lang="en-US" dirty="0"/>
              <a:t>Investigate Return on Investment (ROI)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25</a:t>
            </a:fld>
            <a:endParaRPr lang="en-US" sz="1400" b="1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2812" y="1066800"/>
            <a:ext cx="10693662" cy="685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Methodology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Findings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9" y="2667000"/>
            <a:ext cx="7979243" cy="41778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61012" y="5486400"/>
            <a:ext cx="1828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76200"/>
            <a:ext cx="10969943" cy="1252728"/>
          </a:xfrm>
        </p:spPr>
        <p:txBody>
          <a:bodyPr/>
          <a:lstStyle/>
          <a:p>
            <a:pPr algn="ctr"/>
            <a:r>
              <a:rPr lang="en-US" dirty="0" smtClean="0"/>
              <a:t>Return on Investment (ROI)</a:t>
            </a:r>
            <a:endParaRPr lang="en-US" dirty="0"/>
          </a:p>
        </p:txBody>
      </p:sp>
      <p:pic>
        <p:nvPicPr>
          <p:cNvPr id="7" name="Picture 6" descr="Screen Shot 2013-12-08 at 7.2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95012" y="6400800"/>
            <a:ext cx="978231" cy="274320"/>
          </a:xfrm>
        </p:spPr>
        <p:txBody>
          <a:bodyPr/>
          <a:lstStyle/>
          <a:p>
            <a:fld id="{65FCAC41-BB6D-46B9-8EDE-DA0891A32CF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3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370010" y="1524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Hardware </a:t>
            </a:r>
            <a:r>
              <a:rPr lang="en-US" sz="5400" b="1" dirty="0" smtClean="0"/>
              <a:t>Cost in Cloud</a:t>
            </a:r>
            <a:endParaRPr lang="en-US" sz="5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1" y="6505572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smtClean="0"/>
              <a:t>27</a:t>
            </a:fld>
            <a:endParaRPr lang="en-US" sz="1400" dirty="0"/>
          </a:p>
        </p:txBody>
      </p:sp>
      <p:pic>
        <p:nvPicPr>
          <p:cNvPr id="4" name="Picture 3" descr="Screen Shot 2013-12-08 at 7.2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-533400"/>
            <a:ext cx="10681474" cy="1636776"/>
          </a:xfrm>
        </p:spPr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28</a:t>
            </a:fld>
            <a:endParaRPr lang="en-US" sz="1400" b="1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912812" y="1066800"/>
            <a:ext cx="10693662" cy="68580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Findings 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Future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Lessons Learned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380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50812" y="1600200"/>
            <a:ext cx="2209800" cy="5257800"/>
          </a:xfrm>
          <a:prstGeom prst="rect">
            <a:avLst/>
          </a:prstGeom>
          <a:solidFill>
            <a:srgbClr val="FFFF00">
              <a:alpha val="15000"/>
            </a:srgbClr>
          </a:solidFill>
          <a:ln w="28575">
            <a:solidFill>
              <a:srgbClr val="F0FC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Findings Summary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2181" y="6476999"/>
            <a:ext cx="978231" cy="274320"/>
          </a:xfrm>
        </p:spPr>
        <p:txBody>
          <a:bodyPr/>
          <a:lstStyle/>
          <a:p>
            <a:fld id="{65FCAC41-BB6D-46B9-8EDE-DA0891A32CF6}" type="slidenum">
              <a:rPr lang="en-US" sz="1400" b="1" smtClean="0"/>
              <a:pPr/>
              <a:t>29</a:t>
            </a:fld>
            <a:endParaRPr lang="en-US" sz="1400" b="1"/>
          </a:p>
        </p:txBody>
      </p:sp>
      <p:sp>
        <p:nvSpPr>
          <p:cNvPr id="103" name="Rectangle 102"/>
          <p:cNvSpPr/>
          <p:nvPr/>
        </p:nvSpPr>
        <p:spPr>
          <a:xfrm>
            <a:off x="2665412" y="1600200"/>
            <a:ext cx="9220200" cy="5257800"/>
          </a:xfrm>
          <a:prstGeom prst="rect">
            <a:avLst/>
          </a:prstGeom>
          <a:solidFill>
            <a:srgbClr val="0070C0">
              <a:alpha val="30000"/>
            </a:srgb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</p:txBody>
      </p:sp>
      <p:sp>
        <p:nvSpPr>
          <p:cNvPr id="108" name="TextBox 107"/>
          <p:cNvSpPr txBox="1"/>
          <p:nvPr/>
        </p:nvSpPr>
        <p:spPr>
          <a:xfrm>
            <a:off x="5484812" y="1524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Findings</a:t>
            </a:r>
            <a:endParaRPr lang="en-US" sz="3200" b="1" dirty="0"/>
          </a:p>
        </p:txBody>
      </p:sp>
      <p:sp>
        <p:nvSpPr>
          <p:cNvPr id="111" name="Rounded Rectangle 110"/>
          <p:cNvSpPr/>
          <p:nvPr/>
        </p:nvSpPr>
        <p:spPr bwMode="auto">
          <a:xfrm>
            <a:off x="227012" y="2514600"/>
            <a:ext cx="1828800" cy="1295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rnd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Technical </a:t>
            </a:r>
          </a:p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&amp;</a:t>
            </a:r>
          </a:p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 Financial </a:t>
            </a:r>
          </a:p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Perspective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40472"/>
              </a:solidFill>
              <a:effectLst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455612" y="4191000"/>
            <a:ext cx="1447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Cost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40472"/>
              </a:solidFill>
              <a:effectLst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379412" y="4800600"/>
            <a:ext cx="16002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Security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40472"/>
              </a:solidFill>
              <a:effectLst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03212" y="5257800"/>
            <a:ext cx="1752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Disaster </a:t>
            </a:r>
          </a:p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Recovery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40472"/>
              </a:solidFill>
              <a:effectLst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303212" y="5943600"/>
            <a:ext cx="1752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Software </a:t>
            </a:r>
          </a:p>
          <a:p>
            <a:pPr algn="ctr"/>
            <a:r>
              <a:rPr lang="en-US" sz="2000" b="1" dirty="0" smtClean="0">
                <a:solidFill>
                  <a:srgbClr val="040472"/>
                </a:solidFill>
              </a:rPr>
              <a:t>Maintenance</a:t>
            </a:r>
            <a:endParaRPr kumimoji="0" lang="en-US" sz="2000" b="1" u="none" strike="noStrike" cap="none" normalizeH="0" baseline="0" dirty="0" smtClean="0">
              <a:ln>
                <a:noFill/>
              </a:ln>
              <a:solidFill>
                <a:srgbClr val="040472"/>
              </a:solidFill>
              <a:effectLst/>
            </a:endParaRPr>
          </a:p>
        </p:txBody>
      </p:sp>
      <p:cxnSp>
        <p:nvCxnSpPr>
          <p:cNvPr id="142" name="Straight Arrow Connector 4"/>
          <p:cNvCxnSpPr>
            <a:stCxn id="111" idx="3"/>
            <a:endCxn id="82" idx="1"/>
          </p:cNvCxnSpPr>
          <p:nvPr/>
        </p:nvCxnSpPr>
        <p:spPr bwMode="auto">
          <a:xfrm flipV="1">
            <a:off x="2055812" y="2514600"/>
            <a:ext cx="9144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ounded Rectangle 81"/>
          <p:cNvSpPr/>
          <p:nvPr/>
        </p:nvSpPr>
        <p:spPr>
          <a:xfrm>
            <a:off x="2970212" y="2133600"/>
            <a:ext cx="70866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Cloud is a challenging environment with advantages and disadvantages</a:t>
            </a:r>
            <a:endParaRPr lang="en-US" b="1" i="1" dirty="0" smtClean="0">
              <a:solidFill>
                <a:schemeClr val="tx1"/>
              </a:solidFill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970212" y="3048000"/>
            <a:ext cx="7086600" cy="76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 phased strategy should be taken to move the least complex apps to cloud fist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970212" y="3962400"/>
            <a:ext cx="70866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“Full Cloud” alternative maximizes the utility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970212" y="4648200"/>
            <a:ext cx="7086600" cy="533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IT labor cost &amp; Migration cost are </a:t>
            </a:r>
            <a:r>
              <a:rPr lang="en-US" sz="2400" b="1" dirty="0">
                <a:solidFill>
                  <a:schemeClr val="tx2"/>
                </a:solidFill>
              </a:rPr>
              <a:t>c</a:t>
            </a:r>
            <a:r>
              <a:rPr lang="en-US" sz="2400" b="1" dirty="0" smtClean="0">
                <a:solidFill>
                  <a:schemeClr val="tx2"/>
                </a:solidFill>
              </a:rPr>
              <a:t>ost drivers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970212" y="5334000"/>
            <a:ext cx="7086600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 smtClean="0">
                <a:solidFill>
                  <a:schemeClr val="tx2"/>
                </a:solidFill>
              </a:rPr>
              <a:t>It is possible to improve  software maintenance, disaster recovery process, and security by migration to cloud if the right solutions are chosen</a:t>
            </a:r>
          </a:p>
        </p:txBody>
      </p:sp>
      <p:cxnSp>
        <p:nvCxnSpPr>
          <p:cNvPr id="89" name="Straight Arrow Connector 4"/>
          <p:cNvCxnSpPr>
            <a:stCxn id="111" idx="3"/>
            <a:endCxn id="83" idx="1"/>
          </p:cNvCxnSpPr>
          <p:nvPr/>
        </p:nvCxnSpPr>
        <p:spPr bwMode="auto">
          <a:xfrm>
            <a:off x="2055812" y="3162300"/>
            <a:ext cx="914400" cy="266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Straight Arrow Connector 4"/>
          <p:cNvCxnSpPr>
            <a:stCxn id="111" idx="3"/>
            <a:endCxn id="85" idx="1"/>
          </p:cNvCxnSpPr>
          <p:nvPr/>
        </p:nvCxnSpPr>
        <p:spPr bwMode="auto">
          <a:xfrm>
            <a:off x="2055812" y="3162300"/>
            <a:ext cx="914400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-153988" y="1484293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Problem Statement</a:t>
            </a:r>
            <a:endParaRPr lang="en-US" sz="2800" b="1" dirty="0"/>
          </a:p>
        </p:txBody>
      </p:sp>
      <p:cxnSp>
        <p:nvCxnSpPr>
          <p:cNvPr id="95" name="Straight Arrow Connector 4"/>
          <p:cNvCxnSpPr>
            <a:stCxn id="112" idx="3"/>
            <a:endCxn id="86" idx="1"/>
          </p:cNvCxnSpPr>
          <p:nvPr/>
        </p:nvCxnSpPr>
        <p:spPr bwMode="auto">
          <a:xfrm>
            <a:off x="1903412" y="4381500"/>
            <a:ext cx="1066800" cy="533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7" name="Straight Arrow Connector 4"/>
          <p:cNvCxnSpPr>
            <a:stCxn id="121" idx="3"/>
            <a:endCxn id="87" idx="1"/>
          </p:cNvCxnSpPr>
          <p:nvPr/>
        </p:nvCxnSpPr>
        <p:spPr bwMode="auto">
          <a:xfrm flipV="1">
            <a:off x="2055812" y="6019800"/>
            <a:ext cx="9144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Straight Arrow Connector 4"/>
          <p:cNvCxnSpPr>
            <a:stCxn id="115" idx="3"/>
            <a:endCxn id="87" idx="1"/>
          </p:cNvCxnSpPr>
          <p:nvPr/>
        </p:nvCxnSpPr>
        <p:spPr bwMode="auto">
          <a:xfrm>
            <a:off x="2055812" y="5562600"/>
            <a:ext cx="914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Straight Arrow Connector 4"/>
          <p:cNvCxnSpPr>
            <a:stCxn id="114" idx="3"/>
            <a:endCxn id="87" idx="1"/>
          </p:cNvCxnSpPr>
          <p:nvPr/>
        </p:nvCxnSpPr>
        <p:spPr bwMode="auto">
          <a:xfrm>
            <a:off x="1979612" y="4991100"/>
            <a:ext cx="990600" cy="1028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 rot="21142390">
            <a:off x="9544893" y="2346135"/>
            <a:ext cx="2286000" cy="476071"/>
          </a:xfrm>
          <a:prstGeom prst="roundRect">
            <a:avLst>
              <a:gd name="adj" fmla="val 50000"/>
            </a:avLst>
          </a:prstGeom>
          <a:solidFill>
            <a:srgbClr val="FCFDD7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40472"/>
                </a:solidFill>
              </a:rPr>
              <a:t>Comparative Analysis</a:t>
            </a:r>
            <a:endParaRPr lang="en-US" sz="1600" b="1" i="1" dirty="0">
              <a:solidFill>
                <a:srgbClr val="04047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 rot="21092960">
            <a:off x="9541201" y="3234747"/>
            <a:ext cx="2286000" cy="476071"/>
          </a:xfrm>
          <a:prstGeom prst="roundRect">
            <a:avLst>
              <a:gd name="adj" fmla="val 50000"/>
            </a:avLst>
          </a:prstGeom>
          <a:solidFill>
            <a:srgbClr val="FCFDD7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40472"/>
                </a:solidFill>
              </a:rPr>
              <a:t>Complexity Analysis</a:t>
            </a:r>
            <a:endParaRPr lang="en-US" sz="1600" b="1" i="1" dirty="0">
              <a:solidFill>
                <a:srgbClr val="04047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21171492">
            <a:off x="9523412" y="3955671"/>
            <a:ext cx="2286000" cy="476071"/>
          </a:xfrm>
          <a:prstGeom prst="roundRect">
            <a:avLst>
              <a:gd name="adj" fmla="val 50000"/>
            </a:avLst>
          </a:prstGeom>
          <a:solidFill>
            <a:srgbClr val="FCFDD7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40472"/>
                </a:solidFill>
              </a:rPr>
              <a:t>Utility Analysis</a:t>
            </a:r>
            <a:endParaRPr lang="en-US" sz="1600" b="1" i="1" dirty="0">
              <a:solidFill>
                <a:srgbClr val="04047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21117823">
            <a:off x="9523412" y="4609038"/>
            <a:ext cx="2286000" cy="476071"/>
          </a:xfrm>
          <a:prstGeom prst="roundRect">
            <a:avLst>
              <a:gd name="adj" fmla="val 50000"/>
            </a:avLst>
          </a:prstGeom>
          <a:solidFill>
            <a:srgbClr val="FCFDD7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40472"/>
                </a:solidFill>
              </a:rPr>
              <a:t>COST Analysis</a:t>
            </a:r>
            <a:endParaRPr lang="en-US" sz="1600" b="1" i="1" dirty="0">
              <a:solidFill>
                <a:srgbClr val="040472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 rot="21217138">
            <a:off x="9523412" y="5688159"/>
            <a:ext cx="2286000" cy="476071"/>
          </a:xfrm>
          <a:prstGeom prst="roundRect">
            <a:avLst>
              <a:gd name="adj" fmla="val 50000"/>
            </a:avLst>
          </a:prstGeom>
          <a:solidFill>
            <a:srgbClr val="FCFDD7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40472"/>
                </a:solidFill>
              </a:rPr>
              <a:t>Comparative Analysis</a:t>
            </a:r>
            <a:endParaRPr lang="en-US" sz="1600" b="1" i="1" dirty="0">
              <a:solidFill>
                <a:srgbClr val="040472"/>
              </a:solidFill>
            </a:endParaRPr>
          </a:p>
        </p:txBody>
      </p:sp>
      <p:cxnSp>
        <p:nvCxnSpPr>
          <p:cNvPr id="30" name="Straight Arrow Connector 4"/>
          <p:cNvCxnSpPr>
            <a:endCxn id="86" idx="1"/>
          </p:cNvCxnSpPr>
          <p:nvPr/>
        </p:nvCxnSpPr>
        <p:spPr bwMode="auto">
          <a:xfrm>
            <a:off x="2055812" y="3162300"/>
            <a:ext cx="914400" cy="1752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4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260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Problem Statement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75192"/>
            <a:ext cx="5867400" cy="4625609"/>
          </a:xfrm>
        </p:spPr>
        <p:txBody>
          <a:bodyPr>
            <a:noAutofit/>
          </a:bodyPr>
          <a:lstStyle/>
          <a:p>
            <a:pPr lvl="0"/>
            <a:r>
              <a:rPr lang="en-US" sz="2500" b="1" dirty="0" smtClean="0"/>
              <a:t>Cumbersome software maintenance: can </a:t>
            </a:r>
            <a:r>
              <a:rPr lang="en-US" sz="2500" b="1" dirty="0"/>
              <a:t>cloud provide a higher performance and more integrated solution? </a:t>
            </a:r>
            <a:endParaRPr lang="en-US" sz="2500" b="1" dirty="0" smtClean="0"/>
          </a:p>
          <a:p>
            <a:pPr lvl="0"/>
            <a:r>
              <a:rPr lang="en-US" sz="2500" b="1" dirty="0" smtClean="0"/>
              <a:t>Will </a:t>
            </a:r>
            <a:r>
              <a:rPr lang="en-US" sz="2500" b="1" dirty="0"/>
              <a:t>moving to cloud reduce the cost?  </a:t>
            </a:r>
          </a:p>
          <a:p>
            <a:pPr lvl="0"/>
            <a:r>
              <a:rPr lang="en-US" sz="2500" b="1" dirty="0" smtClean="0"/>
              <a:t>NOVEC </a:t>
            </a:r>
            <a:r>
              <a:rPr lang="en-US" sz="2500" b="1" dirty="0"/>
              <a:t>has a warm Disaster Recovery (DR) site. Will it be more effective to look at a cloud solution for DR?</a:t>
            </a:r>
          </a:p>
          <a:p>
            <a:pPr lvl="0"/>
            <a:r>
              <a:rPr lang="en-US" sz="2500" b="1" dirty="0" smtClean="0"/>
              <a:t>Cyber-security: will </a:t>
            </a:r>
            <a:r>
              <a:rPr lang="en-US" sz="2500" b="1" dirty="0"/>
              <a:t>cloud provide a </a:t>
            </a:r>
            <a:r>
              <a:rPr lang="en-US" sz="2500" b="1" dirty="0" smtClean="0"/>
              <a:t>secured </a:t>
            </a:r>
            <a:r>
              <a:rPr lang="en-US" sz="2500" b="1" dirty="0"/>
              <a:t>environment</a:t>
            </a:r>
            <a:r>
              <a:rPr lang="en-US" sz="2500" b="1" dirty="0" smtClean="0"/>
              <a:t>?</a:t>
            </a:r>
          </a:p>
          <a:p>
            <a:pPr lvl="0"/>
            <a:r>
              <a:rPr lang="en-US" sz="2500" b="1" dirty="0" smtClean="0"/>
              <a:t>Technical and financial perspectives </a:t>
            </a:r>
            <a:endParaRPr lang="en-US" sz="25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3</a:t>
            </a:fld>
            <a:endParaRPr lang="en-US" sz="1400" b="1" dirty="0"/>
          </a:p>
        </p:txBody>
      </p:sp>
      <p:pic>
        <p:nvPicPr>
          <p:cNvPr id="7" name="Picture 6" descr="disasterrecove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846" y="3048000"/>
            <a:ext cx="2584566" cy="1898041"/>
          </a:xfrm>
          <a:prstGeom prst="rect">
            <a:avLst/>
          </a:prstGeom>
        </p:spPr>
      </p:pic>
      <p:pic>
        <p:nvPicPr>
          <p:cNvPr id="15" name="Picture 14" descr="antivirus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88000A"/>
              </a:clrFrom>
              <a:clrTo>
                <a:srgbClr val="88000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43" y="5105400"/>
            <a:ext cx="1081869" cy="1086205"/>
          </a:xfrm>
          <a:prstGeom prst="rect">
            <a:avLst/>
          </a:prstGeom>
        </p:spPr>
      </p:pic>
      <p:pic>
        <p:nvPicPr>
          <p:cNvPr id="19" name="Picture 18" descr="maintenance_300x400.pn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000" l="3667" r="98000">
                        <a14:foregroundMark x1="9667" y1="92500" x2="9667" y2="92500"/>
                        <a14:foregroundMark x1="17667" y1="92750" x2="17667" y2="92750"/>
                        <a14:foregroundMark x1="25667" y1="92750" x2="25667" y2="92750"/>
                        <a14:foregroundMark x1="30667" y1="92750" x2="30667" y2="92750"/>
                        <a14:foregroundMark x1="40667" y1="93000" x2="40667" y2="93000"/>
                        <a14:foregroundMark x1="46000" y1="92750" x2="46000" y2="92750"/>
                        <a14:foregroundMark x1="54667" y1="89250" x2="54667" y2="89250"/>
                        <a14:foregroundMark x1="63667" y1="92750" x2="63667" y2="92750"/>
                        <a14:foregroundMark x1="72667" y1="91500" x2="72667" y2="91500"/>
                        <a14:foregroundMark x1="81333" y1="90500" x2="81333" y2="90500"/>
                        <a14:foregroundMark x1="91000" y1="88750" x2="91000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412" y="1600200"/>
            <a:ext cx="1085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41411" y="152400"/>
            <a:ext cx="9144001" cy="9906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Future Work</a:t>
            </a:r>
            <a:endParaRPr lang="en-US" sz="5400" b="1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600200"/>
            <a:ext cx="11353800" cy="50292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A project to assess complex applications </a:t>
            </a:r>
          </a:p>
          <a:p>
            <a:pPr lvl="0"/>
            <a:endParaRPr lang="en-US" b="1" dirty="0"/>
          </a:p>
          <a:p>
            <a:pPr lvl="0"/>
            <a:r>
              <a:rPr lang="en-US" b="1" dirty="0" smtClean="0"/>
              <a:t>More in-depth analysis of integration 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Analysis of bandwidth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smtClean="0"/>
              <a:t>A project to determine full ROI </a:t>
            </a:r>
          </a:p>
          <a:p>
            <a:pPr lvl="1"/>
            <a:endParaRPr lang="en-US" b="1" dirty="0" smtClean="0"/>
          </a:p>
          <a:p>
            <a:pPr lvl="0"/>
            <a:endParaRPr lang="en-US" b="1" dirty="0" smtClean="0"/>
          </a:p>
          <a:p>
            <a:pPr lvl="0"/>
            <a:endParaRPr lang="en-US" b="1" dirty="0"/>
          </a:p>
          <a:p>
            <a:pPr marL="0" lvl="0" indent="0">
              <a:buNone/>
            </a:pPr>
            <a:endParaRPr lang="en-US" b="1" dirty="0"/>
          </a:p>
          <a:p>
            <a:pPr marL="231775" lvl="1" indent="0">
              <a:buNone/>
            </a:pPr>
            <a:endParaRPr lang="en-US" b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580812" y="6477000"/>
            <a:ext cx="457201" cy="276228"/>
          </a:xfrm>
        </p:spPr>
        <p:txBody>
          <a:bodyPr/>
          <a:lstStyle/>
          <a:p>
            <a:fld id="{2A013F82-EE5E-44EE-A61D-E31C6657F26F}" type="slidenum">
              <a:rPr lang="en-US" sz="1400" b="1" smtClean="0"/>
              <a:t>30</a:t>
            </a:fld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241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Questions &amp;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447800"/>
            <a:ext cx="6018211" cy="411480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800"/>
              </a:spcBef>
              <a:buSzPct val="100000"/>
              <a:buNone/>
            </a:pPr>
            <a:r>
              <a:rPr lang="en-US" b="1" dirty="0" smtClean="0"/>
              <a:t>Project Statistics </a:t>
            </a:r>
            <a:endParaRPr lang="en-US" b="1" dirty="0"/>
          </a:p>
          <a:p>
            <a:pPr marL="0" lvl="0" indent="0" algn="ctr">
              <a:buNone/>
            </a:pPr>
            <a:endParaRPr lang="en-US" sz="2800" b="1" dirty="0" smtClean="0"/>
          </a:p>
          <a:p>
            <a:pPr lvl="0"/>
            <a:r>
              <a:rPr lang="en-US" sz="3000" b="1" dirty="0" smtClean="0"/>
              <a:t>130 pages of report</a:t>
            </a:r>
          </a:p>
          <a:p>
            <a:pPr lvl="0"/>
            <a:r>
              <a:rPr lang="en-US" sz="3000" b="1" dirty="0" smtClean="0"/>
              <a:t>6 </a:t>
            </a:r>
            <a:r>
              <a:rPr lang="en-US" sz="3000" b="1" dirty="0"/>
              <a:t>NOVEC employees interviewed</a:t>
            </a:r>
          </a:p>
          <a:p>
            <a:pPr lvl="0"/>
            <a:r>
              <a:rPr lang="en-US" sz="3000" b="1" dirty="0"/>
              <a:t>11 CSPs &amp; application vendors contacted</a:t>
            </a:r>
          </a:p>
          <a:p>
            <a:pPr lvl="0"/>
            <a:r>
              <a:rPr lang="en-US" sz="3000" b="1" dirty="0"/>
              <a:t>10 cloud consultants &amp; experts contacted</a:t>
            </a:r>
          </a:p>
          <a:p>
            <a:pPr lvl="0"/>
            <a:r>
              <a:rPr lang="en-US" sz="3000" b="1" dirty="0"/>
              <a:t>7 professors contacted </a:t>
            </a:r>
          </a:p>
          <a:p>
            <a:pPr lvl="0"/>
            <a:r>
              <a:rPr lang="en-US" sz="3000" b="1" dirty="0"/>
              <a:t>126 articles, papers, books, and scholarly websites reviewed</a:t>
            </a:r>
          </a:p>
          <a:p>
            <a:endParaRPr lang="en-US" sz="3000" b="1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z="1400" b="1" smtClean="0"/>
              <a:pPr/>
              <a:t>31</a:t>
            </a:fld>
            <a:endParaRPr lang="en-US" sz="1400" b="1" dirty="0"/>
          </a:p>
        </p:txBody>
      </p:sp>
      <p:sp>
        <p:nvSpPr>
          <p:cNvPr id="6" name="Content Placeholder 13"/>
          <p:cNvSpPr txBox="1">
            <a:spLocks/>
          </p:cNvSpPr>
          <p:nvPr/>
        </p:nvSpPr>
        <p:spPr>
          <a:xfrm>
            <a:off x="6246812" y="1600200"/>
            <a:ext cx="5867400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3200" b="1" dirty="0" smtClean="0"/>
              <a:t>Lessons Learned</a:t>
            </a:r>
          </a:p>
          <a:p>
            <a:pPr marL="0" lvl="0" indent="0" algn="ctr">
              <a:buNone/>
            </a:pPr>
            <a:endParaRPr lang="en-US" sz="2800" b="1" dirty="0" smtClean="0"/>
          </a:p>
          <a:p>
            <a:pPr marL="438912" indent="-320040">
              <a:spcBef>
                <a:spcPts val="0"/>
              </a:spcBef>
              <a:buClr>
                <a:srgbClr val="002060"/>
              </a:buClr>
              <a:buSzPct val="80000"/>
              <a:buFont typeface="Wingdings 2"/>
              <a:buChar char=""/>
            </a:pPr>
            <a:r>
              <a:rPr lang="en-US" sz="3000" b="1" dirty="0"/>
              <a:t>Establish an up-front scope </a:t>
            </a:r>
          </a:p>
          <a:p>
            <a:pPr marL="438912" indent="-320040">
              <a:spcBef>
                <a:spcPts val="0"/>
              </a:spcBef>
              <a:buClr>
                <a:srgbClr val="002060"/>
              </a:buClr>
              <a:buSzPct val="80000"/>
              <a:buFont typeface="Wingdings 2"/>
              <a:buChar char=""/>
            </a:pPr>
            <a:r>
              <a:rPr lang="en-US" sz="3000" b="1" dirty="0" smtClean="0"/>
              <a:t>Follow </a:t>
            </a:r>
            <a:r>
              <a:rPr lang="en-US" sz="3000" b="1" dirty="0"/>
              <a:t>a technical </a:t>
            </a:r>
            <a:r>
              <a:rPr lang="en-US" sz="3000" b="1" dirty="0" smtClean="0"/>
              <a:t>approach and stick with it</a:t>
            </a:r>
            <a:endParaRPr lang="en-US" sz="3000" b="1" dirty="0"/>
          </a:p>
          <a:p>
            <a:pPr marL="438912" indent="-320040">
              <a:spcBef>
                <a:spcPts val="0"/>
              </a:spcBef>
              <a:buClr>
                <a:srgbClr val="002060"/>
              </a:buClr>
              <a:buSzPct val="80000"/>
              <a:buFont typeface="Wingdings 2"/>
              <a:buChar char=""/>
            </a:pPr>
            <a:r>
              <a:rPr lang="en-US" sz="3000" b="1" dirty="0"/>
              <a:t>If information is not available from primary sources, utilize secondary resources </a:t>
            </a:r>
          </a:p>
          <a:p>
            <a:pPr marL="438912" indent="-320040">
              <a:spcBef>
                <a:spcPts val="0"/>
              </a:spcBef>
              <a:buClr>
                <a:srgbClr val="002060"/>
              </a:buClr>
              <a:buSzPct val="80000"/>
              <a:buFont typeface="Wingdings 2"/>
              <a:buChar char=""/>
            </a:pPr>
            <a:r>
              <a:rPr lang="en-US" sz="3000" b="1" dirty="0"/>
              <a:t>The more open communication with the stakeholder, the better the final </a:t>
            </a:r>
            <a:r>
              <a:rPr lang="en-US" sz="3000" b="1" dirty="0" smtClean="0"/>
              <a:t>product</a:t>
            </a:r>
            <a:endParaRPr lang="en-US" sz="2800" b="1" dirty="0" smtClean="0"/>
          </a:p>
          <a:p>
            <a:pPr lvl="1"/>
            <a:endParaRPr lang="en-US" sz="24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pPr marL="0" indent="0">
              <a:buFont typeface="Arial" pitchFamily="34" charset="0"/>
              <a:buNone/>
            </a:pPr>
            <a:endParaRPr lang="en-US" sz="2800" b="1" dirty="0" smtClean="0"/>
          </a:p>
          <a:p>
            <a:pPr marL="231775" lvl="1" indent="0">
              <a:buFont typeface="Arial" pitchFamily="34" charset="0"/>
              <a:buNone/>
            </a:pP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02605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152400"/>
            <a:ext cx="10969943" cy="125272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Statement of Work (SOW)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4</a:t>
            </a:fld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8 core </a:t>
            </a:r>
            <a:r>
              <a:rPr lang="en-US" sz="2800" b="1" dirty="0" smtClean="0"/>
              <a:t>applications</a:t>
            </a:r>
            <a:endParaRPr lang="en-US" sz="2800" b="1" dirty="0"/>
          </a:p>
          <a:p>
            <a:r>
              <a:rPr lang="en-US" sz="2800" b="1" dirty="0"/>
              <a:t>6</a:t>
            </a:r>
            <a:r>
              <a:rPr lang="en-US" sz="2800" b="1" dirty="0" smtClean="0"/>
              <a:t> </a:t>
            </a:r>
            <a:r>
              <a:rPr lang="en-US" sz="2800" b="1" dirty="0"/>
              <a:t>Areas of Focus (aka Major Considerations) </a:t>
            </a:r>
          </a:p>
          <a:p>
            <a:r>
              <a:rPr lang="en-US" sz="2800" b="1" dirty="0"/>
              <a:t>Stakeholders: </a:t>
            </a:r>
            <a:r>
              <a:rPr lang="en-US" sz="2400" b="1" dirty="0"/>
              <a:t>NOVEC’s application users, LM IT staff, NOVEC’s customers, managers (decision makers) </a:t>
            </a:r>
          </a:p>
          <a:p>
            <a:r>
              <a:rPr lang="en-US" sz="2800" b="1" dirty="0"/>
              <a:t>Assumptions &amp; Scope</a:t>
            </a:r>
          </a:p>
          <a:p>
            <a:pPr lvl="1"/>
            <a:r>
              <a:rPr lang="en-US" sz="2400" b="1" dirty="0"/>
              <a:t>Core applications and major considerations only </a:t>
            </a:r>
          </a:p>
          <a:p>
            <a:pPr lvl="1"/>
            <a:r>
              <a:rPr lang="en-US" sz="2400" b="1" dirty="0"/>
              <a:t>NOVEC’s internet bandwidth can handle proposed cloud solutions</a:t>
            </a:r>
          </a:p>
          <a:p>
            <a:pPr lvl="1"/>
            <a:r>
              <a:rPr lang="en-US" sz="2400" b="1" dirty="0"/>
              <a:t>Impact on current IT staffing  is out of scope</a:t>
            </a:r>
          </a:p>
          <a:p>
            <a:pPr lvl="1"/>
            <a:r>
              <a:rPr lang="en-US" sz="2400" b="1" dirty="0"/>
              <a:t>Cloud implementation scheduling is out of scope</a:t>
            </a:r>
          </a:p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2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012" y="192024"/>
            <a:ext cx="7694772" cy="1027176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Stakeholders’ Needs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2" y="1775192"/>
            <a:ext cx="5789771" cy="462560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2500" b="1" dirty="0"/>
              <a:t>Higher </a:t>
            </a:r>
            <a:r>
              <a:rPr lang="en-US" sz="2500" b="1" dirty="0" smtClean="0"/>
              <a:t>performance? </a:t>
            </a:r>
          </a:p>
          <a:p>
            <a:pPr>
              <a:lnSpc>
                <a:spcPct val="130000"/>
              </a:lnSpc>
            </a:pPr>
            <a:r>
              <a:rPr lang="en-US" sz="2500" b="1" dirty="0"/>
              <a:t>M</a:t>
            </a:r>
            <a:r>
              <a:rPr lang="en-US" sz="2500" b="1" dirty="0" smtClean="0"/>
              <a:t>ore </a:t>
            </a:r>
            <a:r>
              <a:rPr lang="en-US" sz="2500" b="1" dirty="0"/>
              <a:t>integrated solution?  </a:t>
            </a:r>
          </a:p>
          <a:p>
            <a:pPr lvl="0">
              <a:lnSpc>
                <a:spcPct val="130000"/>
              </a:lnSpc>
            </a:pPr>
            <a:r>
              <a:rPr lang="en-US" sz="2500" b="1" dirty="0"/>
              <a:t>Cyber-</a:t>
            </a:r>
            <a:r>
              <a:rPr lang="en-US" sz="2500" b="1" dirty="0" smtClean="0"/>
              <a:t>security and DR?</a:t>
            </a:r>
            <a:endParaRPr lang="en-US" sz="2500" b="1" dirty="0"/>
          </a:p>
          <a:p>
            <a:pPr>
              <a:lnSpc>
                <a:spcPct val="130000"/>
              </a:lnSpc>
            </a:pPr>
            <a:r>
              <a:rPr lang="en-US" sz="2500" b="1" dirty="0"/>
              <a:t>Scalability and </a:t>
            </a:r>
            <a:r>
              <a:rPr lang="en-US" sz="2500" b="1" dirty="0" smtClean="0"/>
              <a:t>agility?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/>
              <a:t>Cloud solution for each application</a:t>
            </a:r>
          </a:p>
          <a:p>
            <a:pPr>
              <a:lnSpc>
                <a:spcPct val="130000"/>
              </a:lnSpc>
            </a:pPr>
            <a:r>
              <a:rPr lang="en-US" sz="2500" b="1" dirty="0" smtClean="0"/>
              <a:t>Application maintenance </a:t>
            </a:r>
            <a:r>
              <a:rPr lang="en-US" sz="2500" b="1" dirty="0"/>
              <a:t>and patch </a:t>
            </a:r>
            <a:r>
              <a:rPr lang="en-US" sz="2500" b="1" dirty="0" smtClean="0"/>
              <a:t>updating? </a:t>
            </a:r>
          </a:p>
          <a:p>
            <a:pPr>
              <a:lnSpc>
                <a:spcPct val="130000"/>
              </a:lnSpc>
            </a:pPr>
            <a:r>
              <a:rPr lang="en-US" sz="2500" b="1" dirty="0"/>
              <a:t>Cloud vs. Status </a:t>
            </a:r>
            <a:r>
              <a:rPr lang="en-US" sz="2500" b="1" dirty="0" smtClean="0"/>
              <a:t>quo</a:t>
            </a:r>
          </a:p>
          <a:p>
            <a:pPr lvl="0">
              <a:lnSpc>
                <a:spcPct val="130000"/>
              </a:lnSpc>
            </a:pPr>
            <a:r>
              <a:rPr lang="en-US" sz="2500" b="1" dirty="0" smtClean="0"/>
              <a:t>Cost </a:t>
            </a:r>
            <a:r>
              <a:rPr lang="en-US" sz="2500" b="1" dirty="0"/>
              <a:t>reduction in cloud</a:t>
            </a:r>
            <a:r>
              <a:rPr lang="en-US" sz="2500" b="1" dirty="0" smtClean="0"/>
              <a:t>?</a:t>
            </a:r>
            <a:endParaRPr lang="en-US" sz="25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5</a:t>
            </a:fld>
            <a:endParaRPr lang="en-US" sz="1400" b="1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781641" y="1828800"/>
            <a:ext cx="5789771" cy="462560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r>
              <a:rPr lang="en-US" sz="2500" b="1" dirty="0" smtClean="0"/>
              <a:t>Major </a:t>
            </a:r>
            <a:r>
              <a:rPr lang="en-US" sz="2500" b="1" dirty="0"/>
              <a:t>Consideration-based </a:t>
            </a:r>
            <a:r>
              <a:rPr lang="en-US" sz="2500" b="1" dirty="0" smtClean="0"/>
              <a:t>analysis</a:t>
            </a:r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r>
              <a:rPr lang="en-US" sz="2500" b="1" dirty="0" smtClean="0"/>
              <a:t>Application</a:t>
            </a:r>
            <a:r>
              <a:rPr lang="en-US" sz="2500" b="1" dirty="0"/>
              <a:t>-based </a:t>
            </a:r>
            <a:r>
              <a:rPr lang="en-US" sz="2500" b="1" dirty="0" smtClean="0"/>
              <a:t>analysis</a:t>
            </a:r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r>
              <a:rPr lang="en-US" sz="2500" b="1" dirty="0" smtClean="0"/>
              <a:t>Utility analysis</a:t>
            </a:r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/>
          </a:p>
          <a:p>
            <a:pPr marL="118872" indent="0">
              <a:lnSpc>
                <a:spcPct val="50000"/>
              </a:lnSpc>
              <a:buNone/>
            </a:pPr>
            <a:endParaRPr lang="en-US" sz="2500" b="1" dirty="0" smtClean="0"/>
          </a:p>
          <a:p>
            <a:pPr marL="118872" indent="0">
              <a:lnSpc>
                <a:spcPct val="50000"/>
              </a:lnSpc>
              <a:buNone/>
            </a:pPr>
            <a:r>
              <a:rPr lang="en-US" sz="2500" b="1" dirty="0"/>
              <a:t>ROI Analysis</a:t>
            </a:r>
          </a:p>
          <a:p>
            <a:pPr marL="118872" indent="0">
              <a:lnSpc>
                <a:spcPct val="50000"/>
              </a:lnSpc>
              <a:buNone/>
            </a:pPr>
            <a:r>
              <a:rPr lang="en-US" sz="2500" b="1" dirty="0" smtClean="0"/>
              <a:t>  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399212" y="482024"/>
            <a:ext cx="327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Analysis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Right Arrow Callout 6"/>
          <p:cNvSpPr/>
          <p:nvPr/>
        </p:nvSpPr>
        <p:spPr>
          <a:xfrm>
            <a:off x="5789612" y="1676400"/>
            <a:ext cx="990600" cy="2209800"/>
          </a:xfrm>
          <a:prstGeom prst="rightArrowCallout">
            <a:avLst>
              <a:gd name="adj1" fmla="val 6197"/>
              <a:gd name="adj2" fmla="val 11325"/>
              <a:gd name="adj3" fmla="val 11325"/>
              <a:gd name="adj4" fmla="val 61558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Callout 15"/>
          <p:cNvSpPr/>
          <p:nvPr/>
        </p:nvSpPr>
        <p:spPr>
          <a:xfrm>
            <a:off x="5789612" y="4038600"/>
            <a:ext cx="990600" cy="1219200"/>
          </a:xfrm>
          <a:prstGeom prst="rightArrowCallout">
            <a:avLst>
              <a:gd name="adj1" fmla="val 7407"/>
              <a:gd name="adj2" fmla="val 9758"/>
              <a:gd name="adj3" fmla="val 10185"/>
              <a:gd name="adj4" fmla="val 59849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5789612" y="5943600"/>
            <a:ext cx="990600" cy="381000"/>
          </a:xfrm>
          <a:prstGeom prst="rightArrowCallout">
            <a:avLst>
              <a:gd name="adj1" fmla="val 14744"/>
              <a:gd name="adj2" fmla="val 21581"/>
              <a:gd name="adj3" fmla="val 25000"/>
              <a:gd name="adj4" fmla="val 60703"/>
            </a:avLst>
          </a:prstGeom>
          <a:solidFill>
            <a:srgbClr val="FF7C8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Callout 18"/>
          <p:cNvSpPr/>
          <p:nvPr/>
        </p:nvSpPr>
        <p:spPr>
          <a:xfrm>
            <a:off x="5789612" y="5410200"/>
            <a:ext cx="990600" cy="381000"/>
          </a:xfrm>
          <a:prstGeom prst="rightArrowCallout">
            <a:avLst>
              <a:gd name="adj1" fmla="val 14744"/>
              <a:gd name="adj2" fmla="val 21581"/>
              <a:gd name="adj3" fmla="val 25000"/>
              <a:gd name="adj4" fmla="val 60703"/>
            </a:avLst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6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32174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  <p:bldP spid="5" grpId="0"/>
      <p:bldP spid="7" grpId="0" animBg="1"/>
      <p:bldP spid="16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Project Approach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6</a:t>
            </a:fld>
            <a:endParaRPr lang="en-US" sz="1400" b="1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69" y="1524000"/>
            <a:ext cx="10058400" cy="533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28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smtClean="0"/>
              <a:t>The Big Picture (Tip of the Iceberg Analogy)</a:t>
            </a:r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2" descr="http://social.technet.microsoft.com/wiki/cfs-file.ashx/__key/communityserver-wikis-components-files/00-00-00-00-05/3010.pctechmodel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65" r="4790" b="8425"/>
          <a:stretch/>
        </p:blipFill>
        <p:spPr bwMode="auto">
          <a:xfrm>
            <a:off x="2817812" y="2257425"/>
            <a:ext cx="65532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41612" y="1447800"/>
            <a:ext cx="6629400" cy="5410200"/>
          </a:xfrm>
          <a:prstGeom prst="rect">
            <a:avLst/>
          </a:prstGeom>
          <a:blipFill dpi="0" rotWithShape="1">
            <a:blip r:embed="rId4" cstate="print">
              <a:alphaModFix amt="5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12812" y="18288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6612" y="14594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Perception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12812" y="4648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6612" y="4278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Reality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3" name="Picture 6" descr="http://compucorps.org/wp-system/uploads/2013/08/cloud-computing-datatrend.jpg"/>
          <p:cNvPicPr>
            <a:picLocks noChangeAspect="1" noChangeArrowheads="1"/>
          </p:cNvPicPr>
          <p:nvPr/>
        </p:nvPicPr>
        <p:blipFill>
          <a:blip r:embed="rId5" cstate="print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450843"/>
            <a:ext cx="1443037" cy="9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www.hightech-highway.com/wp-content/uploads/2013/06/cloud-computing.jpg"/>
          <p:cNvPicPr>
            <a:picLocks noChangeAspect="1" noChangeArrowheads="1"/>
          </p:cNvPicPr>
          <p:nvPr/>
        </p:nvPicPr>
        <p:blipFill>
          <a:blip r:embed="rId6" cstate="print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49" y="1450842"/>
            <a:ext cx="1452563" cy="9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www.fintanmurphy.ie/wp-content/uploads/2013/03/iStock_000019311189Medium.jpg"/>
          <p:cNvPicPr>
            <a:picLocks noChangeAspect="1" noChangeArrowheads="1"/>
          </p:cNvPicPr>
          <p:nvPr/>
        </p:nvPicPr>
        <p:blipFill>
          <a:blip r:embed="rId7" cstate="print">
            <a:alphaModFix am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41" y="1459468"/>
            <a:ext cx="1560171" cy="90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73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769" y="2667000"/>
            <a:ext cx="7979243" cy="4177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483" y="115824"/>
            <a:ext cx="10681474" cy="1636776"/>
          </a:xfrm>
        </p:spPr>
        <p:txBody>
          <a:bodyPr>
            <a:noAutofit/>
          </a:bodyPr>
          <a:lstStyle/>
          <a:p>
            <a:r>
              <a:rPr lang="en-US" sz="5400" dirty="0"/>
              <a:t>Research Cloud Computing </a:t>
            </a:r>
            <a:br>
              <a:rPr lang="en-US" sz="5400" dirty="0"/>
            </a:br>
            <a:r>
              <a:rPr lang="en-US" sz="5400" dirty="0"/>
              <a:t>Services &amp; Technologies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8</a:t>
            </a:fld>
            <a:endParaRPr lang="en-US" sz="1400" b="1"/>
          </a:p>
        </p:txBody>
      </p:sp>
      <p:sp>
        <p:nvSpPr>
          <p:cNvPr id="9" name="Rectangle 8"/>
          <p:cNvSpPr/>
          <p:nvPr/>
        </p:nvSpPr>
        <p:spPr>
          <a:xfrm>
            <a:off x="3580931" y="3276600"/>
            <a:ext cx="18288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1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Understanding Cloud</a:t>
            </a:r>
            <a:endParaRPr lang="en-US" sz="5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CAC41-BB6D-46B9-8EDE-DA0891A32CF6}" type="slidenum">
              <a:rPr lang="en-US" sz="1400" b="1" smtClean="0"/>
              <a:pPr/>
              <a:t>9</a:t>
            </a:fld>
            <a:endParaRPr lang="en-US" sz="1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7012" y="1470391"/>
            <a:ext cx="11811000" cy="104420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 The </a:t>
            </a:r>
            <a:r>
              <a:rPr lang="en-US" sz="2800" b="1" dirty="0"/>
              <a:t>practice of using a network of remote servers hosted on the Internet to store, manage, and process data, rather than a local server or a personal computer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endParaRPr lang="en-US" sz="2800" b="1" dirty="0"/>
          </a:p>
          <a:p>
            <a:pPr marL="118872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1812" y="3200400"/>
            <a:ext cx="5410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/>
          </a:p>
          <a:p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Adoption: </a:t>
            </a:r>
            <a:r>
              <a:rPr lang="en-US" sz="3200" b="1" dirty="0" smtClean="0"/>
              <a:t>Almost 80 </a:t>
            </a:r>
            <a:r>
              <a:rPr lang="en-US" sz="2800" b="1" dirty="0" smtClean="0"/>
              <a:t>percent of businesses already make some use of cloud services. 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48132" name="Picture 4" descr="http://www.technovalley.in/wp-content/uploads/2012/10/disadvantages-of-cloud-computing.pn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b="4050"/>
          <a:stretch>
            <a:fillRect/>
          </a:stretch>
        </p:blipFill>
        <p:spPr bwMode="auto">
          <a:xfrm>
            <a:off x="6475412" y="2667000"/>
            <a:ext cx="4779447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31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4100</TotalTime>
  <Words>1257</Words>
  <Application>Microsoft Office PowerPoint</Application>
  <PresentationFormat>Custom</PresentationFormat>
  <Paragraphs>419</Paragraphs>
  <Slides>31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PowerPoint Presentation</vt:lpstr>
      <vt:lpstr>Agenda</vt:lpstr>
      <vt:lpstr>Problem Statement </vt:lpstr>
      <vt:lpstr>Statement of Work (SOW)</vt:lpstr>
      <vt:lpstr>Stakeholders’ Needs</vt:lpstr>
      <vt:lpstr>Project Approach</vt:lpstr>
      <vt:lpstr>The Big Picture (Tip of the Iceberg Analogy)</vt:lpstr>
      <vt:lpstr>Research Cloud Computing  Services &amp; Technologies</vt:lpstr>
      <vt:lpstr>Understanding Cloud</vt:lpstr>
      <vt:lpstr>Major Considerations &amp; Characteristics</vt:lpstr>
      <vt:lpstr>Research Current IT  Infrastructure at NOVEC</vt:lpstr>
      <vt:lpstr>Core Applications </vt:lpstr>
      <vt:lpstr>Research Current IT Infrastructure </vt:lpstr>
      <vt:lpstr>Perform Comparative Analysis</vt:lpstr>
      <vt:lpstr>Comparative Analysis Methodology</vt:lpstr>
      <vt:lpstr>Major Considerations-based Findings Snapshot</vt:lpstr>
      <vt:lpstr>Applications-based Findings Snapshot</vt:lpstr>
      <vt:lpstr>Architectural Models</vt:lpstr>
      <vt:lpstr>Application Migration Complexity</vt:lpstr>
      <vt:lpstr>Perform Utility Analysis</vt:lpstr>
      <vt:lpstr>Utility Analysis</vt:lpstr>
      <vt:lpstr>Utility Analysis</vt:lpstr>
      <vt:lpstr>Utility Analysis Findings </vt:lpstr>
      <vt:lpstr>Sensitivity Analysis </vt:lpstr>
      <vt:lpstr>Investigate Return on Investment (ROI)</vt:lpstr>
      <vt:lpstr>Return on Investment (ROI)</vt:lpstr>
      <vt:lpstr>Hardware Cost in Cloud</vt:lpstr>
      <vt:lpstr>Final Remarks</vt:lpstr>
      <vt:lpstr>Findings Summary</vt:lpstr>
      <vt:lpstr>Future Work</vt:lpstr>
      <vt:lpstr>Questions &amp; 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Presentation</dc:title>
  <dc:subject>Final Presentation</dc:subject>
  <dc:creator>Mehran Irdmousa</dc:creator>
  <cp:lastModifiedBy>Mehran Irdmousa</cp:lastModifiedBy>
  <cp:revision>279</cp:revision>
  <dcterms:created xsi:type="dcterms:W3CDTF">2010-11-30T23:43:00Z</dcterms:created>
  <dcterms:modified xsi:type="dcterms:W3CDTF">2013-12-11T04:15:39Z</dcterms:modified>
</cp:coreProperties>
</file>