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7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2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2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200" b="0" i="0" u="none" strike="noStrike" cap="none" baseline="0"/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 lang="x-none"/>
              <a:t>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685800" y="973137"/>
            <a:ext cx="7772400" cy="11445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371600" y="28956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indent="-177800" algn="l" rtl="0"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indent="-136525" algn="l" rtl="0">
              <a:spcBef>
                <a:spcPts val="48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0" name="Shape 20"/>
          <p:cNvSpPr/>
          <p:nvPr/>
        </p:nvSpPr>
        <p:spPr>
          <a:xfrm>
            <a:off x="4114800" y="4333875"/>
            <a:ext cx="5029200" cy="2524125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21" name="Shape 21"/>
          <p:cNvSpPr/>
          <p:nvPr/>
        </p:nvSpPr>
        <p:spPr>
          <a:xfrm>
            <a:off x="0" y="2133600"/>
            <a:ext cx="9144000" cy="103188"/>
          </a:xfrm>
          <a:prstGeom prst="rect">
            <a:avLst/>
          </a:prstGeom>
          <a:gradFill>
            <a:gsLst>
              <a:gs pos="0">
                <a:srgbClr val="006600"/>
              </a:gs>
              <a:gs pos="100000">
                <a:srgbClr val="FFFFFF"/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6858000" y="6248400"/>
            <a:ext cx="16001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34400" y="6248400"/>
            <a:ext cx="465137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4" name="Shape 24"/>
          <p:cNvSpPr/>
          <p:nvPr/>
        </p:nvSpPr>
        <p:spPr>
          <a:xfrm>
            <a:off x="152400" y="5318125"/>
            <a:ext cx="2144712" cy="137636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5" name="Shape 25"/>
          <p:cNvSpPr txBox="1"/>
          <p:nvPr/>
        </p:nvSpPr>
        <p:spPr>
          <a:xfrm>
            <a:off x="3289300" y="6348412"/>
            <a:ext cx="320491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1800" b="1" i="0" u="none" strike="noStrike" cap="none" baseline="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Where Innovation Is Tradition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" type="obj">
  <p:cSld name="obj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627062" y="80963"/>
            <a:ext cx="8153399" cy="10382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609600" y="1371600"/>
            <a:ext cx="8153399" cy="3809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4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indent="-177800" algn="l" rtl="0"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indent="-136525" algn="l" rtl="0">
              <a:spcBef>
                <a:spcPts val="48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6858000" y="6248400"/>
            <a:ext cx="16001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534400" y="6248400"/>
            <a:ext cx="465137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Head" type="secHead">
  <p:cSld name="secHead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4000" b="1" cap="small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Times New Roman"/>
              <a:buNone/>
              <a:defRPr sz="2000"/>
            </a:lvl1pPr>
            <a:lvl2pPr marL="457200" indent="0" rtl="0">
              <a:buFont typeface="Times New Roman"/>
              <a:buNone/>
              <a:defRPr sz="1800"/>
            </a:lvl2pPr>
            <a:lvl3pPr marL="914400" indent="0" rtl="0">
              <a:buFont typeface="Times New Roman"/>
              <a:buNone/>
              <a:defRPr sz="1600"/>
            </a:lvl3pPr>
            <a:lvl4pPr marL="1371600" indent="0" rtl="0">
              <a:buFont typeface="Times New Roman"/>
              <a:buNone/>
              <a:defRPr sz="1400"/>
            </a:lvl4pPr>
            <a:lvl5pPr marL="1828800" indent="0" rtl="0">
              <a:buFont typeface="Times New Roman"/>
              <a:buNone/>
              <a:defRPr sz="1400"/>
            </a:lvl5pPr>
            <a:lvl6pPr marL="2286000" indent="0" rtl="0">
              <a:buFont typeface="Times New Roman"/>
              <a:buNone/>
              <a:defRPr sz="1400"/>
            </a:lvl6pPr>
            <a:lvl7pPr marL="2743200" indent="0" rtl="0">
              <a:buFont typeface="Times New Roman"/>
              <a:buNone/>
              <a:defRPr sz="1400"/>
            </a:lvl7pPr>
            <a:lvl8pPr marL="3200400" indent="0" rtl="0">
              <a:buFont typeface="Times New Roman"/>
              <a:buNone/>
              <a:defRPr sz="1400"/>
            </a:lvl8pPr>
            <a:lvl9pPr marL="3657600" indent="0" rtl="0"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6858000" y="6248400"/>
            <a:ext cx="16001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534400" y="6248400"/>
            <a:ext cx="465137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Obj" type="twoObj">
  <p:cSld name="twoObj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627062" y="80963"/>
            <a:ext cx="8153399" cy="10382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09600" y="1371600"/>
            <a:ext cx="4000500" cy="3809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762500" y="1371600"/>
            <a:ext cx="4000500" cy="3809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6858000" y="6248400"/>
            <a:ext cx="16001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534400" y="6248400"/>
            <a:ext cx="465137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TxTwoObj" type="twoTxTwoObj">
  <p:cSld name="twoTxTwoObj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Times New Roman"/>
              <a:buNone/>
              <a:defRPr sz="2400" b="1"/>
            </a:lvl1pPr>
            <a:lvl2pPr marL="457200" indent="0" rtl="0">
              <a:buFont typeface="Times New Roman"/>
              <a:buNone/>
              <a:defRPr sz="2000" b="1"/>
            </a:lvl2pPr>
            <a:lvl3pPr marL="914400" indent="0" rtl="0">
              <a:buFont typeface="Times New Roman"/>
              <a:buNone/>
              <a:defRPr sz="1800" b="1"/>
            </a:lvl3pPr>
            <a:lvl4pPr marL="1371600" indent="0" rtl="0">
              <a:buFont typeface="Times New Roman"/>
              <a:buNone/>
              <a:defRPr sz="1600" b="1"/>
            </a:lvl4pPr>
            <a:lvl5pPr marL="1828800" indent="0" rtl="0">
              <a:buFont typeface="Times New Roman"/>
              <a:buNone/>
              <a:defRPr sz="1600" b="1"/>
            </a:lvl5pPr>
            <a:lvl6pPr marL="2286000" indent="0" rtl="0">
              <a:buFont typeface="Times New Roman"/>
              <a:buNone/>
              <a:defRPr sz="1600" b="1"/>
            </a:lvl6pPr>
            <a:lvl7pPr marL="2743200" indent="0" rtl="0">
              <a:buFont typeface="Times New Roman"/>
              <a:buNone/>
              <a:defRPr sz="1600" b="1"/>
            </a:lvl7pPr>
            <a:lvl8pPr marL="3200400" indent="0" rtl="0">
              <a:buFont typeface="Times New Roman"/>
              <a:buNone/>
              <a:defRPr sz="1600" b="1"/>
            </a:lvl8pPr>
            <a:lvl9pPr marL="3657600" indent="0" rtl="0"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Times New Roman"/>
              <a:buNone/>
              <a:defRPr sz="2400" b="1"/>
            </a:lvl1pPr>
            <a:lvl2pPr marL="457200" indent="0" rtl="0">
              <a:buFont typeface="Times New Roman"/>
              <a:buNone/>
              <a:defRPr sz="2000" b="1"/>
            </a:lvl2pPr>
            <a:lvl3pPr marL="914400" indent="0" rtl="0">
              <a:buFont typeface="Times New Roman"/>
              <a:buNone/>
              <a:defRPr sz="1800" b="1"/>
            </a:lvl3pPr>
            <a:lvl4pPr marL="1371600" indent="0" rtl="0">
              <a:buFont typeface="Times New Roman"/>
              <a:buNone/>
              <a:defRPr sz="1600" b="1"/>
            </a:lvl4pPr>
            <a:lvl5pPr marL="1828800" indent="0" rtl="0">
              <a:buFont typeface="Times New Roman"/>
              <a:buNone/>
              <a:defRPr sz="1600" b="1"/>
            </a:lvl5pPr>
            <a:lvl6pPr marL="2286000" indent="0" rtl="0">
              <a:buFont typeface="Times New Roman"/>
              <a:buNone/>
              <a:defRPr sz="1600" b="1"/>
            </a:lvl6pPr>
            <a:lvl7pPr marL="2743200" indent="0" rtl="0">
              <a:buFont typeface="Times New Roman"/>
              <a:buNone/>
              <a:defRPr sz="1600" b="1"/>
            </a:lvl7pPr>
            <a:lvl8pPr marL="3200400" indent="0" rtl="0">
              <a:buFont typeface="Times New Roman"/>
              <a:buNone/>
              <a:defRPr sz="1600" b="1"/>
            </a:lvl8pPr>
            <a:lvl9pPr marL="3657600" indent="0" rtl="0"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6858000" y="6248400"/>
            <a:ext cx="16001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534400" y="6248400"/>
            <a:ext cx="465137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627062" y="80963"/>
            <a:ext cx="8153399" cy="10382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6858000" y="6248400"/>
            <a:ext cx="16001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534400" y="6248400"/>
            <a:ext cx="465137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6858000" y="6248400"/>
            <a:ext cx="16001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8534400" y="6248400"/>
            <a:ext cx="465137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Tx" type="objTx">
  <p:cSld name="objTx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Times New Roman"/>
              <a:buNone/>
              <a:defRPr sz="1400"/>
            </a:lvl1pPr>
            <a:lvl2pPr marL="457200" indent="0" rtl="0">
              <a:buFont typeface="Times New Roman"/>
              <a:buNone/>
              <a:defRPr sz="1200"/>
            </a:lvl2pPr>
            <a:lvl3pPr marL="914400" indent="0" rtl="0">
              <a:buFont typeface="Times New Roman"/>
              <a:buNone/>
              <a:defRPr sz="1000"/>
            </a:lvl3pPr>
            <a:lvl4pPr marL="1371600" indent="0" rtl="0">
              <a:buFont typeface="Times New Roman"/>
              <a:buNone/>
              <a:defRPr sz="900"/>
            </a:lvl4pPr>
            <a:lvl5pPr marL="1828800" indent="0" rtl="0">
              <a:buFont typeface="Times New Roman"/>
              <a:buNone/>
              <a:defRPr sz="900"/>
            </a:lvl5pPr>
            <a:lvl6pPr marL="2286000" indent="0" rtl="0">
              <a:buFont typeface="Times New Roman"/>
              <a:buNone/>
              <a:defRPr sz="900"/>
            </a:lvl6pPr>
            <a:lvl7pPr marL="2743200" indent="0" rtl="0">
              <a:buFont typeface="Times New Roman"/>
              <a:buNone/>
              <a:defRPr sz="900"/>
            </a:lvl7pPr>
            <a:lvl8pPr marL="3200400" indent="0" rtl="0">
              <a:buFont typeface="Times New Roman"/>
              <a:buNone/>
              <a:defRPr sz="900"/>
            </a:lvl8pPr>
            <a:lvl9pPr marL="3657600" indent="0" rtl="0"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6858000" y="6248400"/>
            <a:ext cx="16001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8534400" y="6248400"/>
            <a:ext cx="465137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x" type="picTx">
  <p:cSld name="picTx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5" name="Shape 6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buClr>
                <a:schemeClr val="lt1"/>
              </a:buClr>
              <a:buFont typeface="Times New Roman"/>
              <a:buNone/>
              <a:defRPr sz="32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buClr>
                <a:schemeClr val="dk1"/>
              </a:buClr>
              <a:buFont typeface="Times New Roman"/>
              <a:buNone/>
              <a:defRPr sz="2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buClr>
                <a:schemeClr val="dk1"/>
              </a:buClr>
              <a:buFont typeface="Times New Roman"/>
              <a:buNone/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Times New Roman"/>
              <a:buNone/>
              <a:defRPr sz="1400"/>
            </a:lvl1pPr>
            <a:lvl2pPr marL="457200" indent="0" rtl="0">
              <a:buFont typeface="Times New Roman"/>
              <a:buNone/>
              <a:defRPr sz="1200"/>
            </a:lvl2pPr>
            <a:lvl3pPr marL="914400" indent="0" rtl="0">
              <a:buFont typeface="Times New Roman"/>
              <a:buNone/>
              <a:defRPr sz="1000"/>
            </a:lvl3pPr>
            <a:lvl4pPr marL="1371600" indent="0" rtl="0">
              <a:buFont typeface="Times New Roman"/>
              <a:buNone/>
              <a:defRPr sz="900"/>
            </a:lvl4pPr>
            <a:lvl5pPr marL="1828800" indent="0" rtl="0">
              <a:buFont typeface="Times New Roman"/>
              <a:buNone/>
              <a:defRPr sz="900"/>
            </a:lvl5pPr>
            <a:lvl6pPr marL="2286000" indent="0" rtl="0">
              <a:buFont typeface="Times New Roman"/>
              <a:buNone/>
              <a:defRPr sz="900"/>
            </a:lvl6pPr>
            <a:lvl7pPr marL="2743200" indent="0" rtl="0">
              <a:buFont typeface="Times New Roman"/>
              <a:buNone/>
              <a:defRPr sz="900"/>
            </a:lvl7pPr>
            <a:lvl8pPr marL="3200400" indent="0" rtl="0">
              <a:buFont typeface="Times New Roman"/>
              <a:buNone/>
              <a:defRPr sz="900"/>
            </a:lvl8pPr>
            <a:lvl9pPr marL="3657600" indent="0" rtl="0"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dt" idx="10"/>
          </p:nvPr>
        </p:nvSpPr>
        <p:spPr>
          <a:xfrm>
            <a:off x="6858000" y="6248400"/>
            <a:ext cx="16001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8534400" y="6248400"/>
            <a:ext cx="465137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0C0C0"/>
            </a:gs>
            <a:gs pos="50000">
              <a:srgbClr val="FFFFFF"/>
            </a:gs>
            <a:gs pos="100000">
              <a:srgbClr val="C0C0C0"/>
            </a:gs>
          </a:gsLst>
          <a:lin ang="18899999" scaled="0"/>
        </a:gra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4114800" y="4333875"/>
            <a:ext cx="5029200" cy="2524125"/>
          </a:xfrm>
          <a:prstGeom prst="rect">
            <a:avLst/>
          </a:prstGeom>
          <a:blipFill>
            <a:blip r:embed="rId11"/>
            <a:stretch>
              <a:fillRect/>
            </a:stretch>
          </a:blipFill>
        </p:spPr>
      </p:sp>
      <p:sp>
        <p:nvSpPr>
          <p:cNvPr id="10" name="Shape 10"/>
          <p:cNvSpPr txBox="1">
            <a:spLocks noGrp="1"/>
          </p:cNvSpPr>
          <p:nvPr>
            <p:ph type="dt" idx="10"/>
          </p:nvPr>
        </p:nvSpPr>
        <p:spPr>
          <a:xfrm>
            <a:off x="6858000" y="6248400"/>
            <a:ext cx="16001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534400" y="6248400"/>
            <a:ext cx="465137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Shape 12"/>
          <p:cNvSpPr/>
          <p:nvPr/>
        </p:nvSpPr>
        <p:spPr>
          <a:xfrm>
            <a:off x="0" y="990600"/>
            <a:ext cx="9144000" cy="103188"/>
          </a:xfrm>
          <a:prstGeom prst="rect">
            <a:avLst/>
          </a:prstGeom>
          <a:gradFill>
            <a:gsLst>
              <a:gs pos="0">
                <a:srgbClr val="006600"/>
              </a:gs>
              <a:gs pos="100000">
                <a:srgbClr val="FFFFFF"/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609600" y="1371600"/>
            <a:ext cx="8153399" cy="3809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342900" algn="l" rtl="0">
              <a:spcBef>
                <a:spcPts val="64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indent="-177800" algn="l" rtl="0"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indent="-136525" algn="l" rtl="0">
              <a:spcBef>
                <a:spcPts val="48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627062" y="80963"/>
            <a:ext cx="8153399" cy="10382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Shape 15"/>
          <p:cNvSpPr/>
          <p:nvPr/>
        </p:nvSpPr>
        <p:spPr>
          <a:xfrm>
            <a:off x="152400" y="5318125"/>
            <a:ext cx="2144712" cy="1376363"/>
          </a:xfrm>
          <a:prstGeom prst="rect">
            <a:avLst/>
          </a:prstGeom>
          <a:blipFill>
            <a:blip r:embed="rId12"/>
            <a:stretch>
              <a:fillRect/>
            </a:stretch>
          </a:blipFill>
        </p:spPr>
      </p:sp>
      <p:sp>
        <p:nvSpPr>
          <p:cNvPr id="16" name="Shape 16"/>
          <p:cNvSpPr txBox="1"/>
          <p:nvPr/>
        </p:nvSpPr>
        <p:spPr>
          <a:xfrm>
            <a:off x="3289300" y="6348412"/>
            <a:ext cx="320491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1800" b="1" i="0" u="none" strike="noStrike" cap="none" baseline="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Where Innovation Is Tradition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ctrTitle"/>
          </p:nvPr>
        </p:nvSpPr>
        <p:spPr>
          <a:xfrm>
            <a:off x="685800" y="1347667"/>
            <a:ext cx="7772400" cy="770057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b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4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SYST699 – </a:t>
            </a:r>
            <a:r>
              <a:rPr lang="x-none" sz="4400" b="0" i="0" u="none" strike="noStrike" cap="none" baseline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sz="44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PEC</a:t>
            </a:r>
            <a:r>
              <a:rPr lang="x-none" sz="4400" b="0" i="0" u="none" strike="noStrike" cap="none" baseline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x-none" sz="4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Innovations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subTitle" idx="1"/>
          </p:nvPr>
        </p:nvSpPr>
        <p:spPr>
          <a:xfrm>
            <a:off x="762000" y="2895600"/>
            <a:ext cx="7619999" cy="24383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spAutoFit/>
          </a:bodyPr>
          <a:lstStyle/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SzPct val="25000"/>
              <a:buNone/>
            </a:pPr>
            <a:r>
              <a:rPr lang="x-none" sz="32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Innoslate™ System Engineering Management Software Tool Test &amp; Analysis</a:t>
            </a:r>
          </a:p>
          <a:p>
            <a:endParaRPr/>
          </a:p>
          <a:p>
            <a:endParaRPr/>
          </a:p>
        </p:txBody>
      </p:sp>
      <p:sp>
        <p:nvSpPr>
          <p:cNvPr id="72" name="Shape 72"/>
          <p:cNvSpPr/>
          <p:nvPr/>
        </p:nvSpPr>
        <p:spPr>
          <a:xfrm>
            <a:off x="2590800" y="4114800"/>
            <a:ext cx="3428999" cy="102140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304800" y="80963"/>
            <a:ext cx="8153399" cy="10383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buNone/>
            </a:pPr>
            <a:r>
              <a:rPr lang="x-none">
                <a:latin typeface="Calibri"/>
                <a:ea typeface="Calibri"/>
                <a:cs typeface="Calibri"/>
                <a:sym typeface="Calibri"/>
              </a:rPr>
              <a:t>Project Plan - 2</a:t>
            </a:r>
          </a:p>
        </p:txBody>
      </p:sp>
      <p:sp>
        <p:nvSpPr>
          <p:cNvPr id="127" name="Shape 127"/>
          <p:cNvSpPr txBox="1"/>
          <p:nvPr/>
        </p:nvSpPr>
        <p:spPr>
          <a:xfrm>
            <a:off x="152400" y="1416475"/>
            <a:ext cx="8834100" cy="40937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742950" lvl="1" indent="-285750" rtl="0">
              <a:spcBef>
                <a:spcPts val="480"/>
              </a:spcBef>
              <a:buClr>
                <a:srgbClr val="006600"/>
              </a:buClr>
              <a:buSzPct val="100694"/>
              <a:buFont typeface="Arial"/>
              <a:buChar char="•"/>
            </a:pPr>
            <a:r>
              <a:rPr lang="x-none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Execute test case suites in phased manner.</a:t>
            </a:r>
          </a:p>
          <a:p>
            <a:pPr marL="742950" lvl="1" indent="-285750" rtl="0">
              <a:spcBef>
                <a:spcPts val="480"/>
              </a:spcBef>
              <a:buClr>
                <a:srgbClr val="006600"/>
              </a:buClr>
              <a:buSzPct val="100694"/>
              <a:buFont typeface="Arial"/>
              <a:buChar char="•"/>
            </a:pPr>
            <a:r>
              <a:rPr lang="x-none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Document test case results.</a:t>
            </a:r>
          </a:p>
          <a:p>
            <a:pPr marL="742950" lvl="1" indent="-285750" rtl="0">
              <a:spcBef>
                <a:spcPts val="480"/>
              </a:spcBef>
              <a:buClr>
                <a:srgbClr val="006600"/>
              </a:buClr>
              <a:buSzPct val="100694"/>
              <a:buFont typeface="Arial"/>
              <a:buChar char="•"/>
            </a:pPr>
            <a:r>
              <a:rPr lang="x-none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Compile and document project methodology, results and recommendations.</a:t>
            </a:r>
          </a:p>
          <a:p>
            <a:pPr marL="742950" lvl="1" indent="-285750" rtl="0">
              <a:spcBef>
                <a:spcPts val="480"/>
              </a:spcBef>
              <a:buClr>
                <a:srgbClr val="006600"/>
              </a:buClr>
              <a:buSzPct val="100694"/>
              <a:buFont typeface="Arial"/>
              <a:buChar char="•"/>
            </a:pPr>
            <a:r>
              <a:rPr lang="x-none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Present results and recommendations.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304800" y="80963"/>
            <a:ext cx="8153399" cy="1038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4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Deliverables</a:t>
            </a:r>
          </a:p>
        </p:txBody>
      </p:sp>
      <p:sp>
        <p:nvSpPr>
          <p:cNvPr id="133" name="Shape 133"/>
          <p:cNvSpPr txBox="1"/>
          <p:nvPr/>
        </p:nvSpPr>
        <p:spPr>
          <a:xfrm>
            <a:off x="304800" y="1447800"/>
            <a:ext cx="8534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ct val="101190"/>
              <a:buFont typeface="Arial"/>
              <a:buChar char="•"/>
            </a:pPr>
            <a:r>
              <a:rPr lang="x-none" sz="2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Project plan and work breakdown structure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ct val="101190"/>
              <a:buFont typeface="Arial"/>
              <a:buChar char="•"/>
            </a:pPr>
            <a:r>
              <a:rPr lang="x-none" sz="2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Test plan and test case suites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ct val="101190"/>
              <a:buFont typeface="Arial"/>
              <a:buChar char="•"/>
            </a:pPr>
            <a:r>
              <a:rPr lang="x-none" sz="2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Bi-weekly status/progress reports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ct val="101190"/>
              <a:buFont typeface="Arial"/>
              <a:buChar char="•"/>
            </a:pPr>
            <a:r>
              <a:rPr lang="x-none" sz="2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Final project report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ct val="101190"/>
              <a:buFont typeface="Arial"/>
              <a:buChar char="•"/>
            </a:pPr>
            <a:r>
              <a:rPr lang="x-none" sz="2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Final project presentation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304800" y="80963"/>
            <a:ext cx="8153399" cy="1038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4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Questions</a:t>
            </a:r>
          </a:p>
        </p:txBody>
      </p:sp>
      <p:sp>
        <p:nvSpPr>
          <p:cNvPr id="139" name="Shape 139"/>
          <p:cNvSpPr/>
          <p:nvPr/>
        </p:nvSpPr>
        <p:spPr>
          <a:xfrm>
            <a:off x="609600" y="1676400"/>
            <a:ext cx="7848599" cy="308577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40" name="Shape 140"/>
          <p:cNvSpPr txBox="1"/>
          <p:nvPr/>
        </p:nvSpPr>
        <p:spPr>
          <a:xfrm>
            <a:off x="3276600" y="4953000"/>
            <a:ext cx="2819400" cy="461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Dilbert Comic Relief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04800" y="80963"/>
            <a:ext cx="8153399" cy="1038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4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Introduction</a:t>
            </a:r>
          </a:p>
        </p:txBody>
      </p:sp>
      <p:sp>
        <p:nvSpPr>
          <p:cNvPr id="79" name="Shape 79"/>
          <p:cNvSpPr txBox="1"/>
          <p:nvPr/>
        </p:nvSpPr>
        <p:spPr>
          <a:xfrm>
            <a:off x="609600" y="1371600"/>
            <a:ext cx="8153399" cy="27699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marR="0" lvl="1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ct val="25000"/>
              <a:buNone/>
            </a:pPr>
            <a:r>
              <a:rPr lang="x-none" sz="2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Meet the </a:t>
            </a:r>
            <a:r>
              <a:rPr lang="en-US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SPEC </a:t>
            </a:r>
            <a:r>
              <a:rPr lang="x-none" sz="2800" b="0" i="0" u="none" strike="noStrike" cap="none" baseline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Innovations </a:t>
            </a:r>
            <a:r>
              <a:rPr lang="x-none" sz="2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Project Team</a:t>
            </a:r>
          </a:p>
          <a:p>
            <a:pPr marL="914400" marR="0" lvl="2" indent="-457200" algn="l" rtl="0"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ct val="101190"/>
              <a:buFont typeface="Arial"/>
              <a:buChar char="•"/>
            </a:pPr>
            <a:r>
              <a:rPr lang="x-none" sz="2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Aron Ceely</a:t>
            </a:r>
          </a:p>
          <a:p>
            <a:pPr marL="914400" marR="0" lvl="2" indent="-457200" algn="l" rtl="0"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ct val="101190"/>
              <a:buFont typeface="Arial"/>
              <a:buChar char="•"/>
            </a:pPr>
            <a:r>
              <a:rPr lang="x-none" sz="2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Justin Mathews</a:t>
            </a:r>
          </a:p>
          <a:p>
            <a:pPr marL="914400" marR="0" lvl="2" indent="-457200" algn="l" rtl="0"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ct val="101190"/>
              <a:buFont typeface="Arial"/>
              <a:buChar char="•"/>
            </a:pPr>
            <a:r>
              <a:rPr lang="x-none" sz="2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Kate Stevenson</a:t>
            </a:r>
          </a:p>
          <a:p>
            <a:pPr marL="914400" marR="0" lvl="2" indent="-457200" algn="l" rtl="0"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ct val="101190"/>
              <a:buFont typeface="Arial"/>
              <a:buChar char="•"/>
            </a:pPr>
            <a:r>
              <a:rPr lang="x-none" sz="2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Bruck Woldie</a:t>
            </a:r>
          </a:p>
          <a:p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304800" y="80963"/>
            <a:ext cx="8153399" cy="1038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4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Background – SPEC Innovations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361758" y="1371600"/>
            <a:ext cx="8458200" cy="3809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SzPct val="25000"/>
              <a:buNone/>
            </a:pPr>
            <a:r>
              <a:rPr lang="x-none" sz="32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SPEC Innovations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6600"/>
              </a:buClr>
              <a:buSzPct val="100694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Systems and Proposals Engineering Company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6600"/>
              </a:buClr>
              <a:buSzPct val="100694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Established in 1993 and providing a wide variety of technical and proposal services to government and commercial customers.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6600"/>
              </a:buClr>
              <a:buSzPct val="100694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Sponsor – Dr. Steven H. Dam, PhD in Nuclear Physics from Univ of South Carolina; BS degree from GMU in Physics.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6600"/>
              </a:buClr>
              <a:buSzPct val="100694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Innoslate™ is the company’s first foray into commerical product development.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304800" y="80963"/>
            <a:ext cx="8153399" cy="1038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4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Background – Innoslate™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x="304800" y="1234895"/>
            <a:ext cx="8534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ct val="25000"/>
              <a:buFont typeface="Calibri"/>
              <a:buNone/>
            </a:pPr>
            <a:r>
              <a:rPr lang="x-none" sz="2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Innoslate™ Systems Engineering Tool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6600"/>
              </a:buClr>
              <a:buSzPct val="100694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Tool was developed as the aggregation of several systems engineering tools and concepts that have been utilized for the past 25 years.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6600"/>
              </a:buClr>
              <a:buSzPct val="100694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Cloud-based web application developed specifically for systems engineers to encompass activities related to the full systems lifecycle.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6600"/>
              </a:buClr>
              <a:buSzPct val="100694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Includes capabilities related to requirements management, collaboration, system modeling, reporting, and discrete event simulation.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4800" y="104776"/>
            <a:ext cx="8153399" cy="1038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4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Project Problem Definition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304800" y="1371600"/>
            <a:ext cx="8534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ct val="101190"/>
              <a:buFont typeface="Arial"/>
              <a:buChar char="•"/>
            </a:pPr>
            <a:r>
              <a:rPr lang="x-none" sz="2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Software product development is very new to SPEC Innovations necessitating a critical review and analysis of the Innoslate™ tool to provide independent feedback and recommendations.</a:t>
            </a:r>
          </a:p>
          <a:p>
            <a:endParaRPr/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ct val="101190"/>
              <a:buFont typeface="Arial"/>
              <a:buChar char="•"/>
            </a:pPr>
            <a:r>
              <a:rPr lang="x-none" sz="2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SPEC Innovations’ primary need is an evaluation of the tool’s usability and the functionality to measure its ability to assist system engineers in doing their job.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304800" y="80963"/>
            <a:ext cx="8153399" cy="1038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4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Project Approach - 1</a:t>
            </a:r>
          </a:p>
        </p:txBody>
      </p:sp>
      <p:sp>
        <p:nvSpPr>
          <p:cNvPr id="103" name="Shape 103"/>
          <p:cNvSpPr txBox="1"/>
          <p:nvPr/>
        </p:nvSpPr>
        <p:spPr>
          <a:xfrm>
            <a:off x="304800" y="1371600"/>
            <a:ext cx="8534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ct val="101190"/>
              <a:buFont typeface="Arial"/>
              <a:buChar char="•"/>
            </a:pPr>
            <a:r>
              <a:rPr lang="x-none" sz="2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Select a testing methodology that is focused on measuring system usability and capabilities as they relate to system engineering activities (requirements, project planning, scheduling, modeling, collaboration).</a:t>
            </a:r>
          </a:p>
          <a:p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ct val="101190"/>
              <a:buFont typeface="Arial"/>
              <a:buChar char="•"/>
            </a:pPr>
            <a:r>
              <a:rPr lang="x-none" sz="2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Establish a set of testing criteria to be utilized in evaluating the Innoslate™ tool.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304800" y="80963"/>
            <a:ext cx="8153399" cy="1038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4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Project Approach - 2</a:t>
            </a:r>
          </a:p>
        </p:txBody>
      </p:sp>
      <p:sp>
        <p:nvSpPr>
          <p:cNvPr id="109" name="Shape 109"/>
          <p:cNvSpPr txBox="1"/>
          <p:nvPr/>
        </p:nvSpPr>
        <p:spPr>
          <a:xfrm>
            <a:off x="304800" y="1371600"/>
            <a:ext cx="8534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ct val="101190"/>
              <a:buFont typeface="Arial"/>
              <a:buChar char="•"/>
            </a:pPr>
            <a:r>
              <a:rPr lang="x-none" sz="2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Develop and execute a suite of test case scenarios that measure the tool’s usability and functionality.</a:t>
            </a:r>
          </a:p>
          <a:p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ct val="101190"/>
              <a:buFont typeface="Arial"/>
              <a:buChar char="•"/>
            </a:pPr>
            <a:r>
              <a:rPr lang="x-none" sz="2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Document test cases and results within the Innoslate™ tool as an additional measure of overall ease of use and utility.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304800" y="80963"/>
            <a:ext cx="8153399" cy="1038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4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Project Objectives</a:t>
            </a:r>
          </a:p>
        </p:txBody>
      </p:sp>
      <p:sp>
        <p:nvSpPr>
          <p:cNvPr id="115" name="Shape 115"/>
          <p:cNvSpPr txBox="1"/>
          <p:nvPr/>
        </p:nvSpPr>
        <p:spPr>
          <a:xfrm>
            <a:off x="304800" y="1429319"/>
            <a:ext cx="8534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ct val="101190"/>
              <a:buFont typeface="Arial"/>
              <a:buChar char="•"/>
            </a:pPr>
            <a:r>
              <a:rPr lang="x-none" sz="2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Testing and critical/comparative evaluation of the capabiliti</a:t>
            </a:r>
            <a:r>
              <a:rPr lang="x-none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 offered by </a:t>
            </a:r>
            <a:r>
              <a:rPr lang="x-none" sz="2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Innoslate™.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ct val="101190"/>
              <a:buFont typeface="Arial"/>
              <a:buChar char="•"/>
            </a:pPr>
            <a:r>
              <a:rPr lang="x-none" sz="2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Compile and detail test results, feature comparisons, recommendations, and trade study analysis as part of a report to the sponsor.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ct val="101190"/>
              <a:buFont typeface="Arial"/>
              <a:buChar char="•"/>
            </a:pPr>
            <a:r>
              <a:rPr lang="x-none" sz="2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Deliver the final project report and present project and finding to the sponsor and GMU faculty.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304800" y="80963"/>
            <a:ext cx="8153399" cy="1038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4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Project Plan - 1</a:t>
            </a:r>
          </a:p>
        </p:txBody>
      </p:sp>
      <p:sp>
        <p:nvSpPr>
          <p:cNvPr id="121" name="Shape 121"/>
          <p:cNvSpPr txBox="1"/>
          <p:nvPr/>
        </p:nvSpPr>
        <p:spPr>
          <a:xfrm>
            <a:off x="304800" y="1219200"/>
            <a:ext cx="8534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6600"/>
              </a:buClr>
              <a:buSzPct val="100694"/>
              <a:buFont typeface="Arial"/>
              <a:buChar char="•"/>
            </a:pPr>
            <a:r>
              <a:rPr lang="x-none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Hold kick-off meeting </a:t>
            </a:r>
            <a:r>
              <a:rPr lang="x-none" sz="2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 sponsor - </a:t>
            </a:r>
            <a:r>
              <a:rPr lang="x-none" sz="2400" b="0" i="0" u="none" strike="noStrike" cap="none" baseline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Competed; bi-weekly progress meetings established</a:t>
            </a:r>
            <a:r>
              <a:rPr lang="x-none" sz="2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6600"/>
              </a:buClr>
              <a:buSzPct val="100694"/>
              <a:buFont typeface="Arial"/>
              <a:buChar char="•"/>
            </a:pPr>
            <a:r>
              <a:rPr lang="x-none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Identify and document user requirements.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6600"/>
              </a:buClr>
              <a:buSzPct val="100694"/>
              <a:buFont typeface="Arial"/>
              <a:buChar char="•"/>
            </a:pPr>
            <a:r>
              <a:rPr lang="x-none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Conduct a small market analysis of existing systems engineering management tools.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6600"/>
              </a:buClr>
              <a:buSzPct val="100694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Develop tool capabilities document, testing requirements.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6600"/>
              </a:buClr>
              <a:buSzPct val="100694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Develop testing plan, test case suites, and work breakdown structure.</a:t>
            </a:r>
          </a:p>
          <a:p>
            <a:endParaRPr/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">
      <a:dk1>
        <a:srgbClr val="000000"/>
      </a:dk1>
      <a:lt1>
        <a:srgbClr val="000000"/>
      </a:lt1>
      <a:dk2>
        <a:srgbClr val="000000"/>
      </a:dk2>
      <a:lt2>
        <a:srgbClr val="5F5F5F"/>
      </a:lt2>
      <a:accent1>
        <a:srgbClr val="FFCC00"/>
      </a:accent1>
      <a:accent2>
        <a:srgbClr val="006600"/>
      </a:accent2>
      <a:accent3>
        <a:srgbClr val="AAAAAA"/>
      </a:accent3>
      <a:accent4>
        <a:srgbClr val="000000"/>
      </a:accent4>
      <a:accent5>
        <a:srgbClr val="FFE2AA"/>
      </a:accent5>
      <a:accent6>
        <a:srgbClr val="005C00"/>
      </a:accent6>
      <a:hlink>
        <a:srgbClr val="CC00CC"/>
      </a:hlink>
      <a:folHlink>
        <a:srgbClr val="9900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490</Words>
  <Application>Microsoft Office PowerPoint</Application>
  <PresentationFormat>On-screen Show (4:3)</PresentationFormat>
  <Paragraphs>55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/>
      <vt:lpstr>SYST699 – SPEC Innovations</vt:lpstr>
      <vt:lpstr>Introduction</vt:lpstr>
      <vt:lpstr>Background – SPEC Innovations</vt:lpstr>
      <vt:lpstr>Background – Innoslate™</vt:lpstr>
      <vt:lpstr>Project Problem Definition</vt:lpstr>
      <vt:lpstr>Project Approach - 1</vt:lpstr>
      <vt:lpstr>Project Approach - 2</vt:lpstr>
      <vt:lpstr>Project Objectives</vt:lpstr>
      <vt:lpstr>Project Plan - 1</vt:lpstr>
      <vt:lpstr>Project Plan - 2</vt:lpstr>
      <vt:lpstr>Deliverables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SYST699 – Spec Innovations</dc:title>
  <cp:lastModifiedBy>ceelya</cp:lastModifiedBy>
  <cp:revision>2</cp:revision>
  <dcterms:modified xsi:type="dcterms:W3CDTF">2012-09-13T14:08:25Z</dcterms:modified>
</cp:coreProperties>
</file>