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7" r:id="rId1"/>
  </p:sldMasterIdLst>
  <p:notesMasterIdLst>
    <p:notesMasterId r:id="rId20"/>
  </p:notesMasterIdLst>
  <p:sldIdLst>
    <p:sldId id="256" r:id="rId2"/>
    <p:sldId id="257" r:id="rId3"/>
    <p:sldId id="259" r:id="rId4"/>
    <p:sldId id="260" r:id="rId5"/>
    <p:sldId id="263" r:id="rId6"/>
    <p:sldId id="279" r:id="rId7"/>
    <p:sldId id="281" r:id="rId8"/>
    <p:sldId id="280" r:id="rId9"/>
    <p:sldId id="264" r:id="rId10"/>
    <p:sldId id="282" r:id="rId11"/>
    <p:sldId id="273" r:id="rId12"/>
    <p:sldId id="268" r:id="rId13"/>
    <p:sldId id="274" r:id="rId14"/>
    <p:sldId id="278" r:id="rId15"/>
    <p:sldId id="275" r:id="rId16"/>
    <p:sldId id="276" r:id="rId17"/>
    <p:sldId id="277" r:id="rId18"/>
    <p:sldId id="267" r:id="rId19"/>
  </p:sldIdLst>
  <p:sldSz cx="9144000" cy="6858000" type="screen4x3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622" autoAdjust="0"/>
  </p:normalViewPr>
  <p:slideViewPr>
    <p:cSldViewPr>
      <p:cViewPr>
        <p:scale>
          <a:sx n="70" d="100"/>
          <a:sy n="70" d="100"/>
        </p:scale>
        <p:origin x="-1164" y="-19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defRPr sz="1200" b="0" i="0" u="none" strike="noStrike" cap="none" baseline="0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  <p:sp>
        <p:nvSpPr>
          <p:cNvPr id="3" name="Shape 3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defRPr sz="1200" b="0" i="0" u="none" strike="noStrike" cap="none" baseline="0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  <p:sp>
        <p:nvSpPr>
          <p:cNvPr id="4" name="Shape 4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5" name="Shape 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defRPr sz="1200" b="0" i="0" u="none" strike="noStrike" cap="none" baseline="0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r" rtl="0">
              <a:defRPr sz="1200" b="0" i="0" u="none" strike="noStrike" cap="none" baseline="0"/>
            </a:lvl1pPr>
            <a:lvl2pPr marL="0" marR="0" indent="0" algn="l" rtl="0">
              <a:defRPr/>
            </a:lvl2pPr>
            <a:lvl3pPr marL="0" marR="0" indent="0" algn="l" rtl="0">
              <a:defRPr/>
            </a:lvl3pPr>
            <a:lvl4pPr marL="0" marR="0" indent="0" algn="l" rtl="0">
              <a:defRPr/>
            </a:lvl4pPr>
            <a:lvl5pPr marL="0" marR="0" indent="0" algn="l" rtl="0">
              <a:defRPr/>
            </a:lvl5pPr>
            <a:lvl6pPr marL="0" marR="0" indent="0" algn="l" rtl="0">
              <a:defRPr/>
            </a:lvl6pPr>
            <a:lvl7pPr marL="0" marR="0" indent="0" algn="l" rtl="0">
              <a:defRPr/>
            </a:lvl7pPr>
            <a:lvl8pPr marL="0" marR="0" indent="0" algn="l" rtl="0">
              <a:defRPr/>
            </a:lvl8pPr>
            <a:lvl9pPr marL="0" marR="0" indent="0" algn="l" rtl="0"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xmlns="" val="1343797616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75" name="Shape 7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spAutoFit/>
          </a:bodyPr>
          <a:lstStyle/>
          <a:p>
            <a:pPr marL="0" marR="0" lvl="0" indent="0" algn="r" rtl="0">
              <a:buSzPct val="25000"/>
              <a:buNone/>
            </a:pPr>
            <a:r>
              <a:rPr lang="x-none"/>
              <a:t> 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endParaRPr/>
          </a:p>
        </p:txBody>
      </p:sp>
      <p:sp>
        <p:nvSpPr>
          <p:cNvPr id="82" name="Shape 8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endParaRPr/>
          </a:p>
        </p:txBody>
      </p:sp>
      <p:sp>
        <p:nvSpPr>
          <p:cNvPr id="94" name="Shape 9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endParaRPr/>
          </a:p>
        </p:txBody>
      </p:sp>
      <p:sp>
        <p:nvSpPr>
          <p:cNvPr id="100" name="Shape 10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endParaRPr/>
          </a:p>
        </p:txBody>
      </p:sp>
      <p:sp>
        <p:nvSpPr>
          <p:cNvPr id="118" name="Shape 11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endParaRPr/>
          </a:p>
        </p:txBody>
      </p:sp>
      <p:sp>
        <p:nvSpPr>
          <p:cNvPr id="124" name="Shape 12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hape 14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endParaRPr/>
          </a:p>
        </p:txBody>
      </p:sp>
      <p:sp>
        <p:nvSpPr>
          <p:cNvPr id="143" name="Shape 14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>
            <a:spLocks noGrp="1"/>
          </p:cNvSpPr>
          <p:nvPr>
            <p:ph type="ctrTitle"/>
          </p:nvPr>
        </p:nvSpPr>
        <p:spPr>
          <a:xfrm>
            <a:off x="685800" y="973137"/>
            <a:ext cx="7772400" cy="11445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ctr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indent="0" algn="l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indent="0" algn="l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indent="0" algn="l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indent="0" algn="l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indent="0" algn="l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indent="0" algn="l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indent="0" algn="l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indent="0" algn="l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ubTitle" idx="1"/>
          </p:nvPr>
        </p:nvSpPr>
        <p:spPr>
          <a:xfrm>
            <a:off x="1371600" y="28956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spcBef>
                <a:spcPts val="640"/>
              </a:spcBef>
              <a:spcAft>
                <a:spcPts val="0"/>
              </a:spcAft>
              <a:defRPr sz="32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742950" marR="0" indent="-177800" algn="l" rtl="0">
              <a:spcBef>
                <a:spcPts val="560"/>
              </a:spcBef>
              <a:spcAft>
                <a:spcPts val="0"/>
              </a:spcAft>
              <a:buClr>
                <a:srgbClr val="006600"/>
              </a:buClr>
              <a:buFont typeface="Arial"/>
              <a:buChar char="•"/>
              <a:defRPr sz="2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143000" marR="0" indent="-136525" algn="l" rtl="0">
              <a:spcBef>
                <a:spcPts val="480"/>
              </a:spcBef>
              <a:spcAft>
                <a:spcPts val="0"/>
              </a:spcAft>
              <a:buClr>
                <a:srgbClr val="006600"/>
              </a:buClr>
              <a:buFont typeface="Arial"/>
              <a:buChar char="•"/>
              <a:defRPr sz="24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600200" marR="0" indent="-152400" algn="l" rtl="0">
              <a:spcBef>
                <a:spcPts val="400"/>
              </a:spcBef>
              <a:spcAft>
                <a:spcPts val="0"/>
              </a:spcAft>
              <a:buClr>
                <a:srgbClr val="006600"/>
              </a:buClr>
              <a:buFont typeface="Arial"/>
              <a:buChar char="•"/>
              <a:defRPr sz="20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057400" marR="0" indent="-152400" algn="l" rtl="0">
              <a:spcBef>
                <a:spcPts val="400"/>
              </a:spcBef>
              <a:spcAft>
                <a:spcPts val="0"/>
              </a:spcAft>
              <a:buClr>
                <a:srgbClr val="006600"/>
              </a:buClr>
              <a:buFont typeface="Arial"/>
              <a:buChar char="•"/>
              <a:defRPr sz="20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514600" marR="0" indent="-152400" algn="l" rtl="0">
              <a:spcBef>
                <a:spcPts val="400"/>
              </a:spcBef>
              <a:spcAft>
                <a:spcPts val="0"/>
              </a:spcAft>
              <a:buClr>
                <a:srgbClr val="006600"/>
              </a:buClr>
              <a:buFont typeface="Arial"/>
              <a:buChar char="•"/>
              <a:defRPr sz="20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971800" marR="0" indent="-152400" algn="l" rtl="0">
              <a:spcBef>
                <a:spcPts val="400"/>
              </a:spcBef>
              <a:spcAft>
                <a:spcPts val="0"/>
              </a:spcAft>
              <a:buClr>
                <a:srgbClr val="006600"/>
              </a:buClr>
              <a:buFont typeface="Arial"/>
              <a:buChar char="•"/>
              <a:defRPr sz="20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429000" marR="0" indent="-152400" algn="l" rtl="0">
              <a:spcBef>
                <a:spcPts val="400"/>
              </a:spcBef>
              <a:spcAft>
                <a:spcPts val="0"/>
              </a:spcAft>
              <a:buClr>
                <a:srgbClr val="006600"/>
              </a:buClr>
              <a:buFont typeface="Arial"/>
              <a:buChar char="•"/>
              <a:defRPr sz="20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886200" marR="0" indent="-152400" algn="l" rtl="0">
              <a:spcBef>
                <a:spcPts val="400"/>
              </a:spcBef>
              <a:spcAft>
                <a:spcPts val="0"/>
              </a:spcAft>
              <a:buClr>
                <a:srgbClr val="006600"/>
              </a:buClr>
              <a:buFont typeface="Arial"/>
              <a:buChar char="•"/>
              <a:defRPr sz="20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20" name="Shape 20"/>
          <p:cNvSpPr/>
          <p:nvPr/>
        </p:nvSpPr>
        <p:spPr>
          <a:xfrm>
            <a:off x="4114800" y="4333875"/>
            <a:ext cx="5029200" cy="2524125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</p:sp>
      <p:sp>
        <p:nvSpPr>
          <p:cNvPr id="21" name="Shape 21"/>
          <p:cNvSpPr/>
          <p:nvPr/>
        </p:nvSpPr>
        <p:spPr>
          <a:xfrm>
            <a:off x="0" y="2133600"/>
            <a:ext cx="9144000" cy="103188"/>
          </a:xfrm>
          <a:prstGeom prst="rect">
            <a:avLst/>
          </a:prstGeom>
          <a:gradFill>
            <a:gsLst>
              <a:gs pos="0">
                <a:srgbClr val="006600"/>
              </a:gs>
              <a:gs pos="100000">
                <a:srgbClr val="FFFFFF"/>
              </a:gs>
            </a:gsLst>
            <a:lin ang="0" scaled="0"/>
          </a:gradFill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dt" idx="10"/>
          </p:nvPr>
        </p:nvSpPr>
        <p:spPr>
          <a:xfrm>
            <a:off x="6858000" y="6248400"/>
            <a:ext cx="16001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defRPr sz="14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sldNum" idx="12"/>
          </p:nvPr>
        </p:nvSpPr>
        <p:spPr>
          <a:xfrm>
            <a:off x="8534400" y="6248400"/>
            <a:ext cx="465137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defRPr sz="14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24" name="Shape 24"/>
          <p:cNvSpPr/>
          <p:nvPr/>
        </p:nvSpPr>
        <p:spPr>
          <a:xfrm>
            <a:off x="152400" y="5318125"/>
            <a:ext cx="2144712" cy="1376363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id="25" name="Shape 25"/>
          <p:cNvSpPr txBox="1"/>
          <p:nvPr/>
        </p:nvSpPr>
        <p:spPr>
          <a:xfrm>
            <a:off x="3289300" y="6348412"/>
            <a:ext cx="3204916" cy="36933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x-none" sz="1800" b="1" i="0" u="none" strike="noStrike" cap="none" baseline="0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Where Innovation Is Tradition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bj" type="obj">
  <p:cSld name="obj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hape 27"/>
          <p:cNvSpPr txBox="1">
            <a:spLocks noGrp="1"/>
          </p:cNvSpPr>
          <p:nvPr>
            <p:ph type="title"/>
          </p:nvPr>
        </p:nvSpPr>
        <p:spPr>
          <a:xfrm>
            <a:off x="627062" y="80963"/>
            <a:ext cx="8153399" cy="10382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body" idx="1"/>
          </p:nvPr>
        </p:nvSpPr>
        <p:spPr>
          <a:xfrm>
            <a:off x="609600" y="1371600"/>
            <a:ext cx="8153399" cy="3809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342900" algn="l" rtl="0">
              <a:spcBef>
                <a:spcPts val="640"/>
              </a:spcBef>
              <a:spcAft>
                <a:spcPts val="0"/>
              </a:spcAft>
              <a:defRPr sz="32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742950" indent="-177800" algn="l" rtl="0">
              <a:spcBef>
                <a:spcPts val="560"/>
              </a:spcBef>
              <a:spcAft>
                <a:spcPts val="0"/>
              </a:spcAft>
              <a:buClr>
                <a:srgbClr val="006600"/>
              </a:buClr>
              <a:buFont typeface="Arial"/>
              <a:buChar char="•"/>
              <a:defRPr sz="28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143000" indent="-136525" algn="l" rtl="0">
              <a:spcBef>
                <a:spcPts val="480"/>
              </a:spcBef>
              <a:spcAft>
                <a:spcPts val="0"/>
              </a:spcAft>
              <a:buClr>
                <a:srgbClr val="006600"/>
              </a:buClr>
              <a:buFont typeface="Arial"/>
              <a:buChar char="•"/>
              <a:defRPr sz="2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600200" indent="-152400" algn="l" rtl="0">
              <a:spcBef>
                <a:spcPts val="400"/>
              </a:spcBef>
              <a:spcAft>
                <a:spcPts val="0"/>
              </a:spcAft>
              <a:buClr>
                <a:srgbClr val="006600"/>
              </a:buClr>
              <a:buFont typeface="Arial"/>
              <a:buChar char="•"/>
              <a:defRPr sz="2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057400" indent="-152400" algn="l" rtl="0">
              <a:spcBef>
                <a:spcPts val="400"/>
              </a:spcBef>
              <a:spcAft>
                <a:spcPts val="0"/>
              </a:spcAft>
              <a:buClr>
                <a:srgbClr val="006600"/>
              </a:buClr>
              <a:buFont typeface="Arial"/>
              <a:buChar char="•"/>
              <a:defRPr sz="2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514600" indent="-152400" algn="l" rtl="0">
              <a:spcBef>
                <a:spcPts val="400"/>
              </a:spcBef>
              <a:spcAft>
                <a:spcPts val="0"/>
              </a:spcAft>
              <a:buClr>
                <a:srgbClr val="006600"/>
              </a:buClr>
              <a:buFont typeface="Arial"/>
              <a:buChar char="•"/>
              <a:defRPr sz="2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971800" indent="-152400" algn="l" rtl="0">
              <a:spcBef>
                <a:spcPts val="400"/>
              </a:spcBef>
              <a:spcAft>
                <a:spcPts val="0"/>
              </a:spcAft>
              <a:buClr>
                <a:srgbClr val="006600"/>
              </a:buClr>
              <a:buFont typeface="Arial"/>
              <a:buChar char="•"/>
              <a:defRPr sz="2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429000" indent="-152400" algn="l" rtl="0">
              <a:spcBef>
                <a:spcPts val="400"/>
              </a:spcBef>
              <a:spcAft>
                <a:spcPts val="0"/>
              </a:spcAft>
              <a:buClr>
                <a:srgbClr val="006600"/>
              </a:buClr>
              <a:buFont typeface="Arial"/>
              <a:buChar char="•"/>
              <a:defRPr sz="2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886200" indent="-152400" algn="l" rtl="0">
              <a:spcBef>
                <a:spcPts val="400"/>
              </a:spcBef>
              <a:spcAft>
                <a:spcPts val="0"/>
              </a:spcAft>
              <a:buClr>
                <a:srgbClr val="006600"/>
              </a:buClr>
              <a:buFont typeface="Arial"/>
              <a:buChar char="•"/>
              <a:defRPr sz="2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dt" idx="10"/>
          </p:nvPr>
        </p:nvSpPr>
        <p:spPr>
          <a:xfrm>
            <a:off x="6858000" y="6248400"/>
            <a:ext cx="16001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defRPr sz="14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sldNum" idx="12"/>
          </p:nvPr>
        </p:nvSpPr>
        <p:spPr>
          <a:xfrm>
            <a:off x="8534400" y="6248400"/>
            <a:ext cx="465137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defRPr sz="14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Head" type="secHead">
  <p:cSld name="secHead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 txBox="1">
            <a:spLocks noGrp="1"/>
          </p:cNvSpPr>
          <p:nvPr>
            <p:ph type="title"/>
          </p:nvPr>
        </p:nvSpPr>
        <p:spPr>
          <a:xfrm>
            <a:off x="722312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algn="l" rtl="0">
              <a:defRPr sz="4000" b="1" cap="small"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body" idx="1"/>
          </p:nvPr>
        </p:nvSpPr>
        <p:spPr>
          <a:xfrm>
            <a:off x="722312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buFont typeface="Times New Roman"/>
              <a:buNone/>
              <a:defRPr sz="2000"/>
            </a:lvl1pPr>
            <a:lvl2pPr marL="457200" indent="0" rtl="0">
              <a:buFont typeface="Times New Roman"/>
              <a:buNone/>
              <a:defRPr sz="1800"/>
            </a:lvl2pPr>
            <a:lvl3pPr marL="914400" indent="0" rtl="0">
              <a:buFont typeface="Times New Roman"/>
              <a:buNone/>
              <a:defRPr sz="1600"/>
            </a:lvl3pPr>
            <a:lvl4pPr marL="1371600" indent="0" rtl="0">
              <a:buFont typeface="Times New Roman"/>
              <a:buNone/>
              <a:defRPr sz="1400"/>
            </a:lvl4pPr>
            <a:lvl5pPr marL="1828800" indent="0" rtl="0">
              <a:buFont typeface="Times New Roman"/>
              <a:buNone/>
              <a:defRPr sz="1400"/>
            </a:lvl5pPr>
            <a:lvl6pPr marL="2286000" indent="0" rtl="0">
              <a:buFont typeface="Times New Roman"/>
              <a:buNone/>
              <a:defRPr sz="1400"/>
            </a:lvl6pPr>
            <a:lvl7pPr marL="2743200" indent="0" rtl="0">
              <a:buFont typeface="Times New Roman"/>
              <a:buNone/>
              <a:defRPr sz="1400"/>
            </a:lvl7pPr>
            <a:lvl8pPr marL="3200400" indent="0" rtl="0">
              <a:buFont typeface="Times New Roman"/>
              <a:buNone/>
              <a:defRPr sz="1400"/>
            </a:lvl8pPr>
            <a:lvl9pPr marL="3657600" indent="0" rtl="0">
              <a:buFont typeface="Times New Roman"/>
              <a:buNone/>
              <a:defRPr sz="1400"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dt" idx="10"/>
          </p:nvPr>
        </p:nvSpPr>
        <p:spPr>
          <a:xfrm>
            <a:off x="6858000" y="6248400"/>
            <a:ext cx="16001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defRPr sz="14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sldNum" idx="12"/>
          </p:nvPr>
        </p:nvSpPr>
        <p:spPr>
          <a:xfrm>
            <a:off x="8534400" y="6248400"/>
            <a:ext cx="465137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defRPr sz="14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Obj" type="twoObj">
  <p:cSld name="twoObj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627062" y="80963"/>
            <a:ext cx="8153399" cy="10382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body" idx="1"/>
          </p:nvPr>
        </p:nvSpPr>
        <p:spPr>
          <a:xfrm>
            <a:off x="609600" y="1371600"/>
            <a:ext cx="4000500" cy="3809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 sz="2800"/>
            </a:lvl1pPr>
            <a:lvl2pPr rtl="0">
              <a:defRPr sz="2400"/>
            </a:lvl2pPr>
            <a:lvl3pPr rtl="0">
              <a:defRPr sz="2000"/>
            </a:lvl3pPr>
            <a:lvl4pPr rtl="0">
              <a:defRPr sz="1800"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4762500" y="1371600"/>
            <a:ext cx="4000500" cy="3809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 sz="2800"/>
            </a:lvl1pPr>
            <a:lvl2pPr rtl="0">
              <a:defRPr sz="2400"/>
            </a:lvl2pPr>
            <a:lvl3pPr rtl="0">
              <a:defRPr sz="2000"/>
            </a:lvl3pPr>
            <a:lvl4pPr rtl="0">
              <a:defRPr sz="1800"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dt" idx="10"/>
          </p:nvPr>
        </p:nvSpPr>
        <p:spPr>
          <a:xfrm>
            <a:off x="6858000" y="6248400"/>
            <a:ext cx="16001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defRPr sz="14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sldNum" idx="12"/>
          </p:nvPr>
        </p:nvSpPr>
        <p:spPr>
          <a:xfrm>
            <a:off x="8534400" y="6248400"/>
            <a:ext cx="465137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defRPr sz="14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TxTwoObj" type="twoTxTwoObj">
  <p:cSld name="twoTxTwoObj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 txBox="1"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body" idx="1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buFont typeface="Times New Roman"/>
              <a:buNone/>
              <a:defRPr sz="2400" b="1"/>
            </a:lvl1pPr>
            <a:lvl2pPr marL="457200" indent="0" rtl="0">
              <a:buFont typeface="Times New Roman"/>
              <a:buNone/>
              <a:defRPr sz="2000" b="1"/>
            </a:lvl2pPr>
            <a:lvl3pPr marL="914400" indent="0" rtl="0">
              <a:buFont typeface="Times New Roman"/>
              <a:buNone/>
              <a:defRPr sz="1800" b="1"/>
            </a:lvl3pPr>
            <a:lvl4pPr marL="1371600" indent="0" rtl="0">
              <a:buFont typeface="Times New Roman"/>
              <a:buNone/>
              <a:defRPr sz="1600" b="1"/>
            </a:lvl4pPr>
            <a:lvl5pPr marL="1828800" indent="0" rtl="0">
              <a:buFont typeface="Times New Roman"/>
              <a:buNone/>
              <a:defRPr sz="1600" b="1"/>
            </a:lvl5pPr>
            <a:lvl6pPr marL="2286000" indent="0" rtl="0">
              <a:buFont typeface="Times New Roman"/>
              <a:buNone/>
              <a:defRPr sz="1600" b="1"/>
            </a:lvl6pPr>
            <a:lvl7pPr marL="2743200" indent="0" rtl="0">
              <a:buFont typeface="Times New Roman"/>
              <a:buNone/>
              <a:defRPr sz="1600" b="1"/>
            </a:lvl7pPr>
            <a:lvl8pPr marL="3200400" indent="0" rtl="0">
              <a:buFont typeface="Times New Roman"/>
              <a:buNone/>
              <a:defRPr sz="1600" b="1"/>
            </a:lvl8pPr>
            <a:lvl9pPr marL="3657600" indent="0" rtl="0">
              <a:buFont typeface="Times New Roman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 sz="2400"/>
            </a:lvl1pPr>
            <a:lvl2pPr rtl="0">
              <a:defRPr sz="2000"/>
            </a:lvl2pPr>
            <a:lvl3pPr rtl="0">
              <a:defRPr sz="1800"/>
            </a:lvl3pPr>
            <a:lvl4pPr rtl="0">
              <a:defRPr sz="1600"/>
            </a:lvl4pPr>
            <a:lvl5pPr rtl="0">
              <a:defRPr sz="1600"/>
            </a:lvl5pPr>
            <a:lvl6pPr rtl="0">
              <a:defRPr sz="1600"/>
            </a:lvl6pPr>
            <a:lvl7pPr rtl="0">
              <a:defRPr sz="1600"/>
            </a:lvl7pPr>
            <a:lvl8pPr rtl="0">
              <a:defRPr sz="1600"/>
            </a:lvl8pPr>
            <a:lvl9pPr rtl="0">
              <a:defRPr sz="1600"/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3"/>
          </p:nvPr>
        </p:nvSpPr>
        <p:spPr>
          <a:xfrm>
            <a:off x="4645025" y="1535112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buFont typeface="Times New Roman"/>
              <a:buNone/>
              <a:defRPr sz="2400" b="1"/>
            </a:lvl1pPr>
            <a:lvl2pPr marL="457200" indent="0" rtl="0">
              <a:buFont typeface="Times New Roman"/>
              <a:buNone/>
              <a:defRPr sz="2000" b="1"/>
            </a:lvl2pPr>
            <a:lvl3pPr marL="914400" indent="0" rtl="0">
              <a:buFont typeface="Times New Roman"/>
              <a:buNone/>
              <a:defRPr sz="1800" b="1"/>
            </a:lvl3pPr>
            <a:lvl4pPr marL="1371600" indent="0" rtl="0">
              <a:buFont typeface="Times New Roman"/>
              <a:buNone/>
              <a:defRPr sz="1600" b="1"/>
            </a:lvl4pPr>
            <a:lvl5pPr marL="1828800" indent="0" rtl="0">
              <a:buFont typeface="Times New Roman"/>
              <a:buNone/>
              <a:defRPr sz="1600" b="1"/>
            </a:lvl5pPr>
            <a:lvl6pPr marL="2286000" indent="0" rtl="0">
              <a:buFont typeface="Times New Roman"/>
              <a:buNone/>
              <a:defRPr sz="1600" b="1"/>
            </a:lvl6pPr>
            <a:lvl7pPr marL="2743200" indent="0" rtl="0">
              <a:buFont typeface="Times New Roman"/>
              <a:buNone/>
              <a:defRPr sz="1600" b="1"/>
            </a:lvl7pPr>
            <a:lvl8pPr marL="3200400" indent="0" rtl="0">
              <a:buFont typeface="Times New Roman"/>
              <a:buNone/>
              <a:defRPr sz="1600" b="1"/>
            </a:lvl8pPr>
            <a:lvl9pPr marL="3657600" indent="0" rtl="0">
              <a:buFont typeface="Times New Roman"/>
              <a:buNone/>
              <a:defRPr sz="1600" b="1"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 sz="2400"/>
            </a:lvl1pPr>
            <a:lvl2pPr rtl="0">
              <a:defRPr sz="2000"/>
            </a:lvl2pPr>
            <a:lvl3pPr rtl="0">
              <a:defRPr sz="1800"/>
            </a:lvl3pPr>
            <a:lvl4pPr rtl="0">
              <a:defRPr sz="1600"/>
            </a:lvl4pPr>
            <a:lvl5pPr rtl="0">
              <a:defRPr sz="1600"/>
            </a:lvl5pPr>
            <a:lvl6pPr rtl="0">
              <a:defRPr sz="1600"/>
            </a:lvl6pPr>
            <a:lvl7pPr rtl="0">
              <a:defRPr sz="1600"/>
            </a:lvl7pPr>
            <a:lvl8pPr rtl="0">
              <a:defRPr sz="1600"/>
            </a:lvl8pPr>
            <a:lvl9pPr rtl="0">
              <a:defRPr sz="1600"/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dt" idx="10"/>
          </p:nvPr>
        </p:nvSpPr>
        <p:spPr>
          <a:xfrm>
            <a:off x="6858000" y="6248400"/>
            <a:ext cx="16001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defRPr sz="14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8534400" y="6248400"/>
            <a:ext cx="465137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defRPr sz="14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Only" type="titleOnly">
  <p:cSld name="titleOnly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 txBox="1">
            <a:spLocks noGrp="1"/>
          </p:cNvSpPr>
          <p:nvPr>
            <p:ph type="title"/>
          </p:nvPr>
        </p:nvSpPr>
        <p:spPr>
          <a:xfrm>
            <a:off x="627062" y="80963"/>
            <a:ext cx="8153399" cy="10382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dt" idx="10"/>
          </p:nvPr>
        </p:nvSpPr>
        <p:spPr>
          <a:xfrm>
            <a:off x="6858000" y="6248400"/>
            <a:ext cx="16001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defRPr sz="14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sldNum" idx="12"/>
          </p:nvPr>
        </p:nvSpPr>
        <p:spPr>
          <a:xfrm>
            <a:off x="8534400" y="6248400"/>
            <a:ext cx="465137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defRPr sz="14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 txBox="1">
            <a:spLocks noGrp="1"/>
          </p:cNvSpPr>
          <p:nvPr>
            <p:ph type="dt" idx="10"/>
          </p:nvPr>
        </p:nvSpPr>
        <p:spPr>
          <a:xfrm>
            <a:off x="6858000" y="6248400"/>
            <a:ext cx="16001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defRPr sz="14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sldNum" idx="12"/>
          </p:nvPr>
        </p:nvSpPr>
        <p:spPr>
          <a:xfrm>
            <a:off x="8534400" y="6248400"/>
            <a:ext cx="465137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defRPr sz="14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bjTx" type="objTx">
  <p:cSld name="objTx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defRPr sz="2000" b="1"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 sz="3200"/>
            </a:lvl1pPr>
            <a:lvl2pPr rtl="0">
              <a:defRPr sz="2800"/>
            </a:lvl2pPr>
            <a:lvl3pPr rtl="0">
              <a:defRPr sz="2400"/>
            </a:lvl3pPr>
            <a:lvl4pPr rtl="0">
              <a:defRPr sz="2000"/>
            </a:lvl4pPr>
            <a:lvl5pPr rtl="0">
              <a:defRPr sz="2000"/>
            </a:lvl5pPr>
            <a:lvl6pPr rtl="0">
              <a:defRPr sz="2000"/>
            </a:lvl6pPr>
            <a:lvl7pPr rtl="0">
              <a:defRPr sz="2000"/>
            </a:lvl7pPr>
            <a:lvl8pPr rtl="0">
              <a:defRPr sz="2000"/>
            </a:lvl8pPr>
            <a:lvl9pPr rtl="0">
              <a:defRPr sz="2000"/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buFont typeface="Times New Roman"/>
              <a:buNone/>
              <a:defRPr sz="1400"/>
            </a:lvl1pPr>
            <a:lvl2pPr marL="457200" indent="0" rtl="0">
              <a:buFont typeface="Times New Roman"/>
              <a:buNone/>
              <a:defRPr sz="1200"/>
            </a:lvl2pPr>
            <a:lvl3pPr marL="914400" indent="0" rtl="0">
              <a:buFont typeface="Times New Roman"/>
              <a:buNone/>
              <a:defRPr sz="1000"/>
            </a:lvl3pPr>
            <a:lvl4pPr marL="1371600" indent="0" rtl="0">
              <a:buFont typeface="Times New Roman"/>
              <a:buNone/>
              <a:defRPr sz="900"/>
            </a:lvl4pPr>
            <a:lvl5pPr marL="1828800" indent="0" rtl="0">
              <a:buFont typeface="Times New Roman"/>
              <a:buNone/>
              <a:defRPr sz="900"/>
            </a:lvl5pPr>
            <a:lvl6pPr marL="2286000" indent="0" rtl="0">
              <a:buFont typeface="Times New Roman"/>
              <a:buNone/>
              <a:defRPr sz="900"/>
            </a:lvl6pPr>
            <a:lvl7pPr marL="2743200" indent="0" rtl="0">
              <a:buFont typeface="Times New Roman"/>
              <a:buNone/>
              <a:defRPr sz="900"/>
            </a:lvl7pPr>
            <a:lvl8pPr marL="3200400" indent="0" rtl="0">
              <a:buFont typeface="Times New Roman"/>
              <a:buNone/>
              <a:defRPr sz="900"/>
            </a:lvl8pPr>
            <a:lvl9pPr marL="3657600" indent="0" rtl="0">
              <a:buFont typeface="Times New Roman"/>
              <a:buNone/>
              <a:defRPr sz="900"/>
            </a:lvl9pPr>
          </a:lstStyle>
          <a:p>
            <a:endParaRPr/>
          </a:p>
        </p:txBody>
      </p:sp>
      <p:sp>
        <p:nvSpPr>
          <p:cNvPr id="61" name="Shape 61"/>
          <p:cNvSpPr txBox="1">
            <a:spLocks noGrp="1"/>
          </p:cNvSpPr>
          <p:nvPr>
            <p:ph type="dt" idx="10"/>
          </p:nvPr>
        </p:nvSpPr>
        <p:spPr>
          <a:xfrm>
            <a:off x="6858000" y="6248400"/>
            <a:ext cx="16001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defRPr sz="14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62" name="Shape 62"/>
          <p:cNvSpPr txBox="1">
            <a:spLocks noGrp="1"/>
          </p:cNvSpPr>
          <p:nvPr>
            <p:ph type="sldNum" idx="12"/>
          </p:nvPr>
        </p:nvSpPr>
        <p:spPr>
          <a:xfrm>
            <a:off x="8534400" y="6248400"/>
            <a:ext cx="465137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defRPr sz="14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x" type="picTx">
  <p:cSld name="picTx"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399" cy="566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defRPr sz="2000" b="1"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65" name="Shape 65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buClr>
                <a:schemeClr val="lt1"/>
              </a:buClr>
              <a:buFont typeface="Times New Roman"/>
              <a:buNone/>
              <a:defRPr sz="32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indent="0" algn="l" rtl="0">
              <a:buClr>
                <a:schemeClr val="dk1"/>
              </a:buClr>
              <a:buFont typeface="Times New Roman"/>
              <a:buNone/>
              <a:defRPr sz="2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indent="0" algn="l" rtl="0">
              <a:buClr>
                <a:schemeClr val="dk1"/>
              </a:buClr>
              <a:buFont typeface="Times New Roman"/>
              <a:buNone/>
              <a:defRPr sz="24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indent="0" algn="l" rtl="0">
              <a:buClr>
                <a:schemeClr val="dk1"/>
              </a:buClr>
              <a:buFont typeface="Times New Roman"/>
              <a:buNone/>
              <a:defRPr sz="20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indent="0" algn="l" rtl="0">
              <a:buClr>
                <a:schemeClr val="dk1"/>
              </a:buClr>
              <a:buFont typeface="Times New Roman"/>
              <a:buNone/>
              <a:defRPr sz="20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indent="0" algn="l" rtl="0">
              <a:buClr>
                <a:schemeClr val="dk1"/>
              </a:buClr>
              <a:buFont typeface="Times New Roman"/>
              <a:buNone/>
              <a:defRPr sz="20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indent="0" algn="l" rtl="0">
              <a:buClr>
                <a:schemeClr val="dk1"/>
              </a:buClr>
              <a:buFont typeface="Times New Roman"/>
              <a:buNone/>
              <a:defRPr sz="20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indent="0" algn="l" rtl="0">
              <a:buClr>
                <a:schemeClr val="dk1"/>
              </a:buClr>
              <a:buFont typeface="Times New Roman"/>
              <a:buNone/>
              <a:defRPr sz="20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indent="0" algn="l" rtl="0">
              <a:buClr>
                <a:schemeClr val="dk1"/>
              </a:buClr>
              <a:buFont typeface="Times New Roman"/>
              <a:buNone/>
              <a:defRPr sz="20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66" name="Shape 66"/>
          <p:cNvSpPr txBox="1">
            <a:spLocks noGrp="1"/>
          </p:cNvSpPr>
          <p:nvPr>
            <p:ph type="body" idx="1"/>
          </p:nvPr>
        </p:nvSpPr>
        <p:spPr>
          <a:xfrm>
            <a:off x="1792288" y="5367337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buFont typeface="Times New Roman"/>
              <a:buNone/>
              <a:defRPr sz="1400"/>
            </a:lvl1pPr>
            <a:lvl2pPr marL="457200" indent="0" rtl="0">
              <a:buFont typeface="Times New Roman"/>
              <a:buNone/>
              <a:defRPr sz="1200"/>
            </a:lvl2pPr>
            <a:lvl3pPr marL="914400" indent="0" rtl="0">
              <a:buFont typeface="Times New Roman"/>
              <a:buNone/>
              <a:defRPr sz="1000"/>
            </a:lvl3pPr>
            <a:lvl4pPr marL="1371600" indent="0" rtl="0">
              <a:buFont typeface="Times New Roman"/>
              <a:buNone/>
              <a:defRPr sz="900"/>
            </a:lvl4pPr>
            <a:lvl5pPr marL="1828800" indent="0" rtl="0">
              <a:buFont typeface="Times New Roman"/>
              <a:buNone/>
              <a:defRPr sz="900"/>
            </a:lvl5pPr>
            <a:lvl6pPr marL="2286000" indent="0" rtl="0">
              <a:buFont typeface="Times New Roman"/>
              <a:buNone/>
              <a:defRPr sz="900"/>
            </a:lvl6pPr>
            <a:lvl7pPr marL="2743200" indent="0" rtl="0">
              <a:buFont typeface="Times New Roman"/>
              <a:buNone/>
              <a:defRPr sz="900"/>
            </a:lvl7pPr>
            <a:lvl8pPr marL="3200400" indent="0" rtl="0">
              <a:buFont typeface="Times New Roman"/>
              <a:buNone/>
              <a:defRPr sz="900"/>
            </a:lvl8pPr>
            <a:lvl9pPr marL="3657600" indent="0" rtl="0">
              <a:buFont typeface="Times New Roman"/>
              <a:buNone/>
              <a:defRPr sz="900"/>
            </a:lvl9pPr>
          </a:lstStyle>
          <a:p>
            <a:endParaRPr/>
          </a:p>
        </p:txBody>
      </p:sp>
      <p:sp>
        <p:nvSpPr>
          <p:cNvPr id="67" name="Shape 67"/>
          <p:cNvSpPr txBox="1">
            <a:spLocks noGrp="1"/>
          </p:cNvSpPr>
          <p:nvPr>
            <p:ph type="dt" idx="10"/>
          </p:nvPr>
        </p:nvSpPr>
        <p:spPr>
          <a:xfrm>
            <a:off x="6858000" y="6248400"/>
            <a:ext cx="16001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defRPr sz="14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sldNum" idx="12"/>
          </p:nvPr>
        </p:nvSpPr>
        <p:spPr>
          <a:xfrm>
            <a:off x="8534400" y="6248400"/>
            <a:ext cx="465137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defRPr sz="14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C0C0C0"/>
            </a:gs>
            <a:gs pos="50000">
              <a:srgbClr val="FFFFFF"/>
            </a:gs>
            <a:gs pos="100000">
              <a:srgbClr val="C0C0C0"/>
            </a:gs>
          </a:gsLst>
          <a:lin ang="18899999" scaled="0"/>
        </a:gradFill>
        <a:effectLst/>
      </p:bgPr>
    </p:bg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/>
          <p:nvPr/>
        </p:nvSpPr>
        <p:spPr>
          <a:xfrm>
            <a:off x="4114800" y="4333875"/>
            <a:ext cx="5029200" cy="2524125"/>
          </a:xfrm>
          <a:prstGeom prst="rect">
            <a:avLst/>
          </a:prstGeom>
          <a:blipFill>
            <a:blip r:embed="rId11"/>
            <a:stretch>
              <a:fillRect/>
            </a:stretch>
          </a:blipFill>
        </p:spPr>
      </p:sp>
      <p:sp>
        <p:nvSpPr>
          <p:cNvPr id="10" name="Shape 10"/>
          <p:cNvSpPr txBox="1">
            <a:spLocks noGrp="1"/>
          </p:cNvSpPr>
          <p:nvPr>
            <p:ph type="dt" idx="10"/>
          </p:nvPr>
        </p:nvSpPr>
        <p:spPr>
          <a:xfrm>
            <a:off x="6858000" y="6248400"/>
            <a:ext cx="16001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defRPr sz="14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sldNum" idx="12"/>
          </p:nvPr>
        </p:nvSpPr>
        <p:spPr>
          <a:xfrm>
            <a:off x="8534400" y="6248400"/>
            <a:ext cx="465137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defRPr sz="14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2" name="Shape 12"/>
          <p:cNvSpPr/>
          <p:nvPr/>
        </p:nvSpPr>
        <p:spPr>
          <a:xfrm>
            <a:off x="0" y="990600"/>
            <a:ext cx="9144000" cy="103188"/>
          </a:xfrm>
          <a:prstGeom prst="rect">
            <a:avLst/>
          </a:prstGeom>
          <a:gradFill>
            <a:gsLst>
              <a:gs pos="0">
                <a:srgbClr val="006600"/>
              </a:gs>
              <a:gs pos="100000">
                <a:srgbClr val="FFFFFF"/>
              </a:gs>
            </a:gsLst>
            <a:lin ang="0" scaled="0"/>
          </a:gradFill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body" idx="1"/>
          </p:nvPr>
        </p:nvSpPr>
        <p:spPr>
          <a:xfrm>
            <a:off x="609600" y="1371600"/>
            <a:ext cx="8153399" cy="3809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indent="-342900" algn="l" rtl="0">
              <a:spcBef>
                <a:spcPts val="640"/>
              </a:spcBef>
              <a:spcAft>
                <a:spcPts val="0"/>
              </a:spcAft>
              <a:defRPr sz="32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742950" marR="0" indent="-177800" algn="l" rtl="0">
              <a:spcBef>
                <a:spcPts val="560"/>
              </a:spcBef>
              <a:spcAft>
                <a:spcPts val="0"/>
              </a:spcAft>
              <a:buClr>
                <a:srgbClr val="006600"/>
              </a:buClr>
              <a:buFont typeface="Arial"/>
              <a:buChar char="•"/>
              <a:defRPr sz="2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143000" marR="0" indent="-136525" algn="l" rtl="0">
              <a:spcBef>
                <a:spcPts val="480"/>
              </a:spcBef>
              <a:spcAft>
                <a:spcPts val="0"/>
              </a:spcAft>
              <a:buClr>
                <a:srgbClr val="006600"/>
              </a:buClr>
              <a:buFont typeface="Arial"/>
              <a:buChar char="•"/>
              <a:defRPr sz="24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600200" marR="0" indent="-152400" algn="l" rtl="0">
              <a:spcBef>
                <a:spcPts val="400"/>
              </a:spcBef>
              <a:spcAft>
                <a:spcPts val="0"/>
              </a:spcAft>
              <a:buClr>
                <a:srgbClr val="006600"/>
              </a:buClr>
              <a:buFont typeface="Arial"/>
              <a:buChar char="•"/>
              <a:defRPr sz="20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057400" marR="0" indent="-152400" algn="l" rtl="0">
              <a:spcBef>
                <a:spcPts val="400"/>
              </a:spcBef>
              <a:spcAft>
                <a:spcPts val="0"/>
              </a:spcAft>
              <a:buClr>
                <a:srgbClr val="006600"/>
              </a:buClr>
              <a:buFont typeface="Arial"/>
              <a:buChar char="•"/>
              <a:defRPr sz="20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514600" marR="0" indent="-152400" algn="l" rtl="0">
              <a:spcBef>
                <a:spcPts val="400"/>
              </a:spcBef>
              <a:spcAft>
                <a:spcPts val="0"/>
              </a:spcAft>
              <a:buClr>
                <a:srgbClr val="006600"/>
              </a:buClr>
              <a:buFont typeface="Arial"/>
              <a:buChar char="•"/>
              <a:defRPr sz="20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971800" marR="0" indent="-152400" algn="l" rtl="0">
              <a:spcBef>
                <a:spcPts val="400"/>
              </a:spcBef>
              <a:spcAft>
                <a:spcPts val="0"/>
              </a:spcAft>
              <a:buClr>
                <a:srgbClr val="006600"/>
              </a:buClr>
              <a:buFont typeface="Arial"/>
              <a:buChar char="•"/>
              <a:defRPr sz="20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429000" marR="0" indent="-152400" algn="l" rtl="0">
              <a:spcBef>
                <a:spcPts val="400"/>
              </a:spcBef>
              <a:spcAft>
                <a:spcPts val="0"/>
              </a:spcAft>
              <a:buClr>
                <a:srgbClr val="006600"/>
              </a:buClr>
              <a:buFont typeface="Arial"/>
              <a:buChar char="•"/>
              <a:defRPr sz="20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886200" marR="0" indent="-152400" algn="l" rtl="0">
              <a:spcBef>
                <a:spcPts val="400"/>
              </a:spcBef>
              <a:spcAft>
                <a:spcPts val="0"/>
              </a:spcAft>
              <a:buClr>
                <a:srgbClr val="006600"/>
              </a:buClr>
              <a:buFont typeface="Arial"/>
              <a:buChar char="•"/>
              <a:defRPr sz="20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627062" y="80963"/>
            <a:ext cx="8153399" cy="10382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indent="0" algn="l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indent="0" algn="l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indent="0" algn="l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indent="0" algn="l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indent="0" algn="l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indent="0" algn="l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indent="0" algn="l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indent="0" algn="l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5" name="Shape 15"/>
          <p:cNvSpPr/>
          <p:nvPr/>
        </p:nvSpPr>
        <p:spPr>
          <a:xfrm>
            <a:off x="152400" y="5318125"/>
            <a:ext cx="2144712" cy="1376363"/>
          </a:xfrm>
          <a:prstGeom prst="rect">
            <a:avLst/>
          </a:prstGeom>
          <a:blipFill>
            <a:blip r:embed="rId12"/>
            <a:stretch>
              <a:fillRect/>
            </a:stretch>
          </a:blipFill>
        </p:spPr>
      </p:sp>
      <p:sp>
        <p:nvSpPr>
          <p:cNvPr id="16" name="Shape 16"/>
          <p:cNvSpPr txBox="1"/>
          <p:nvPr/>
        </p:nvSpPr>
        <p:spPr>
          <a:xfrm>
            <a:off x="3289300" y="6348412"/>
            <a:ext cx="3204916" cy="36933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x-none" sz="1800" b="1" i="0" u="none" strike="noStrike" cap="none" baseline="0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Where Innovation Is Tradition</a:t>
            </a: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</p:sldLayoutIdLst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 txBox="1">
            <a:spLocks noGrp="1"/>
          </p:cNvSpPr>
          <p:nvPr>
            <p:ph type="ctrTitle"/>
          </p:nvPr>
        </p:nvSpPr>
        <p:spPr>
          <a:xfrm>
            <a:off x="685800" y="973137"/>
            <a:ext cx="7772400" cy="1144587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b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x-none" sz="4400" b="0" i="0" u="none" strike="noStrike" cap="none" baseline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SYST699 – Spec Innovations</a:t>
            </a:r>
          </a:p>
        </p:txBody>
      </p:sp>
      <p:sp>
        <p:nvSpPr>
          <p:cNvPr id="71" name="Shape 71"/>
          <p:cNvSpPr txBox="1">
            <a:spLocks noGrp="1"/>
          </p:cNvSpPr>
          <p:nvPr>
            <p:ph type="subTitle" idx="1"/>
          </p:nvPr>
        </p:nvSpPr>
        <p:spPr>
          <a:xfrm>
            <a:off x="762000" y="2895600"/>
            <a:ext cx="7619999" cy="2438399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spAutoFit/>
          </a:bodyPr>
          <a:lstStyle/>
          <a:p>
            <a:pPr marL="0" marR="0" lvl="0" indent="0" algn="ctr" rtl="0">
              <a:spcBef>
                <a:spcPts val="640"/>
              </a:spcBef>
              <a:spcAft>
                <a:spcPts val="0"/>
              </a:spcAft>
              <a:buSzPct val="25000"/>
              <a:buNone/>
            </a:pPr>
            <a:r>
              <a:rPr lang="x-none" sz="3200" b="0" i="0" u="none" strike="noStrike" cap="none" baseline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Innoslate™ System Engineering Management Software Tool Test &amp; Analysis</a:t>
            </a:r>
          </a:p>
          <a:p>
            <a:endParaRPr lang="x-none" sz="3200" b="0" i="0" u="none" strike="noStrike" cap="none" baseline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endParaRPr lang="x-none" sz="3200" b="0" i="0" u="none" strike="noStrike" cap="none" baseline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2" name="Shape 72"/>
          <p:cNvSpPr/>
          <p:nvPr/>
        </p:nvSpPr>
        <p:spPr>
          <a:xfrm>
            <a:off x="2590800" y="4114800"/>
            <a:ext cx="3428999" cy="1021404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Status [2]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533400" y="1656720"/>
            <a:ext cx="8305800" cy="36728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1" indent="-285750">
              <a:spcBef>
                <a:spcPts val="480"/>
              </a:spcBef>
              <a:buClr>
                <a:srgbClr val="006600"/>
              </a:buClr>
              <a:buSzPct val="100694"/>
              <a:buFont typeface="Arial"/>
              <a:buChar char="•"/>
            </a:pPr>
            <a:r>
              <a:rPr lang="en-US" sz="2400" dirty="0" smtClean="0">
                <a:solidFill>
                  <a:schemeClr val="accent6">
                    <a:lumMod val="90000"/>
                    <a:lumOff val="10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Report Generation functions: Based on inputted objects into the database.</a:t>
            </a:r>
          </a:p>
          <a:p>
            <a:pPr marL="742950" lvl="1" indent="-285750">
              <a:spcBef>
                <a:spcPts val="480"/>
              </a:spcBef>
              <a:buClr>
                <a:srgbClr val="006600"/>
              </a:buClr>
              <a:buSzPct val="100694"/>
              <a:buFont typeface="Arial"/>
              <a:buChar char="•"/>
            </a:pPr>
            <a:r>
              <a:rPr lang="en-US" sz="2400" dirty="0" smtClean="0">
                <a:solidFill>
                  <a:schemeClr val="accent6">
                    <a:lumMod val="90000"/>
                    <a:lumOff val="10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Document Analyzer functions: Automated versus Manual parsing of inputted documents.</a:t>
            </a:r>
          </a:p>
          <a:p>
            <a:pPr marL="742950" lvl="1" indent="-285750">
              <a:spcBef>
                <a:spcPts val="480"/>
              </a:spcBef>
              <a:buClr>
                <a:srgbClr val="006600"/>
              </a:buClr>
              <a:buSzPct val="100694"/>
              <a:buFont typeface="Arial"/>
              <a:buChar char="•"/>
            </a:pPr>
            <a:r>
              <a:rPr lang="x-none" sz="2400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Identify </a:t>
            </a:r>
            <a:r>
              <a:rPr lang="x-none" sz="2400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and document user requirements</a:t>
            </a:r>
            <a:r>
              <a:rPr lang="en-US" sz="2400" dirty="0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– In progress</a:t>
            </a:r>
            <a:endParaRPr lang="x-none" sz="2400" smtClean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742950" lvl="1" indent="-285750">
              <a:spcBef>
                <a:spcPts val="480"/>
              </a:spcBef>
              <a:buClr>
                <a:srgbClr val="006600"/>
              </a:buClr>
              <a:buSzPct val="100694"/>
              <a:buFont typeface="Arial"/>
              <a:buChar char="•"/>
            </a:pPr>
            <a:r>
              <a:rPr lang="en-US" sz="2400" dirty="0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Develop Project Status Report – Target completion: 10/11/2012</a:t>
            </a:r>
          </a:p>
          <a:p>
            <a:pPr marL="742950" lvl="1" indent="-285750">
              <a:spcBef>
                <a:spcPts val="480"/>
              </a:spcBef>
              <a:buClr>
                <a:srgbClr val="006600"/>
              </a:buClr>
              <a:buSzPct val="100694"/>
              <a:buFont typeface="Arial"/>
              <a:buChar char="•"/>
            </a:pPr>
            <a:r>
              <a:rPr lang="en-US" sz="2400" dirty="0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Develop test plans and testing requirements  - In progress; target completion: 10/11/2012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228600" y="1371600"/>
            <a:ext cx="8153399" cy="3809999"/>
          </a:xfrm>
        </p:spPr>
        <p:txBody>
          <a:bodyPr/>
          <a:lstStyle/>
          <a:p>
            <a:pPr lvl="1" indent="-285750">
              <a:spcBef>
                <a:spcPts val="480"/>
              </a:spcBef>
              <a:buSzPct val="100694"/>
            </a:pPr>
            <a:r>
              <a:rPr lang="en-US" sz="2400" dirty="0">
                <a:latin typeface="Calibri"/>
                <a:ea typeface="Calibri"/>
                <a:cs typeface="Calibri"/>
                <a:sym typeface="Calibri"/>
              </a:rPr>
              <a:t>Conduct tests and evaluation – Target completion: 11/8/2012</a:t>
            </a:r>
          </a:p>
          <a:p>
            <a:pPr lvl="1" indent="-285750">
              <a:spcBef>
                <a:spcPts val="480"/>
              </a:spcBef>
              <a:buSzPct val="100694"/>
            </a:pPr>
            <a:r>
              <a:rPr lang="en-US" sz="2400" dirty="0">
                <a:latin typeface="Calibri"/>
                <a:ea typeface="Calibri"/>
                <a:cs typeface="Calibri"/>
                <a:sym typeface="Calibri"/>
              </a:rPr>
              <a:t>Develop Final Presentation – Target completion: 12/6/2012</a:t>
            </a:r>
          </a:p>
          <a:p>
            <a:pPr lvl="1" indent="-285750">
              <a:spcBef>
                <a:spcPts val="480"/>
              </a:spcBef>
              <a:buSzPct val="100694"/>
            </a:pPr>
            <a:r>
              <a:rPr lang="en-US" sz="2400" dirty="0">
                <a:latin typeface="Calibri"/>
                <a:ea typeface="Calibri"/>
                <a:cs typeface="Calibri"/>
                <a:sym typeface="Calibri"/>
              </a:rPr>
              <a:t>Develop Final Report – Target completion: 11/29/2012</a:t>
            </a:r>
            <a:endParaRPr lang="x-none" sz="2400">
              <a:latin typeface="Calibri"/>
              <a:ea typeface="Calibri"/>
              <a:cs typeface="Calibri"/>
              <a:sym typeface="Calibri"/>
            </a:endParaRPr>
          </a:p>
          <a:p>
            <a:endParaRPr lang="en-US" dirty="0"/>
          </a:p>
        </p:txBody>
      </p:sp>
      <p:sp>
        <p:nvSpPr>
          <p:cNvPr id="5" name="Shape 120"/>
          <p:cNvSpPr txBox="1">
            <a:spLocks noGrp="1"/>
          </p:cNvSpPr>
          <p:nvPr>
            <p:ph type="title"/>
          </p:nvPr>
        </p:nvSpPr>
        <p:spPr>
          <a:xfrm>
            <a:off x="381000" y="215374"/>
            <a:ext cx="8153399" cy="76940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x-none" sz="4400" b="0" i="0" u="none" strike="noStrike" cap="none" baseline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Project </a:t>
            </a:r>
            <a:r>
              <a:rPr lang="en-US" dirty="0" smtClean="0">
                <a:latin typeface="Calibri"/>
                <a:ea typeface="Calibri"/>
                <a:cs typeface="Calibri"/>
                <a:sym typeface="Calibri"/>
              </a:rPr>
              <a:t>Status </a:t>
            </a:r>
            <a:r>
              <a:rPr lang="en-US" dirty="0" smtClean="0">
                <a:latin typeface="Calibri"/>
                <a:ea typeface="Calibri"/>
                <a:cs typeface="Calibri"/>
                <a:sym typeface="Calibri"/>
              </a:rPr>
              <a:t>[3]</a:t>
            </a:r>
            <a:endParaRPr lang="x-none" sz="4400" b="0" i="0" u="none" strike="noStrike" cap="none" baseline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02217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81189949"/>
              </p:ext>
            </p:extLst>
          </p:nvPr>
        </p:nvGraphicFramePr>
        <p:xfrm>
          <a:off x="228600" y="1153138"/>
          <a:ext cx="8763000" cy="3966084"/>
        </p:xfrm>
        <a:graphic>
          <a:graphicData uri="http://schemas.openxmlformats.org/drawingml/2006/table">
            <a:tbl>
              <a:tblPr firstRow="1" bandRow="1"/>
              <a:tblGrid>
                <a:gridCol w="1752600"/>
                <a:gridCol w="1752600"/>
                <a:gridCol w="1752600"/>
                <a:gridCol w="1752600"/>
                <a:gridCol w="1752600"/>
              </a:tblGrid>
              <a:tr h="38900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UID</a:t>
                      </a:r>
                      <a:endParaRPr lang="en-US" b="1" dirty="0"/>
                    </a:p>
                  </a:txBody>
                  <a:tcPr anchor="ctr">
                    <a:solidFill>
                      <a:schemeClr val="accent6">
                        <a:lumMod val="90000"/>
                        <a:lumOff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Activity</a:t>
                      </a:r>
                      <a:endParaRPr lang="en-US" b="1" dirty="0"/>
                    </a:p>
                  </a:txBody>
                  <a:tcPr anchor="ctr">
                    <a:solidFill>
                      <a:schemeClr val="accent6">
                        <a:lumMod val="90000"/>
                        <a:lumOff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Start Date</a:t>
                      </a:r>
                      <a:endParaRPr lang="en-US" b="1" dirty="0"/>
                    </a:p>
                  </a:txBody>
                  <a:tcPr anchor="ctr">
                    <a:solidFill>
                      <a:schemeClr val="accent6">
                        <a:lumMod val="90000"/>
                        <a:lumOff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Finish Date</a:t>
                      </a:r>
                      <a:endParaRPr lang="en-US" b="1" dirty="0"/>
                    </a:p>
                  </a:txBody>
                  <a:tcPr anchor="ctr">
                    <a:solidFill>
                      <a:schemeClr val="accent6">
                        <a:lumMod val="90000"/>
                        <a:lumOff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Contact</a:t>
                      </a:r>
                      <a:endParaRPr lang="en-US" b="1" dirty="0"/>
                    </a:p>
                  </a:txBody>
                  <a:tcPr anchor="ctr">
                    <a:solidFill>
                      <a:schemeClr val="accent6">
                        <a:lumMod val="90000"/>
                        <a:lumOff val="10000"/>
                      </a:schemeClr>
                    </a:solidFill>
                  </a:tcPr>
                </a:tc>
              </a:tr>
              <a:tr h="767343">
                <a:tc>
                  <a:txBody>
                    <a:bodyPr/>
                    <a:lstStyle/>
                    <a:p>
                      <a:r>
                        <a:rPr lang="en-US" b="0" dirty="0" smtClean="0"/>
                        <a:t>1</a:t>
                      </a:r>
                      <a:endParaRPr lang="en-US" b="0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/>
                        <a:t>SEM</a:t>
                      </a:r>
                      <a:r>
                        <a:rPr lang="en-US" b="0" baseline="0" dirty="0" smtClean="0"/>
                        <a:t> Analysis </a:t>
                      </a:r>
                      <a:r>
                        <a:rPr lang="en-US" b="0" dirty="0" smtClean="0"/>
                        <a:t>Kick-Off </a:t>
                      </a:r>
                      <a:endParaRPr lang="en-US" b="0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/>
                        <a:t>8/30/2012</a:t>
                      </a:r>
                      <a:endParaRPr lang="en-US" b="0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/>
                        <a:t>9/13/2012</a:t>
                      </a:r>
                      <a:endParaRPr lang="en-US" b="0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err="1" smtClean="0"/>
                        <a:t>Ceely</a:t>
                      </a:r>
                      <a:r>
                        <a:rPr lang="en-US" b="0" dirty="0" smtClean="0"/>
                        <a:t>/Matthews/Stevenson/</a:t>
                      </a:r>
                      <a:r>
                        <a:rPr lang="en-US" b="0" dirty="0" err="1" smtClean="0"/>
                        <a:t>Woldie</a:t>
                      </a:r>
                      <a:endParaRPr lang="en-US" b="0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767343">
                <a:tc>
                  <a:txBody>
                    <a:bodyPr/>
                    <a:lstStyle/>
                    <a:p>
                      <a:r>
                        <a:rPr lang="en-US" dirty="0" smtClean="0"/>
                        <a:t>1.1</a:t>
                      </a:r>
                      <a:endParaRPr lang="en-US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Hold</a:t>
                      </a:r>
                      <a:r>
                        <a:rPr lang="en-US" baseline="0" dirty="0" smtClean="0"/>
                        <a:t> Initial Meeting with Sponsor</a:t>
                      </a:r>
                      <a:endParaRPr lang="en-US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9/10/2012</a:t>
                      </a:r>
                      <a:endParaRPr lang="en-US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9/10/2012</a:t>
                      </a:r>
                      <a:endParaRPr lang="en-US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Ceely</a:t>
                      </a:r>
                      <a:r>
                        <a:rPr lang="en-US" dirty="0" smtClean="0"/>
                        <a:t>/Matthews/Stevenson/</a:t>
                      </a:r>
                      <a:r>
                        <a:rPr lang="en-US" dirty="0" err="1" smtClean="0"/>
                        <a:t>Woldie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767343">
                <a:tc>
                  <a:txBody>
                    <a:bodyPr/>
                    <a:lstStyle/>
                    <a:p>
                      <a:r>
                        <a:rPr lang="en-US" dirty="0" smtClean="0"/>
                        <a:t>1.2</a:t>
                      </a:r>
                      <a:endParaRPr lang="en-US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Problem Definition Presentation</a:t>
                      </a:r>
                      <a:endParaRPr lang="en-US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8/30/2012</a:t>
                      </a:r>
                      <a:endParaRPr lang="en-US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9/13/2012</a:t>
                      </a:r>
                      <a:endParaRPr lang="en-US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Ceely</a:t>
                      </a:r>
                      <a:r>
                        <a:rPr lang="en-US" dirty="0" smtClean="0"/>
                        <a:t>/Matthews/Stevenson/</a:t>
                      </a:r>
                      <a:r>
                        <a:rPr lang="en-US" dirty="0" err="1" smtClean="0"/>
                        <a:t>Woldie</a:t>
                      </a:r>
                      <a:endParaRPr lang="en-US" dirty="0" smtClean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54353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1.2.1</a:t>
                      </a:r>
                      <a:endParaRPr lang="en-US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Develop</a:t>
                      </a:r>
                      <a:r>
                        <a:rPr lang="en-US" b="1" baseline="0" dirty="0" smtClean="0"/>
                        <a:t> Presentation</a:t>
                      </a:r>
                      <a:endParaRPr lang="en-US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8/30/2012</a:t>
                      </a:r>
                      <a:endParaRPr lang="en-US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9/12/2012</a:t>
                      </a:r>
                      <a:endParaRPr lang="en-US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err="1" smtClean="0"/>
                        <a:t>Ceely</a:t>
                      </a:r>
                      <a:endParaRPr lang="en-US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43535">
                <a:tc>
                  <a:txBody>
                    <a:bodyPr/>
                    <a:lstStyle/>
                    <a:p>
                      <a:r>
                        <a:rPr lang="en-US" dirty="0" smtClean="0"/>
                        <a:t>1.2.2</a:t>
                      </a:r>
                      <a:endParaRPr lang="en-U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Present P</a:t>
                      </a:r>
                      <a:r>
                        <a:rPr lang="en-US" baseline="0" dirty="0" smtClean="0"/>
                        <a:t>resentation</a:t>
                      </a:r>
                      <a:endParaRPr lang="en-U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9/13/2012</a:t>
                      </a:r>
                      <a:endParaRPr lang="en-U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9/13/2012</a:t>
                      </a:r>
                      <a:endParaRPr lang="en-U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Ceely</a:t>
                      </a:r>
                      <a:r>
                        <a:rPr lang="en-US" dirty="0" smtClean="0"/>
                        <a:t>/Matthews/Stevenson/</a:t>
                      </a:r>
                      <a:r>
                        <a:rPr lang="en-US" dirty="0" err="1" smtClean="0"/>
                        <a:t>Woldie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381001" y="-76200"/>
            <a:ext cx="8153399" cy="1038224"/>
          </a:xfrm>
        </p:spPr>
        <p:txBody>
          <a:bodyPr/>
          <a:lstStyle/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Schedule [1]</a:t>
            </a:r>
            <a:endParaRPr lang="en-US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09692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710274301"/>
              </p:ext>
            </p:extLst>
          </p:nvPr>
        </p:nvGraphicFramePr>
        <p:xfrm>
          <a:off x="228600" y="1143000"/>
          <a:ext cx="8763000" cy="5363467"/>
        </p:xfrm>
        <a:graphic>
          <a:graphicData uri="http://schemas.openxmlformats.org/drawingml/2006/table">
            <a:tbl>
              <a:tblPr firstRow="1" bandRow="1"/>
              <a:tblGrid>
                <a:gridCol w="1752600"/>
                <a:gridCol w="1752600"/>
                <a:gridCol w="1752600"/>
                <a:gridCol w="1752600"/>
                <a:gridCol w="1752600"/>
              </a:tblGrid>
              <a:tr h="281021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UID</a:t>
                      </a:r>
                      <a:endParaRPr lang="en-US" b="1" dirty="0"/>
                    </a:p>
                  </a:txBody>
                  <a:tcPr anchor="ctr">
                    <a:solidFill>
                      <a:schemeClr val="accent6">
                        <a:lumMod val="90000"/>
                        <a:lumOff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Activity</a:t>
                      </a:r>
                      <a:endParaRPr lang="en-US" b="1" dirty="0"/>
                    </a:p>
                  </a:txBody>
                  <a:tcPr anchor="ctr">
                    <a:solidFill>
                      <a:schemeClr val="accent6">
                        <a:lumMod val="90000"/>
                        <a:lumOff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Start Date</a:t>
                      </a:r>
                      <a:endParaRPr lang="en-US" b="1" dirty="0"/>
                    </a:p>
                  </a:txBody>
                  <a:tcPr anchor="ctr">
                    <a:solidFill>
                      <a:schemeClr val="accent6">
                        <a:lumMod val="90000"/>
                        <a:lumOff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Finish Date</a:t>
                      </a:r>
                      <a:endParaRPr lang="en-US" b="1" dirty="0"/>
                    </a:p>
                  </a:txBody>
                  <a:tcPr anchor="ctr">
                    <a:solidFill>
                      <a:schemeClr val="accent6">
                        <a:lumMod val="90000"/>
                        <a:lumOff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Contact</a:t>
                      </a:r>
                      <a:endParaRPr lang="en-US" b="1" dirty="0"/>
                    </a:p>
                  </a:txBody>
                  <a:tcPr anchor="ctr">
                    <a:solidFill>
                      <a:schemeClr val="accent6">
                        <a:lumMod val="90000"/>
                        <a:lumOff val="10000"/>
                      </a:schemeClr>
                    </a:solidFill>
                  </a:tcPr>
                </a:tc>
              </a:tr>
              <a:tr h="1201078">
                <a:tc>
                  <a:txBody>
                    <a:bodyPr/>
                    <a:lstStyle/>
                    <a:p>
                      <a:r>
                        <a:rPr lang="en-US" b="0" dirty="0" smtClean="0"/>
                        <a:t>2</a:t>
                      </a:r>
                      <a:endParaRPr lang="en-US" b="0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/>
                        <a:t>SEM</a:t>
                      </a:r>
                      <a:r>
                        <a:rPr lang="en-US" b="0" baseline="0" dirty="0" smtClean="0"/>
                        <a:t> Project Scope and Methodology</a:t>
                      </a:r>
                      <a:endParaRPr lang="en-US" b="0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/>
                        <a:t>9/14/2012</a:t>
                      </a:r>
                      <a:endParaRPr lang="en-US" b="0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/>
                        <a:t>10/14/2012</a:t>
                      </a:r>
                      <a:endParaRPr lang="en-US" b="0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 err="1" smtClean="0"/>
                        <a:t>Ceely</a:t>
                      </a:r>
                      <a:r>
                        <a:rPr lang="en-US" b="0" dirty="0" smtClean="0"/>
                        <a:t>/Matthews/Stevenson/</a:t>
                      </a:r>
                      <a:r>
                        <a:rPr lang="en-US" b="0" dirty="0" err="1" smtClean="0"/>
                        <a:t>Woldie</a:t>
                      </a:r>
                      <a:endParaRPr lang="en-US" b="0" dirty="0" smtClean="0"/>
                    </a:p>
                    <a:p>
                      <a:endParaRPr lang="en-US" b="0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646616">
                <a:tc>
                  <a:txBody>
                    <a:bodyPr/>
                    <a:lstStyle/>
                    <a:p>
                      <a:r>
                        <a:rPr lang="en-US" dirty="0" smtClean="0"/>
                        <a:t>2.1</a:t>
                      </a:r>
                      <a:endParaRPr lang="en-US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Analyze</a:t>
                      </a:r>
                      <a:r>
                        <a:rPr lang="en-US" baseline="0" dirty="0" smtClean="0"/>
                        <a:t> Past Projects for Selection</a:t>
                      </a:r>
                      <a:endParaRPr lang="en-US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9/14/2012</a:t>
                      </a:r>
                      <a:endParaRPr lang="en-US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9/21/2012</a:t>
                      </a:r>
                      <a:endParaRPr lang="en-US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Ceely</a:t>
                      </a:r>
                      <a:r>
                        <a:rPr lang="en-US" dirty="0" smtClean="0"/>
                        <a:t>/Matthews/Stevenson/</a:t>
                      </a:r>
                      <a:r>
                        <a:rPr lang="en-US" dirty="0" err="1" smtClean="0"/>
                        <a:t>Woldie</a:t>
                      </a:r>
                      <a:endParaRPr lang="en-US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646616">
                <a:tc>
                  <a:txBody>
                    <a:bodyPr/>
                    <a:lstStyle/>
                    <a:p>
                      <a:r>
                        <a:rPr lang="en-US" dirty="0" smtClean="0"/>
                        <a:t>2.2</a:t>
                      </a:r>
                      <a:endParaRPr lang="en-US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Select</a:t>
                      </a:r>
                      <a:r>
                        <a:rPr lang="en-US" baseline="0" dirty="0" smtClean="0"/>
                        <a:t> Past Project</a:t>
                      </a:r>
                      <a:endParaRPr lang="en-US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9/22/2012</a:t>
                      </a:r>
                      <a:endParaRPr lang="en-US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9/23/2012</a:t>
                      </a:r>
                      <a:endParaRPr lang="en-US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Ceely</a:t>
                      </a:r>
                      <a:r>
                        <a:rPr lang="en-US" dirty="0" smtClean="0"/>
                        <a:t>/Matthews/Stevenson/</a:t>
                      </a:r>
                      <a:r>
                        <a:rPr lang="en-US" dirty="0" err="1" smtClean="0"/>
                        <a:t>Woldie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554343">
                <a:tc>
                  <a:txBody>
                    <a:bodyPr/>
                    <a:lstStyle/>
                    <a:p>
                      <a:r>
                        <a:rPr lang="en-US" dirty="0" smtClean="0"/>
                        <a:t>2.3</a:t>
                      </a:r>
                      <a:endParaRPr lang="en-US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Scope SELC Phase</a:t>
                      </a:r>
                      <a:endParaRPr lang="en-US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9/22/2012</a:t>
                      </a:r>
                      <a:endParaRPr lang="en-US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9/23/2012</a:t>
                      </a:r>
                      <a:endParaRPr lang="en-US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Ceely</a:t>
                      </a:r>
                      <a:r>
                        <a:rPr lang="en-US" dirty="0" smtClean="0"/>
                        <a:t>/Matthews/Stevenson/</a:t>
                      </a:r>
                      <a:r>
                        <a:rPr lang="en-US" dirty="0" err="1" smtClean="0"/>
                        <a:t>Woldie</a:t>
                      </a:r>
                      <a:endParaRPr lang="en-US" dirty="0" smtClean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554343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bg1"/>
                          </a:solidFill>
                        </a:rPr>
                        <a:t>2.4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bg1"/>
                          </a:solidFill>
                        </a:rPr>
                        <a:t>Requirements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bg1"/>
                          </a:solidFill>
                        </a:rPr>
                        <a:t>10/1/2012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bg1"/>
                          </a:solidFill>
                        </a:rPr>
                        <a:t>10/14/2012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>
                          <a:solidFill>
                            <a:schemeClr val="bg1"/>
                          </a:solidFill>
                        </a:rPr>
                        <a:t>Matthews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554343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bg1"/>
                          </a:solidFill>
                        </a:rPr>
                        <a:t>2.4.1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bg1"/>
                          </a:solidFill>
                        </a:rPr>
                        <a:t>Develop Requirements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bg1"/>
                          </a:solidFill>
                        </a:rPr>
                        <a:t>10/1/2012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bg1"/>
                          </a:solidFill>
                        </a:rPr>
                        <a:t>10/7/2012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>
                          <a:solidFill>
                            <a:schemeClr val="bg1"/>
                          </a:solidFill>
                        </a:rPr>
                        <a:t>Matthews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54343"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bg1"/>
                          </a:solidFill>
                        </a:rPr>
                        <a:t>2.4.2</a:t>
                      </a:r>
                      <a:endParaRPr lang="en-US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bg1"/>
                          </a:solidFill>
                        </a:rPr>
                        <a:t>Review Requirements</a:t>
                      </a:r>
                      <a:endParaRPr lang="en-US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bg1"/>
                          </a:solidFill>
                        </a:rPr>
                        <a:t>10/7/2012</a:t>
                      </a:r>
                      <a:endParaRPr lang="en-US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bg1"/>
                          </a:solidFill>
                        </a:rPr>
                        <a:t>10/9/2012</a:t>
                      </a:r>
                      <a:endParaRPr lang="en-US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 err="1" smtClean="0">
                          <a:solidFill>
                            <a:schemeClr val="bg1"/>
                          </a:solidFill>
                        </a:rPr>
                        <a:t>Ceely</a:t>
                      </a:r>
                      <a:r>
                        <a:rPr lang="en-US" b="0" dirty="0" smtClean="0">
                          <a:solidFill>
                            <a:schemeClr val="bg1"/>
                          </a:solidFill>
                        </a:rPr>
                        <a:t>/Matthews/Stevenson/</a:t>
                      </a:r>
                      <a:r>
                        <a:rPr lang="en-US" b="0" dirty="0" err="1" smtClean="0">
                          <a:solidFill>
                            <a:schemeClr val="bg1"/>
                          </a:solidFill>
                        </a:rPr>
                        <a:t>Woldie</a:t>
                      </a:r>
                      <a:endParaRPr lang="en-US" b="0" dirty="0" smtClean="0">
                        <a:solidFill>
                          <a:schemeClr val="bg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b="0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381000" y="-76200"/>
            <a:ext cx="8153399" cy="1038224"/>
          </a:xfrm>
        </p:spPr>
        <p:txBody>
          <a:bodyPr/>
          <a:lstStyle/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Schedule [2]</a:t>
            </a:r>
            <a:endParaRPr lang="en-US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69558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81000" y="-76200"/>
            <a:ext cx="8153399" cy="1038224"/>
          </a:xfrm>
        </p:spPr>
        <p:txBody>
          <a:bodyPr/>
          <a:lstStyle/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Schedule [3]</a:t>
            </a:r>
            <a:endParaRPr lang="en-US" dirty="0"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716303588"/>
              </p:ext>
            </p:extLst>
          </p:nvPr>
        </p:nvGraphicFramePr>
        <p:xfrm>
          <a:off x="228600" y="1280094"/>
          <a:ext cx="8763000" cy="3596706"/>
        </p:xfrm>
        <a:graphic>
          <a:graphicData uri="http://schemas.openxmlformats.org/drawingml/2006/table">
            <a:tbl>
              <a:tblPr firstRow="1" bandRow="1"/>
              <a:tblGrid>
                <a:gridCol w="1752600"/>
                <a:gridCol w="1752600"/>
                <a:gridCol w="1752600"/>
                <a:gridCol w="1752600"/>
                <a:gridCol w="1752600"/>
              </a:tblGrid>
              <a:tr h="289028"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/>
                        <a:t>UID</a:t>
                      </a:r>
                      <a:endParaRPr lang="en-US" sz="1300" b="1" dirty="0"/>
                    </a:p>
                  </a:txBody>
                  <a:tcPr anchor="ctr">
                    <a:solidFill>
                      <a:schemeClr val="accent6">
                        <a:lumMod val="90000"/>
                        <a:lumOff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/>
                        <a:t>Activity</a:t>
                      </a:r>
                      <a:endParaRPr lang="en-US" sz="1300" b="1" dirty="0"/>
                    </a:p>
                  </a:txBody>
                  <a:tcPr anchor="ctr">
                    <a:solidFill>
                      <a:schemeClr val="accent6">
                        <a:lumMod val="90000"/>
                        <a:lumOff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/>
                        <a:t>Start Date</a:t>
                      </a:r>
                      <a:endParaRPr lang="en-US" sz="1300" b="1" dirty="0"/>
                    </a:p>
                  </a:txBody>
                  <a:tcPr anchor="ctr">
                    <a:solidFill>
                      <a:schemeClr val="accent6">
                        <a:lumMod val="90000"/>
                        <a:lumOff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/>
                        <a:t>Finish Date</a:t>
                      </a:r>
                      <a:endParaRPr lang="en-US" sz="1300" b="1" dirty="0"/>
                    </a:p>
                  </a:txBody>
                  <a:tcPr anchor="ctr">
                    <a:solidFill>
                      <a:schemeClr val="accent6">
                        <a:lumMod val="90000"/>
                        <a:lumOff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/>
                        <a:t>Contact</a:t>
                      </a:r>
                      <a:endParaRPr lang="en-US" sz="1300" b="1" dirty="0"/>
                    </a:p>
                  </a:txBody>
                  <a:tcPr anchor="ctr">
                    <a:solidFill>
                      <a:schemeClr val="accent6">
                        <a:lumMod val="90000"/>
                        <a:lumOff val="10000"/>
                      </a:schemeClr>
                    </a:solidFill>
                  </a:tcPr>
                </a:tc>
              </a:tr>
              <a:tr h="707988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bg1"/>
                          </a:solidFill>
                        </a:rPr>
                        <a:t>2.4.3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bg1"/>
                          </a:solidFill>
                        </a:rPr>
                        <a:t>Incorporate Inputs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bg1"/>
                          </a:solidFill>
                        </a:rPr>
                        <a:t>10/10/2012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bg1"/>
                          </a:solidFill>
                        </a:rPr>
                        <a:t>10/13/2012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>
                          <a:solidFill>
                            <a:schemeClr val="bg1"/>
                          </a:solidFill>
                        </a:rPr>
                        <a:t>Matthews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91347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bg1"/>
                          </a:solidFill>
                        </a:rPr>
                        <a:t>2.4.4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bg1"/>
                          </a:solidFill>
                        </a:rPr>
                        <a:t>Submit Requirements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bg1"/>
                          </a:solidFill>
                        </a:rPr>
                        <a:t>10/14/2012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bg1"/>
                          </a:solidFill>
                        </a:rPr>
                        <a:t>10/14/2012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>
                          <a:solidFill>
                            <a:schemeClr val="bg1"/>
                          </a:solidFill>
                        </a:rPr>
                        <a:t>Matthews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693666">
                <a:tc>
                  <a:txBody>
                    <a:bodyPr/>
                    <a:lstStyle/>
                    <a:p>
                      <a:r>
                        <a:rPr lang="en-US" dirty="0" smtClean="0"/>
                        <a:t>2.5</a:t>
                      </a:r>
                      <a:endParaRPr lang="en-US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Approach</a:t>
                      </a:r>
                      <a:r>
                        <a:rPr lang="en-US" baseline="0" dirty="0" smtClean="0"/>
                        <a:t> Presentation</a:t>
                      </a:r>
                      <a:endParaRPr lang="en-US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9/24/2012</a:t>
                      </a:r>
                      <a:endParaRPr lang="en-US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10/4/2012</a:t>
                      </a:r>
                      <a:endParaRPr lang="en-US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Ceely</a:t>
                      </a:r>
                      <a:r>
                        <a:rPr lang="en-US" dirty="0" smtClean="0"/>
                        <a:t>/Matthews/Stevenson/</a:t>
                      </a:r>
                      <a:r>
                        <a:rPr lang="en-US" dirty="0" err="1" smtClean="0"/>
                        <a:t>Woldie</a:t>
                      </a:r>
                      <a:endParaRPr lang="en-US" dirty="0" smtClean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693666">
                <a:tc>
                  <a:txBody>
                    <a:bodyPr/>
                    <a:lstStyle/>
                    <a:p>
                      <a:r>
                        <a:rPr lang="en-US" b="1" dirty="0" smtClean="0"/>
                        <a:t>2.5.1</a:t>
                      </a:r>
                      <a:endParaRPr lang="en-US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Develop Approach Presentation</a:t>
                      </a:r>
                      <a:endParaRPr lang="en-US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9/24/2012</a:t>
                      </a:r>
                      <a:endParaRPr lang="en-US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10/1/2012</a:t>
                      </a:r>
                      <a:endParaRPr lang="en-US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Stevenson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693666">
                <a:tc>
                  <a:txBody>
                    <a:bodyPr/>
                    <a:lstStyle/>
                    <a:p>
                      <a:r>
                        <a:rPr lang="en-US" dirty="0" smtClean="0"/>
                        <a:t>2.5.2</a:t>
                      </a:r>
                      <a:endParaRPr lang="en-U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Present Approach Presentation</a:t>
                      </a:r>
                      <a:endParaRPr lang="en-U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10/4/2012</a:t>
                      </a:r>
                      <a:endParaRPr lang="en-U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10/4/2012</a:t>
                      </a:r>
                      <a:endParaRPr lang="en-U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Ceely</a:t>
                      </a:r>
                      <a:r>
                        <a:rPr lang="en-US" dirty="0" smtClean="0"/>
                        <a:t>/Matthews/Stevenson/</a:t>
                      </a:r>
                      <a:r>
                        <a:rPr lang="en-US" dirty="0" err="1" smtClean="0"/>
                        <a:t>Woldie</a:t>
                      </a:r>
                      <a:endParaRPr lang="en-US" dirty="0" smtClean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553304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978909789"/>
              </p:ext>
            </p:extLst>
          </p:nvPr>
        </p:nvGraphicFramePr>
        <p:xfrm>
          <a:off x="228600" y="1131441"/>
          <a:ext cx="8763000" cy="5650891"/>
        </p:xfrm>
        <a:graphic>
          <a:graphicData uri="http://schemas.openxmlformats.org/drawingml/2006/table">
            <a:tbl>
              <a:tblPr firstRow="1" bandRow="1"/>
              <a:tblGrid>
                <a:gridCol w="1752600"/>
                <a:gridCol w="1752600"/>
                <a:gridCol w="1752600"/>
                <a:gridCol w="1752600"/>
                <a:gridCol w="1752600"/>
              </a:tblGrid>
              <a:tr h="289028"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/>
                        <a:t>UID</a:t>
                      </a:r>
                      <a:endParaRPr lang="en-US" sz="1300" b="1" dirty="0"/>
                    </a:p>
                  </a:txBody>
                  <a:tcPr anchor="ctr">
                    <a:solidFill>
                      <a:schemeClr val="accent6">
                        <a:lumMod val="90000"/>
                        <a:lumOff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/>
                        <a:t>Activity</a:t>
                      </a:r>
                      <a:endParaRPr lang="en-US" sz="1300" b="1" dirty="0"/>
                    </a:p>
                  </a:txBody>
                  <a:tcPr anchor="ctr">
                    <a:solidFill>
                      <a:schemeClr val="accent6">
                        <a:lumMod val="90000"/>
                        <a:lumOff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/>
                        <a:t>Start Date</a:t>
                      </a:r>
                      <a:endParaRPr lang="en-US" sz="1300" b="1" dirty="0"/>
                    </a:p>
                  </a:txBody>
                  <a:tcPr anchor="ctr">
                    <a:solidFill>
                      <a:schemeClr val="accent6">
                        <a:lumMod val="90000"/>
                        <a:lumOff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/>
                        <a:t>Finish Date</a:t>
                      </a:r>
                      <a:endParaRPr lang="en-US" sz="1300" b="1" dirty="0"/>
                    </a:p>
                  </a:txBody>
                  <a:tcPr anchor="ctr">
                    <a:solidFill>
                      <a:schemeClr val="accent6">
                        <a:lumMod val="90000"/>
                        <a:lumOff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/>
                        <a:t>Contact</a:t>
                      </a:r>
                      <a:endParaRPr lang="en-US" sz="1300" b="1" dirty="0"/>
                    </a:p>
                  </a:txBody>
                  <a:tcPr anchor="ctr">
                    <a:solidFill>
                      <a:schemeClr val="accent6">
                        <a:lumMod val="90000"/>
                        <a:lumOff val="10000"/>
                      </a:schemeClr>
                    </a:solidFill>
                  </a:tcPr>
                </a:tc>
              </a:tr>
              <a:tr h="707988"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3</a:t>
                      </a:r>
                      <a:endParaRPr lang="en-US" sz="1300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Test and Evaluation of </a:t>
                      </a:r>
                      <a:r>
                        <a:rPr lang="en-US" sz="1300" dirty="0" err="1" smtClean="0"/>
                        <a:t>Innoslate</a:t>
                      </a:r>
                      <a:endParaRPr lang="en-US" sz="1300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10/4/2012</a:t>
                      </a:r>
                      <a:endParaRPr lang="en-US" sz="1300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11/8/2012</a:t>
                      </a:r>
                      <a:endParaRPr lang="en-US" sz="1300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dirty="0" err="1" smtClean="0"/>
                        <a:t>Ceely</a:t>
                      </a:r>
                      <a:r>
                        <a:rPr lang="en-US" sz="1300" dirty="0" smtClean="0"/>
                        <a:t>/Matthews/Stevenson/</a:t>
                      </a:r>
                      <a:r>
                        <a:rPr lang="en-US" sz="1300" dirty="0" err="1" smtClean="0"/>
                        <a:t>Woldie</a:t>
                      </a:r>
                      <a:endParaRPr lang="en-US" sz="1300" dirty="0" smtClean="0"/>
                    </a:p>
                    <a:p>
                      <a:endParaRPr lang="en-US" sz="1300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491347">
                <a:tc>
                  <a:txBody>
                    <a:bodyPr/>
                    <a:lstStyle/>
                    <a:p>
                      <a:r>
                        <a:rPr lang="en-US" sz="1300" b="1" dirty="0" smtClean="0"/>
                        <a:t>3.1</a:t>
                      </a:r>
                      <a:endParaRPr lang="en-US" sz="1300" b="1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b="1" dirty="0" smtClean="0"/>
                        <a:t>Deve</a:t>
                      </a:r>
                      <a:r>
                        <a:rPr lang="en-US" sz="1300" b="1" baseline="0" dirty="0" smtClean="0"/>
                        <a:t>lop Test Plans</a:t>
                      </a:r>
                      <a:endParaRPr lang="en-US" sz="1300" b="1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b="1" dirty="0" smtClean="0"/>
                        <a:t>10/4/2012</a:t>
                      </a:r>
                      <a:endParaRPr lang="en-US" sz="1300" b="1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b="1" dirty="0" smtClean="0"/>
                        <a:t>10/11/2012</a:t>
                      </a:r>
                      <a:endParaRPr lang="en-US" sz="1300" b="1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b="1" dirty="0" err="1" smtClean="0"/>
                        <a:t>Woldie</a:t>
                      </a:r>
                      <a:endParaRPr lang="en-US" sz="1300" b="1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693666">
                <a:tc>
                  <a:txBody>
                    <a:bodyPr/>
                    <a:lstStyle/>
                    <a:p>
                      <a:r>
                        <a:rPr lang="en-US" sz="1300" b="1" dirty="0" smtClean="0">
                          <a:solidFill>
                            <a:schemeClr val="bg1"/>
                          </a:solidFill>
                        </a:rPr>
                        <a:t>3.1.1</a:t>
                      </a:r>
                      <a:endParaRPr lang="en-US" sz="13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b="1" dirty="0" smtClean="0">
                          <a:solidFill>
                            <a:schemeClr val="bg1"/>
                          </a:solidFill>
                        </a:rPr>
                        <a:t>Requirements</a:t>
                      </a:r>
                      <a:r>
                        <a:rPr lang="en-US" sz="1300" b="1" baseline="0" dirty="0" smtClean="0">
                          <a:solidFill>
                            <a:schemeClr val="bg1"/>
                          </a:solidFill>
                        </a:rPr>
                        <a:t> Test Plan</a:t>
                      </a:r>
                      <a:endParaRPr lang="en-US" sz="13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b="1" dirty="0" smtClean="0">
                          <a:solidFill>
                            <a:schemeClr val="bg1"/>
                          </a:solidFill>
                        </a:rPr>
                        <a:t>10/4/2012</a:t>
                      </a:r>
                      <a:endParaRPr lang="en-US" sz="13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b="1" dirty="0" smtClean="0">
                          <a:solidFill>
                            <a:schemeClr val="bg1"/>
                          </a:solidFill>
                        </a:rPr>
                        <a:t>10/11/2012</a:t>
                      </a:r>
                      <a:endParaRPr lang="en-US" sz="13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 err="1" smtClean="0">
                          <a:solidFill>
                            <a:schemeClr val="bg1"/>
                          </a:solidFill>
                        </a:rPr>
                        <a:t>Woldie</a:t>
                      </a:r>
                      <a:endParaRPr lang="en-US" sz="1300" b="1" dirty="0" smtClean="0">
                        <a:solidFill>
                          <a:schemeClr val="bg1"/>
                        </a:solidFill>
                      </a:endParaRPr>
                    </a:p>
                    <a:p>
                      <a:endParaRPr lang="en-US" sz="13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693666">
                <a:tc>
                  <a:txBody>
                    <a:bodyPr/>
                    <a:lstStyle/>
                    <a:p>
                      <a:r>
                        <a:rPr lang="en-US" sz="1300" b="1" dirty="0" smtClean="0">
                          <a:solidFill>
                            <a:schemeClr val="bg1"/>
                          </a:solidFill>
                        </a:rPr>
                        <a:t>3.1.2</a:t>
                      </a:r>
                      <a:endParaRPr lang="en-US" sz="13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b="1" dirty="0" smtClean="0">
                          <a:solidFill>
                            <a:schemeClr val="bg1"/>
                          </a:solidFill>
                        </a:rPr>
                        <a:t>Design Test Plan</a:t>
                      </a:r>
                      <a:endParaRPr lang="en-US" sz="13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b="1" dirty="0" smtClean="0">
                          <a:solidFill>
                            <a:schemeClr val="bg1"/>
                          </a:solidFill>
                        </a:rPr>
                        <a:t>10/4/2012</a:t>
                      </a:r>
                      <a:endParaRPr lang="en-US" sz="13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b="1" dirty="0" smtClean="0">
                          <a:solidFill>
                            <a:schemeClr val="bg1"/>
                          </a:solidFill>
                        </a:rPr>
                        <a:t>10/11/2012</a:t>
                      </a:r>
                      <a:endParaRPr lang="en-US" sz="13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 err="1" smtClean="0">
                          <a:solidFill>
                            <a:schemeClr val="bg1"/>
                          </a:solidFill>
                        </a:rPr>
                        <a:t>Woldie</a:t>
                      </a:r>
                      <a:endParaRPr lang="en-US" sz="1300" b="1" dirty="0" smtClean="0">
                        <a:solidFill>
                          <a:schemeClr val="bg1"/>
                        </a:solidFill>
                      </a:endParaRPr>
                    </a:p>
                    <a:p>
                      <a:endParaRPr lang="en-US" sz="13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693666"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3.2</a:t>
                      </a:r>
                      <a:endParaRPr lang="en-US" sz="13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Conduct Test</a:t>
                      </a:r>
                      <a:endParaRPr lang="en-US" sz="13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10/12/2012</a:t>
                      </a:r>
                      <a:endParaRPr lang="en-US" sz="13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10/26/2012</a:t>
                      </a:r>
                      <a:endParaRPr lang="en-US" sz="13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dirty="0" err="1" smtClean="0"/>
                        <a:t>Ceely</a:t>
                      </a:r>
                      <a:r>
                        <a:rPr lang="en-US" sz="1300" dirty="0" smtClean="0"/>
                        <a:t>/Matthews/Stevenson/</a:t>
                      </a:r>
                      <a:r>
                        <a:rPr lang="en-US" sz="1300" dirty="0" err="1" smtClean="0"/>
                        <a:t>Woldie</a:t>
                      </a:r>
                      <a:endParaRPr lang="en-US" sz="1300" dirty="0" smtClean="0"/>
                    </a:p>
                    <a:p>
                      <a:endParaRPr lang="en-US" sz="13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693666"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3.2.1</a:t>
                      </a:r>
                      <a:endParaRPr lang="en-US" sz="13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Requirements Test</a:t>
                      </a:r>
                      <a:endParaRPr lang="en-US" sz="13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10/12/2012</a:t>
                      </a:r>
                      <a:endParaRPr lang="en-US" sz="13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10/19/2012</a:t>
                      </a:r>
                      <a:endParaRPr lang="en-US" sz="13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dirty="0" err="1" smtClean="0"/>
                        <a:t>Ceely</a:t>
                      </a:r>
                      <a:r>
                        <a:rPr lang="en-US" sz="1300" dirty="0" smtClean="0"/>
                        <a:t>/Matthews/Stevenson/</a:t>
                      </a:r>
                      <a:r>
                        <a:rPr lang="en-US" sz="1300" dirty="0" err="1" smtClean="0"/>
                        <a:t>Woldie</a:t>
                      </a:r>
                      <a:endParaRPr lang="en-US" sz="1300" dirty="0" smtClean="0"/>
                    </a:p>
                    <a:p>
                      <a:endParaRPr lang="en-US" sz="13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693666"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3.2.2</a:t>
                      </a:r>
                      <a:endParaRPr lang="en-US" sz="13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Design Test</a:t>
                      </a:r>
                      <a:endParaRPr lang="en-US" sz="13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10/20/2012</a:t>
                      </a:r>
                      <a:endParaRPr lang="en-US" sz="13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10/26/2012</a:t>
                      </a:r>
                      <a:endParaRPr lang="en-US" sz="13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dirty="0" err="1" smtClean="0"/>
                        <a:t>Ceely</a:t>
                      </a:r>
                      <a:r>
                        <a:rPr lang="en-US" sz="1300" dirty="0" smtClean="0"/>
                        <a:t>/Matthews/Stevenson/</a:t>
                      </a:r>
                      <a:r>
                        <a:rPr lang="en-US" sz="1300" dirty="0" err="1" smtClean="0"/>
                        <a:t>Woldie</a:t>
                      </a:r>
                      <a:endParaRPr lang="en-US" sz="1300" dirty="0" smtClean="0"/>
                    </a:p>
                    <a:p>
                      <a:endParaRPr lang="en-US" sz="13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693666"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3.3</a:t>
                      </a:r>
                      <a:endParaRPr lang="en-US" sz="13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Evaluate Test</a:t>
                      </a:r>
                      <a:r>
                        <a:rPr lang="en-US" sz="1300" baseline="0" dirty="0" smtClean="0"/>
                        <a:t> Results</a:t>
                      </a:r>
                      <a:endParaRPr lang="en-US" sz="13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10/26/2012</a:t>
                      </a:r>
                      <a:endParaRPr lang="en-US" sz="13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11/8/2012</a:t>
                      </a:r>
                      <a:endParaRPr lang="en-US" sz="13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dirty="0" err="1" smtClean="0"/>
                        <a:t>Ceely</a:t>
                      </a:r>
                      <a:r>
                        <a:rPr lang="en-US" sz="1300" dirty="0" smtClean="0"/>
                        <a:t>/Matthews/Stevenson/</a:t>
                      </a:r>
                      <a:r>
                        <a:rPr lang="en-US" sz="1300" dirty="0" err="1" smtClean="0"/>
                        <a:t>Woldie</a:t>
                      </a:r>
                      <a:endParaRPr lang="en-US" sz="1300" dirty="0" smtClean="0"/>
                    </a:p>
                    <a:p>
                      <a:endParaRPr lang="en-US" sz="13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Title 1"/>
          <p:cNvSpPr txBox="1">
            <a:spLocks/>
          </p:cNvSpPr>
          <p:nvPr/>
        </p:nvSpPr>
        <p:spPr>
          <a:xfrm>
            <a:off x="533401" y="0"/>
            <a:ext cx="8153399" cy="10382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def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indent="0" algn="l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indent="0" algn="l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indent="0" algn="l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indent="0" algn="l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indent="0" algn="l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indent="0" algn="l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indent="0" algn="l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Schedule [4]</a:t>
            </a:r>
            <a:endParaRPr lang="en-US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67025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Schedule [5]</a:t>
            </a:r>
            <a:endParaRPr lang="en-US" dirty="0"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331936582"/>
              </p:ext>
            </p:extLst>
          </p:nvPr>
        </p:nvGraphicFramePr>
        <p:xfrm>
          <a:off x="228600" y="1131441"/>
          <a:ext cx="8763000" cy="5650891"/>
        </p:xfrm>
        <a:graphic>
          <a:graphicData uri="http://schemas.openxmlformats.org/drawingml/2006/table">
            <a:tbl>
              <a:tblPr firstRow="1" bandRow="1"/>
              <a:tblGrid>
                <a:gridCol w="1752600"/>
                <a:gridCol w="1752600"/>
                <a:gridCol w="1752600"/>
                <a:gridCol w="1752600"/>
                <a:gridCol w="1752600"/>
              </a:tblGrid>
              <a:tr h="289028"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/>
                        <a:t>UID</a:t>
                      </a:r>
                      <a:endParaRPr lang="en-US" sz="1300" b="1" dirty="0"/>
                    </a:p>
                  </a:txBody>
                  <a:tcPr anchor="ctr">
                    <a:solidFill>
                      <a:schemeClr val="accent6">
                        <a:lumMod val="90000"/>
                        <a:lumOff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/>
                        <a:t>Activity</a:t>
                      </a:r>
                      <a:endParaRPr lang="en-US" sz="1300" b="1" dirty="0"/>
                    </a:p>
                  </a:txBody>
                  <a:tcPr anchor="ctr">
                    <a:solidFill>
                      <a:schemeClr val="accent6">
                        <a:lumMod val="90000"/>
                        <a:lumOff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/>
                        <a:t>Start Date</a:t>
                      </a:r>
                      <a:endParaRPr lang="en-US" sz="1300" b="1" dirty="0"/>
                    </a:p>
                  </a:txBody>
                  <a:tcPr anchor="ctr">
                    <a:solidFill>
                      <a:schemeClr val="accent6">
                        <a:lumMod val="90000"/>
                        <a:lumOff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/>
                        <a:t>Finish Date</a:t>
                      </a:r>
                      <a:endParaRPr lang="en-US" sz="1300" b="1" dirty="0"/>
                    </a:p>
                  </a:txBody>
                  <a:tcPr anchor="ctr">
                    <a:solidFill>
                      <a:schemeClr val="accent6">
                        <a:lumMod val="90000"/>
                        <a:lumOff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/>
                        <a:t>Contact</a:t>
                      </a:r>
                      <a:endParaRPr lang="en-US" sz="1300" b="1" dirty="0"/>
                    </a:p>
                  </a:txBody>
                  <a:tcPr anchor="ctr">
                    <a:solidFill>
                      <a:schemeClr val="accent6">
                        <a:lumMod val="90000"/>
                        <a:lumOff val="10000"/>
                      </a:schemeClr>
                    </a:solidFill>
                  </a:tcPr>
                </a:tc>
              </a:tr>
              <a:tr h="707988">
                <a:tc>
                  <a:txBody>
                    <a:bodyPr/>
                    <a:lstStyle/>
                    <a:p>
                      <a:r>
                        <a:rPr lang="en-US" sz="1300" b="0" dirty="0" smtClean="0"/>
                        <a:t>4</a:t>
                      </a:r>
                      <a:endParaRPr lang="en-US" sz="1300" b="0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b="0" dirty="0" smtClean="0"/>
                        <a:t>Final</a:t>
                      </a:r>
                      <a:r>
                        <a:rPr lang="en-US" sz="1300" b="0" baseline="0" dirty="0" smtClean="0"/>
                        <a:t> Presentation</a:t>
                      </a:r>
                      <a:endParaRPr lang="en-US" sz="1300" b="0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b="0" dirty="0" smtClean="0"/>
                        <a:t>10/4/2012</a:t>
                      </a:r>
                      <a:endParaRPr lang="en-US" sz="1300" b="0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b="0" dirty="0" smtClean="0"/>
                        <a:t>12/6/2012</a:t>
                      </a:r>
                      <a:endParaRPr lang="en-US" sz="1300" b="0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 dirty="0" err="1" smtClean="0"/>
                        <a:t>Ceely</a:t>
                      </a:r>
                      <a:r>
                        <a:rPr lang="en-US" sz="1300" b="0" dirty="0" smtClean="0"/>
                        <a:t>/Matthews/Stevenson/</a:t>
                      </a:r>
                      <a:r>
                        <a:rPr lang="en-US" sz="1300" b="0" dirty="0" err="1" smtClean="0"/>
                        <a:t>Woldie</a:t>
                      </a:r>
                      <a:endParaRPr lang="en-US" sz="1300" b="0" dirty="0" smtClean="0"/>
                    </a:p>
                    <a:p>
                      <a:endParaRPr lang="en-US" sz="1300" b="0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491347">
                <a:tc>
                  <a:txBody>
                    <a:bodyPr/>
                    <a:lstStyle/>
                    <a:p>
                      <a:r>
                        <a:rPr lang="en-US" sz="1300" b="1" dirty="0" smtClean="0">
                          <a:solidFill>
                            <a:schemeClr val="bg1"/>
                          </a:solidFill>
                        </a:rPr>
                        <a:t>4.1</a:t>
                      </a:r>
                      <a:endParaRPr lang="en-US" sz="13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b="1" dirty="0" smtClean="0">
                          <a:solidFill>
                            <a:schemeClr val="bg1"/>
                          </a:solidFill>
                        </a:rPr>
                        <a:t>Deve</a:t>
                      </a:r>
                      <a:r>
                        <a:rPr lang="en-US" sz="1300" b="1" baseline="0" dirty="0" smtClean="0">
                          <a:solidFill>
                            <a:schemeClr val="bg1"/>
                          </a:solidFill>
                        </a:rPr>
                        <a:t>lop Final Presentation</a:t>
                      </a:r>
                      <a:endParaRPr lang="en-US" sz="13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b="1" dirty="0" smtClean="0">
                          <a:solidFill>
                            <a:schemeClr val="bg1"/>
                          </a:solidFill>
                        </a:rPr>
                        <a:t>10/4/2012</a:t>
                      </a:r>
                      <a:endParaRPr lang="en-US" sz="13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b="1" dirty="0" smtClean="0">
                          <a:solidFill>
                            <a:schemeClr val="bg1"/>
                          </a:solidFill>
                        </a:rPr>
                        <a:t>10/31/2012</a:t>
                      </a:r>
                      <a:endParaRPr lang="en-US" sz="13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b="1" dirty="0" smtClean="0">
                          <a:solidFill>
                            <a:schemeClr val="bg1"/>
                          </a:solidFill>
                        </a:rPr>
                        <a:t>Stevenson</a:t>
                      </a:r>
                      <a:endParaRPr lang="en-US" sz="13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693666">
                <a:tc>
                  <a:txBody>
                    <a:bodyPr/>
                    <a:lstStyle/>
                    <a:p>
                      <a:r>
                        <a:rPr lang="en-US" sz="1300" b="1" dirty="0" smtClean="0">
                          <a:solidFill>
                            <a:schemeClr val="bg1"/>
                          </a:solidFill>
                        </a:rPr>
                        <a:t>4.2</a:t>
                      </a:r>
                      <a:endParaRPr lang="en-US" sz="13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b="1" dirty="0" smtClean="0">
                          <a:solidFill>
                            <a:schemeClr val="bg1"/>
                          </a:solidFill>
                        </a:rPr>
                        <a:t>Submit Draft Final</a:t>
                      </a:r>
                      <a:r>
                        <a:rPr lang="en-US" sz="1300" b="1" baseline="0" dirty="0" smtClean="0">
                          <a:solidFill>
                            <a:schemeClr val="bg1"/>
                          </a:solidFill>
                        </a:rPr>
                        <a:t> Presentation</a:t>
                      </a:r>
                      <a:endParaRPr lang="en-US" sz="13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b="1" dirty="0" smtClean="0">
                          <a:solidFill>
                            <a:schemeClr val="bg1"/>
                          </a:solidFill>
                        </a:rPr>
                        <a:t>11/1/2012</a:t>
                      </a:r>
                      <a:endParaRPr lang="en-US" sz="13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b="1" dirty="0" smtClean="0">
                          <a:solidFill>
                            <a:schemeClr val="bg1"/>
                          </a:solidFill>
                        </a:rPr>
                        <a:t>11/1/2012</a:t>
                      </a:r>
                      <a:endParaRPr lang="en-US" sz="13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 smtClean="0">
                          <a:solidFill>
                            <a:schemeClr val="bg1"/>
                          </a:solidFill>
                        </a:rPr>
                        <a:t>Stevenson</a:t>
                      </a:r>
                    </a:p>
                    <a:p>
                      <a:endParaRPr lang="en-US" sz="13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693666">
                <a:tc>
                  <a:txBody>
                    <a:bodyPr/>
                    <a:lstStyle/>
                    <a:p>
                      <a:r>
                        <a:rPr lang="en-US" sz="1300" b="1" dirty="0" smtClean="0">
                          <a:solidFill>
                            <a:schemeClr val="bg1"/>
                          </a:solidFill>
                        </a:rPr>
                        <a:t>4.3</a:t>
                      </a:r>
                      <a:endParaRPr lang="en-US" sz="13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b="1" dirty="0" smtClean="0">
                          <a:solidFill>
                            <a:schemeClr val="bg1"/>
                          </a:solidFill>
                        </a:rPr>
                        <a:t>Incorporate</a:t>
                      </a:r>
                      <a:r>
                        <a:rPr lang="en-US" sz="1300" b="1" baseline="0" dirty="0" smtClean="0">
                          <a:solidFill>
                            <a:schemeClr val="bg1"/>
                          </a:solidFill>
                        </a:rPr>
                        <a:t> Presentation Feedback</a:t>
                      </a:r>
                      <a:endParaRPr lang="en-US" sz="13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b="1" dirty="0" smtClean="0">
                          <a:solidFill>
                            <a:schemeClr val="bg1"/>
                          </a:solidFill>
                        </a:rPr>
                        <a:t>11/2/2012</a:t>
                      </a:r>
                      <a:endParaRPr lang="en-US" sz="13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b="1" dirty="0" smtClean="0">
                          <a:solidFill>
                            <a:schemeClr val="bg1"/>
                          </a:solidFill>
                        </a:rPr>
                        <a:t>11/26/2012</a:t>
                      </a:r>
                      <a:endParaRPr lang="en-US" sz="13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 smtClean="0">
                          <a:solidFill>
                            <a:schemeClr val="bg1"/>
                          </a:solidFill>
                        </a:rPr>
                        <a:t>Stevenson</a:t>
                      </a:r>
                    </a:p>
                    <a:p>
                      <a:endParaRPr lang="en-US" sz="13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693666"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4.4</a:t>
                      </a:r>
                      <a:endParaRPr lang="en-US" sz="13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Final</a:t>
                      </a:r>
                      <a:r>
                        <a:rPr lang="en-US" sz="1300" baseline="0" dirty="0" smtClean="0"/>
                        <a:t> Presentation Rehearsal</a:t>
                      </a:r>
                      <a:endParaRPr lang="en-US" sz="13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11/29/2012</a:t>
                      </a:r>
                      <a:endParaRPr lang="en-US" sz="13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11/29/2012</a:t>
                      </a:r>
                      <a:endParaRPr lang="en-US" sz="13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dirty="0" err="1" smtClean="0"/>
                        <a:t>Ceely</a:t>
                      </a:r>
                      <a:r>
                        <a:rPr lang="en-US" sz="1300" dirty="0" smtClean="0"/>
                        <a:t>/Matthews/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dirty="0" smtClean="0"/>
                        <a:t>Stevenson/</a:t>
                      </a:r>
                      <a:r>
                        <a:rPr lang="en-US" sz="1300" dirty="0" err="1" smtClean="0"/>
                        <a:t>Woldie</a:t>
                      </a:r>
                      <a:endParaRPr lang="en-US" sz="1300" dirty="0" smtClean="0"/>
                    </a:p>
                    <a:p>
                      <a:endParaRPr lang="en-US" sz="13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693666"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4.5</a:t>
                      </a:r>
                      <a:endParaRPr lang="en-US" sz="13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Final Presentation – Faculty</a:t>
                      </a:r>
                      <a:endParaRPr lang="en-US" sz="13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12/6/2012</a:t>
                      </a:r>
                      <a:endParaRPr lang="en-US" sz="13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12/6/2012</a:t>
                      </a:r>
                      <a:endParaRPr lang="en-US" sz="13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dirty="0" err="1" smtClean="0"/>
                        <a:t>Ceely</a:t>
                      </a:r>
                      <a:r>
                        <a:rPr lang="en-US" sz="1300" dirty="0" smtClean="0"/>
                        <a:t>/Matthews/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dirty="0" smtClean="0"/>
                        <a:t>Stevenson/</a:t>
                      </a:r>
                      <a:r>
                        <a:rPr lang="en-US" sz="1300" dirty="0" err="1" smtClean="0"/>
                        <a:t>Woldie</a:t>
                      </a:r>
                      <a:endParaRPr lang="en-US" sz="1300" dirty="0" smtClean="0"/>
                    </a:p>
                    <a:p>
                      <a:endParaRPr lang="en-US" sz="13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693666">
                <a:tc>
                  <a:txBody>
                    <a:bodyPr/>
                    <a:lstStyle/>
                    <a:p>
                      <a:r>
                        <a:rPr lang="en-US" sz="1300" b="0" dirty="0" smtClean="0"/>
                        <a:t>5</a:t>
                      </a:r>
                      <a:endParaRPr lang="en-US" sz="1300" b="0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b="0" dirty="0" smtClean="0"/>
                        <a:t>Final</a:t>
                      </a:r>
                      <a:r>
                        <a:rPr lang="en-US" sz="1300" b="0" baseline="0" dirty="0" smtClean="0"/>
                        <a:t> Report</a:t>
                      </a:r>
                      <a:endParaRPr lang="en-US" sz="1300" b="0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b="0" dirty="0" smtClean="0"/>
                        <a:t>10/11/2012</a:t>
                      </a:r>
                      <a:endParaRPr lang="en-US" sz="1300" b="0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b="0" dirty="0" smtClean="0"/>
                        <a:t>11/29/2012</a:t>
                      </a:r>
                      <a:endParaRPr lang="en-US" sz="1300" b="0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 dirty="0" err="1" smtClean="0"/>
                        <a:t>Ceely</a:t>
                      </a:r>
                      <a:r>
                        <a:rPr lang="en-US" sz="1300" b="0" dirty="0" smtClean="0"/>
                        <a:t>/Matthews/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 dirty="0" smtClean="0"/>
                        <a:t>Stevenson/</a:t>
                      </a:r>
                      <a:r>
                        <a:rPr lang="en-US" sz="1300" b="0" dirty="0" err="1" smtClean="0"/>
                        <a:t>Woldie</a:t>
                      </a:r>
                      <a:endParaRPr lang="en-US" sz="1300" b="0" dirty="0" smtClean="0"/>
                    </a:p>
                    <a:p>
                      <a:endParaRPr lang="en-US" sz="1300" b="0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693666">
                <a:tc>
                  <a:txBody>
                    <a:bodyPr/>
                    <a:lstStyle/>
                    <a:p>
                      <a:r>
                        <a:rPr lang="en-US" sz="1300" b="1" dirty="0" smtClean="0">
                          <a:solidFill>
                            <a:schemeClr val="bg1"/>
                          </a:solidFill>
                        </a:rPr>
                        <a:t>5.1</a:t>
                      </a:r>
                      <a:endParaRPr lang="en-US" sz="13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b="1" dirty="0" smtClean="0">
                          <a:solidFill>
                            <a:schemeClr val="bg1"/>
                          </a:solidFill>
                        </a:rPr>
                        <a:t>Develop</a:t>
                      </a:r>
                      <a:r>
                        <a:rPr lang="en-US" sz="1300" b="1" baseline="0" dirty="0" smtClean="0">
                          <a:solidFill>
                            <a:schemeClr val="bg1"/>
                          </a:solidFill>
                        </a:rPr>
                        <a:t> Phase I (Initial) of Final Report</a:t>
                      </a:r>
                      <a:endParaRPr lang="en-US" sz="13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b="1" dirty="0" smtClean="0">
                          <a:solidFill>
                            <a:schemeClr val="bg1"/>
                          </a:solidFill>
                        </a:rPr>
                        <a:t>10/11/2012</a:t>
                      </a:r>
                      <a:endParaRPr lang="en-US" sz="13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b="1" dirty="0" smtClean="0">
                          <a:solidFill>
                            <a:schemeClr val="bg1"/>
                          </a:solidFill>
                        </a:rPr>
                        <a:t>11/15/2012</a:t>
                      </a:r>
                      <a:endParaRPr lang="en-US" sz="13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 err="1" smtClean="0">
                          <a:solidFill>
                            <a:schemeClr val="bg1"/>
                          </a:solidFill>
                        </a:rPr>
                        <a:t>Ceely</a:t>
                      </a:r>
                      <a:endParaRPr lang="en-US" sz="1300" b="1" dirty="0" smtClean="0">
                        <a:solidFill>
                          <a:schemeClr val="bg1"/>
                        </a:solidFill>
                      </a:endParaRPr>
                    </a:p>
                    <a:p>
                      <a:endParaRPr lang="en-US" sz="13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095055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880842030"/>
              </p:ext>
            </p:extLst>
          </p:nvPr>
        </p:nvGraphicFramePr>
        <p:xfrm>
          <a:off x="228600" y="1131441"/>
          <a:ext cx="8763000" cy="4949359"/>
        </p:xfrm>
        <a:graphic>
          <a:graphicData uri="http://schemas.openxmlformats.org/drawingml/2006/table">
            <a:tbl>
              <a:tblPr firstRow="1" bandRow="1"/>
              <a:tblGrid>
                <a:gridCol w="1752600"/>
                <a:gridCol w="1752600"/>
                <a:gridCol w="1752600"/>
                <a:gridCol w="1752600"/>
                <a:gridCol w="1752600"/>
              </a:tblGrid>
              <a:tr h="289028"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/>
                        <a:t>UID</a:t>
                      </a:r>
                      <a:endParaRPr lang="en-US" sz="1300" b="1" dirty="0"/>
                    </a:p>
                  </a:txBody>
                  <a:tcPr anchor="ctr">
                    <a:solidFill>
                      <a:schemeClr val="accent6">
                        <a:lumMod val="90000"/>
                        <a:lumOff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/>
                        <a:t>Activity</a:t>
                      </a:r>
                      <a:endParaRPr lang="en-US" sz="1300" b="1" dirty="0"/>
                    </a:p>
                  </a:txBody>
                  <a:tcPr anchor="ctr">
                    <a:solidFill>
                      <a:schemeClr val="accent6">
                        <a:lumMod val="90000"/>
                        <a:lumOff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/>
                        <a:t>Start Date</a:t>
                      </a:r>
                      <a:endParaRPr lang="en-US" sz="1300" b="1" dirty="0"/>
                    </a:p>
                  </a:txBody>
                  <a:tcPr anchor="ctr">
                    <a:solidFill>
                      <a:schemeClr val="accent6">
                        <a:lumMod val="90000"/>
                        <a:lumOff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/>
                        <a:t>Finish Date</a:t>
                      </a:r>
                      <a:endParaRPr lang="en-US" sz="1300" b="1" dirty="0"/>
                    </a:p>
                  </a:txBody>
                  <a:tcPr anchor="ctr">
                    <a:solidFill>
                      <a:schemeClr val="accent6">
                        <a:lumMod val="90000"/>
                        <a:lumOff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/>
                        <a:t>Contact</a:t>
                      </a:r>
                      <a:endParaRPr lang="en-US" sz="1300" b="1" dirty="0"/>
                    </a:p>
                  </a:txBody>
                  <a:tcPr anchor="ctr">
                    <a:solidFill>
                      <a:schemeClr val="accent6">
                        <a:lumMod val="90000"/>
                        <a:lumOff val="10000"/>
                      </a:schemeClr>
                    </a:solidFill>
                  </a:tcPr>
                </a:tc>
              </a:tr>
              <a:tr h="707988">
                <a:tc>
                  <a:txBody>
                    <a:bodyPr/>
                    <a:lstStyle/>
                    <a:p>
                      <a:r>
                        <a:rPr lang="en-US" sz="1300" b="1" dirty="0" smtClean="0"/>
                        <a:t>5.2</a:t>
                      </a:r>
                      <a:endParaRPr lang="en-US" sz="1300" b="1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b="1" dirty="0" smtClean="0"/>
                        <a:t>Incorporate</a:t>
                      </a:r>
                      <a:r>
                        <a:rPr lang="en-US" sz="1300" b="1" baseline="0" dirty="0" smtClean="0"/>
                        <a:t> Input</a:t>
                      </a:r>
                      <a:endParaRPr lang="en-US" sz="1300" b="1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b="1" dirty="0" smtClean="0"/>
                        <a:t>11/16/2012</a:t>
                      </a:r>
                      <a:endParaRPr lang="en-US" sz="1300" b="1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b="1" dirty="0" smtClean="0"/>
                        <a:t>11/19/2012</a:t>
                      </a:r>
                      <a:endParaRPr lang="en-US" sz="1300" b="1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 err="1" smtClean="0"/>
                        <a:t>Ceely</a:t>
                      </a:r>
                      <a:endParaRPr lang="en-US" sz="1300" b="1" dirty="0" smtClean="0"/>
                    </a:p>
                    <a:p>
                      <a:endParaRPr lang="en-US" sz="1300" b="1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491347"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5.3</a:t>
                      </a:r>
                      <a:endParaRPr lang="en-US" sz="13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Develop</a:t>
                      </a:r>
                      <a:r>
                        <a:rPr lang="en-US" sz="1300" baseline="0" dirty="0" smtClean="0"/>
                        <a:t> Phase II (Final) of Final Report</a:t>
                      </a:r>
                      <a:endParaRPr lang="en-US" sz="13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11/08/2012</a:t>
                      </a:r>
                      <a:endParaRPr lang="en-US" sz="13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11/25/2012</a:t>
                      </a:r>
                      <a:endParaRPr lang="en-US" sz="13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dirty="0" err="1" smtClean="0"/>
                        <a:t>Ceely</a:t>
                      </a:r>
                      <a:r>
                        <a:rPr lang="en-US" sz="1300" dirty="0" smtClean="0"/>
                        <a:t>/Matthews/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dirty="0" smtClean="0"/>
                        <a:t>Stevenson/</a:t>
                      </a:r>
                      <a:r>
                        <a:rPr lang="en-US" sz="1300" dirty="0" err="1" smtClean="0"/>
                        <a:t>Woldie</a:t>
                      </a:r>
                      <a:endParaRPr lang="en-US" sz="1300" dirty="0" smtClean="0"/>
                    </a:p>
                    <a:p>
                      <a:endParaRPr lang="en-US" sz="13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491347">
                <a:tc>
                  <a:txBody>
                    <a:bodyPr/>
                    <a:lstStyle/>
                    <a:p>
                      <a:r>
                        <a:rPr lang="en-US" sz="1300" b="1" dirty="0" smtClean="0"/>
                        <a:t>5.4</a:t>
                      </a:r>
                      <a:endParaRPr lang="en-US" sz="1300" b="1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b="1" dirty="0" smtClean="0"/>
                        <a:t>Tech</a:t>
                      </a:r>
                      <a:r>
                        <a:rPr lang="en-US" sz="1300" b="1" baseline="0" dirty="0" smtClean="0"/>
                        <a:t> Edit Final Report</a:t>
                      </a:r>
                      <a:endParaRPr lang="en-US" sz="1300" b="1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b="1" dirty="0" smtClean="0"/>
                        <a:t>11/25/2012</a:t>
                      </a:r>
                      <a:endParaRPr lang="en-US" sz="1300" b="1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b="1" dirty="0" smtClean="0"/>
                        <a:t>11/28/2012</a:t>
                      </a:r>
                      <a:endParaRPr lang="en-US" sz="1300" b="1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b="1" dirty="0" smtClean="0"/>
                        <a:t>Stevenson</a:t>
                      </a:r>
                      <a:endParaRPr lang="en-US" sz="1300" b="1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693666">
                <a:tc>
                  <a:txBody>
                    <a:bodyPr/>
                    <a:lstStyle/>
                    <a:p>
                      <a:r>
                        <a:rPr lang="en-US" sz="1300" b="1" dirty="0" smtClean="0"/>
                        <a:t>5.5</a:t>
                      </a:r>
                      <a:endParaRPr lang="en-US" sz="1300" b="1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b="1" dirty="0" smtClean="0"/>
                        <a:t>Submit Final Report</a:t>
                      </a:r>
                      <a:endParaRPr lang="en-US" sz="1300" b="1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b="1" dirty="0" smtClean="0"/>
                        <a:t>11/29/2012</a:t>
                      </a:r>
                      <a:endParaRPr lang="en-US" sz="1300" b="1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b="1" dirty="0" smtClean="0"/>
                        <a:t>11/29/2012</a:t>
                      </a:r>
                      <a:endParaRPr lang="en-US" sz="1300" b="1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 smtClean="0"/>
                        <a:t>Stevenson</a:t>
                      </a:r>
                    </a:p>
                    <a:p>
                      <a:endParaRPr lang="en-US" sz="1300" b="1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693666">
                <a:tc>
                  <a:txBody>
                    <a:bodyPr/>
                    <a:lstStyle/>
                    <a:p>
                      <a:r>
                        <a:rPr lang="en-US" sz="1300" b="0" dirty="0" smtClean="0"/>
                        <a:t>6</a:t>
                      </a:r>
                      <a:endParaRPr lang="en-US" sz="1300" b="0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b="0" dirty="0" smtClean="0"/>
                        <a:t>Administrative</a:t>
                      </a:r>
                      <a:r>
                        <a:rPr lang="en-US" sz="1300" b="0" baseline="0" dirty="0" smtClean="0"/>
                        <a:t> Presentations and Reports</a:t>
                      </a:r>
                      <a:endParaRPr lang="en-US" sz="1300" b="0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b="0" dirty="0" smtClean="0"/>
                        <a:t>10/4/2012</a:t>
                      </a:r>
                      <a:endParaRPr lang="en-US" sz="1300" b="0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b="0" dirty="0" smtClean="0"/>
                        <a:t>10/18/2012</a:t>
                      </a:r>
                      <a:endParaRPr lang="en-US" sz="1300" b="0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 dirty="0" err="1" smtClean="0"/>
                        <a:t>Ceely</a:t>
                      </a:r>
                      <a:r>
                        <a:rPr lang="en-US" sz="1300" b="0" dirty="0" smtClean="0"/>
                        <a:t>/Matthews/Stevenson/</a:t>
                      </a:r>
                      <a:r>
                        <a:rPr lang="en-US" sz="1300" b="0" dirty="0" err="1" smtClean="0"/>
                        <a:t>Woldie</a:t>
                      </a:r>
                      <a:endParaRPr lang="en-US" sz="1300" b="0" dirty="0" smtClean="0"/>
                    </a:p>
                    <a:p>
                      <a:endParaRPr lang="en-US" sz="1300" b="0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693666">
                <a:tc>
                  <a:txBody>
                    <a:bodyPr/>
                    <a:lstStyle/>
                    <a:p>
                      <a:r>
                        <a:rPr lang="en-US" sz="1300" b="1" dirty="0" smtClean="0"/>
                        <a:t>6.1</a:t>
                      </a:r>
                      <a:endParaRPr lang="en-US" sz="1300" b="1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b="1" baseline="0" dirty="0" smtClean="0"/>
                        <a:t>Project Status Report</a:t>
                      </a:r>
                      <a:endParaRPr lang="en-US" sz="1300" b="1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b="1" dirty="0" smtClean="0"/>
                        <a:t>10/4/2012</a:t>
                      </a:r>
                      <a:endParaRPr lang="en-US" sz="1300" b="1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b="1" dirty="0" smtClean="0"/>
                        <a:t>10/11/2012</a:t>
                      </a:r>
                      <a:endParaRPr lang="en-US" sz="1300" b="1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b="1" dirty="0" smtClean="0"/>
                        <a:t>Stevenson</a:t>
                      </a:r>
                      <a:endParaRPr lang="en-US" sz="1300" b="1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693666">
                <a:tc>
                  <a:txBody>
                    <a:bodyPr/>
                    <a:lstStyle/>
                    <a:p>
                      <a:r>
                        <a:rPr lang="en-US" sz="1300" b="0" dirty="0" smtClean="0">
                          <a:solidFill>
                            <a:schemeClr val="bg1"/>
                          </a:solidFill>
                        </a:rPr>
                        <a:t>6.2</a:t>
                      </a:r>
                      <a:endParaRPr lang="en-US" sz="13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b="0" dirty="0" smtClean="0">
                          <a:solidFill>
                            <a:schemeClr val="bg1"/>
                          </a:solidFill>
                        </a:rPr>
                        <a:t>In</a:t>
                      </a:r>
                      <a:r>
                        <a:rPr lang="en-US" sz="1300" b="0" baseline="0" dirty="0" smtClean="0">
                          <a:solidFill>
                            <a:schemeClr val="bg1"/>
                          </a:solidFill>
                        </a:rPr>
                        <a:t> Progress Review Presentation</a:t>
                      </a:r>
                      <a:endParaRPr lang="en-US" sz="13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b="0" dirty="0" smtClean="0">
                          <a:solidFill>
                            <a:schemeClr val="bg1"/>
                          </a:solidFill>
                        </a:rPr>
                        <a:t>10/11/2012</a:t>
                      </a:r>
                      <a:endParaRPr lang="en-US" sz="13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b="0" dirty="0" smtClean="0">
                          <a:solidFill>
                            <a:schemeClr val="bg1"/>
                          </a:solidFill>
                        </a:rPr>
                        <a:t>10/18/2012</a:t>
                      </a:r>
                      <a:endParaRPr lang="en-US" sz="13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 dirty="0" err="1" smtClean="0">
                          <a:solidFill>
                            <a:schemeClr val="bg1"/>
                          </a:solidFill>
                        </a:rPr>
                        <a:t>Ceely</a:t>
                      </a:r>
                      <a:r>
                        <a:rPr lang="en-US" sz="1300" b="0" dirty="0" smtClean="0">
                          <a:solidFill>
                            <a:schemeClr val="bg1"/>
                          </a:solidFill>
                        </a:rPr>
                        <a:t>/Matthews/Stevenson/</a:t>
                      </a:r>
                      <a:r>
                        <a:rPr lang="en-US" sz="1300" b="0" dirty="0" err="1" smtClean="0">
                          <a:solidFill>
                            <a:schemeClr val="bg1"/>
                          </a:solidFill>
                        </a:rPr>
                        <a:t>Woldie</a:t>
                      </a:r>
                      <a:endParaRPr lang="en-US" sz="1300" b="0" dirty="0" smtClean="0">
                        <a:solidFill>
                          <a:schemeClr val="bg1"/>
                        </a:solidFill>
                      </a:endParaRPr>
                    </a:p>
                    <a:p>
                      <a:endParaRPr lang="en-US" sz="13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Schedule [6]</a:t>
            </a:r>
            <a:endParaRPr lang="en-US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38821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 txBox="1">
            <a:spLocks noGrp="1"/>
          </p:cNvSpPr>
          <p:nvPr>
            <p:ph type="title"/>
          </p:nvPr>
        </p:nvSpPr>
        <p:spPr>
          <a:xfrm>
            <a:off x="381000" y="80963"/>
            <a:ext cx="8153399" cy="10382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x-none" sz="4400" b="0" i="0" u="none" strike="noStrike" cap="none" baseline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Questions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 txBox="1">
            <a:spLocks noGrp="1"/>
          </p:cNvSpPr>
          <p:nvPr>
            <p:ph type="title"/>
          </p:nvPr>
        </p:nvSpPr>
        <p:spPr>
          <a:xfrm>
            <a:off x="533400" y="215374"/>
            <a:ext cx="8153399" cy="76940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4400" b="0" i="0" u="none" strike="noStrike" cap="none" baseline="0" dirty="0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Agenda</a:t>
            </a:r>
            <a:endParaRPr lang="x-none" sz="4400" b="0" i="0" u="none" strike="noStrike" cap="none" baseline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9" name="Shape 79"/>
          <p:cNvSpPr txBox="1"/>
          <p:nvPr/>
        </p:nvSpPr>
        <p:spPr>
          <a:xfrm>
            <a:off x="609600" y="1371600"/>
            <a:ext cx="8153399" cy="353939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Background - </a:t>
            </a:r>
            <a:r>
              <a:rPr lang="en-US" sz="2800" dirty="0" err="1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Innoslate</a:t>
            </a:r>
            <a:endParaRPr lang="en-US" sz="2800" dirty="0" smtClean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Problem Definition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Project Objectives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Project Approach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Project Status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Project Schedule</a:t>
            </a:r>
            <a:endParaRPr lang="en-US" sz="2800" b="0" i="0" u="none" strike="noStrike" cap="none" baseline="0" dirty="0" smtClean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indent="-457200">
              <a:buFont typeface="Arial" pitchFamily="34" charset="0"/>
              <a:buChar char="•"/>
            </a:pPr>
            <a:endParaRPr lang="en-US" sz="2800" b="0" i="0" u="none" strike="noStrike" cap="none" baseline="0" dirty="0" smtClean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indent="-457200">
              <a:buFont typeface="Arial" pitchFamily="34" charset="0"/>
              <a:buChar char="•"/>
            </a:pPr>
            <a:endParaRPr lang="x-none" sz="2800" b="0" i="0" u="none" strike="noStrike" cap="none" baseline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 txBox="1">
            <a:spLocks noGrp="1"/>
          </p:cNvSpPr>
          <p:nvPr>
            <p:ph type="title"/>
          </p:nvPr>
        </p:nvSpPr>
        <p:spPr>
          <a:xfrm>
            <a:off x="304800" y="80963"/>
            <a:ext cx="8153399" cy="10382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x-none" sz="4400" b="0" i="0" u="none" strike="noStrike" cap="none" baseline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Background – Innoslate™</a:t>
            </a:r>
          </a:p>
        </p:txBody>
      </p:sp>
      <p:sp>
        <p:nvSpPr>
          <p:cNvPr id="91" name="Shape 91"/>
          <p:cNvSpPr txBox="1"/>
          <p:nvPr/>
        </p:nvSpPr>
        <p:spPr>
          <a:xfrm>
            <a:off x="304800" y="1234895"/>
            <a:ext cx="8534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006600"/>
              </a:buClr>
              <a:buSzPct val="25000"/>
              <a:buFont typeface="Calibri"/>
              <a:buNone/>
            </a:pPr>
            <a:r>
              <a:rPr lang="x-none" sz="2800" b="0" i="0" u="none" strike="noStrike" cap="none" baseline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Innoslate™ Systems Engineering Tool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06600"/>
              </a:buClr>
              <a:buSzPct val="100694"/>
              <a:buFont typeface="Arial"/>
              <a:buChar char="•"/>
            </a:pPr>
            <a:r>
              <a:rPr lang="x-none" sz="2400" b="0" i="0" u="none" strike="noStrike" cap="none" baseline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Tool was developed as the aggregation of several systems engineering tools and concepts that have been utilized for the past 25 years.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06600"/>
              </a:buClr>
              <a:buSzPct val="100694"/>
              <a:buFont typeface="Arial"/>
              <a:buChar char="•"/>
            </a:pPr>
            <a:r>
              <a:rPr lang="x-none" sz="2400" b="0" i="0" u="none" strike="noStrike" cap="none" baseline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Cloud-based web application developed specifically for systems engineers to encompass activities related to the full systems lifecycle.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06600"/>
              </a:buClr>
              <a:buSzPct val="100694"/>
              <a:buFont typeface="Arial"/>
              <a:buChar char="•"/>
            </a:pPr>
            <a:r>
              <a:rPr lang="x-none" sz="2400" b="0" i="0" u="none" strike="noStrike" cap="none" baseline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Includes capabilities related to requirements management, collaboration, system modeling, reporting, and discrete event simulation.</a:t>
            </a:r>
          </a:p>
          <a:p>
            <a:endParaRPr lang="x-none" sz="2400" b="0" i="0" u="none" strike="noStrike" cap="none" baseline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>
            <a:spLocks noGrp="1"/>
          </p:cNvSpPr>
          <p:nvPr>
            <p:ph type="title"/>
          </p:nvPr>
        </p:nvSpPr>
        <p:spPr>
          <a:xfrm>
            <a:off x="381000" y="215374"/>
            <a:ext cx="8153399" cy="76940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x-none" sz="4400" b="0" i="0" u="none" strike="noStrike" cap="none" baseline="0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Problem </a:t>
            </a:r>
            <a:r>
              <a:rPr lang="x-none" sz="4400" b="0" i="0" u="none" strike="noStrike" cap="none" baseline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Definition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76201" y="1371600"/>
            <a:ext cx="8534399" cy="361633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marL="742950" marR="0" lvl="1" indent="-28575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006600"/>
              </a:buClr>
              <a:buSzPct val="101190"/>
              <a:buFont typeface="Arial"/>
              <a:buChar char="•"/>
            </a:pPr>
            <a:r>
              <a:rPr lang="x-none" sz="2800" b="0" i="0" u="none" strike="noStrike" cap="none" baseline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Software product development is very new to SPEC Innovations necessitating a critical review and analysis of the Innoslate™ tool to provide independent feedback and recommendations.</a:t>
            </a:r>
          </a:p>
          <a:p>
            <a:pPr marL="742950" marR="0" lvl="1" indent="-285750" algn="l" rtl="0">
              <a:spcBef>
                <a:spcPts val="560"/>
              </a:spcBef>
              <a:spcAft>
                <a:spcPts val="0"/>
              </a:spcAft>
              <a:buClr>
                <a:srgbClr val="006600"/>
              </a:buClr>
              <a:buSzPct val="101190"/>
              <a:buFont typeface="Arial"/>
              <a:buChar char="•"/>
            </a:pPr>
            <a:r>
              <a:rPr lang="x-none" sz="2800" b="0" i="0" u="none" strike="noStrike" cap="none" baseline="0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SPEC </a:t>
            </a:r>
            <a:r>
              <a:rPr lang="x-none" sz="2800" b="0" i="0" u="none" strike="noStrike" cap="none" baseline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Innovations’ primary need is an evaluation of the tool’s usability and the functionality to measure its ability to assist system engineers in doing their job.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 txBox="1">
            <a:spLocks noGrp="1"/>
          </p:cNvSpPr>
          <p:nvPr>
            <p:ph type="title"/>
          </p:nvPr>
        </p:nvSpPr>
        <p:spPr>
          <a:xfrm>
            <a:off x="381000" y="80963"/>
            <a:ext cx="8153399" cy="10382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x-none" sz="4400" b="0" i="0" u="none" strike="noStrike" cap="none" baseline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Project Objectives</a:t>
            </a:r>
          </a:p>
        </p:txBody>
      </p:sp>
      <p:sp>
        <p:nvSpPr>
          <p:cNvPr id="115" name="Shape 115"/>
          <p:cNvSpPr txBox="1"/>
          <p:nvPr/>
        </p:nvSpPr>
        <p:spPr>
          <a:xfrm>
            <a:off x="304800" y="1429319"/>
            <a:ext cx="8534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marL="742950" marR="0" lvl="1" indent="-28575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006600"/>
              </a:buClr>
              <a:buSzPct val="101190"/>
              <a:buFont typeface="Arial"/>
              <a:buChar char="•"/>
            </a:pPr>
            <a:r>
              <a:rPr lang="x-none" sz="2800" b="0" i="0" u="none" strike="noStrike" cap="none" baseline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Testing and critical/comparative evaluation of the capabiliti</a:t>
            </a:r>
            <a:r>
              <a:rPr lang="x-none"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es offered by </a:t>
            </a:r>
            <a:r>
              <a:rPr lang="x-none" sz="2800" b="0" i="0" u="none" strike="noStrike" cap="none" baseline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Innoslate™.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006600"/>
              </a:buClr>
              <a:buSzPct val="101190"/>
              <a:buFont typeface="Arial"/>
              <a:buChar char="•"/>
            </a:pPr>
            <a:r>
              <a:rPr lang="x-none" sz="2800" b="0" i="0" u="none" strike="noStrike" cap="none" baseline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Compile and detail test results, feature comparisons, recommendations, and trade study analysis as part of a report to the sponsor.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006600"/>
              </a:buClr>
              <a:buSzPct val="101190"/>
              <a:buFont typeface="Arial"/>
              <a:buChar char="•"/>
            </a:pPr>
            <a:r>
              <a:rPr lang="x-none" sz="2800" b="0" i="0" u="none" strike="noStrike" cap="none" baseline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Deliver the final project report and present project and finding to the sponsor and GMU faculty.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114"/>
          <p:cNvSpPr txBox="1">
            <a:spLocks noGrp="1"/>
          </p:cNvSpPr>
          <p:nvPr>
            <p:ph type="title"/>
          </p:nvPr>
        </p:nvSpPr>
        <p:spPr>
          <a:xfrm>
            <a:off x="381000" y="215374"/>
            <a:ext cx="8153399" cy="76940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x-none" sz="4400" b="0" i="0" u="none" strike="noStrike" cap="none" baseline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Project </a:t>
            </a:r>
            <a:r>
              <a:rPr lang="en-US" sz="4400" b="0" i="0" u="none" strike="noStrike" cap="none" baseline="0" dirty="0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Approach [1]</a:t>
            </a:r>
            <a:endParaRPr lang="x-none" sz="4400" b="0" i="0" u="none" strike="noStrike" cap="none" baseline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" name="Shape 115"/>
          <p:cNvSpPr txBox="1"/>
          <p:nvPr/>
        </p:nvSpPr>
        <p:spPr>
          <a:xfrm>
            <a:off x="304801" y="1371600"/>
            <a:ext cx="8534399" cy="420111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marL="341313" marR="0" lvl="1" indent="-341313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006600"/>
              </a:buClr>
              <a:buSzPct val="101190"/>
              <a:buFont typeface="Arial"/>
              <a:buChar char="•"/>
            </a:pPr>
            <a:r>
              <a:rPr lang="en-US" sz="2800" b="0" i="0" u="none" strike="noStrike" cap="none" baseline="0" dirty="0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Based on feedback</a:t>
            </a:r>
            <a:r>
              <a:rPr lang="en-US" sz="2800" b="0" i="0" u="none" strike="noStrike" cap="none" dirty="0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the scope was defined to utilize the final report for a project from SYST513, </a:t>
            </a:r>
            <a:r>
              <a:rPr lang="en-US" sz="2800" dirty="0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Meeting and Event Planning System (MEEPAS).</a:t>
            </a:r>
          </a:p>
          <a:p>
            <a:pPr marL="341313" lvl="5" indent="-341313">
              <a:spcBef>
                <a:spcPts val="560"/>
              </a:spcBef>
              <a:buClr>
                <a:srgbClr val="006600"/>
              </a:buClr>
              <a:buSzPct val="101190"/>
              <a:buFont typeface="Arial"/>
              <a:buChar char="•"/>
            </a:pPr>
            <a:r>
              <a:rPr lang="en-US" sz="2800" dirty="0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MEEPAS is a Meeting and Event Planning Assistant System</a:t>
            </a:r>
          </a:p>
          <a:p>
            <a:pPr marL="341313" lvl="6" indent="-341313">
              <a:spcBef>
                <a:spcPts val="560"/>
              </a:spcBef>
              <a:buClr>
                <a:srgbClr val="006600"/>
              </a:buClr>
              <a:buSzPct val="101190"/>
              <a:buFont typeface="Arial"/>
              <a:buChar char="•"/>
            </a:pPr>
            <a:r>
              <a:rPr lang="en-US" sz="2800" dirty="0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Intended for increasing efficiency and reducing technical difficulties for requesting, scheduling, executing, and monitoring meetings</a:t>
            </a:r>
          </a:p>
          <a:p>
            <a:pPr marL="742950" marR="0" lvl="1" indent="-688975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006600"/>
              </a:buClr>
              <a:buSzPct val="101190"/>
              <a:buFont typeface="Arial"/>
              <a:buChar char="•"/>
            </a:pPr>
            <a:endParaRPr lang="x-none" sz="2800" b="0" i="0" u="none" strike="noStrike" cap="none" baseline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06324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>
                <a:latin typeface="Calibri"/>
                <a:ea typeface="Calibri"/>
                <a:cs typeface="Calibri"/>
                <a:sym typeface="Calibri"/>
              </a:rPr>
              <a:t>Project </a:t>
            </a:r>
            <a:r>
              <a:rPr lang="en-US" dirty="0">
                <a:latin typeface="Calibri"/>
                <a:ea typeface="Calibri"/>
                <a:cs typeface="Calibri"/>
                <a:sym typeface="Calibri"/>
              </a:rPr>
              <a:t>Approach </a:t>
            </a:r>
            <a:r>
              <a:rPr lang="en-US" dirty="0" smtClean="0">
                <a:latin typeface="Calibri"/>
                <a:ea typeface="Calibri"/>
                <a:cs typeface="Calibri"/>
                <a:sym typeface="Calibri"/>
              </a:rPr>
              <a:t>[2]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457200" y="1012954"/>
            <a:ext cx="8229600" cy="3616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1313" lvl="1" indent="-341313">
              <a:spcBef>
                <a:spcPts val="560"/>
              </a:spcBef>
              <a:buClr>
                <a:srgbClr val="006600"/>
              </a:buClr>
              <a:buSzPct val="101190"/>
              <a:buFont typeface="Arial"/>
              <a:buChar char="•"/>
            </a:pPr>
            <a:r>
              <a:rPr lang="en-US" sz="2800" dirty="0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Project activities during MEEPAS project included: Development of </a:t>
            </a:r>
            <a:r>
              <a:rPr lang="en-US" sz="2800" dirty="0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CONOPs</a:t>
            </a:r>
            <a:r>
              <a:rPr lang="en-US" sz="2800" dirty="0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, System Requirements, as well as measures of effectiveness and performance.</a:t>
            </a:r>
          </a:p>
          <a:p>
            <a:pPr marL="341313" lvl="1" indent="-341313">
              <a:spcBef>
                <a:spcPts val="560"/>
              </a:spcBef>
              <a:buClr>
                <a:srgbClr val="006600"/>
              </a:buClr>
              <a:buSzPct val="101190"/>
              <a:buFont typeface="Arial"/>
              <a:buChar char="•"/>
            </a:pPr>
            <a:r>
              <a:rPr lang="en-US" sz="2800" dirty="0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Test </a:t>
            </a:r>
            <a:r>
              <a:rPr lang="en-US" sz="28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cases will be developed based on the system development lifecycle phases that are addressed in the final report;  concept of operations (CONOPS), requirements elicitation and management, system architecture design and modeling.</a:t>
            </a:r>
          </a:p>
        </p:txBody>
      </p:sp>
    </p:spTree>
    <p:extLst>
      <p:ext uri="{BB962C8B-B14F-4D97-AF65-F5344CB8AC3E}">
        <p14:creationId xmlns:p14="http://schemas.microsoft.com/office/powerpoint/2010/main" xmlns="" val="1039847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114"/>
          <p:cNvSpPr txBox="1">
            <a:spLocks/>
          </p:cNvSpPr>
          <p:nvPr/>
        </p:nvSpPr>
        <p:spPr>
          <a:xfrm>
            <a:off x="381000" y="215374"/>
            <a:ext cx="8153399" cy="76940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25000"/>
              <a:buFontTx/>
              <a:buNone/>
              <a:tabLst/>
              <a:defRPr/>
            </a:pPr>
            <a:r>
              <a:rPr kumimoji="0" lang="x-none" sz="4400" b="0" i="0" u="none" strike="noStrike" kern="0" cap="none" spc="0" normalizeH="0" baseline="0" noProof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Project </a:t>
            </a:r>
            <a:r>
              <a:rPr kumimoji="0" lang="en-US" sz="4400" b="0" i="0" u="none" strike="noStrike" kern="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Approach [3]</a:t>
            </a:r>
            <a:endParaRPr kumimoji="0" lang="x-none" sz="4400" b="0" i="0" u="none" strike="noStrike" kern="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" name="Shape 115"/>
          <p:cNvSpPr txBox="1"/>
          <p:nvPr/>
        </p:nvSpPr>
        <p:spPr>
          <a:xfrm>
            <a:off x="304801" y="1371600"/>
            <a:ext cx="8534399" cy="369327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marL="341313" marR="0" lvl="1" indent="-341313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006600"/>
              </a:buClr>
              <a:buSzPct val="101190"/>
              <a:buFont typeface="Arial"/>
              <a:buChar char="•"/>
            </a:pPr>
            <a:r>
              <a:rPr lang="en-US" sz="2800" dirty="0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The tool will also be utilized to capture the project requirements, test cases, and test execution results.</a:t>
            </a:r>
          </a:p>
          <a:p>
            <a:pPr marL="341313" marR="0" lvl="1" indent="-341313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006600"/>
              </a:buClr>
              <a:buSzPct val="101190"/>
              <a:buFont typeface="Arial"/>
              <a:buChar char="•"/>
            </a:pPr>
            <a:r>
              <a:rPr lang="en-US" sz="2800" dirty="0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Mozilla Firefox and Google Chrome web browsers will be utilized to conduct the system testing to provide broader usability feedback. (Internet Explorer is not supported currently)</a:t>
            </a:r>
          </a:p>
          <a:p>
            <a:pPr marL="341313" marR="0" lvl="1" indent="-341313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006600"/>
              </a:buClr>
              <a:buSzPct val="101190"/>
              <a:buFont typeface="Arial"/>
              <a:buChar char="•"/>
            </a:pPr>
            <a:r>
              <a:rPr lang="en-US" sz="2800" dirty="0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Provide feedback and functionality gaps to SPEC Innovations via the </a:t>
            </a:r>
            <a:r>
              <a:rPr lang="en-US" sz="2800" dirty="0" err="1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InnoSlate</a:t>
            </a:r>
            <a:r>
              <a:rPr lang="en-US" sz="2800" dirty="0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feature tracker tool.</a:t>
            </a:r>
          </a:p>
        </p:txBody>
      </p:sp>
    </p:spTree>
    <p:extLst>
      <p:ext uri="{BB962C8B-B14F-4D97-AF65-F5344CB8AC3E}">
        <p14:creationId xmlns:p14="http://schemas.microsoft.com/office/powerpoint/2010/main" xmlns="" val="2913313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 txBox="1">
            <a:spLocks noGrp="1"/>
          </p:cNvSpPr>
          <p:nvPr>
            <p:ph type="title"/>
          </p:nvPr>
        </p:nvSpPr>
        <p:spPr>
          <a:xfrm>
            <a:off x="381000" y="215374"/>
            <a:ext cx="8153399" cy="76940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x-none" sz="4400" b="0" i="0" u="none" strike="noStrike" cap="none" baseline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Project </a:t>
            </a:r>
            <a:r>
              <a:rPr lang="en-US" dirty="0" smtClean="0">
                <a:latin typeface="Calibri"/>
                <a:ea typeface="Calibri"/>
                <a:cs typeface="Calibri"/>
                <a:sym typeface="Calibri"/>
              </a:rPr>
              <a:t>Status [1]</a:t>
            </a:r>
            <a:endParaRPr lang="x-none" sz="4400" b="0" i="0" u="none" strike="noStrike" cap="none" baseline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1" name="Shape 121"/>
          <p:cNvSpPr txBox="1"/>
          <p:nvPr/>
        </p:nvSpPr>
        <p:spPr>
          <a:xfrm>
            <a:off x="304800" y="1219200"/>
            <a:ext cx="8534399" cy="447554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marL="742950" marR="0" lvl="1" indent="-28575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06600"/>
              </a:buClr>
              <a:buSzPct val="100694"/>
              <a:buFont typeface="Arial"/>
              <a:buChar char="•"/>
            </a:pPr>
            <a:r>
              <a:rPr lang="x-none" sz="2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Hold kick-off meeting </a:t>
            </a:r>
            <a:r>
              <a:rPr lang="x-none" sz="2400" b="0" i="0" u="none" strike="noStrike" cap="none" baseline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with sponsor - </a:t>
            </a:r>
            <a:r>
              <a:rPr lang="x-none" sz="2400" b="0" i="0" u="none" strike="noStrike" cap="none" baseline="0">
                <a:solidFill>
                  <a:schemeClr val="accent6">
                    <a:lumMod val="90000"/>
                    <a:lumOff val="10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Competed; bi-weekly progress meetings established.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06600"/>
              </a:buClr>
              <a:buSzPct val="100694"/>
              <a:buFont typeface="Arial"/>
              <a:buChar char="•"/>
            </a:pPr>
            <a:r>
              <a:rPr lang="en-US" sz="2400" dirty="0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Identify scope and methodology – </a:t>
            </a:r>
            <a:r>
              <a:rPr lang="en-US" sz="2400" dirty="0" smtClean="0">
                <a:solidFill>
                  <a:schemeClr val="accent6">
                    <a:lumMod val="90000"/>
                    <a:lumOff val="10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Completed; identified project and stage of the SELC to focus tests for </a:t>
            </a:r>
            <a:r>
              <a:rPr lang="en-US" sz="2400" dirty="0" err="1" smtClean="0">
                <a:solidFill>
                  <a:schemeClr val="accent6">
                    <a:lumMod val="90000"/>
                    <a:lumOff val="10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Innoslate</a:t>
            </a:r>
            <a:r>
              <a:rPr lang="en-US" sz="2400" dirty="0" smtClean="0">
                <a:solidFill>
                  <a:schemeClr val="accent6">
                    <a:lumMod val="90000"/>
                    <a:lumOff val="10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</a:p>
          <a:p>
            <a:pPr marL="742950" lvl="1" indent="-285750">
              <a:spcBef>
                <a:spcPts val="480"/>
              </a:spcBef>
              <a:buClr>
                <a:srgbClr val="006600"/>
              </a:buClr>
              <a:buSzPct val="100694"/>
              <a:buFont typeface="Arial"/>
              <a:buChar char="•"/>
            </a:pPr>
            <a:r>
              <a:rPr lang="en-US" sz="2400" dirty="0" smtClean="0">
                <a:solidFill>
                  <a:schemeClr val="accent6">
                    <a:lumMod val="90000"/>
                    <a:lumOff val="10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Components selected within </a:t>
            </a:r>
            <a:r>
              <a:rPr lang="en-US" sz="2400" dirty="0" err="1" smtClean="0">
                <a:solidFill>
                  <a:schemeClr val="accent6">
                    <a:lumMod val="90000"/>
                    <a:lumOff val="10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Innoslate</a:t>
            </a:r>
            <a:r>
              <a:rPr lang="en-US" sz="2400" dirty="0" smtClean="0">
                <a:solidFill>
                  <a:schemeClr val="accent6">
                    <a:lumMod val="90000"/>
                    <a:lumOff val="10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 to focus testing on: </a:t>
            </a:r>
          </a:p>
          <a:p>
            <a:pPr marL="742950" lvl="1" indent="-285750">
              <a:spcBef>
                <a:spcPts val="480"/>
              </a:spcBef>
              <a:buClr>
                <a:srgbClr val="006600"/>
              </a:buClr>
              <a:buSzPct val="100694"/>
              <a:buFont typeface="Arial"/>
              <a:buChar char="•"/>
            </a:pPr>
            <a:r>
              <a:rPr lang="en-US" sz="2400" dirty="0" smtClean="0">
                <a:solidFill>
                  <a:schemeClr val="accent6">
                    <a:lumMod val="90000"/>
                    <a:lumOff val="10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Database functions- storing of Assets, Artifacts, etc.</a:t>
            </a:r>
          </a:p>
          <a:p>
            <a:pPr marL="742950" lvl="1" indent="-285750">
              <a:spcBef>
                <a:spcPts val="480"/>
              </a:spcBef>
              <a:buClr>
                <a:srgbClr val="006600"/>
              </a:buClr>
              <a:buSzPct val="100694"/>
              <a:buFont typeface="Arial"/>
              <a:buChar char="•"/>
            </a:pPr>
            <a:r>
              <a:rPr lang="en-US" sz="2400" dirty="0" smtClean="0">
                <a:solidFill>
                  <a:schemeClr val="accent6">
                    <a:lumMod val="90000"/>
                    <a:lumOff val="10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Requirement Gathering functions- Our project requirements as well as requirements of the selected MEEPAS project.</a:t>
            </a:r>
          </a:p>
          <a:p>
            <a:pPr marL="742950" lvl="1" indent="-285750">
              <a:spcBef>
                <a:spcPts val="480"/>
              </a:spcBef>
              <a:buClr>
                <a:srgbClr val="006600"/>
              </a:buClr>
              <a:buSzPct val="100694"/>
            </a:pPr>
            <a:endParaRPr lang="en-US" sz="2400" dirty="0" smtClean="0">
              <a:solidFill>
                <a:schemeClr val="accent6">
                  <a:lumMod val="90000"/>
                  <a:lumOff val="10000"/>
                </a:schemeClr>
              </a:solidFill>
              <a:latin typeface="Calibri"/>
              <a:ea typeface="Calibri"/>
              <a:cs typeface="Calibri"/>
              <a:sym typeface="Calibri"/>
            </a:endParaRPr>
          </a:p>
          <a:p>
            <a:endParaRPr lang="x-none" sz="2400" b="0" i="0" u="none" strike="noStrike" cap="none" baseline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endParaRPr lang="x-none" sz="2400" b="0" i="0" u="none" strike="noStrike" cap="none" baseline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>
  <a:themeElements>
    <a:clrScheme name="">
      <a:dk1>
        <a:srgbClr val="000000"/>
      </a:dk1>
      <a:lt1>
        <a:srgbClr val="000000"/>
      </a:lt1>
      <a:dk2>
        <a:srgbClr val="000000"/>
      </a:dk2>
      <a:lt2>
        <a:srgbClr val="5F5F5F"/>
      </a:lt2>
      <a:accent1>
        <a:srgbClr val="FFCC00"/>
      </a:accent1>
      <a:accent2>
        <a:srgbClr val="006600"/>
      </a:accent2>
      <a:accent3>
        <a:srgbClr val="AAAAAA"/>
      </a:accent3>
      <a:accent4>
        <a:srgbClr val="000000"/>
      </a:accent4>
      <a:accent5>
        <a:srgbClr val="FFE2AA"/>
      </a:accent5>
      <a:accent6>
        <a:srgbClr val="005C00"/>
      </a:accent6>
      <a:hlink>
        <a:srgbClr val="CC00CC"/>
      </a:hlink>
      <a:folHlink>
        <a:srgbClr val="990099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305</TotalTime>
  <Words>930</Words>
  <Application>Microsoft Office PowerPoint</Application>
  <PresentationFormat>On-screen Show (4:3)</PresentationFormat>
  <Paragraphs>291</Paragraphs>
  <Slides>18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/>
      <vt:lpstr>SYST699 – Spec Innovations</vt:lpstr>
      <vt:lpstr>Agenda</vt:lpstr>
      <vt:lpstr>Background – Innoslate™</vt:lpstr>
      <vt:lpstr>Problem Definition</vt:lpstr>
      <vt:lpstr>Project Objectives</vt:lpstr>
      <vt:lpstr>Project Approach [1]</vt:lpstr>
      <vt:lpstr>Project Approach [2]</vt:lpstr>
      <vt:lpstr>Slide 8</vt:lpstr>
      <vt:lpstr>Project Status [1]</vt:lpstr>
      <vt:lpstr>Project Status [2]</vt:lpstr>
      <vt:lpstr>Project Status [3]</vt:lpstr>
      <vt:lpstr>Schedule [1]</vt:lpstr>
      <vt:lpstr>Schedule [2]</vt:lpstr>
      <vt:lpstr>Schedule [3]</vt:lpstr>
      <vt:lpstr>Slide 15</vt:lpstr>
      <vt:lpstr>Schedule [5]</vt:lpstr>
      <vt:lpstr>Schedule [6]</vt:lpstr>
      <vt:lpstr>Questions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SYST699 – Spec Innovations</dc:title>
  <dc:creator>Hammond, Kate</dc:creator>
  <cp:lastModifiedBy>Bruck</cp:lastModifiedBy>
  <cp:revision>32</cp:revision>
  <dcterms:modified xsi:type="dcterms:W3CDTF">2012-10-03T22:35:44Z</dcterms:modified>
</cp:coreProperties>
</file>