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3" r:id="rId6"/>
    <p:sldId id="279" r:id="rId7"/>
    <p:sldId id="281" r:id="rId8"/>
    <p:sldId id="280" r:id="rId9"/>
    <p:sldId id="264" r:id="rId10"/>
    <p:sldId id="282" r:id="rId11"/>
    <p:sldId id="273" r:id="rId12"/>
    <p:sldId id="268" r:id="rId13"/>
    <p:sldId id="274" r:id="rId14"/>
    <p:sldId id="278" r:id="rId15"/>
    <p:sldId id="275" r:id="rId16"/>
    <p:sldId id="276" r:id="rId17"/>
    <p:sldId id="277" r:id="rId18"/>
    <p:sldId id="267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>
        <p:scale>
          <a:sx n="70" d="100"/>
          <a:sy n="7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37976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None/>
            </a:pPr>
            <a:r>
              <a:rPr lang="x-none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973137"/>
            <a:ext cx="7772400" cy="1144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28956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114800" y="4333875"/>
            <a:ext cx="5029200" cy="25241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21" name="Shape 21"/>
          <p:cNvSpPr/>
          <p:nvPr/>
        </p:nvSpPr>
        <p:spPr>
          <a:xfrm>
            <a:off x="0" y="2133600"/>
            <a:ext cx="9144000" cy="10318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52400" y="5318125"/>
            <a:ext cx="2144712" cy="137636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" name="Shape 25"/>
          <p:cNvSpPr txBox="1"/>
          <p:nvPr/>
        </p:nvSpPr>
        <p:spPr>
          <a:xfrm>
            <a:off x="3289300" y="6348412"/>
            <a:ext cx="320491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800" b="1" i="0" u="none" strike="noStrike" cap="none" baseline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Innovation Is Tradition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81533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4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000"/>
            </a:lvl1pPr>
            <a:lvl2pPr marL="457200" indent="0" rtl="0">
              <a:buFont typeface="Times New Roman"/>
              <a:buNone/>
              <a:defRPr sz="1800"/>
            </a:lvl2pPr>
            <a:lvl3pPr marL="914400" indent="0" rtl="0">
              <a:buFont typeface="Times New Roman"/>
              <a:buNone/>
              <a:defRPr sz="1600"/>
            </a:lvl3pPr>
            <a:lvl4pPr marL="1371600" indent="0" rtl="0">
              <a:buFont typeface="Times New Roman"/>
              <a:buNone/>
              <a:defRPr sz="1400"/>
            </a:lvl4pPr>
            <a:lvl5pPr marL="1828800" indent="0" rtl="0">
              <a:buFont typeface="Times New Roman"/>
              <a:buNone/>
              <a:defRPr sz="1400"/>
            </a:lvl5pPr>
            <a:lvl6pPr marL="2286000" indent="0" rtl="0">
              <a:buFont typeface="Times New Roman"/>
              <a:buNone/>
              <a:defRPr sz="1400"/>
            </a:lvl6pPr>
            <a:lvl7pPr marL="2743200" indent="0" rtl="0">
              <a:buFont typeface="Times New Roman"/>
              <a:buNone/>
              <a:defRPr sz="1400"/>
            </a:lvl7pPr>
            <a:lvl8pPr marL="3200400" indent="0" rtl="0">
              <a:buFont typeface="Times New Roman"/>
              <a:buNone/>
              <a:defRPr sz="1400"/>
            </a:lvl8pPr>
            <a:lvl9pPr marL="3657600" indent="0" rtl="0"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40005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762500" y="1371600"/>
            <a:ext cx="4000500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lt1"/>
              </a:buClr>
              <a:buFont typeface="Times New Roman"/>
              <a:buNone/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C0C0"/>
            </a:gs>
            <a:gs pos="50000">
              <a:srgbClr val="FFFFFF"/>
            </a:gs>
            <a:gs pos="100000">
              <a:srgbClr val="C0C0C0"/>
            </a:gs>
          </a:gsLst>
          <a:lin ang="18899999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114800" y="4333875"/>
            <a:ext cx="5029200" cy="252412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6858000" y="624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34400" y="6248400"/>
            <a:ext cx="465137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990600"/>
            <a:ext cx="9144000" cy="103188"/>
          </a:xfrm>
          <a:prstGeom prst="rect">
            <a:avLst/>
          </a:prstGeom>
          <a:gradFill>
            <a:gsLst>
              <a:gs pos="0">
                <a:srgbClr val="00660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8153399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64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6600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627062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2400" y="5318125"/>
            <a:ext cx="2144712" cy="1376363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6" name="Shape 16"/>
          <p:cNvSpPr txBox="1"/>
          <p:nvPr/>
        </p:nvSpPr>
        <p:spPr>
          <a:xfrm>
            <a:off x="3289300" y="6348412"/>
            <a:ext cx="320491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800" b="1" i="0" u="none" strike="noStrike" cap="none" baseline="0">
                <a:solidFill>
                  <a:srgbClr val="00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Innovation Is Tradition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973137"/>
            <a:ext cx="7772400" cy="114458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SYST699 – Spec Innovations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762000" y="2895600"/>
            <a:ext cx="7619999" cy="24383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sp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 System Engineering Management Software Tool Test &amp; Analysis</a:t>
            </a:r>
          </a:p>
          <a:p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2590800" y="4114800"/>
            <a:ext cx="3428999" cy="10214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 [2]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656720"/>
            <a:ext cx="8305800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Report Generation functions: Based on inputted objects into the database.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Document Analyzer functions: Automated versus Manual parsing of inputted documents.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Identify </a:t>
            </a:r>
            <a:r>
              <a:rPr lang="x-none" sz="240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document user requirements</a:t>
            </a:r>
            <a:r>
              <a:rPr lang="en-U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– In progress</a:t>
            </a:r>
            <a:endParaRPr lang="x-none" sz="240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 Project Status Report – Target completion: 10/11/2012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 test plans and testing requirements  - In progress; target completion: 10/11/2012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153399" cy="3809999"/>
          </a:xfrm>
        </p:spPr>
        <p:txBody>
          <a:bodyPr/>
          <a:lstStyle/>
          <a:p>
            <a:pPr lvl="1" indent="-285750">
              <a:spcBef>
                <a:spcPts val="480"/>
              </a:spcBef>
              <a:buSzPct val="100694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Conduct tests and evaluation – Target completion: 11/8/2012</a:t>
            </a:r>
          </a:p>
          <a:p>
            <a:pPr lvl="1" indent="-285750">
              <a:spcBef>
                <a:spcPts val="480"/>
              </a:spcBef>
              <a:buSzPct val="100694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Develop Final Presentation – Target completion: 12/6/2012</a:t>
            </a:r>
          </a:p>
          <a:p>
            <a:pPr lvl="1" indent="-285750">
              <a:spcBef>
                <a:spcPts val="480"/>
              </a:spcBef>
              <a:buSzPct val="100694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Develop Final Report – Target completion: 11/29/2012</a:t>
            </a:r>
            <a:endParaRPr lang="x-none" sz="2400"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5" name="Shape 120"/>
          <p:cNvSpPr txBox="1">
            <a:spLocks noGrp="1"/>
          </p:cNvSpPr>
          <p:nvPr>
            <p:ph type="title"/>
          </p:nvPr>
        </p:nvSpPr>
        <p:spPr>
          <a:xfrm>
            <a:off x="381000" y="215374"/>
            <a:ext cx="8153399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Status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[3]</a:t>
            </a:r>
            <a:endParaRPr lang="x-none" sz="4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2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189949"/>
              </p:ext>
            </p:extLst>
          </p:nvPr>
        </p:nvGraphicFramePr>
        <p:xfrm>
          <a:off x="228600" y="1153138"/>
          <a:ext cx="8763000" cy="3966084"/>
        </p:xfrm>
        <a:graphic>
          <a:graphicData uri="http://schemas.openxmlformats.org/drawingml/2006/table">
            <a:tbl>
              <a:tblPr firstRow="1" bandRow="1"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389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UID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Activity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Start Date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Finish Date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Contact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</a:tr>
              <a:tr h="7673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SEM</a:t>
                      </a:r>
                      <a:r>
                        <a:rPr lang="en-US" b="0" baseline="0" dirty="0" smtClean="0"/>
                        <a:t> Analysis </a:t>
                      </a:r>
                      <a:r>
                        <a:rPr lang="en-US" b="0" dirty="0" smtClean="0"/>
                        <a:t>Kick-Off 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8/30/2012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9/13/2012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Ceely</a:t>
                      </a:r>
                      <a:r>
                        <a:rPr lang="en-US" b="0" dirty="0" smtClean="0"/>
                        <a:t>/Matthews/Stevenson/</a:t>
                      </a:r>
                      <a:r>
                        <a:rPr lang="en-US" b="0" dirty="0" err="1" smtClean="0"/>
                        <a:t>Woldie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67343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Hold</a:t>
                      </a:r>
                      <a:r>
                        <a:rPr lang="en-US" baseline="0" dirty="0" smtClean="0"/>
                        <a:t> Initial Meeting with Sponsor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9/10/2012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7343"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Problem Definition Presentation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8/30/2012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9/13/2012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35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1.2.1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Develop</a:t>
                      </a:r>
                      <a:r>
                        <a:rPr lang="en-US" b="1" baseline="0" dirty="0" smtClean="0"/>
                        <a:t> Presentation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8/30/2012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9/12/2012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Ceely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3535">
                <a:tc>
                  <a:txBody>
                    <a:bodyPr/>
                    <a:lstStyle/>
                    <a:p>
                      <a:r>
                        <a:rPr lang="en-US" dirty="0" smtClean="0"/>
                        <a:t>1.2.2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</a:t>
                      </a:r>
                      <a:r>
                        <a:rPr lang="en-US" baseline="0" dirty="0" smtClean="0"/>
                        <a:t>resentation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9/13/2012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9/13/2012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1" y="-76200"/>
            <a:ext cx="8153399" cy="103822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Schedule [1]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6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0274301"/>
              </p:ext>
            </p:extLst>
          </p:nvPr>
        </p:nvGraphicFramePr>
        <p:xfrm>
          <a:off x="228600" y="1143000"/>
          <a:ext cx="8763000" cy="5363467"/>
        </p:xfrm>
        <a:graphic>
          <a:graphicData uri="http://schemas.openxmlformats.org/drawingml/2006/table">
            <a:tbl>
              <a:tblPr firstRow="1" bandRow="1"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28102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UID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Activity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Start Date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Finish Date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Contact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</a:tr>
              <a:tr h="1201078"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SEM</a:t>
                      </a:r>
                      <a:r>
                        <a:rPr lang="en-US" b="0" baseline="0" dirty="0" smtClean="0"/>
                        <a:t> Project Scope and Methodology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9/14/2012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10/14/2012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Ceely</a:t>
                      </a:r>
                      <a:r>
                        <a:rPr lang="en-US" b="0" dirty="0" smtClean="0"/>
                        <a:t>/Matthews/Stevenson/</a:t>
                      </a:r>
                      <a:r>
                        <a:rPr lang="en-US" b="0" dirty="0" err="1" smtClean="0"/>
                        <a:t>Woldie</a:t>
                      </a:r>
                      <a:endParaRPr lang="en-US" b="0" dirty="0" smtClean="0"/>
                    </a:p>
                    <a:p>
                      <a:endParaRPr lang="en-US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6616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Analyze</a:t>
                      </a:r>
                      <a:r>
                        <a:rPr lang="en-US" baseline="0" dirty="0" smtClean="0"/>
                        <a:t> Past Projects for Selection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9/14/2012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9/21/2012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6616"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</a:t>
                      </a:r>
                      <a:r>
                        <a:rPr lang="en-US" baseline="0" dirty="0" smtClean="0"/>
                        <a:t> Past Project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9/22/2012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9/23/2012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43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Scope SELC Phase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9/22/2012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9/23/2012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Requirements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10/14/2012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Matthews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43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2.4.1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Develop Requirements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10/7/2012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Matthews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4343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2.4.2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Review Requirements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10/7/2012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10/9/2012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Ceely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/Matthews/Stevenson/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Woldie</a:t>
                      </a:r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153399" cy="103822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Schedule [2]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5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153399" cy="103822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Schedule [3]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6303588"/>
              </p:ext>
            </p:extLst>
          </p:nvPr>
        </p:nvGraphicFramePr>
        <p:xfrm>
          <a:off x="228600" y="1280094"/>
          <a:ext cx="8763000" cy="3596706"/>
        </p:xfrm>
        <a:graphic>
          <a:graphicData uri="http://schemas.openxmlformats.org/drawingml/2006/table">
            <a:tbl>
              <a:tblPr firstRow="1" bandRow="1"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289028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UID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Activity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Start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Finish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Contact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</a:tr>
              <a:tr h="70798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2.4.3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Incorporate Inputs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10/10/2012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10/13/2012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Matthews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3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2.4.4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Submit Requirements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10/14/2012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10/14/2012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Matthews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Approach</a:t>
                      </a:r>
                      <a:r>
                        <a:rPr lang="en-US" baseline="0" dirty="0" smtClean="0"/>
                        <a:t> Presentation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9/24/2012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10/4/2012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2.5.1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Develop Approach Presentation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9/24/2012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10/1/2012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Stevenson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dirty="0" smtClean="0"/>
                        <a:t>2.5.2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Approach Presentation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10/4/2012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10/4/2012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Ceely</a:t>
                      </a:r>
                      <a:r>
                        <a:rPr lang="en-US" dirty="0" smtClean="0"/>
                        <a:t>/Matthews/Stevenson/</a:t>
                      </a:r>
                      <a:r>
                        <a:rPr lang="en-US" dirty="0" err="1" smtClean="0"/>
                        <a:t>Woldie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33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8909789"/>
              </p:ext>
            </p:extLst>
          </p:nvPr>
        </p:nvGraphicFramePr>
        <p:xfrm>
          <a:off x="228600" y="1131441"/>
          <a:ext cx="8763000" cy="5650891"/>
        </p:xfrm>
        <a:graphic>
          <a:graphicData uri="http://schemas.openxmlformats.org/drawingml/2006/table">
            <a:tbl>
              <a:tblPr firstRow="1" bandRow="1"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289028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UID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Activity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Start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Finish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Contact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</a:tr>
              <a:tr h="707988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Test and Evaluation of </a:t>
                      </a:r>
                      <a:r>
                        <a:rPr lang="en-US" sz="1300" dirty="0" err="1" smtClean="0"/>
                        <a:t>Innoslate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10/4/2012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11/8/2012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9134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3.1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Deve</a:t>
                      </a:r>
                      <a:r>
                        <a:rPr lang="en-US" sz="1300" b="1" baseline="0" dirty="0" smtClean="0"/>
                        <a:t>lop Test Plans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10/4/2012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10/11/2012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err="1" smtClean="0"/>
                        <a:t>Woldie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3.1.1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Requirements</a:t>
                      </a:r>
                      <a:r>
                        <a:rPr lang="en-US" sz="1300" b="1" baseline="0" dirty="0" smtClean="0">
                          <a:solidFill>
                            <a:schemeClr val="bg1"/>
                          </a:solidFill>
                        </a:rPr>
                        <a:t> Test Plan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10/4/2012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10/11/2012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bg1"/>
                          </a:solidFill>
                        </a:rPr>
                        <a:t>Woldie</a:t>
                      </a:r>
                      <a:endParaRPr lang="en-US" sz="13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3.1.2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Design Test Plan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10/4/2012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10/11/2012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bg1"/>
                          </a:solidFill>
                        </a:rPr>
                        <a:t>Woldie</a:t>
                      </a:r>
                      <a:endParaRPr lang="en-US" sz="13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Conduct Test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10/12/2012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10/26/2012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3.2.1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Requirements Test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10/12/2012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10/19/2012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3.2.2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Design Test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10/20/2012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10/26/2012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3.3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Evaluate Test</a:t>
                      </a:r>
                      <a:r>
                        <a:rPr lang="en-US" sz="1300" baseline="0" dirty="0" smtClean="0"/>
                        <a:t> Results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10/26/2012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11/8/2012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3401" y="0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Schedule [4]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0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Schedule [5]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1936582"/>
              </p:ext>
            </p:extLst>
          </p:nvPr>
        </p:nvGraphicFramePr>
        <p:xfrm>
          <a:off x="228600" y="1131441"/>
          <a:ext cx="8763000" cy="5650891"/>
        </p:xfrm>
        <a:graphic>
          <a:graphicData uri="http://schemas.openxmlformats.org/drawingml/2006/table">
            <a:tbl>
              <a:tblPr firstRow="1" bandRow="1"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289028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UID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Activity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Start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Finish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Contact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</a:tr>
              <a:tr h="707988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4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Final</a:t>
                      </a:r>
                      <a:r>
                        <a:rPr lang="en-US" sz="1300" b="0" baseline="0" dirty="0" smtClean="0"/>
                        <a:t> Presentation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10/4/2012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12/6/2012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err="1" smtClean="0"/>
                        <a:t>Ceely</a:t>
                      </a:r>
                      <a:r>
                        <a:rPr lang="en-US" sz="1300" b="0" dirty="0" smtClean="0"/>
                        <a:t>/Matthews/Stevenson/</a:t>
                      </a:r>
                      <a:r>
                        <a:rPr lang="en-US" sz="1300" b="0" dirty="0" err="1" smtClean="0"/>
                        <a:t>Woldie</a:t>
                      </a:r>
                      <a:endParaRPr lang="en-US" sz="1300" b="0" dirty="0" smtClean="0"/>
                    </a:p>
                    <a:p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91347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Deve</a:t>
                      </a:r>
                      <a:r>
                        <a:rPr lang="en-US" sz="1300" b="1" baseline="0" dirty="0" smtClean="0">
                          <a:solidFill>
                            <a:schemeClr val="bg1"/>
                          </a:solidFill>
                        </a:rPr>
                        <a:t>lop Final Presentation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10/4/2012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10/31/2012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Stevenson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Submit Draft Final</a:t>
                      </a:r>
                      <a:r>
                        <a:rPr lang="en-US" sz="1300" b="1" baseline="0" dirty="0" smtClean="0">
                          <a:solidFill>
                            <a:schemeClr val="bg1"/>
                          </a:solidFill>
                        </a:rPr>
                        <a:t> Presentation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11/1/2012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11/1/2012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Stevenson</a:t>
                      </a:r>
                    </a:p>
                    <a:p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Incorporate</a:t>
                      </a:r>
                      <a:r>
                        <a:rPr lang="en-US" sz="1300" b="1" baseline="0" dirty="0" smtClean="0">
                          <a:solidFill>
                            <a:schemeClr val="bg1"/>
                          </a:solidFill>
                        </a:rPr>
                        <a:t> Presentation Feedback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11/2/2012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11/26/2012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Stevenson</a:t>
                      </a:r>
                    </a:p>
                    <a:p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4.4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Final</a:t>
                      </a:r>
                      <a:r>
                        <a:rPr lang="en-US" sz="1300" baseline="0" dirty="0" smtClean="0"/>
                        <a:t> Presentation Rehearsal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11/29/2012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11/29/2012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4.5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Final Presentation – Faculty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12/6/2012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12/6/2012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5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Final</a:t>
                      </a:r>
                      <a:r>
                        <a:rPr lang="en-US" sz="1300" b="0" baseline="0" dirty="0" smtClean="0"/>
                        <a:t> Report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10/11/2012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11/29/2012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err="1" smtClean="0"/>
                        <a:t>Ceely</a:t>
                      </a:r>
                      <a:r>
                        <a:rPr lang="en-US" sz="1300" b="0" dirty="0" smtClean="0"/>
                        <a:t>/Matthews/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/>
                        <a:t>Stevenson/</a:t>
                      </a:r>
                      <a:r>
                        <a:rPr lang="en-US" sz="1300" b="0" dirty="0" err="1" smtClean="0"/>
                        <a:t>Woldie</a:t>
                      </a:r>
                      <a:endParaRPr lang="en-US" sz="1300" b="0" dirty="0" smtClean="0"/>
                    </a:p>
                    <a:p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Develop</a:t>
                      </a:r>
                      <a:r>
                        <a:rPr lang="en-US" sz="1300" b="1" baseline="0" dirty="0" smtClean="0">
                          <a:solidFill>
                            <a:schemeClr val="bg1"/>
                          </a:solidFill>
                        </a:rPr>
                        <a:t> Phase I (Initial) of Final Report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10/11/2012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11/15/2012</a:t>
                      </a:r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chemeClr val="bg1"/>
                          </a:solidFill>
                        </a:rPr>
                        <a:t>Ceely</a:t>
                      </a:r>
                      <a:endParaRPr lang="en-US" sz="13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50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0842030"/>
              </p:ext>
            </p:extLst>
          </p:nvPr>
        </p:nvGraphicFramePr>
        <p:xfrm>
          <a:off x="228600" y="1131441"/>
          <a:ext cx="8763000" cy="4949359"/>
        </p:xfrm>
        <a:graphic>
          <a:graphicData uri="http://schemas.openxmlformats.org/drawingml/2006/table">
            <a:tbl>
              <a:tblPr firstRow="1" bandRow="1"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289028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UID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Activity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Start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Finish Date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Contact</a:t>
                      </a:r>
                      <a:endParaRPr lang="en-US" sz="1300" b="1" dirty="0"/>
                    </a:p>
                  </a:txBody>
                  <a:tcPr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</a:tr>
              <a:tr h="707988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5.2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Incorporate</a:t>
                      </a:r>
                      <a:r>
                        <a:rPr lang="en-US" sz="1300" b="1" baseline="0" dirty="0" smtClean="0"/>
                        <a:t> Input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11/16/2012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11/19/2012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/>
                        <a:t>Ceely</a:t>
                      </a:r>
                      <a:endParaRPr lang="en-US" sz="1300" b="1" dirty="0" smtClean="0"/>
                    </a:p>
                    <a:p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134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5.3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Develop</a:t>
                      </a:r>
                      <a:r>
                        <a:rPr lang="en-US" sz="1300" baseline="0" dirty="0" smtClean="0"/>
                        <a:t> Phase II (Final) of Final Report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11/08/2012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11/25/2012</a:t>
                      </a:r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Ceely</a:t>
                      </a:r>
                      <a:r>
                        <a:rPr lang="en-US" sz="1300" dirty="0" smtClean="0"/>
                        <a:t>/Matthews/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Stevenson/</a:t>
                      </a:r>
                      <a:r>
                        <a:rPr lang="en-US" sz="1300" dirty="0" err="1" smtClean="0"/>
                        <a:t>Woldie</a:t>
                      </a:r>
                      <a:endParaRPr lang="en-US" sz="1300" dirty="0" smtClean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134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5.4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Tech</a:t>
                      </a:r>
                      <a:r>
                        <a:rPr lang="en-US" sz="1300" b="1" baseline="0" dirty="0" smtClean="0"/>
                        <a:t> Edit Final Report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11/25/2012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11/28/2012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Stevenson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5.5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Submit Final Report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11/29/2012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11/29/2012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Stevenson</a:t>
                      </a:r>
                    </a:p>
                    <a:p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6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Administrative</a:t>
                      </a:r>
                      <a:r>
                        <a:rPr lang="en-US" sz="1300" b="0" baseline="0" dirty="0" smtClean="0"/>
                        <a:t> Presentations and Reports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10/4/2012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/>
                        <a:t>10/18/2012</a:t>
                      </a:r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err="1" smtClean="0"/>
                        <a:t>Ceely</a:t>
                      </a:r>
                      <a:r>
                        <a:rPr lang="en-US" sz="1300" b="0" dirty="0" smtClean="0"/>
                        <a:t>/Matthews/Stevenson/</a:t>
                      </a:r>
                      <a:r>
                        <a:rPr lang="en-US" sz="1300" b="0" dirty="0" err="1" smtClean="0"/>
                        <a:t>Woldie</a:t>
                      </a:r>
                      <a:endParaRPr lang="en-US" sz="1300" b="0" dirty="0" smtClean="0"/>
                    </a:p>
                    <a:p>
                      <a:endParaRPr lang="en-US" sz="1300" b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6.1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baseline="0" dirty="0" smtClean="0"/>
                        <a:t>Project Status Report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10/4/2012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10/11/2012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Stevenson</a:t>
                      </a:r>
                      <a:endParaRPr lang="en-US" sz="13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3666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endParaRPr lang="en-US" sz="1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en-US" sz="1300" b="0" baseline="0" dirty="0" smtClean="0">
                          <a:solidFill>
                            <a:schemeClr val="bg1"/>
                          </a:solidFill>
                        </a:rPr>
                        <a:t> Progress Review Presentation</a:t>
                      </a:r>
                      <a:endParaRPr lang="en-US" sz="1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10/11/2012</a:t>
                      </a:r>
                      <a:endParaRPr lang="en-US" sz="1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10/18/2012</a:t>
                      </a:r>
                      <a:endParaRPr lang="en-US" sz="1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err="1" smtClean="0">
                          <a:solidFill>
                            <a:schemeClr val="bg1"/>
                          </a:solidFill>
                        </a:rPr>
                        <a:t>Ceely</a:t>
                      </a: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/Matthews/Stevenson/</a:t>
                      </a:r>
                      <a:r>
                        <a:rPr lang="en-US" sz="1300" b="0" dirty="0" err="1" smtClean="0">
                          <a:solidFill>
                            <a:schemeClr val="bg1"/>
                          </a:solidFill>
                        </a:rPr>
                        <a:t>Woldie</a:t>
                      </a:r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Schedule [6]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8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810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33400" y="215374"/>
            <a:ext cx="8153399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lang="x-none" sz="4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609600" y="1371600"/>
            <a:ext cx="8153399" cy="35393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Background - </a:t>
            </a:r>
            <a:r>
              <a:rPr lang="en-US" sz="28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</a:t>
            </a:r>
            <a:endParaRPr lang="en-US" sz="28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Problem Definition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Objectives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Approach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Status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Schedule</a:t>
            </a:r>
            <a:endParaRPr lang="en-US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b="0" i="0" u="none" strike="noStrike" cap="none" baseline="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Font typeface="Arial" pitchFamily="34" charset="0"/>
              <a:buChar char="•"/>
            </a:pPr>
            <a:endParaRPr lang="x-none" sz="2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048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Background – Innoslate™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04800" y="1234895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alibri"/>
              <a:buNone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 Systems Engineering Tool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Tool was developed as the aggregation of several systems engineering tools and concepts that have been utilized for the past 25 years.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Cloud-based web application developed specifically for systems engineers to encompass activities related to the full systems lifecycle.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Includes capabilities related to requirements management, collaboration, system modeling, reporting, and discrete event simulation.</a:t>
            </a:r>
          </a:p>
          <a:p>
            <a:endParaRPr lang="x-none" sz="2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81000" y="215374"/>
            <a:ext cx="8153399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Problem </a:t>
            </a: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6201" y="1371600"/>
            <a:ext cx="8534399" cy="3616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Software product development is very new to SPEC Innovations necessitating a critical review and analysis of the Innoslate™ tool to provide independent feedback and recommendations.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SPEC </a:t>
            </a: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Innovations’ primary need is an evaluation of the tool’s usability and the functionality to measure its ability to assist system engineers in doing their job.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81000" y="80963"/>
            <a:ext cx="8153399" cy="1038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Objectives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304800" y="1429319"/>
            <a:ext cx="8534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Testing and critical/comparative evaluation of the capabiliti</a:t>
            </a:r>
            <a:r>
              <a:rPr lang="x-none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offered by </a:t>
            </a: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Innoslate™.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Compile and detail test results, feature comparisons, recommendations, and trade study analysis as part of a report to the sponsor.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Deliver the final project report and present project and finding to the sponsor and GMU faculty.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4"/>
          <p:cNvSpPr txBox="1">
            <a:spLocks noGrp="1"/>
          </p:cNvSpPr>
          <p:nvPr>
            <p:ph type="title"/>
          </p:nvPr>
        </p:nvSpPr>
        <p:spPr>
          <a:xfrm>
            <a:off x="381000" y="215374"/>
            <a:ext cx="8153399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lang="en-US" sz="44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Approach [1]</a:t>
            </a:r>
            <a:endParaRPr lang="x-none" sz="4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115"/>
          <p:cNvSpPr txBox="1"/>
          <p:nvPr/>
        </p:nvSpPr>
        <p:spPr>
          <a:xfrm>
            <a:off x="304801" y="1371600"/>
            <a:ext cx="8534399" cy="4201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1313" marR="0" lvl="1" indent="-34131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 on feedback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the scope was defined to utilize the final report for a project from SYST513, </a:t>
            </a: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Meeting and Event Planning System (MEEPAS).</a:t>
            </a:r>
          </a:p>
          <a:p>
            <a:pPr marL="341313" lvl="5" indent="-341313">
              <a:spcBef>
                <a:spcPts val="560"/>
              </a:spcBef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MEEPAS is a Meeting and Event Planning Assistant System</a:t>
            </a:r>
          </a:p>
          <a:p>
            <a:pPr marL="341313" lvl="6" indent="-341313">
              <a:spcBef>
                <a:spcPts val="560"/>
              </a:spcBef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Intended for increasing efficiency and reducing technical difficulties for requesting, scheduling, executing, and monitoring meetings</a:t>
            </a:r>
          </a:p>
          <a:p>
            <a:pPr marL="742950" marR="0" lvl="1" indent="-6889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endParaRPr lang="x-none" sz="2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3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Approach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[2]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012954"/>
            <a:ext cx="822960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341313">
              <a:spcBef>
                <a:spcPts val="560"/>
              </a:spcBef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activities during MEEPAS project included: Development of </a:t>
            </a: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CONOPs</a:t>
            </a: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System Requirements, as well as measures of effectiveness and performance.</a:t>
            </a:r>
          </a:p>
          <a:p>
            <a:pPr marL="341313" lvl="1" indent="-341313">
              <a:spcBef>
                <a:spcPts val="560"/>
              </a:spcBef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Test </a:t>
            </a:r>
            <a:r>
              <a:rPr lang="en-U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cases will be developed based on the system development lifecycle phases that are addressed in the final report;  concept of operations (CONOPS), requirements elicitation and management, system architecture design and modeling.</a:t>
            </a:r>
          </a:p>
        </p:txBody>
      </p:sp>
    </p:spTree>
    <p:extLst>
      <p:ext uri="{BB962C8B-B14F-4D97-AF65-F5344CB8AC3E}">
        <p14:creationId xmlns:p14="http://schemas.microsoft.com/office/powerpoint/2010/main" xmlns="" val="10398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4"/>
          <p:cNvSpPr txBox="1">
            <a:spLocks/>
          </p:cNvSpPr>
          <p:nvPr/>
        </p:nvSpPr>
        <p:spPr>
          <a:xfrm>
            <a:off x="381000" y="215374"/>
            <a:ext cx="8153399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x-none" sz="4400" b="0" i="0" u="none" strike="noStrike" kern="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Approach [3]</a:t>
            </a:r>
            <a:endParaRPr kumimoji="0" lang="x-none" sz="4400" b="0" i="0" u="none" strike="noStrike" kern="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hape 115"/>
          <p:cNvSpPr txBox="1"/>
          <p:nvPr/>
        </p:nvSpPr>
        <p:spPr>
          <a:xfrm>
            <a:off x="304801" y="1371600"/>
            <a:ext cx="8534399" cy="36932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1313" marR="0" lvl="1" indent="-34131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tool will also be utilized to capture the project requirements, test cases, and test execution results.</a:t>
            </a:r>
          </a:p>
          <a:p>
            <a:pPr marL="341313" marR="0" lvl="1" indent="-34131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Mozilla Firefox and Google Chrome web browsers will be utilized to conduct the system testing to provide broader usability feedback. (Internet Explorer is not supported currently)</a:t>
            </a:r>
          </a:p>
          <a:p>
            <a:pPr marL="341313" marR="0" lvl="1" indent="-34131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6600"/>
              </a:buClr>
              <a:buSzPct val="101190"/>
              <a:buFont typeface="Arial"/>
              <a:buChar char="•"/>
            </a:pP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Provide feedback and functionality gaps to SPEC Innovations via the </a:t>
            </a:r>
            <a:r>
              <a:rPr lang="en-US" sz="28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InnoSlate</a:t>
            </a:r>
            <a:r>
              <a:rPr lang="en-US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feature tracker tool.</a:t>
            </a:r>
          </a:p>
        </p:txBody>
      </p:sp>
    </p:spTree>
    <p:extLst>
      <p:ext uri="{BB962C8B-B14F-4D97-AF65-F5344CB8AC3E}">
        <p14:creationId xmlns:p14="http://schemas.microsoft.com/office/powerpoint/2010/main" xmlns="" val="29133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81000" y="215374"/>
            <a:ext cx="8153399" cy="769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Status [1]</a:t>
            </a:r>
            <a:endParaRPr lang="x-none" sz="4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304800" y="1219200"/>
            <a:ext cx="8534399" cy="4475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x-none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Hold kick-off meeting </a:t>
            </a:r>
            <a:r>
              <a:rPr lang="x-none" sz="2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 sponsor - </a:t>
            </a:r>
            <a:r>
              <a:rPr lang="x-none" sz="2400" b="0" i="0" u="none" strike="noStrike" cap="none" baseline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Competed; bi-weekly progress meetings established.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Identify scope and methodology – 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Completed; identified project and stage of the SELC to focus tests for </a:t>
            </a:r>
            <a:r>
              <a:rPr lang="en-US" sz="2400" dirty="0" err="1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Innoslate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Components selected within </a:t>
            </a:r>
            <a:r>
              <a:rPr lang="en-US" sz="2400" dirty="0" err="1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Innoslate</a:t>
            </a: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to focus testing on: 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Database functions- storing of Assets, Artifacts, etc.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  <a:buFont typeface="Arial"/>
              <a:buChar char="•"/>
            </a:pPr>
            <a:r>
              <a:rPr lang="en-US" sz="2400" dirty="0" smtClean="0">
                <a:solidFill>
                  <a:schemeClr val="accent6">
                    <a:lumMod val="90000"/>
                    <a:lumOff val="1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Requirement Gathering functions- Our project requirements as well as requirements of the selected MEEPAS project.</a:t>
            </a:r>
          </a:p>
          <a:p>
            <a:pPr marL="742950" lvl="1" indent="-285750">
              <a:spcBef>
                <a:spcPts val="480"/>
              </a:spcBef>
              <a:buClr>
                <a:srgbClr val="006600"/>
              </a:buClr>
              <a:buSzPct val="100694"/>
            </a:pPr>
            <a:endParaRPr lang="en-US" sz="2400" dirty="0" smtClean="0">
              <a:solidFill>
                <a:schemeClr val="accent6">
                  <a:lumMod val="90000"/>
                  <a:lumOff val="1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2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24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000000"/>
      </a:lt1>
      <a:dk2>
        <a:srgbClr val="000000"/>
      </a:dk2>
      <a:lt2>
        <a:srgbClr val="5F5F5F"/>
      </a:lt2>
      <a:accent1>
        <a:srgbClr val="FFCC00"/>
      </a:accent1>
      <a:accent2>
        <a:srgbClr val="006600"/>
      </a:accent2>
      <a:accent3>
        <a:srgbClr val="AAAAAA"/>
      </a:accent3>
      <a:accent4>
        <a:srgbClr val="000000"/>
      </a:accent4>
      <a:accent5>
        <a:srgbClr val="FFE2AA"/>
      </a:accent5>
      <a:accent6>
        <a:srgbClr val="005C00"/>
      </a:accent6>
      <a:hlink>
        <a:srgbClr val="CC00CC"/>
      </a:hlink>
      <a:folHlink>
        <a:srgbClr val="99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930</Words>
  <Application>Microsoft Office PowerPoint</Application>
  <PresentationFormat>On-screen Show (4:3)</PresentationFormat>
  <Paragraphs>291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SYST699 – Spec Innovations</vt:lpstr>
      <vt:lpstr>Agenda</vt:lpstr>
      <vt:lpstr>Background – Innoslate™</vt:lpstr>
      <vt:lpstr>Problem Definition</vt:lpstr>
      <vt:lpstr>Project Objectives</vt:lpstr>
      <vt:lpstr>Project Approach [1]</vt:lpstr>
      <vt:lpstr>Project Approach [2]</vt:lpstr>
      <vt:lpstr>Slide 8</vt:lpstr>
      <vt:lpstr>Project Status [1]</vt:lpstr>
      <vt:lpstr>Project Status [2]</vt:lpstr>
      <vt:lpstr>Project Status [3]</vt:lpstr>
      <vt:lpstr>Schedule [1]</vt:lpstr>
      <vt:lpstr>Schedule [2]</vt:lpstr>
      <vt:lpstr>Schedule [3]</vt:lpstr>
      <vt:lpstr>Slide 15</vt:lpstr>
      <vt:lpstr>Schedule [5]</vt:lpstr>
      <vt:lpstr>Schedule [6]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SYST699 – Spec Innovations</dc:title>
  <dc:creator>Hammond, Kate</dc:creator>
  <cp:lastModifiedBy>Bruck</cp:lastModifiedBy>
  <cp:revision>32</cp:revision>
  <dcterms:modified xsi:type="dcterms:W3CDTF">2012-10-03T22:35:44Z</dcterms:modified>
</cp:coreProperties>
</file>