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Lst>
  <p:notesMasterIdLst>
    <p:notesMasterId r:id="rId25"/>
  </p:notesMasterIdLst>
  <p:sldIdLst>
    <p:sldId id="256" r:id="rId2"/>
    <p:sldId id="281" r:id="rId3"/>
    <p:sldId id="269" r:id="rId4"/>
    <p:sldId id="298" r:id="rId5"/>
    <p:sldId id="299" r:id="rId6"/>
    <p:sldId id="297" r:id="rId7"/>
    <p:sldId id="278" r:id="rId8"/>
    <p:sldId id="303" r:id="rId9"/>
    <p:sldId id="279" r:id="rId10"/>
    <p:sldId id="284" r:id="rId11"/>
    <p:sldId id="285" r:id="rId12"/>
    <p:sldId id="286" r:id="rId13"/>
    <p:sldId id="287" r:id="rId14"/>
    <p:sldId id="288" r:id="rId15"/>
    <p:sldId id="289" r:id="rId16"/>
    <p:sldId id="290" r:id="rId17"/>
    <p:sldId id="302" r:id="rId18"/>
    <p:sldId id="292" r:id="rId19"/>
    <p:sldId id="293" r:id="rId20"/>
    <p:sldId id="294" r:id="rId21"/>
    <p:sldId id="295" r:id="rId22"/>
    <p:sldId id="305" r:id="rId23"/>
    <p:sldId id="296" r:id="rId24"/>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9" autoAdjust="0"/>
    <p:restoredTop sz="83666" autoAdjust="0"/>
  </p:normalViewPr>
  <p:slideViewPr>
    <p:cSldViewPr>
      <p:cViewPr>
        <p:scale>
          <a:sx n="100" d="100"/>
          <a:sy n="100" d="100"/>
        </p:scale>
        <p:origin x="-122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lstStyle>
            <a:lvl1pPr marL="0" marR="0" indent="0" algn="r" rtl="0">
              <a:defRPr sz="1200" b="0" i="0" u="none" strike="noStrike" cap="none" baseline="0"/>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val="134379761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75" name="Shape 7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endParaRPr/>
          </a:p>
        </p:txBody>
      </p:sp>
      <p:sp>
        <p:nvSpPr>
          <p:cNvPr id="76" name="Shape 7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x-none"/>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rtl="0">
              <a:lnSpc>
                <a:spcPct val="100000"/>
              </a:lnSpc>
              <a:spcBef>
                <a:spcPts val="560"/>
              </a:spcBef>
              <a:spcAft>
                <a:spcPts val="0"/>
              </a:spcAft>
              <a:buClr>
                <a:srgbClr val="006600"/>
              </a:buClr>
              <a:buSzPct val="101190"/>
              <a:buFont typeface="Arial"/>
              <a:buNone/>
            </a:pPr>
            <a:r>
              <a:rPr lang="en-US" sz="2600" dirty="0" smtClean="0">
                <a:solidFill>
                  <a:schemeClr val="lt1"/>
                </a:solidFill>
                <a:latin typeface="Calibri"/>
                <a:ea typeface="Calibri"/>
                <a:cs typeface="Calibri"/>
                <a:sym typeface="Calibri"/>
              </a:rPr>
              <a:t>Capabilities of the </a:t>
            </a:r>
            <a:r>
              <a:rPr lang="en-US" sz="2600" dirty="0" err="1" smtClean="0">
                <a:solidFill>
                  <a:schemeClr val="lt1"/>
                </a:solidFill>
                <a:latin typeface="Calibri"/>
                <a:ea typeface="Calibri"/>
                <a:cs typeface="Calibri"/>
                <a:sym typeface="Calibri"/>
              </a:rPr>
              <a:t>Innoslate</a:t>
            </a:r>
            <a:r>
              <a:rPr lang="en-US" sz="2600" dirty="0" smtClean="0">
                <a:solidFill>
                  <a:schemeClr val="lt1"/>
                </a:solidFill>
                <a:latin typeface="Calibri"/>
                <a:ea typeface="Calibri"/>
                <a:cs typeface="Calibri"/>
                <a:sym typeface="Calibri"/>
              </a:rPr>
              <a:t> have been scoped to:</a:t>
            </a:r>
          </a:p>
          <a:p>
            <a:pPr marL="1085850" lvl="4" indent="-285750">
              <a:spcBef>
                <a:spcPts val="560"/>
              </a:spcBef>
              <a:buClr>
                <a:srgbClr val="006600"/>
              </a:buClr>
              <a:buSzPct val="101190"/>
              <a:buFont typeface="Arial"/>
              <a:buChar char="•"/>
            </a:pPr>
            <a:r>
              <a:rPr lang="en-US" sz="2600" b="0" i="0" u="none" strike="noStrike" cap="none" baseline="0" dirty="0" smtClean="0">
                <a:solidFill>
                  <a:schemeClr val="lt1"/>
                </a:solidFill>
                <a:latin typeface="Calibri"/>
                <a:ea typeface="Calibri"/>
                <a:cs typeface="Calibri"/>
                <a:sym typeface="Calibri"/>
              </a:rPr>
              <a:t>Database</a:t>
            </a:r>
            <a:r>
              <a:rPr lang="en-US" sz="2600" b="0" i="0" u="none" strike="noStrike" cap="none" dirty="0" smtClean="0">
                <a:solidFill>
                  <a:schemeClr val="lt1"/>
                </a:solidFill>
                <a:latin typeface="Calibri"/>
                <a:ea typeface="Calibri"/>
                <a:cs typeface="Calibri"/>
                <a:sym typeface="Calibri"/>
              </a:rPr>
              <a:t> View, includes storing assets, artifacts, </a:t>
            </a:r>
            <a:r>
              <a:rPr lang="en-US" sz="2600" b="0" i="0" u="none" strike="noStrike" cap="none" dirty="0" err="1" smtClean="0">
                <a:solidFill>
                  <a:schemeClr val="lt1"/>
                </a:solidFill>
                <a:latin typeface="Calibri"/>
                <a:ea typeface="Calibri"/>
                <a:cs typeface="Calibri"/>
                <a:sym typeface="Calibri"/>
              </a:rPr>
              <a:t>etc</a:t>
            </a:r>
            <a:endParaRPr lang="en-US" sz="2600" b="0" i="0" u="none" strike="noStrike" cap="none" dirty="0" smtClean="0">
              <a:solidFill>
                <a:schemeClr val="lt1"/>
              </a:solidFill>
              <a:latin typeface="Calibri"/>
              <a:ea typeface="Calibri"/>
              <a:cs typeface="Calibri"/>
              <a:sym typeface="Calibri"/>
            </a:endParaRPr>
          </a:p>
          <a:p>
            <a:pPr marL="1085850" lvl="4" indent="-285750">
              <a:spcBef>
                <a:spcPts val="560"/>
              </a:spcBef>
              <a:buClr>
                <a:srgbClr val="006600"/>
              </a:buClr>
              <a:buSzPct val="101190"/>
              <a:buFont typeface="Arial"/>
              <a:buChar char="•"/>
            </a:pPr>
            <a:r>
              <a:rPr lang="en-US" sz="2600" baseline="0" dirty="0" smtClean="0">
                <a:solidFill>
                  <a:schemeClr val="lt1"/>
                </a:solidFill>
                <a:latin typeface="Calibri"/>
                <a:ea typeface="Calibri"/>
                <a:cs typeface="Calibri"/>
                <a:sym typeface="Calibri"/>
              </a:rPr>
              <a:t>Requirements</a:t>
            </a:r>
            <a:r>
              <a:rPr lang="en-US" sz="2600" dirty="0" smtClean="0">
                <a:solidFill>
                  <a:schemeClr val="lt1"/>
                </a:solidFill>
                <a:latin typeface="Calibri"/>
                <a:ea typeface="Calibri"/>
                <a:cs typeface="Calibri"/>
                <a:sym typeface="Calibri"/>
              </a:rPr>
              <a:t> Gathering, including capturing requirements for the MEEPAS project</a:t>
            </a:r>
          </a:p>
          <a:p>
            <a:pPr marL="1085850" lvl="4" indent="-285750">
              <a:spcBef>
                <a:spcPts val="560"/>
              </a:spcBef>
              <a:buClr>
                <a:srgbClr val="006600"/>
              </a:buClr>
              <a:buSzPct val="101190"/>
              <a:buFont typeface="Arial"/>
              <a:buChar char="•"/>
            </a:pPr>
            <a:r>
              <a:rPr lang="en-US" sz="2600" b="0" i="0" u="none" strike="noStrike" cap="none" baseline="0" dirty="0" smtClean="0">
                <a:solidFill>
                  <a:schemeClr val="lt1"/>
                </a:solidFill>
                <a:latin typeface="Calibri"/>
                <a:ea typeface="Calibri"/>
                <a:cs typeface="Calibri"/>
                <a:sym typeface="Calibri"/>
              </a:rPr>
              <a:t>Document</a:t>
            </a:r>
            <a:r>
              <a:rPr lang="en-US" sz="2600" b="0" i="0" u="none" strike="noStrike" cap="none" dirty="0" smtClean="0">
                <a:solidFill>
                  <a:schemeClr val="lt1"/>
                </a:solidFill>
                <a:latin typeface="Calibri"/>
                <a:ea typeface="Calibri"/>
                <a:cs typeface="Calibri"/>
                <a:sym typeface="Calibri"/>
              </a:rPr>
              <a:t> Analyzer, includes automated versus manual parsing of inputted documents</a:t>
            </a:r>
          </a:p>
          <a:p>
            <a:pPr marL="1085850" lvl="4" indent="-285750">
              <a:spcBef>
                <a:spcPts val="560"/>
              </a:spcBef>
              <a:buClr>
                <a:srgbClr val="006600"/>
              </a:buClr>
              <a:buSzPct val="101190"/>
              <a:buFont typeface="Arial"/>
              <a:buChar char="•"/>
            </a:pPr>
            <a:r>
              <a:rPr lang="en-US" sz="2600" baseline="0" dirty="0" smtClean="0">
                <a:solidFill>
                  <a:schemeClr val="lt1"/>
                </a:solidFill>
                <a:latin typeface="Calibri"/>
                <a:ea typeface="Calibri"/>
                <a:cs typeface="Calibri"/>
                <a:sym typeface="Calibri"/>
              </a:rPr>
              <a:t>Report</a:t>
            </a:r>
            <a:r>
              <a:rPr lang="en-US" sz="2600" dirty="0" smtClean="0">
                <a:solidFill>
                  <a:schemeClr val="lt1"/>
                </a:solidFill>
                <a:latin typeface="Calibri"/>
                <a:ea typeface="Calibri"/>
                <a:cs typeface="Calibri"/>
                <a:sym typeface="Calibri"/>
              </a:rPr>
              <a:t> Generation, includes inputting objects into the database and generating a report</a:t>
            </a:r>
            <a:endParaRPr lang="x-none" sz="2600" b="0" i="0" u="none" strike="noStrike" cap="none" baseline="0" smtClean="0">
              <a:solidFill>
                <a:schemeClr val="lt1"/>
              </a:solidFill>
              <a:latin typeface="Calibri"/>
              <a:ea typeface="Calibri"/>
              <a:cs typeface="Calibri"/>
              <a:sym typeface="Calibri"/>
            </a:endParaRPr>
          </a:p>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755330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idx="10"/>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43" name="Shape 1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685800" y="973137"/>
            <a:ext cx="7772400" cy="1144587"/>
          </a:xfrm>
          <a:prstGeom prst="rect">
            <a:avLst/>
          </a:prstGeom>
          <a:noFill/>
          <a:ln>
            <a:noFill/>
          </a:ln>
        </p:spPr>
        <p:txBody>
          <a:bodyPr lIns="91425" tIns="91425" rIns="91425" bIns="91425" anchor="b" anchorCtr="0"/>
          <a:lstStyle>
            <a:lvl1pPr marL="0" marR="0" indent="0" algn="ctr"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19" name="Shape 19"/>
          <p:cNvSpPr txBox="1">
            <a:spLocks noGrp="1"/>
          </p:cNvSpPr>
          <p:nvPr>
            <p:ph type="subTitle" idx="1"/>
          </p:nvPr>
        </p:nvSpPr>
        <p:spPr>
          <a:xfrm>
            <a:off x="1371600" y="28956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defRPr sz="3200" b="0" i="0" u="none" strike="noStrike" cap="none" baseline="0">
                <a:solidFill>
                  <a:schemeClr val="lt1"/>
                </a:solidFill>
                <a:latin typeface="Times New Roman"/>
                <a:ea typeface="Times New Roman"/>
                <a:cs typeface="Times New Roman"/>
                <a:sym typeface="Times New Roman"/>
              </a:defRPr>
            </a:lvl1pPr>
            <a:lvl2pPr marL="742950" marR="0" indent="-177800" algn="l" rtl="0">
              <a:spcBef>
                <a:spcPts val="560"/>
              </a:spcBef>
              <a:spcAft>
                <a:spcPts val="0"/>
              </a:spcAft>
              <a:buClr>
                <a:srgbClr val="006600"/>
              </a:buClr>
              <a:buFont typeface="Arial"/>
              <a:buChar char="•"/>
              <a:defRPr sz="2800" b="0" i="0" u="none" strike="noStrike" cap="none" baseline="0">
                <a:solidFill>
                  <a:schemeClr val="lt1"/>
                </a:solidFill>
                <a:latin typeface="Times New Roman"/>
                <a:ea typeface="Times New Roman"/>
                <a:cs typeface="Times New Roman"/>
                <a:sym typeface="Times New Roman"/>
              </a:defRPr>
            </a:lvl2pPr>
            <a:lvl3pPr marL="1143000" marR="0" indent="-136525" algn="l" rtl="0">
              <a:spcBef>
                <a:spcPts val="480"/>
              </a:spcBef>
              <a:spcAft>
                <a:spcPts val="0"/>
              </a:spcAft>
              <a:buClr>
                <a:srgbClr val="006600"/>
              </a:buClr>
              <a:buFont typeface="Arial"/>
              <a:buChar char="•"/>
              <a:defRPr sz="2400" b="0" i="0" u="none" strike="noStrike" cap="none" baseline="0">
                <a:solidFill>
                  <a:schemeClr val="lt1"/>
                </a:solidFill>
                <a:latin typeface="Times New Roman"/>
                <a:ea typeface="Times New Roman"/>
                <a:cs typeface="Times New Roman"/>
                <a:sym typeface="Times New Roman"/>
              </a:defRPr>
            </a:lvl3pPr>
            <a:lvl4pPr marL="16002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4pPr>
            <a:lvl5pPr marL="20574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5pPr>
            <a:lvl6pPr marL="25146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6pPr>
            <a:lvl7pPr marL="29718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7pPr>
            <a:lvl8pPr marL="34290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8pPr>
            <a:lvl9pPr marL="38862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20" name="Shape 20"/>
          <p:cNvSpPr/>
          <p:nvPr/>
        </p:nvSpPr>
        <p:spPr>
          <a:xfrm>
            <a:off x="4114800" y="4333875"/>
            <a:ext cx="5029200" cy="2524125"/>
          </a:xfrm>
          <a:prstGeom prst="rect">
            <a:avLst/>
          </a:prstGeom>
          <a:blipFill>
            <a:blip r:embed="rId2"/>
            <a:stretch>
              <a:fillRect/>
            </a:stretch>
          </a:blipFill>
        </p:spPr>
      </p:sp>
      <p:sp>
        <p:nvSpPr>
          <p:cNvPr id="21" name="Shape 21"/>
          <p:cNvSpPr/>
          <p:nvPr/>
        </p:nvSpPr>
        <p:spPr>
          <a:xfrm>
            <a:off x="0" y="2133600"/>
            <a:ext cx="9144000" cy="103188"/>
          </a:xfrm>
          <a:prstGeom prst="rect">
            <a:avLst/>
          </a:prstGeom>
          <a:gradFill>
            <a:gsLst>
              <a:gs pos="0">
                <a:srgbClr val="006600"/>
              </a:gs>
              <a:gs pos="100000">
                <a:srgbClr val="FFFFFF"/>
              </a:gs>
            </a:gsLst>
            <a:lin ang="0" scaled="0"/>
          </a:gradFill>
          <a:ln>
            <a:noFill/>
          </a:ln>
        </p:spPr>
        <p:txBody>
          <a:bodyPr lIns="91425" tIns="45700" rIns="91425" bIns="45700" anchor="ctr" anchorCtr="0">
            <a:spAutoFit/>
          </a:bodyPr>
          <a:lstStyle/>
          <a:p>
            <a:endParaRPr/>
          </a:p>
        </p:txBody>
      </p:sp>
      <p:sp>
        <p:nvSpPr>
          <p:cNvPr id="22" name="Shape 22"/>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23" name="Shape 23"/>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24" name="Shape 24"/>
          <p:cNvSpPr/>
          <p:nvPr/>
        </p:nvSpPr>
        <p:spPr>
          <a:xfrm>
            <a:off x="152400" y="5318125"/>
            <a:ext cx="2144712" cy="1376363"/>
          </a:xfrm>
          <a:prstGeom prst="rect">
            <a:avLst/>
          </a:prstGeom>
          <a:blipFill>
            <a:blip r:embed="rId3"/>
            <a:stretch>
              <a:fillRect/>
            </a:stretch>
          </a:blipFill>
        </p:spPr>
      </p:sp>
      <p:sp>
        <p:nvSpPr>
          <p:cNvPr id="25" name="Shape 25"/>
          <p:cNvSpPr txBox="1"/>
          <p:nvPr/>
        </p:nvSpPr>
        <p:spPr>
          <a:xfrm>
            <a:off x="3289300" y="6348412"/>
            <a:ext cx="3204916" cy="369332"/>
          </a:xfrm>
          <a:prstGeom prst="rect">
            <a:avLst/>
          </a:prstGeom>
          <a:noFill/>
          <a:ln>
            <a:noFill/>
          </a:ln>
        </p:spPr>
        <p:txBody>
          <a:bodyPr lIns="91425" tIns="45700" rIns="91425" bIns="45700" anchor="t" anchorCtr="0">
            <a:spAutoFit/>
          </a:bodyPr>
          <a:lstStyle/>
          <a:p>
            <a:pPr marL="0" marR="0" lvl="0" indent="0" algn="l" rtl="0">
              <a:spcBef>
                <a:spcPts val="0"/>
              </a:spcBef>
              <a:spcAft>
                <a:spcPts val="0"/>
              </a:spcAft>
              <a:buSzPct val="25000"/>
              <a:buNone/>
            </a:pPr>
            <a:r>
              <a:rPr lang="x-none" sz="1800" b="1" i="0" u="none" strike="noStrike" cap="none" baseline="0">
                <a:solidFill>
                  <a:srgbClr val="006600"/>
                </a:solidFill>
                <a:latin typeface="Times New Roman"/>
                <a:ea typeface="Times New Roman"/>
                <a:cs typeface="Times New Roman"/>
                <a:sym typeface="Times New Roman"/>
              </a:rPr>
              <a:t>Where Innovation Is Tradition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627062" y="80963"/>
            <a:ext cx="8153399" cy="1038224"/>
          </a:xfrm>
          <a:prstGeom prst="rect">
            <a:avLst/>
          </a:prstGeom>
          <a:noFill/>
          <a:ln>
            <a:noFill/>
          </a:ln>
        </p:spPr>
        <p:txBody>
          <a:bodyPr lIns="91425" tIns="91425" rIns="91425" bIns="91425" anchor="ctr" anchorCtr="0"/>
          <a:lstStyle>
            <a:lvl1pPr algn="l" rtl="0">
              <a:spcBef>
                <a:spcPts val="0"/>
              </a:spcBef>
              <a:spcAft>
                <a:spcPts val="0"/>
              </a:spcAft>
              <a:defRPr sz="4400">
                <a:solidFill>
                  <a:schemeClr val="lt1"/>
                </a:solidFill>
                <a:latin typeface="Times New Roman"/>
                <a:ea typeface="Times New Roman"/>
                <a:cs typeface="Times New Roman"/>
                <a:sym typeface="Times New Roman"/>
              </a:defRPr>
            </a:lvl1pPr>
            <a:lvl2pPr algn="l" rtl="0">
              <a:spcBef>
                <a:spcPts val="0"/>
              </a:spcBef>
              <a:spcAft>
                <a:spcPts val="0"/>
              </a:spcAft>
              <a:defRPr sz="4400">
                <a:solidFill>
                  <a:schemeClr val="lt1"/>
                </a:solidFill>
                <a:latin typeface="Times New Roman"/>
                <a:ea typeface="Times New Roman"/>
                <a:cs typeface="Times New Roman"/>
                <a:sym typeface="Times New Roman"/>
              </a:defRPr>
            </a:lvl2pPr>
            <a:lvl3pPr algn="l" rtl="0">
              <a:spcBef>
                <a:spcPts val="0"/>
              </a:spcBef>
              <a:spcAft>
                <a:spcPts val="0"/>
              </a:spcAft>
              <a:defRPr sz="4400">
                <a:solidFill>
                  <a:schemeClr val="lt1"/>
                </a:solidFill>
                <a:latin typeface="Times New Roman"/>
                <a:ea typeface="Times New Roman"/>
                <a:cs typeface="Times New Roman"/>
                <a:sym typeface="Times New Roman"/>
              </a:defRPr>
            </a:lvl3pPr>
            <a:lvl4pPr algn="l" rtl="0">
              <a:spcBef>
                <a:spcPts val="0"/>
              </a:spcBef>
              <a:spcAft>
                <a:spcPts val="0"/>
              </a:spcAft>
              <a:defRPr sz="4400">
                <a:solidFill>
                  <a:schemeClr val="lt1"/>
                </a:solidFill>
                <a:latin typeface="Times New Roman"/>
                <a:ea typeface="Times New Roman"/>
                <a:cs typeface="Times New Roman"/>
                <a:sym typeface="Times New Roman"/>
              </a:defRPr>
            </a:lvl4pPr>
            <a:lvl5pPr algn="l" rtl="0">
              <a:spcBef>
                <a:spcPts val="0"/>
              </a:spcBef>
              <a:spcAft>
                <a:spcPts val="0"/>
              </a:spcAft>
              <a:defRPr sz="4400">
                <a:solidFill>
                  <a:schemeClr val="lt1"/>
                </a:solidFill>
                <a:latin typeface="Times New Roman"/>
                <a:ea typeface="Times New Roman"/>
                <a:cs typeface="Times New Roman"/>
                <a:sym typeface="Times New Roman"/>
              </a:defRPr>
            </a:lvl5pPr>
            <a:lvl6pPr marL="457200" algn="l" rtl="0">
              <a:spcBef>
                <a:spcPts val="0"/>
              </a:spcBef>
              <a:spcAft>
                <a:spcPts val="0"/>
              </a:spcAft>
              <a:defRPr sz="4400">
                <a:solidFill>
                  <a:schemeClr val="lt1"/>
                </a:solidFill>
                <a:latin typeface="Times New Roman"/>
                <a:ea typeface="Times New Roman"/>
                <a:cs typeface="Times New Roman"/>
                <a:sym typeface="Times New Roman"/>
              </a:defRPr>
            </a:lvl6pPr>
            <a:lvl7pPr marL="914400" algn="l" rtl="0">
              <a:spcBef>
                <a:spcPts val="0"/>
              </a:spcBef>
              <a:spcAft>
                <a:spcPts val="0"/>
              </a:spcAft>
              <a:defRPr sz="4400">
                <a:solidFill>
                  <a:schemeClr val="lt1"/>
                </a:solidFill>
                <a:latin typeface="Times New Roman"/>
                <a:ea typeface="Times New Roman"/>
                <a:cs typeface="Times New Roman"/>
                <a:sym typeface="Times New Roman"/>
              </a:defRPr>
            </a:lvl7pPr>
            <a:lvl8pPr marL="1371600" algn="l" rtl="0">
              <a:spcBef>
                <a:spcPts val="0"/>
              </a:spcBef>
              <a:spcAft>
                <a:spcPts val="0"/>
              </a:spcAft>
              <a:defRPr sz="4400">
                <a:solidFill>
                  <a:schemeClr val="lt1"/>
                </a:solidFill>
                <a:latin typeface="Times New Roman"/>
                <a:ea typeface="Times New Roman"/>
                <a:cs typeface="Times New Roman"/>
                <a:sym typeface="Times New Roman"/>
              </a:defRPr>
            </a:lvl8pPr>
            <a:lvl9pPr marL="1828800" algn="l" rtl="0">
              <a:spcBef>
                <a:spcPts val="0"/>
              </a:spcBef>
              <a:spcAft>
                <a:spcPts val="0"/>
              </a:spcAft>
              <a:defRPr sz="4400">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body" idx="1"/>
          </p:nvPr>
        </p:nvSpPr>
        <p:spPr>
          <a:xfrm>
            <a:off x="609600" y="1371600"/>
            <a:ext cx="8153399" cy="3809999"/>
          </a:xfrm>
          <a:prstGeom prst="rect">
            <a:avLst/>
          </a:prstGeom>
          <a:noFill/>
          <a:ln>
            <a:noFill/>
          </a:ln>
        </p:spPr>
        <p:txBody>
          <a:bodyPr lIns="91425" tIns="91425" rIns="91425" bIns="91425" anchor="t" anchorCtr="0"/>
          <a:lstStyle>
            <a:lvl1pPr marL="342900" indent="-342900" algn="l" rtl="0">
              <a:spcBef>
                <a:spcPts val="640"/>
              </a:spcBef>
              <a:spcAft>
                <a:spcPts val="0"/>
              </a:spcAft>
              <a:defRPr sz="3200">
                <a:solidFill>
                  <a:schemeClr val="lt1"/>
                </a:solidFill>
                <a:latin typeface="Times New Roman"/>
                <a:ea typeface="Times New Roman"/>
                <a:cs typeface="Times New Roman"/>
                <a:sym typeface="Times New Roman"/>
              </a:defRPr>
            </a:lvl1pPr>
            <a:lvl2pPr marL="742950" indent="-177800" algn="l" rtl="0">
              <a:spcBef>
                <a:spcPts val="560"/>
              </a:spcBef>
              <a:spcAft>
                <a:spcPts val="0"/>
              </a:spcAft>
              <a:buClr>
                <a:srgbClr val="006600"/>
              </a:buClr>
              <a:buFont typeface="Arial"/>
              <a:buChar char="•"/>
              <a:defRPr sz="2800">
                <a:solidFill>
                  <a:schemeClr val="lt1"/>
                </a:solidFill>
                <a:latin typeface="Times New Roman"/>
                <a:ea typeface="Times New Roman"/>
                <a:cs typeface="Times New Roman"/>
                <a:sym typeface="Times New Roman"/>
              </a:defRPr>
            </a:lvl2pPr>
            <a:lvl3pPr marL="1143000" indent="-136525" algn="l" rtl="0">
              <a:spcBef>
                <a:spcPts val="480"/>
              </a:spcBef>
              <a:spcAft>
                <a:spcPts val="0"/>
              </a:spcAft>
              <a:buClr>
                <a:srgbClr val="006600"/>
              </a:buClr>
              <a:buFont typeface="Arial"/>
              <a:buChar char="•"/>
              <a:defRPr sz="2400">
                <a:solidFill>
                  <a:schemeClr val="lt1"/>
                </a:solidFill>
                <a:latin typeface="Times New Roman"/>
                <a:ea typeface="Times New Roman"/>
                <a:cs typeface="Times New Roman"/>
                <a:sym typeface="Times New Roman"/>
              </a:defRPr>
            </a:lvl3pPr>
            <a:lvl4pPr marL="16002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4pPr>
            <a:lvl5pPr marL="20574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5pPr>
            <a:lvl6pPr marL="25146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6pPr>
            <a:lvl7pPr marL="29718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7pPr>
            <a:lvl8pPr marL="34290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8pPr>
            <a:lvl9pPr marL="3886200" indent="-152400" algn="l" rtl="0">
              <a:spcBef>
                <a:spcPts val="400"/>
              </a:spcBef>
              <a:spcAft>
                <a:spcPts val="0"/>
              </a:spcAft>
              <a:buClr>
                <a:srgbClr val="006600"/>
              </a:buClr>
              <a:buFont typeface="Arial"/>
              <a:buChar char="•"/>
              <a:defRPr sz="2000">
                <a:solidFill>
                  <a:schemeClr val="lt1"/>
                </a:solidFill>
                <a:latin typeface="Times New Roman"/>
                <a:ea typeface="Times New Roman"/>
                <a:cs typeface="Times New Roman"/>
                <a:sym typeface="Times New Roman"/>
              </a:defRPr>
            </a:lvl9pPr>
          </a:lstStyle>
          <a:p>
            <a:endParaRPr/>
          </a:p>
        </p:txBody>
      </p:sp>
      <p:sp>
        <p:nvSpPr>
          <p:cNvPr id="29" name="Shape 29"/>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3" name="Shape 33"/>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Times New Roman"/>
              <a:buNone/>
              <a:defRPr sz="2000"/>
            </a:lvl1pPr>
            <a:lvl2pPr marL="457200" indent="0" rtl="0">
              <a:buFont typeface="Times New Roman"/>
              <a:buNone/>
              <a:defRPr sz="1800"/>
            </a:lvl2pPr>
            <a:lvl3pPr marL="914400" indent="0" rtl="0">
              <a:buFont typeface="Times New Roman"/>
              <a:buNone/>
              <a:defRPr sz="1600"/>
            </a:lvl3pPr>
            <a:lvl4pPr marL="1371600" indent="0" rtl="0">
              <a:buFont typeface="Times New Roman"/>
              <a:buNone/>
              <a:defRPr sz="1400"/>
            </a:lvl4pPr>
            <a:lvl5pPr marL="1828800" indent="0" rtl="0">
              <a:buFont typeface="Times New Roman"/>
              <a:buNone/>
              <a:defRPr sz="1400"/>
            </a:lvl5pPr>
            <a:lvl6pPr marL="2286000" indent="0" rtl="0">
              <a:buFont typeface="Times New Roman"/>
              <a:buNone/>
              <a:defRPr sz="1400"/>
            </a:lvl6pPr>
            <a:lvl7pPr marL="2743200" indent="0" rtl="0">
              <a:buFont typeface="Times New Roman"/>
              <a:buNone/>
              <a:defRPr sz="1400"/>
            </a:lvl7pPr>
            <a:lvl8pPr marL="3200400" indent="0" rtl="0">
              <a:buFont typeface="Times New Roman"/>
              <a:buNone/>
              <a:defRPr sz="1400"/>
            </a:lvl8pPr>
            <a:lvl9pPr marL="3657600" indent="0" rtl="0">
              <a:buFont typeface="Times New Roman"/>
              <a:buNone/>
              <a:defRPr sz="1400"/>
            </a:lvl9pPr>
          </a:lstStyle>
          <a:p>
            <a:endParaRPr/>
          </a:p>
        </p:txBody>
      </p:sp>
      <p:sp>
        <p:nvSpPr>
          <p:cNvPr id="34" name="Shape 34"/>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5" name="Shape 35"/>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27062" y="80963"/>
            <a:ext cx="8153399" cy="1038224"/>
          </a:xfrm>
          <a:prstGeom prst="rect">
            <a:avLst/>
          </a:prstGeom>
          <a:noFill/>
          <a:ln>
            <a:noFill/>
          </a:ln>
        </p:spPr>
        <p:txBody>
          <a:bodyPr lIns="91425" tIns="91425" rIns="91425" bIns="91425" anchor="ctr" anchorCtr="0"/>
          <a:lstStyle>
            <a:lvl1pPr algn="l" rtl="0">
              <a:spcBef>
                <a:spcPts val="0"/>
              </a:spcBef>
              <a:spcAft>
                <a:spcPts val="0"/>
              </a:spcAft>
              <a:defRPr sz="4400">
                <a:solidFill>
                  <a:schemeClr val="lt1"/>
                </a:solidFill>
                <a:latin typeface="Times New Roman"/>
                <a:ea typeface="Times New Roman"/>
                <a:cs typeface="Times New Roman"/>
                <a:sym typeface="Times New Roman"/>
              </a:defRPr>
            </a:lvl1pPr>
            <a:lvl2pPr algn="l" rtl="0">
              <a:spcBef>
                <a:spcPts val="0"/>
              </a:spcBef>
              <a:spcAft>
                <a:spcPts val="0"/>
              </a:spcAft>
              <a:defRPr sz="4400">
                <a:solidFill>
                  <a:schemeClr val="lt1"/>
                </a:solidFill>
                <a:latin typeface="Times New Roman"/>
                <a:ea typeface="Times New Roman"/>
                <a:cs typeface="Times New Roman"/>
                <a:sym typeface="Times New Roman"/>
              </a:defRPr>
            </a:lvl2pPr>
            <a:lvl3pPr algn="l" rtl="0">
              <a:spcBef>
                <a:spcPts val="0"/>
              </a:spcBef>
              <a:spcAft>
                <a:spcPts val="0"/>
              </a:spcAft>
              <a:defRPr sz="4400">
                <a:solidFill>
                  <a:schemeClr val="lt1"/>
                </a:solidFill>
                <a:latin typeface="Times New Roman"/>
                <a:ea typeface="Times New Roman"/>
                <a:cs typeface="Times New Roman"/>
                <a:sym typeface="Times New Roman"/>
              </a:defRPr>
            </a:lvl3pPr>
            <a:lvl4pPr algn="l" rtl="0">
              <a:spcBef>
                <a:spcPts val="0"/>
              </a:spcBef>
              <a:spcAft>
                <a:spcPts val="0"/>
              </a:spcAft>
              <a:defRPr sz="4400">
                <a:solidFill>
                  <a:schemeClr val="lt1"/>
                </a:solidFill>
                <a:latin typeface="Times New Roman"/>
                <a:ea typeface="Times New Roman"/>
                <a:cs typeface="Times New Roman"/>
                <a:sym typeface="Times New Roman"/>
              </a:defRPr>
            </a:lvl4pPr>
            <a:lvl5pPr algn="l" rtl="0">
              <a:spcBef>
                <a:spcPts val="0"/>
              </a:spcBef>
              <a:spcAft>
                <a:spcPts val="0"/>
              </a:spcAft>
              <a:defRPr sz="4400">
                <a:solidFill>
                  <a:schemeClr val="lt1"/>
                </a:solidFill>
                <a:latin typeface="Times New Roman"/>
                <a:ea typeface="Times New Roman"/>
                <a:cs typeface="Times New Roman"/>
                <a:sym typeface="Times New Roman"/>
              </a:defRPr>
            </a:lvl5pPr>
            <a:lvl6pPr marL="457200" algn="l" rtl="0">
              <a:spcBef>
                <a:spcPts val="0"/>
              </a:spcBef>
              <a:spcAft>
                <a:spcPts val="0"/>
              </a:spcAft>
              <a:defRPr sz="4400">
                <a:solidFill>
                  <a:schemeClr val="lt1"/>
                </a:solidFill>
                <a:latin typeface="Times New Roman"/>
                <a:ea typeface="Times New Roman"/>
                <a:cs typeface="Times New Roman"/>
                <a:sym typeface="Times New Roman"/>
              </a:defRPr>
            </a:lvl6pPr>
            <a:lvl7pPr marL="914400" algn="l" rtl="0">
              <a:spcBef>
                <a:spcPts val="0"/>
              </a:spcBef>
              <a:spcAft>
                <a:spcPts val="0"/>
              </a:spcAft>
              <a:defRPr sz="4400">
                <a:solidFill>
                  <a:schemeClr val="lt1"/>
                </a:solidFill>
                <a:latin typeface="Times New Roman"/>
                <a:ea typeface="Times New Roman"/>
                <a:cs typeface="Times New Roman"/>
                <a:sym typeface="Times New Roman"/>
              </a:defRPr>
            </a:lvl7pPr>
            <a:lvl8pPr marL="1371600" algn="l" rtl="0">
              <a:spcBef>
                <a:spcPts val="0"/>
              </a:spcBef>
              <a:spcAft>
                <a:spcPts val="0"/>
              </a:spcAft>
              <a:defRPr sz="4400">
                <a:solidFill>
                  <a:schemeClr val="lt1"/>
                </a:solidFill>
                <a:latin typeface="Times New Roman"/>
                <a:ea typeface="Times New Roman"/>
                <a:cs typeface="Times New Roman"/>
                <a:sym typeface="Times New Roman"/>
              </a:defRPr>
            </a:lvl8pPr>
            <a:lvl9pPr marL="1828800" algn="l" rtl="0">
              <a:spcBef>
                <a:spcPts val="0"/>
              </a:spcBef>
              <a:spcAft>
                <a:spcPts val="0"/>
              </a:spcAft>
              <a:defRPr sz="4400">
                <a:solidFill>
                  <a:schemeClr val="lt1"/>
                </a:solidFill>
                <a:latin typeface="Times New Roman"/>
                <a:ea typeface="Times New Roman"/>
                <a:cs typeface="Times New Roman"/>
                <a:sym typeface="Times New Roman"/>
              </a:defRPr>
            </a:lvl9pPr>
          </a:lstStyle>
          <a:p>
            <a:endParaRPr/>
          </a:p>
        </p:txBody>
      </p:sp>
      <p:sp>
        <p:nvSpPr>
          <p:cNvPr id="38" name="Shape 38"/>
          <p:cNvSpPr txBox="1">
            <a:spLocks noGrp="1"/>
          </p:cNvSpPr>
          <p:nvPr>
            <p:ph type="body" idx="1"/>
          </p:nvPr>
        </p:nvSpPr>
        <p:spPr>
          <a:xfrm>
            <a:off x="609600" y="1371600"/>
            <a:ext cx="4000500" cy="3809999"/>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9" name="Shape 39"/>
          <p:cNvSpPr txBox="1">
            <a:spLocks noGrp="1"/>
          </p:cNvSpPr>
          <p:nvPr>
            <p:ph type="body" idx="2"/>
          </p:nvPr>
        </p:nvSpPr>
        <p:spPr>
          <a:xfrm>
            <a:off x="4762500" y="1371600"/>
            <a:ext cx="4000500" cy="3809999"/>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40" name="Shape 40"/>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41" name="Shape 41"/>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0"/>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4" name="Shape 44"/>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5" name="Shape 45"/>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6" name="Shape 46"/>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7" name="Shape 47"/>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8" name="Shape 48"/>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49" name="Shape 49"/>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627062" y="80963"/>
            <a:ext cx="8153399" cy="1038224"/>
          </a:xfrm>
          <a:prstGeom prst="rect">
            <a:avLst/>
          </a:prstGeom>
          <a:noFill/>
          <a:ln>
            <a:noFill/>
          </a:ln>
        </p:spPr>
        <p:txBody>
          <a:bodyPr lIns="91425" tIns="91425" rIns="91425" bIns="91425" anchor="ctr" anchorCtr="0"/>
          <a:lstStyle>
            <a:lvl1pPr algn="l" rtl="0">
              <a:spcBef>
                <a:spcPts val="0"/>
              </a:spcBef>
              <a:spcAft>
                <a:spcPts val="0"/>
              </a:spcAft>
              <a:defRPr sz="4400">
                <a:solidFill>
                  <a:schemeClr val="lt1"/>
                </a:solidFill>
                <a:latin typeface="Times New Roman"/>
                <a:ea typeface="Times New Roman"/>
                <a:cs typeface="Times New Roman"/>
                <a:sym typeface="Times New Roman"/>
              </a:defRPr>
            </a:lvl1pPr>
            <a:lvl2pPr algn="l" rtl="0">
              <a:spcBef>
                <a:spcPts val="0"/>
              </a:spcBef>
              <a:spcAft>
                <a:spcPts val="0"/>
              </a:spcAft>
              <a:defRPr sz="4400">
                <a:solidFill>
                  <a:schemeClr val="lt1"/>
                </a:solidFill>
                <a:latin typeface="Times New Roman"/>
                <a:ea typeface="Times New Roman"/>
                <a:cs typeface="Times New Roman"/>
                <a:sym typeface="Times New Roman"/>
              </a:defRPr>
            </a:lvl2pPr>
            <a:lvl3pPr algn="l" rtl="0">
              <a:spcBef>
                <a:spcPts val="0"/>
              </a:spcBef>
              <a:spcAft>
                <a:spcPts val="0"/>
              </a:spcAft>
              <a:defRPr sz="4400">
                <a:solidFill>
                  <a:schemeClr val="lt1"/>
                </a:solidFill>
                <a:latin typeface="Times New Roman"/>
                <a:ea typeface="Times New Roman"/>
                <a:cs typeface="Times New Roman"/>
                <a:sym typeface="Times New Roman"/>
              </a:defRPr>
            </a:lvl3pPr>
            <a:lvl4pPr algn="l" rtl="0">
              <a:spcBef>
                <a:spcPts val="0"/>
              </a:spcBef>
              <a:spcAft>
                <a:spcPts val="0"/>
              </a:spcAft>
              <a:defRPr sz="4400">
                <a:solidFill>
                  <a:schemeClr val="lt1"/>
                </a:solidFill>
                <a:latin typeface="Times New Roman"/>
                <a:ea typeface="Times New Roman"/>
                <a:cs typeface="Times New Roman"/>
                <a:sym typeface="Times New Roman"/>
              </a:defRPr>
            </a:lvl4pPr>
            <a:lvl5pPr algn="l" rtl="0">
              <a:spcBef>
                <a:spcPts val="0"/>
              </a:spcBef>
              <a:spcAft>
                <a:spcPts val="0"/>
              </a:spcAft>
              <a:defRPr sz="4400">
                <a:solidFill>
                  <a:schemeClr val="lt1"/>
                </a:solidFill>
                <a:latin typeface="Times New Roman"/>
                <a:ea typeface="Times New Roman"/>
                <a:cs typeface="Times New Roman"/>
                <a:sym typeface="Times New Roman"/>
              </a:defRPr>
            </a:lvl5pPr>
            <a:lvl6pPr marL="457200" algn="l" rtl="0">
              <a:spcBef>
                <a:spcPts val="0"/>
              </a:spcBef>
              <a:spcAft>
                <a:spcPts val="0"/>
              </a:spcAft>
              <a:defRPr sz="4400">
                <a:solidFill>
                  <a:schemeClr val="lt1"/>
                </a:solidFill>
                <a:latin typeface="Times New Roman"/>
                <a:ea typeface="Times New Roman"/>
                <a:cs typeface="Times New Roman"/>
                <a:sym typeface="Times New Roman"/>
              </a:defRPr>
            </a:lvl6pPr>
            <a:lvl7pPr marL="914400" algn="l" rtl="0">
              <a:spcBef>
                <a:spcPts val="0"/>
              </a:spcBef>
              <a:spcAft>
                <a:spcPts val="0"/>
              </a:spcAft>
              <a:defRPr sz="4400">
                <a:solidFill>
                  <a:schemeClr val="lt1"/>
                </a:solidFill>
                <a:latin typeface="Times New Roman"/>
                <a:ea typeface="Times New Roman"/>
                <a:cs typeface="Times New Roman"/>
                <a:sym typeface="Times New Roman"/>
              </a:defRPr>
            </a:lvl7pPr>
            <a:lvl8pPr marL="1371600" algn="l" rtl="0">
              <a:spcBef>
                <a:spcPts val="0"/>
              </a:spcBef>
              <a:spcAft>
                <a:spcPts val="0"/>
              </a:spcAft>
              <a:defRPr sz="4400">
                <a:solidFill>
                  <a:schemeClr val="lt1"/>
                </a:solidFill>
                <a:latin typeface="Times New Roman"/>
                <a:ea typeface="Times New Roman"/>
                <a:cs typeface="Times New Roman"/>
                <a:sym typeface="Times New Roman"/>
              </a:defRPr>
            </a:lvl8pPr>
            <a:lvl9pPr marL="1828800" algn="l" rtl="0">
              <a:spcBef>
                <a:spcPts val="0"/>
              </a:spcBef>
              <a:spcAft>
                <a:spcPts val="0"/>
              </a:spcAft>
              <a:defRPr sz="4400">
                <a:solidFill>
                  <a:schemeClr val="lt1"/>
                </a:solidFill>
                <a:latin typeface="Times New Roman"/>
                <a:ea typeface="Times New Roman"/>
                <a:cs typeface="Times New Roman"/>
                <a:sym typeface="Times New Roman"/>
              </a:defRPr>
            </a:lvl9pPr>
          </a:lstStyle>
          <a:p>
            <a:endParaRPr/>
          </a:p>
        </p:txBody>
      </p:sp>
      <p:sp>
        <p:nvSpPr>
          <p:cNvPr id="52" name="Shape 52"/>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53" name="Shape 53"/>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
        <p:nvSpPr>
          <p:cNvPr id="61" name="Shape 61"/>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2" name="Shape 62"/>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5" name="Shape 65"/>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buClr>
                <a:schemeClr val="lt1"/>
              </a:buClr>
              <a:buFont typeface="Times New Roman"/>
              <a:buNone/>
              <a:defRPr sz="3200" b="0" i="0" u="none" strike="noStrike" cap="none" baseline="0">
                <a:solidFill>
                  <a:schemeClr val="lt1"/>
                </a:solidFill>
                <a:latin typeface="Times New Roman"/>
                <a:ea typeface="Times New Roman"/>
                <a:cs typeface="Times New Roman"/>
                <a:sym typeface="Times New Roman"/>
              </a:defRPr>
            </a:lvl1pPr>
            <a:lvl2pPr marL="457200" marR="0" indent="0" algn="l" rtl="0">
              <a:buClr>
                <a:schemeClr val="dk1"/>
              </a:buClr>
              <a:buFont typeface="Times New Roman"/>
              <a:buNone/>
              <a:defRPr sz="2800" b="0" i="0" u="none" strike="noStrike" cap="none" baseline="0">
                <a:solidFill>
                  <a:schemeClr val="dk1"/>
                </a:solidFill>
                <a:latin typeface="Times New Roman"/>
                <a:ea typeface="Times New Roman"/>
                <a:cs typeface="Times New Roman"/>
                <a:sym typeface="Times New Roman"/>
              </a:defRPr>
            </a:lvl2pPr>
            <a:lvl3pPr marL="914400" marR="0" indent="0" algn="l" rtl="0">
              <a:buClr>
                <a:schemeClr val="dk1"/>
              </a:buClr>
              <a:buFont typeface="Times New Roman"/>
              <a:buNone/>
              <a:defRPr sz="2400" b="0" i="0" u="none" strike="noStrike" cap="none" baseline="0">
                <a:solidFill>
                  <a:schemeClr val="dk1"/>
                </a:solidFill>
                <a:latin typeface="Times New Roman"/>
                <a:ea typeface="Times New Roman"/>
                <a:cs typeface="Times New Roman"/>
                <a:sym typeface="Times New Roman"/>
              </a:defRPr>
            </a:lvl3pPr>
            <a:lvl4pPr marL="1371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4pPr>
            <a:lvl5pPr marL="18288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5pPr>
            <a:lvl6pPr marL="22860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6pPr>
            <a:lvl7pPr marL="27432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7pPr>
            <a:lvl8pPr marL="32004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8pPr>
            <a:lvl9pPr marL="3657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6" name="Shape 66"/>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
        <p:nvSpPr>
          <p:cNvPr id="67" name="Shape 67"/>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8" name="Shape 68"/>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C0C0C0"/>
            </a:gs>
            <a:gs pos="50000">
              <a:srgbClr val="FFFFFF"/>
            </a:gs>
            <a:gs pos="100000">
              <a:srgbClr val="C0C0C0"/>
            </a:gs>
          </a:gsLst>
          <a:lin ang="18899999" scaled="0"/>
        </a:gradFill>
        <a:effectLst/>
      </p:bgPr>
    </p:bg>
    <p:spTree>
      <p:nvGrpSpPr>
        <p:cNvPr id="1" name="Shape 8"/>
        <p:cNvGrpSpPr/>
        <p:nvPr/>
      </p:nvGrpSpPr>
      <p:grpSpPr>
        <a:xfrm>
          <a:off x="0" y="0"/>
          <a:ext cx="0" cy="0"/>
          <a:chOff x="0" y="0"/>
          <a:chExt cx="0" cy="0"/>
        </a:xfrm>
      </p:grpSpPr>
      <p:sp>
        <p:nvSpPr>
          <p:cNvPr id="9" name="Shape 9"/>
          <p:cNvSpPr/>
          <p:nvPr/>
        </p:nvSpPr>
        <p:spPr>
          <a:xfrm>
            <a:off x="4114800" y="4333875"/>
            <a:ext cx="5029200" cy="2524125"/>
          </a:xfrm>
          <a:prstGeom prst="rect">
            <a:avLst/>
          </a:prstGeom>
          <a:blipFill>
            <a:blip r:embed="rId11"/>
            <a:stretch>
              <a:fillRect/>
            </a:stretch>
          </a:blipFill>
        </p:spPr>
      </p:sp>
      <p:sp>
        <p:nvSpPr>
          <p:cNvPr id="10" name="Shape 10"/>
          <p:cNvSpPr txBox="1">
            <a:spLocks noGrp="1"/>
          </p:cNvSpPr>
          <p:nvPr>
            <p:ph type="dt" idx="10"/>
          </p:nvPr>
        </p:nvSpPr>
        <p:spPr>
          <a:xfrm>
            <a:off x="6858000" y="6248400"/>
            <a:ext cx="16001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1" name="Shape 11"/>
          <p:cNvSpPr txBox="1">
            <a:spLocks noGrp="1"/>
          </p:cNvSpPr>
          <p:nvPr>
            <p:ph type="sldNum" idx="12"/>
          </p:nvPr>
        </p:nvSpPr>
        <p:spPr>
          <a:xfrm>
            <a:off x="8534400" y="6248400"/>
            <a:ext cx="465137"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2" name="Shape 12"/>
          <p:cNvSpPr/>
          <p:nvPr/>
        </p:nvSpPr>
        <p:spPr>
          <a:xfrm>
            <a:off x="0" y="990600"/>
            <a:ext cx="9144000" cy="103188"/>
          </a:xfrm>
          <a:prstGeom prst="rect">
            <a:avLst/>
          </a:prstGeom>
          <a:gradFill>
            <a:gsLst>
              <a:gs pos="0">
                <a:srgbClr val="006600"/>
              </a:gs>
              <a:gs pos="100000">
                <a:srgbClr val="FFFFFF"/>
              </a:gs>
            </a:gsLst>
            <a:lin ang="0" scaled="0"/>
          </a:gradFill>
          <a:ln>
            <a:noFill/>
          </a:ln>
        </p:spPr>
        <p:txBody>
          <a:bodyPr lIns="91425" tIns="45700" rIns="91425" bIns="45700" anchor="ctr" anchorCtr="0">
            <a:spAutoFit/>
          </a:bodyPr>
          <a:lstStyle/>
          <a:p>
            <a:endParaRPr/>
          </a:p>
        </p:txBody>
      </p:sp>
      <p:sp>
        <p:nvSpPr>
          <p:cNvPr id="13" name="Shape 13"/>
          <p:cNvSpPr txBox="1">
            <a:spLocks noGrp="1"/>
          </p:cNvSpPr>
          <p:nvPr>
            <p:ph type="body" idx="1"/>
          </p:nvPr>
        </p:nvSpPr>
        <p:spPr>
          <a:xfrm>
            <a:off x="609600" y="1371600"/>
            <a:ext cx="8153399" cy="3809999"/>
          </a:xfrm>
          <a:prstGeom prst="rect">
            <a:avLst/>
          </a:prstGeom>
          <a:noFill/>
          <a:ln>
            <a:noFill/>
          </a:ln>
        </p:spPr>
        <p:txBody>
          <a:bodyPr lIns="91425" tIns="91425" rIns="91425" bIns="91425" anchor="t" anchorCtr="0"/>
          <a:lstStyle>
            <a:lvl1pPr marL="342900" marR="0" indent="-342900" algn="l" rtl="0">
              <a:spcBef>
                <a:spcPts val="640"/>
              </a:spcBef>
              <a:spcAft>
                <a:spcPts val="0"/>
              </a:spcAft>
              <a:defRPr sz="3200" b="0" i="0" u="none" strike="noStrike" cap="none" baseline="0">
                <a:solidFill>
                  <a:schemeClr val="lt1"/>
                </a:solidFill>
                <a:latin typeface="Times New Roman"/>
                <a:ea typeface="Times New Roman"/>
                <a:cs typeface="Times New Roman"/>
                <a:sym typeface="Times New Roman"/>
              </a:defRPr>
            </a:lvl1pPr>
            <a:lvl2pPr marL="742950" marR="0" indent="-177800" algn="l" rtl="0">
              <a:spcBef>
                <a:spcPts val="560"/>
              </a:spcBef>
              <a:spcAft>
                <a:spcPts val="0"/>
              </a:spcAft>
              <a:buClr>
                <a:srgbClr val="006600"/>
              </a:buClr>
              <a:buFont typeface="Arial"/>
              <a:buChar char="•"/>
              <a:defRPr sz="2800" b="0" i="0" u="none" strike="noStrike" cap="none" baseline="0">
                <a:solidFill>
                  <a:schemeClr val="lt1"/>
                </a:solidFill>
                <a:latin typeface="Times New Roman"/>
                <a:ea typeface="Times New Roman"/>
                <a:cs typeface="Times New Roman"/>
                <a:sym typeface="Times New Roman"/>
              </a:defRPr>
            </a:lvl2pPr>
            <a:lvl3pPr marL="1143000" marR="0" indent="-136525" algn="l" rtl="0">
              <a:spcBef>
                <a:spcPts val="480"/>
              </a:spcBef>
              <a:spcAft>
                <a:spcPts val="0"/>
              </a:spcAft>
              <a:buClr>
                <a:srgbClr val="006600"/>
              </a:buClr>
              <a:buFont typeface="Arial"/>
              <a:buChar char="•"/>
              <a:defRPr sz="2400" b="0" i="0" u="none" strike="noStrike" cap="none" baseline="0">
                <a:solidFill>
                  <a:schemeClr val="lt1"/>
                </a:solidFill>
                <a:latin typeface="Times New Roman"/>
                <a:ea typeface="Times New Roman"/>
                <a:cs typeface="Times New Roman"/>
                <a:sym typeface="Times New Roman"/>
              </a:defRPr>
            </a:lvl3pPr>
            <a:lvl4pPr marL="16002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4pPr>
            <a:lvl5pPr marL="20574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5pPr>
            <a:lvl6pPr marL="25146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6pPr>
            <a:lvl7pPr marL="29718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7pPr>
            <a:lvl8pPr marL="34290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8pPr>
            <a:lvl9pPr marL="3886200" marR="0" indent="-152400" algn="l" rtl="0">
              <a:spcBef>
                <a:spcPts val="400"/>
              </a:spcBef>
              <a:spcAft>
                <a:spcPts val="0"/>
              </a:spcAft>
              <a:buClr>
                <a:srgbClr val="006600"/>
              </a:buClr>
              <a:buFont typeface="Arial"/>
              <a:buChar char="•"/>
              <a:defRPr sz="20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14" name="Shape 14"/>
          <p:cNvSpPr txBox="1">
            <a:spLocks noGrp="1"/>
          </p:cNvSpPr>
          <p:nvPr>
            <p:ph type="title"/>
          </p:nvPr>
        </p:nvSpPr>
        <p:spPr>
          <a:xfrm>
            <a:off x="627062" y="80963"/>
            <a:ext cx="8153399" cy="1038224"/>
          </a:xfrm>
          <a:prstGeom prst="rect">
            <a:avLst/>
          </a:prstGeom>
          <a:noFill/>
          <a:ln>
            <a:noFill/>
          </a:ln>
        </p:spPr>
        <p:txBody>
          <a:bodyPr lIns="91425" tIns="91425" rIns="91425" bIns="91425" anchor="ctr" anchorCtr="0"/>
          <a:lstStyle>
            <a:lvl1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chemeClr val="lt1"/>
                </a:solidFill>
                <a:latin typeface="Times New Roman"/>
                <a:ea typeface="Times New Roman"/>
                <a:cs typeface="Times New Roman"/>
                <a:sym typeface="Times New Roman"/>
              </a:defRPr>
            </a:lvl9pPr>
          </a:lstStyle>
          <a:p>
            <a:endParaRPr/>
          </a:p>
        </p:txBody>
      </p:sp>
      <p:sp>
        <p:nvSpPr>
          <p:cNvPr id="15" name="Shape 15"/>
          <p:cNvSpPr/>
          <p:nvPr/>
        </p:nvSpPr>
        <p:spPr>
          <a:xfrm>
            <a:off x="152400" y="5318125"/>
            <a:ext cx="2144712" cy="1376363"/>
          </a:xfrm>
          <a:prstGeom prst="rect">
            <a:avLst/>
          </a:prstGeom>
          <a:blipFill>
            <a:blip r:embed="rId12"/>
            <a:stretch>
              <a:fillRect/>
            </a:stretch>
          </a:blipFill>
        </p:spPr>
      </p:sp>
      <p:sp>
        <p:nvSpPr>
          <p:cNvPr id="16" name="Shape 16"/>
          <p:cNvSpPr txBox="1"/>
          <p:nvPr/>
        </p:nvSpPr>
        <p:spPr>
          <a:xfrm>
            <a:off x="3289300" y="6348412"/>
            <a:ext cx="3204916" cy="369332"/>
          </a:xfrm>
          <a:prstGeom prst="rect">
            <a:avLst/>
          </a:prstGeom>
          <a:noFill/>
          <a:ln>
            <a:noFill/>
          </a:ln>
        </p:spPr>
        <p:txBody>
          <a:bodyPr lIns="91425" tIns="45700" rIns="91425" bIns="45700" anchor="t" anchorCtr="0">
            <a:spAutoFit/>
          </a:bodyPr>
          <a:lstStyle/>
          <a:p>
            <a:pPr marL="0" marR="0" lvl="0" indent="0" algn="l" rtl="0">
              <a:spcBef>
                <a:spcPts val="0"/>
              </a:spcBef>
              <a:spcAft>
                <a:spcPts val="0"/>
              </a:spcAft>
              <a:buSzPct val="25000"/>
              <a:buNone/>
            </a:pPr>
            <a:r>
              <a:rPr lang="x-none" sz="1800" b="1" i="0" u="none" strike="noStrike" cap="none" baseline="0">
                <a:solidFill>
                  <a:srgbClr val="006600"/>
                </a:solidFill>
                <a:latin typeface="Times New Roman"/>
                <a:ea typeface="Times New Roman"/>
                <a:cs typeface="Times New Roman"/>
                <a:sym typeface="Times New Roman"/>
              </a:rPr>
              <a:t>Where Innovation Is Tradition</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685800" y="973137"/>
            <a:ext cx="7772400" cy="1144587"/>
          </a:xfrm>
          <a:prstGeom prst="rect">
            <a:avLst/>
          </a:prstGeom>
          <a:noFill/>
          <a:ln>
            <a:noFill/>
          </a:ln>
        </p:spPr>
        <p:txBody>
          <a:bodyPr lIns="92075" tIns="46025" rIns="92075" bIns="46025" anchor="b" anchorCtr="0">
            <a:spAutoFit/>
          </a:bodyPr>
          <a:lstStyle/>
          <a:p>
            <a:pPr marL="0" marR="0" lvl="0" indent="0" algn="ctr" rtl="0">
              <a:spcBef>
                <a:spcPts val="0"/>
              </a:spcBef>
              <a:spcAft>
                <a:spcPts val="0"/>
              </a:spcAft>
              <a:buSzPct val="25000"/>
              <a:buNone/>
            </a:pPr>
            <a:r>
              <a:rPr lang="x-none" sz="4400" b="0" i="0" u="none" strike="noStrike" cap="none" baseline="0">
                <a:solidFill>
                  <a:schemeClr val="lt1"/>
                </a:solidFill>
                <a:latin typeface="Calibri"/>
                <a:ea typeface="Calibri"/>
                <a:cs typeface="Calibri"/>
                <a:sym typeface="Calibri"/>
              </a:rPr>
              <a:t>SYST699 – Spec Innovations</a:t>
            </a:r>
          </a:p>
        </p:txBody>
      </p:sp>
      <p:sp>
        <p:nvSpPr>
          <p:cNvPr id="71" name="Shape 71"/>
          <p:cNvSpPr txBox="1">
            <a:spLocks noGrp="1"/>
          </p:cNvSpPr>
          <p:nvPr>
            <p:ph type="subTitle" idx="1"/>
          </p:nvPr>
        </p:nvSpPr>
        <p:spPr>
          <a:xfrm>
            <a:off x="762000" y="2895600"/>
            <a:ext cx="7619999" cy="2438399"/>
          </a:xfrm>
          <a:prstGeom prst="rect">
            <a:avLst/>
          </a:prstGeom>
          <a:noFill/>
          <a:ln>
            <a:noFill/>
          </a:ln>
        </p:spPr>
        <p:txBody>
          <a:bodyPr lIns="92075" tIns="46025" rIns="92075" bIns="46025" anchor="t" anchorCtr="0">
            <a:spAutoFit/>
          </a:bodyPr>
          <a:lstStyle/>
          <a:p>
            <a:pPr marL="0" marR="0" lvl="0" indent="0" algn="ctr" rtl="0">
              <a:spcBef>
                <a:spcPts val="640"/>
              </a:spcBef>
              <a:spcAft>
                <a:spcPts val="0"/>
              </a:spcAft>
              <a:buSzPct val="25000"/>
              <a:buNone/>
            </a:pPr>
            <a:r>
              <a:rPr lang="x-none" sz="3200" b="0" i="0" u="none" strike="noStrike" cap="none" baseline="0">
                <a:solidFill>
                  <a:schemeClr val="lt1"/>
                </a:solidFill>
                <a:latin typeface="Calibri"/>
                <a:ea typeface="Calibri"/>
                <a:cs typeface="Calibri"/>
                <a:sym typeface="Calibri"/>
              </a:rPr>
              <a:t>Innoslate™ System Engineering Management Software Tool Test &amp; Analysis</a:t>
            </a:r>
          </a:p>
          <a:p>
            <a:endParaRPr lang="x-none" sz="3200" b="0" i="0" u="none" strike="noStrike" cap="none" baseline="0">
              <a:solidFill>
                <a:schemeClr val="lt1"/>
              </a:solidFill>
              <a:latin typeface="Calibri"/>
              <a:ea typeface="Calibri"/>
              <a:cs typeface="Calibri"/>
              <a:sym typeface="Calibri"/>
            </a:endParaRPr>
          </a:p>
          <a:p>
            <a:endParaRPr lang="x-none" sz="3200" b="0" i="0" u="none" strike="noStrike" cap="none" baseline="0">
              <a:solidFill>
                <a:schemeClr val="lt1"/>
              </a:solidFill>
              <a:latin typeface="Calibri"/>
              <a:ea typeface="Calibri"/>
              <a:cs typeface="Calibri"/>
              <a:sym typeface="Calibri"/>
            </a:endParaRPr>
          </a:p>
        </p:txBody>
      </p:sp>
      <p:sp>
        <p:nvSpPr>
          <p:cNvPr id="72" name="Shape 72"/>
          <p:cNvSpPr/>
          <p:nvPr/>
        </p:nvSpPr>
        <p:spPr>
          <a:xfrm>
            <a:off x="2590800" y="4114800"/>
            <a:ext cx="3428999" cy="1021404"/>
          </a:xfrm>
          <a:prstGeom prst="rect">
            <a:avLst/>
          </a:prstGeom>
          <a:blipFill>
            <a:blip r:embed="rId3"/>
            <a:stretch>
              <a:fillRect/>
            </a:stretch>
          </a:blipFill>
        </p:spPr>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295400"/>
            <a:ext cx="8915246" cy="5410200"/>
          </a:xfrm>
          <a:prstGeom prst="rect">
            <a:avLst/>
          </a:prstGeom>
        </p:spPr>
      </p:pic>
      <p:sp>
        <p:nvSpPr>
          <p:cNvPr id="5" name="Shape 108"/>
          <p:cNvSpPr txBox="1">
            <a:spLocks noGrp="1"/>
          </p:cNvSpPr>
          <p:nvPr>
            <p:ph type="title"/>
          </p:nvPr>
        </p:nvSpPr>
        <p:spPr>
          <a:xfrm>
            <a:off x="381000" y="276929"/>
            <a:ext cx="8763000" cy="646290"/>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sz="3600" dirty="0" smtClean="0">
                <a:latin typeface="Calibri"/>
                <a:ea typeface="Calibri"/>
                <a:cs typeface="Calibri"/>
                <a:sym typeface="Calibri"/>
              </a:rPr>
              <a:t>Analysis Results </a:t>
            </a:r>
            <a:r>
              <a:rPr lang="en-US" sz="3600" dirty="0" smtClean="0">
                <a:latin typeface="Calibri"/>
                <a:ea typeface="Calibri"/>
                <a:cs typeface="Calibri"/>
                <a:sym typeface="Calibri"/>
              </a:rPr>
              <a:t>- Database View </a:t>
            </a:r>
            <a:r>
              <a:rPr lang="en-US" sz="3600" dirty="0" smtClean="0">
                <a:latin typeface="Calibri"/>
                <a:ea typeface="Calibri"/>
                <a:cs typeface="Calibri"/>
                <a:sym typeface="Calibri"/>
              </a:rPr>
              <a:t>(2)</a:t>
            </a:r>
            <a:endParaRPr lang="x-none" sz="3600" b="0" i="0" u="none" strike="noStrike" cap="none" baseline="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2284308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39" y="80963"/>
            <a:ext cx="8628061" cy="1038224"/>
          </a:xfrm>
        </p:spPr>
        <p:txBody>
          <a:bodyPr/>
          <a:lstStyle/>
          <a:p>
            <a:r>
              <a:rPr lang="en-US" sz="3200" dirty="0" smtClean="0">
                <a:solidFill>
                  <a:srgbClr val="000000"/>
                </a:solidFill>
                <a:latin typeface="Calibri"/>
                <a:ea typeface="Calibri"/>
                <a:cs typeface="Calibri"/>
                <a:sym typeface="Calibri"/>
              </a:rPr>
              <a:t>Analysis Results </a:t>
            </a:r>
            <a:r>
              <a:rPr lang="en-US" sz="3200" dirty="0" smtClean="0">
                <a:solidFill>
                  <a:srgbClr val="000000"/>
                </a:solidFill>
                <a:latin typeface="Calibri"/>
                <a:ea typeface="Calibri"/>
                <a:cs typeface="Calibri"/>
                <a:sym typeface="Calibri"/>
              </a:rPr>
              <a:t>– Requirements </a:t>
            </a:r>
            <a:r>
              <a:rPr lang="en-US" sz="3200" dirty="0" smtClean="0">
                <a:solidFill>
                  <a:srgbClr val="000000"/>
                </a:solidFill>
                <a:latin typeface="Calibri"/>
                <a:ea typeface="Calibri"/>
                <a:cs typeface="Calibri"/>
                <a:sym typeface="Calibri"/>
              </a:rPr>
              <a:t>Gathering (1)</a:t>
            </a:r>
            <a:endParaRPr lang="en-US" sz="4000" dirty="0"/>
          </a:p>
        </p:txBody>
      </p:sp>
      <p:sp>
        <p:nvSpPr>
          <p:cNvPr id="3" name="Shape 109"/>
          <p:cNvSpPr txBox="1"/>
          <p:nvPr/>
        </p:nvSpPr>
        <p:spPr>
          <a:xfrm>
            <a:off x="152400" y="1219200"/>
            <a:ext cx="8839200" cy="5124439"/>
          </a:xfrm>
          <a:prstGeom prst="rect">
            <a:avLst/>
          </a:prstGeom>
          <a:solidFill>
            <a:srgbClr val="F8F8F8"/>
          </a:solidFill>
          <a:ln>
            <a:noFill/>
          </a:ln>
        </p:spPr>
        <p:txBody>
          <a:bodyPr wrap="square" lIns="91425" tIns="45700" rIns="91425" bIns="45700" anchor="t" anchorCtr="0">
            <a:spAutoFit/>
          </a:bodyPr>
          <a:lstStyle/>
          <a:p>
            <a:pPr marL="800100" lvl="1" indent="-342900">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Requirement Database Activities</a:t>
            </a:r>
            <a:r>
              <a:rPr lang="en-US" sz="2400" dirty="0" smtClean="0">
                <a:solidFill>
                  <a:schemeClr val="bg1"/>
                </a:solidFill>
                <a:latin typeface="Calibri"/>
                <a:ea typeface="Calibri"/>
                <a:cs typeface="Calibri"/>
                <a:sym typeface="Calibri"/>
              </a:rPr>
              <a:t> - Creating, viewing, editing, and deleting of requirements performed correctly in accordance with the user guide</a:t>
            </a:r>
          </a:p>
          <a:p>
            <a:pPr marL="800100" lvl="1" indent="-342900">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Validating</a:t>
            </a:r>
            <a:r>
              <a:rPr lang="en-US" sz="2400" dirty="0" smtClean="0">
                <a:solidFill>
                  <a:schemeClr val="bg1"/>
                </a:solidFill>
                <a:latin typeface="Calibri"/>
                <a:ea typeface="Calibri"/>
                <a:cs typeface="Calibri"/>
                <a:sym typeface="Calibri"/>
              </a:rPr>
              <a:t> – Scoring is inconsistent (two requirements worded very similar, but received very different scores), validation process occasionally caused system to hang</a:t>
            </a:r>
          </a:p>
          <a:p>
            <a:pPr marL="800100" lvl="1" indent="-342900">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Requirements Deletion</a:t>
            </a:r>
            <a:r>
              <a:rPr lang="en-US" sz="2400" dirty="0" smtClean="0">
                <a:solidFill>
                  <a:schemeClr val="bg1"/>
                </a:solidFill>
                <a:latin typeface="Calibri"/>
                <a:ea typeface="Calibri"/>
                <a:cs typeface="Calibri"/>
                <a:sym typeface="Calibri"/>
              </a:rPr>
              <a:t> - Deleting a large number of requirements at once took a long time; deleting large number of entries (more than 100) was not successful</a:t>
            </a:r>
          </a:p>
          <a:p>
            <a:pPr marL="800100" lvl="1" indent="-342900">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Requirements Report Generation</a:t>
            </a:r>
            <a:r>
              <a:rPr lang="en-US" sz="2400" dirty="0" smtClean="0">
                <a:solidFill>
                  <a:schemeClr val="bg1"/>
                </a:solidFill>
                <a:latin typeface="Calibri"/>
                <a:ea typeface="Calibri"/>
                <a:cs typeface="Calibri"/>
                <a:sym typeface="Calibri"/>
              </a:rPr>
              <a:t> - Generating </a:t>
            </a:r>
            <a:r>
              <a:rPr lang="en-US" sz="2400" dirty="0">
                <a:solidFill>
                  <a:schemeClr val="bg1"/>
                </a:solidFill>
                <a:latin typeface="Calibri"/>
                <a:ea typeface="Calibri"/>
                <a:cs typeface="Calibri"/>
                <a:sym typeface="Calibri"/>
              </a:rPr>
              <a:t>the requirements document initializes the </a:t>
            </a:r>
            <a:r>
              <a:rPr lang="en-US" sz="2400" dirty="0" smtClean="0">
                <a:solidFill>
                  <a:schemeClr val="bg1"/>
                </a:solidFill>
                <a:latin typeface="Calibri"/>
                <a:ea typeface="Calibri"/>
                <a:cs typeface="Calibri"/>
                <a:sym typeface="Calibri"/>
              </a:rPr>
              <a:t>document sections</a:t>
            </a:r>
            <a:r>
              <a:rPr lang="en-US" sz="2400" dirty="0">
                <a:solidFill>
                  <a:schemeClr val="bg1"/>
                </a:solidFill>
                <a:latin typeface="Calibri"/>
                <a:ea typeface="Calibri"/>
                <a:cs typeface="Calibri"/>
                <a:sym typeface="Calibri"/>
              </a:rPr>
              <a:t>; however it is not intuitive how to actually get the specific entered requirements into the document </a:t>
            </a:r>
            <a:r>
              <a:rPr lang="en-US" sz="2400" dirty="0" smtClean="0">
                <a:solidFill>
                  <a:schemeClr val="bg1"/>
                </a:solidFill>
                <a:latin typeface="Calibri"/>
                <a:ea typeface="Calibri"/>
                <a:cs typeface="Calibri"/>
                <a:sym typeface="Calibri"/>
              </a:rPr>
              <a:t>itself</a:t>
            </a:r>
          </a:p>
        </p:txBody>
      </p:sp>
    </p:spTree>
    <p:extLst>
      <p:ext uri="{BB962C8B-B14F-4D97-AF65-F5344CB8AC3E}">
        <p14:creationId xmlns:p14="http://schemas.microsoft.com/office/powerpoint/2010/main" val="2362737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127760"/>
            <a:ext cx="8991600" cy="5654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a:spLocks noGrp="1"/>
          </p:cNvSpPr>
          <p:nvPr>
            <p:ph type="title"/>
          </p:nvPr>
        </p:nvSpPr>
        <p:spPr>
          <a:xfrm>
            <a:off x="304800" y="80963"/>
            <a:ext cx="8475661" cy="1038224"/>
          </a:xfrm>
        </p:spPr>
        <p:txBody>
          <a:bodyPr/>
          <a:lstStyle/>
          <a:p>
            <a:r>
              <a:rPr lang="en-US" sz="3600" dirty="0" smtClean="0">
                <a:solidFill>
                  <a:srgbClr val="000000"/>
                </a:solidFill>
                <a:latin typeface="Calibri"/>
                <a:ea typeface="Calibri"/>
                <a:cs typeface="Calibri"/>
                <a:sym typeface="Calibri"/>
              </a:rPr>
              <a:t>Findings – Requirements Gathering (cont’d)</a:t>
            </a:r>
            <a:endParaRPr lang="en-US" dirty="0"/>
          </a:p>
        </p:txBody>
      </p:sp>
    </p:spTree>
    <p:extLst>
      <p:ext uri="{BB962C8B-B14F-4D97-AF65-F5344CB8AC3E}">
        <p14:creationId xmlns:p14="http://schemas.microsoft.com/office/powerpoint/2010/main" val="565105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00"/>
                </a:solidFill>
                <a:latin typeface="Calibri"/>
                <a:ea typeface="Calibri"/>
                <a:cs typeface="Calibri"/>
                <a:sym typeface="Calibri"/>
              </a:rPr>
              <a:t>Findings – Document </a:t>
            </a:r>
            <a:r>
              <a:rPr lang="en-US" sz="3600" dirty="0" smtClean="0">
                <a:solidFill>
                  <a:srgbClr val="000000"/>
                </a:solidFill>
                <a:latin typeface="Calibri"/>
                <a:ea typeface="Calibri"/>
                <a:cs typeface="Calibri"/>
                <a:sym typeface="Calibri"/>
              </a:rPr>
              <a:t>Analyzer (1)</a:t>
            </a:r>
            <a:endParaRPr lang="en-US" dirty="0"/>
          </a:p>
        </p:txBody>
      </p:sp>
      <p:sp>
        <p:nvSpPr>
          <p:cNvPr id="3" name="Shape 109"/>
          <p:cNvSpPr txBox="1"/>
          <p:nvPr/>
        </p:nvSpPr>
        <p:spPr>
          <a:xfrm>
            <a:off x="152400" y="1524000"/>
            <a:ext cx="8839200" cy="3493224"/>
          </a:xfrm>
          <a:prstGeom prst="rect">
            <a:avLst/>
          </a:prstGeom>
          <a:solidFill>
            <a:srgbClr val="F8F8F8"/>
          </a:solidFill>
          <a:ln>
            <a:noFill/>
          </a:ln>
        </p:spPr>
        <p:txBody>
          <a:bodyPr wrap="square" lIns="91425" tIns="45700" rIns="91425" bIns="45700" anchor="t" anchorCtr="0">
            <a:spAutoFit/>
          </a:bodyPr>
          <a:lstStyle/>
          <a:p>
            <a:pPr marL="971550" lvl="1" indent="-514350">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Importing Document</a:t>
            </a:r>
            <a:r>
              <a:rPr lang="en-US" sz="2400" dirty="0" smtClean="0">
                <a:solidFill>
                  <a:schemeClr val="bg1"/>
                </a:solidFill>
                <a:latin typeface="Calibri"/>
                <a:ea typeface="Calibri"/>
                <a:cs typeface="Calibri"/>
                <a:sym typeface="Calibri"/>
              </a:rPr>
              <a:t> – Uploaded both Word and PDF files</a:t>
            </a:r>
            <a:r>
              <a:rPr lang="en-US" sz="2400" dirty="0">
                <a:solidFill>
                  <a:schemeClr val="bg1"/>
                </a:solidFill>
                <a:latin typeface="Calibri"/>
                <a:ea typeface="Calibri"/>
                <a:cs typeface="Calibri"/>
                <a:sym typeface="Calibri"/>
              </a:rPr>
              <a:t>; </a:t>
            </a:r>
            <a:r>
              <a:rPr lang="en-US" sz="2400" dirty="0" smtClean="0">
                <a:solidFill>
                  <a:schemeClr val="bg1"/>
                </a:solidFill>
                <a:latin typeface="Calibri"/>
                <a:ea typeface="Calibri"/>
                <a:cs typeface="Calibri"/>
                <a:sym typeface="Calibri"/>
              </a:rPr>
              <a:t>imports </a:t>
            </a:r>
            <a:r>
              <a:rPr lang="en-US" sz="2400" dirty="0">
                <a:solidFill>
                  <a:schemeClr val="bg1"/>
                </a:solidFill>
                <a:latin typeface="Calibri"/>
                <a:ea typeface="Calibri"/>
                <a:cs typeface="Calibri"/>
                <a:sym typeface="Calibri"/>
              </a:rPr>
              <a:t>small to medium-sized files using the Analyzer with no </a:t>
            </a:r>
            <a:r>
              <a:rPr lang="en-US" sz="2400" dirty="0" smtClean="0">
                <a:solidFill>
                  <a:schemeClr val="bg1"/>
                </a:solidFill>
                <a:latin typeface="Calibri"/>
                <a:ea typeface="Calibri"/>
                <a:cs typeface="Calibri"/>
                <a:sym typeface="Calibri"/>
              </a:rPr>
              <a:t>issues; issues with importing large files (progress bar freezes, but document is imported successfully)</a:t>
            </a:r>
          </a:p>
          <a:p>
            <a:pPr marL="971550" lvl="1" indent="-514350">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Analyzer</a:t>
            </a:r>
            <a:r>
              <a:rPr lang="en-US" sz="2400" dirty="0" smtClean="0">
                <a:solidFill>
                  <a:schemeClr val="bg1"/>
                </a:solidFill>
                <a:latin typeface="Calibri"/>
                <a:ea typeface="Calibri"/>
                <a:cs typeface="Calibri"/>
                <a:sym typeface="Calibri"/>
              </a:rPr>
              <a:t> –  PDFs not parsed  completely forcing user to manually enter remaining portions of the document; Word documents parsed successfully; results of parsing couldn’t be seen in database view due to a quota error and the tool freezes</a:t>
            </a:r>
          </a:p>
        </p:txBody>
      </p:sp>
    </p:spTree>
    <p:extLst>
      <p:ext uri="{BB962C8B-B14F-4D97-AF65-F5344CB8AC3E}">
        <p14:creationId xmlns:p14="http://schemas.microsoft.com/office/powerpoint/2010/main" val="33665615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95400"/>
            <a:ext cx="9144000" cy="5562600"/>
          </a:xfrm>
          <a:prstGeom prst="rect">
            <a:avLst/>
          </a:prstGeom>
        </p:spPr>
      </p:pic>
      <p:sp>
        <p:nvSpPr>
          <p:cNvPr id="4" name="Title 1"/>
          <p:cNvSpPr>
            <a:spLocks noGrp="1"/>
          </p:cNvSpPr>
          <p:nvPr>
            <p:ph type="title"/>
          </p:nvPr>
        </p:nvSpPr>
        <p:spPr>
          <a:xfrm>
            <a:off x="627062" y="80963"/>
            <a:ext cx="8153399" cy="1038224"/>
          </a:xfrm>
        </p:spPr>
        <p:txBody>
          <a:bodyPr/>
          <a:lstStyle/>
          <a:p>
            <a:r>
              <a:rPr lang="en-US" sz="3600" dirty="0" smtClean="0">
                <a:solidFill>
                  <a:srgbClr val="000000"/>
                </a:solidFill>
                <a:latin typeface="Calibri"/>
                <a:ea typeface="Calibri"/>
                <a:cs typeface="Calibri"/>
                <a:sym typeface="Calibri"/>
              </a:rPr>
              <a:t>Analysis Results </a:t>
            </a:r>
            <a:r>
              <a:rPr lang="en-US" sz="3600" dirty="0" smtClean="0">
                <a:solidFill>
                  <a:srgbClr val="000000"/>
                </a:solidFill>
                <a:latin typeface="Calibri"/>
                <a:ea typeface="Calibri"/>
                <a:cs typeface="Calibri"/>
                <a:sym typeface="Calibri"/>
              </a:rPr>
              <a:t>– Document Analyzer </a:t>
            </a:r>
            <a:r>
              <a:rPr lang="en-US" sz="3600" dirty="0" smtClean="0">
                <a:solidFill>
                  <a:srgbClr val="000000"/>
                </a:solidFill>
                <a:latin typeface="Calibri"/>
                <a:ea typeface="Calibri"/>
                <a:cs typeface="Calibri"/>
                <a:sym typeface="Calibri"/>
              </a:rPr>
              <a:t>(</a:t>
            </a:r>
            <a:r>
              <a:rPr lang="en-US" sz="3600" dirty="0">
                <a:solidFill>
                  <a:srgbClr val="000000"/>
                </a:solidFill>
                <a:latin typeface="Calibri"/>
                <a:ea typeface="Calibri"/>
                <a:cs typeface="Calibri"/>
                <a:sym typeface="Calibri"/>
              </a:rPr>
              <a:t>2</a:t>
            </a:r>
            <a:r>
              <a:rPr lang="en-US" sz="3600" dirty="0" smtClean="0">
                <a:solidFill>
                  <a:srgbClr val="000000"/>
                </a:solidFill>
                <a:latin typeface="Calibri"/>
                <a:ea typeface="Calibri"/>
                <a:cs typeface="Calibri"/>
                <a:sym typeface="Calibri"/>
              </a:rPr>
              <a:t>)</a:t>
            </a:r>
            <a:endParaRPr lang="en-US" dirty="0"/>
          </a:p>
        </p:txBody>
      </p:sp>
    </p:spTree>
    <p:extLst>
      <p:ext uri="{BB962C8B-B14F-4D97-AF65-F5344CB8AC3E}">
        <p14:creationId xmlns:p14="http://schemas.microsoft.com/office/powerpoint/2010/main" val="38346848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00"/>
                </a:solidFill>
                <a:latin typeface="Calibri"/>
                <a:ea typeface="Calibri"/>
                <a:cs typeface="Calibri"/>
                <a:sym typeface="Calibri"/>
              </a:rPr>
              <a:t>Analysis Results </a:t>
            </a:r>
            <a:r>
              <a:rPr lang="en-US" sz="3600" dirty="0" smtClean="0">
                <a:solidFill>
                  <a:srgbClr val="000000"/>
                </a:solidFill>
                <a:latin typeface="Calibri"/>
                <a:ea typeface="Calibri"/>
                <a:cs typeface="Calibri"/>
                <a:sym typeface="Calibri"/>
              </a:rPr>
              <a:t>– Report </a:t>
            </a:r>
            <a:r>
              <a:rPr lang="en-US" sz="3600" dirty="0" smtClean="0">
                <a:solidFill>
                  <a:srgbClr val="000000"/>
                </a:solidFill>
                <a:latin typeface="Calibri"/>
                <a:ea typeface="Calibri"/>
                <a:cs typeface="Calibri"/>
                <a:sym typeface="Calibri"/>
              </a:rPr>
              <a:t>Generation (1)</a:t>
            </a:r>
            <a:endParaRPr lang="en-US" dirty="0"/>
          </a:p>
        </p:txBody>
      </p:sp>
      <p:sp>
        <p:nvSpPr>
          <p:cNvPr id="4" name="Shape 109"/>
          <p:cNvSpPr txBox="1"/>
          <p:nvPr/>
        </p:nvSpPr>
        <p:spPr>
          <a:xfrm>
            <a:off x="152400" y="1320533"/>
            <a:ext cx="8839200" cy="3708667"/>
          </a:xfrm>
          <a:prstGeom prst="rect">
            <a:avLst/>
          </a:prstGeom>
          <a:solidFill>
            <a:srgbClr val="F8F8F8"/>
          </a:solidFill>
          <a:ln>
            <a:noFill/>
          </a:ln>
        </p:spPr>
        <p:txBody>
          <a:bodyPr wrap="square" lIns="91425" tIns="45700" rIns="91425" bIns="45700" anchor="t" anchorCtr="0">
            <a:spAutoFit/>
          </a:bodyPr>
          <a:lstStyle/>
          <a:p>
            <a:pPr marL="800100" lvl="1" indent="-342900">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Class-Based Reports (e.g. requirements)</a:t>
            </a:r>
            <a:r>
              <a:rPr lang="en-US" sz="2200" dirty="0" smtClean="0">
                <a:solidFill>
                  <a:schemeClr val="bg1"/>
                </a:solidFill>
                <a:latin typeface="Calibri"/>
                <a:ea typeface="Calibri"/>
                <a:cs typeface="Calibri"/>
                <a:sym typeface="Calibri"/>
              </a:rPr>
              <a:t> – Tool generated class summary report successfully to display a list of artifact entities</a:t>
            </a:r>
            <a:endParaRPr lang="en-US" sz="2200" dirty="0">
              <a:solidFill>
                <a:schemeClr val="bg1"/>
              </a:solidFill>
              <a:latin typeface="Calibri"/>
              <a:ea typeface="Calibri"/>
              <a:cs typeface="Calibri"/>
              <a:sym typeface="Calibri"/>
            </a:endParaRPr>
          </a:p>
          <a:p>
            <a:pPr marL="800100" lvl="1" indent="-342900">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CONOPs Report</a:t>
            </a:r>
            <a:r>
              <a:rPr lang="en-US" sz="2200" dirty="0" smtClean="0">
                <a:solidFill>
                  <a:schemeClr val="bg1"/>
                </a:solidFill>
                <a:latin typeface="Calibri"/>
                <a:ea typeface="Calibri"/>
                <a:cs typeface="Calibri"/>
                <a:sym typeface="Calibri"/>
              </a:rPr>
              <a:t> – User guide claimed  CONOPs reports could be generated, but user was unable to locate the capability under General Reports using Google Chrome; Firefox users generated report without issues</a:t>
            </a:r>
            <a:endParaRPr lang="en-US" sz="2200" dirty="0">
              <a:solidFill>
                <a:schemeClr val="bg1"/>
              </a:solidFill>
              <a:latin typeface="Calibri"/>
              <a:ea typeface="Calibri"/>
              <a:cs typeface="Calibri"/>
              <a:sym typeface="Calibri"/>
            </a:endParaRPr>
          </a:p>
          <a:p>
            <a:pPr marL="800100" lvl="1" indent="-342900">
              <a:spcBef>
                <a:spcPts val="560"/>
              </a:spcBef>
              <a:buClr>
                <a:srgbClr val="006600"/>
              </a:buClr>
              <a:buSzPct val="101190"/>
              <a:buFont typeface="Arial" pitchFamily="34" charset="0"/>
              <a:buChar char="•"/>
            </a:pPr>
            <a:r>
              <a:rPr lang="en-US" sz="2200" u="sng" dirty="0" err="1" smtClean="0">
                <a:solidFill>
                  <a:schemeClr val="bg1"/>
                </a:solidFill>
                <a:latin typeface="Calibri"/>
                <a:ea typeface="Calibri"/>
                <a:cs typeface="Calibri"/>
                <a:sym typeface="Calibri"/>
              </a:rPr>
              <a:t>DoDAF</a:t>
            </a:r>
            <a:r>
              <a:rPr lang="en-US" sz="2200" u="sng" dirty="0" smtClean="0">
                <a:solidFill>
                  <a:schemeClr val="bg1"/>
                </a:solidFill>
                <a:latin typeface="Calibri"/>
                <a:ea typeface="Calibri"/>
                <a:cs typeface="Calibri"/>
                <a:sym typeface="Calibri"/>
              </a:rPr>
              <a:t> Reports</a:t>
            </a:r>
            <a:r>
              <a:rPr lang="en-US" sz="2200" dirty="0" smtClean="0">
                <a:solidFill>
                  <a:schemeClr val="bg1"/>
                </a:solidFill>
                <a:latin typeface="Calibri"/>
                <a:ea typeface="Calibri"/>
                <a:cs typeface="Calibri"/>
                <a:sym typeface="Calibri"/>
              </a:rPr>
              <a:t> </a:t>
            </a:r>
            <a:r>
              <a:rPr lang="en-US" sz="2200" dirty="0">
                <a:solidFill>
                  <a:schemeClr val="bg1"/>
                </a:solidFill>
                <a:latin typeface="Calibri"/>
                <a:ea typeface="Calibri"/>
                <a:cs typeface="Calibri"/>
                <a:sym typeface="Calibri"/>
              </a:rPr>
              <a:t>- </a:t>
            </a:r>
            <a:r>
              <a:rPr lang="en-US" sz="2200" dirty="0" smtClean="0">
                <a:solidFill>
                  <a:schemeClr val="bg1"/>
                </a:solidFill>
                <a:latin typeface="Calibri"/>
                <a:ea typeface="Calibri"/>
                <a:cs typeface="Calibri"/>
                <a:sym typeface="Calibri"/>
              </a:rPr>
              <a:t>Failed </a:t>
            </a:r>
            <a:r>
              <a:rPr lang="en-US" sz="2200" dirty="0">
                <a:solidFill>
                  <a:schemeClr val="bg1"/>
                </a:solidFill>
                <a:latin typeface="Calibri"/>
                <a:ea typeface="Calibri"/>
                <a:cs typeface="Calibri"/>
                <a:sym typeface="Calibri"/>
              </a:rPr>
              <a:t>to generate. </a:t>
            </a:r>
            <a:r>
              <a:rPr lang="en-US" sz="2200" dirty="0" smtClean="0">
                <a:solidFill>
                  <a:schemeClr val="bg1"/>
                </a:solidFill>
                <a:latin typeface="Calibri"/>
                <a:ea typeface="Calibri"/>
                <a:cs typeface="Calibri"/>
                <a:sym typeface="Calibri"/>
              </a:rPr>
              <a:t> </a:t>
            </a:r>
            <a:r>
              <a:rPr lang="en-US" sz="2200" dirty="0" err="1">
                <a:solidFill>
                  <a:schemeClr val="bg1"/>
                </a:solidFill>
                <a:latin typeface="Calibri"/>
                <a:ea typeface="Calibri"/>
                <a:cs typeface="Calibri"/>
                <a:sym typeface="Calibri"/>
              </a:rPr>
              <a:t>DoDAF</a:t>
            </a:r>
            <a:r>
              <a:rPr lang="en-US" sz="2200" dirty="0">
                <a:solidFill>
                  <a:schemeClr val="bg1"/>
                </a:solidFill>
                <a:latin typeface="Calibri"/>
                <a:ea typeface="Calibri"/>
                <a:cs typeface="Calibri"/>
                <a:sym typeface="Calibri"/>
              </a:rPr>
              <a:t> views are not yet implemented in the current version of </a:t>
            </a:r>
            <a:r>
              <a:rPr lang="en-US" sz="2200" dirty="0" err="1">
                <a:solidFill>
                  <a:schemeClr val="bg1"/>
                </a:solidFill>
                <a:latin typeface="Calibri"/>
                <a:ea typeface="Calibri"/>
                <a:cs typeface="Calibri"/>
                <a:sym typeface="Calibri"/>
              </a:rPr>
              <a:t>Innoslate</a:t>
            </a:r>
            <a:r>
              <a:rPr lang="en-US" sz="2200" dirty="0" smtClean="0">
                <a:solidFill>
                  <a:schemeClr val="bg1"/>
                </a:solidFill>
                <a:latin typeface="Calibri"/>
                <a:ea typeface="Calibri"/>
                <a:cs typeface="Calibri"/>
                <a:sym typeface="Calibri"/>
              </a:rPr>
              <a:t>.</a:t>
            </a:r>
            <a:endParaRPr lang="en-US" sz="2200" dirty="0">
              <a:solidFill>
                <a:schemeClr val="bg1"/>
              </a:solidFill>
              <a:latin typeface="Calibri"/>
              <a:ea typeface="Calibri"/>
              <a:cs typeface="Calibri"/>
              <a:sym typeface="Calibri"/>
            </a:endParaRPr>
          </a:p>
          <a:p>
            <a:pPr marL="800100" lvl="1" indent="-342900">
              <a:spcBef>
                <a:spcPts val="560"/>
              </a:spcBef>
              <a:buClr>
                <a:srgbClr val="006600"/>
              </a:buClr>
              <a:buSzPct val="101190"/>
              <a:buFont typeface="Arial" pitchFamily="34" charset="0"/>
              <a:buChar char="•"/>
            </a:pPr>
            <a:r>
              <a:rPr lang="en-US" sz="2200" u="sng" dirty="0" smtClean="0">
                <a:solidFill>
                  <a:schemeClr val="bg1"/>
                </a:solidFill>
                <a:latin typeface="Calibri"/>
                <a:ea typeface="Calibri"/>
                <a:cs typeface="Calibri"/>
                <a:sym typeface="Calibri"/>
              </a:rPr>
              <a:t>JCIDS Reports</a:t>
            </a:r>
            <a:r>
              <a:rPr lang="en-US" sz="2200" dirty="0" smtClean="0">
                <a:solidFill>
                  <a:schemeClr val="bg1"/>
                </a:solidFill>
                <a:latin typeface="Calibri"/>
                <a:ea typeface="Calibri"/>
                <a:cs typeface="Calibri"/>
                <a:sym typeface="Calibri"/>
              </a:rPr>
              <a:t> – Tool  generated class summary report successfully to display a list of artifact entities</a:t>
            </a:r>
            <a:endParaRPr lang="en-US" sz="800" dirty="0">
              <a:solidFill>
                <a:schemeClr val="bg1"/>
              </a:solidFill>
              <a:latin typeface="Calibri"/>
              <a:ea typeface="Calibri"/>
              <a:cs typeface="Calibri"/>
              <a:sym typeface="Calibri"/>
            </a:endParaRPr>
          </a:p>
        </p:txBody>
      </p:sp>
    </p:spTree>
    <p:extLst>
      <p:ext uri="{BB962C8B-B14F-4D97-AF65-F5344CB8AC3E}">
        <p14:creationId xmlns:p14="http://schemas.microsoft.com/office/powerpoint/2010/main" val="31503278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8392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a:spLocks noGrp="1"/>
          </p:cNvSpPr>
          <p:nvPr>
            <p:ph type="title"/>
          </p:nvPr>
        </p:nvSpPr>
        <p:spPr>
          <a:xfrm>
            <a:off x="627062" y="80963"/>
            <a:ext cx="8153399" cy="1038224"/>
          </a:xfrm>
        </p:spPr>
        <p:txBody>
          <a:bodyPr/>
          <a:lstStyle/>
          <a:p>
            <a:r>
              <a:rPr lang="en-US" sz="3600" dirty="0">
                <a:solidFill>
                  <a:srgbClr val="000000"/>
                </a:solidFill>
                <a:latin typeface="Calibri"/>
                <a:ea typeface="Calibri"/>
                <a:cs typeface="Calibri"/>
                <a:sym typeface="Calibri"/>
              </a:rPr>
              <a:t>Analysis Results – Report Generation </a:t>
            </a:r>
            <a:r>
              <a:rPr lang="en-US" sz="3600" dirty="0" smtClean="0">
                <a:solidFill>
                  <a:srgbClr val="000000"/>
                </a:solidFill>
                <a:latin typeface="Calibri"/>
                <a:ea typeface="Calibri"/>
                <a:cs typeface="Calibri"/>
                <a:sym typeface="Calibri"/>
              </a:rPr>
              <a:t>(2)</a:t>
            </a:r>
            <a:endParaRPr lang="en-US" dirty="0"/>
          </a:p>
        </p:txBody>
      </p:sp>
    </p:spTree>
    <p:extLst>
      <p:ext uri="{BB962C8B-B14F-4D97-AF65-F5344CB8AC3E}">
        <p14:creationId xmlns:p14="http://schemas.microsoft.com/office/powerpoint/2010/main" val="1494709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08"/>
          <p:cNvSpPr txBox="1">
            <a:spLocks noGrp="1"/>
          </p:cNvSpPr>
          <p:nvPr>
            <p:ph type="title"/>
          </p:nvPr>
        </p:nvSpPr>
        <p:spPr>
          <a:xfrm>
            <a:off x="381000" y="276929"/>
            <a:ext cx="8763000" cy="646290"/>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sz="3600" dirty="0" smtClean="0">
                <a:latin typeface="Calibri"/>
                <a:ea typeface="Calibri"/>
                <a:cs typeface="Calibri"/>
                <a:sym typeface="Calibri"/>
              </a:rPr>
              <a:t>Analysis Results - </a:t>
            </a:r>
            <a:r>
              <a:rPr lang="en-US" sz="3600" dirty="0" err="1" smtClean="0">
                <a:latin typeface="Calibri"/>
                <a:ea typeface="Calibri"/>
                <a:cs typeface="Calibri"/>
                <a:sym typeface="Calibri"/>
              </a:rPr>
              <a:t>Innoslate</a:t>
            </a:r>
            <a:r>
              <a:rPr lang="en-US" sz="3600" dirty="0" smtClean="0">
                <a:latin typeface="Calibri"/>
                <a:ea typeface="Calibri"/>
                <a:cs typeface="Calibri"/>
                <a:sym typeface="Calibri"/>
              </a:rPr>
              <a:t>™ Scoring Results</a:t>
            </a:r>
            <a:endParaRPr lang="x-none" sz="3600" b="0" i="0" u="none" strike="noStrike" cap="none" baseline="0">
              <a:solidFill>
                <a:schemeClr val="lt1"/>
              </a:solidFill>
              <a:latin typeface="Calibri"/>
              <a:ea typeface="Calibri"/>
              <a:cs typeface="Calibri"/>
              <a:sym typeface="Calibri"/>
            </a:endParaRPr>
          </a:p>
        </p:txBody>
      </p:sp>
      <p:sp>
        <p:nvSpPr>
          <p:cNvPr id="5" name="TextBox 4"/>
          <p:cNvSpPr txBox="1"/>
          <p:nvPr/>
        </p:nvSpPr>
        <p:spPr>
          <a:xfrm>
            <a:off x="381000" y="1295400"/>
            <a:ext cx="8305800" cy="4154984"/>
          </a:xfrm>
          <a:prstGeom prst="rect">
            <a:avLst/>
          </a:prstGeom>
          <a:noFill/>
        </p:spPr>
        <p:txBody>
          <a:bodyPr wrap="square" rtlCol="0">
            <a:spAutoFit/>
          </a:bodyPr>
          <a:lstStyle/>
          <a:p>
            <a:r>
              <a:rPr lang="en-US" sz="2400" dirty="0" smtClean="0">
                <a:latin typeface="Calibri" pitchFamily="34" charset="0"/>
                <a:cs typeface="Calibri" pitchFamily="34" charset="0"/>
              </a:rPr>
              <a:t>Scoring broken into four groupings with a total score for the tool (0 - does not meet needs, 1 - partially meets needs, 2 – fully meets needs):</a:t>
            </a:r>
          </a:p>
          <a:p>
            <a:endParaRPr lang="en-US" sz="2400" dirty="0" smtClean="0">
              <a:latin typeface="Calibri" pitchFamily="34" charset="0"/>
              <a:cs typeface="Calibri" pitchFamily="34" charset="0"/>
            </a:endParaRPr>
          </a:p>
          <a:p>
            <a:pPr marL="228600" indent="-228600">
              <a:buClr>
                <a:schemeClr val="accent2"/>
              </a:buClr>
              <a:buFont typeface="Arial" pitchFamily="34" charset="0"/>
              <a:buChar char="•"/>
            </a:pPr>
            <a:r>
              <a:rPr lang="en-US" sz="2400" dirty="0" smtClean="0">
                <a:latin typeface="Calibri" pitchFamily="34" charset="0"/>
                <a:cs typeface="Calibri" pitchFamily="34" charset="0"/>
              </a:rPr>
              <a:t>Functionality 	1.7859 </a:t>
            </a:r>
          </a:p>
          <a:p>
            <a:pPr marL="228600" indent="-228600">
              <a:buClr>
                <a:schemeClr val="accent2"/>
              </a:buClr>
              <a:buFont typeface="Arial" pitchFamily="34" charset="0"/>
              <a:buChar char="•"/>
            </a:pPr>
            <a:r>
              <a:rPr lang="en-US" sz="2400" dirty="0" smtClean="0">
                <a:latin typeface="Calibri" pitchFamily="34" charset="0"/>
                <a:cs typeface="Calibri" pitchFamily="34" charset="0"/>
              </a:rPr>
              <a:t>Usability		1.0557	</a:t>
            </a:r>
          </a:p>
          <a:p>
            <a:pPr marL="228600" indent="-228600">
              <a:buClr>
                <a:schemeClr val="accent2"/>
              </a:buClr>
              <a:buFont typeface="Arial" pitchFamily="34" charset="0"/>
              <a:buChar char="•"/>
            </a:pPr>
            <a:r>
              <a:rPr lang="en-US" sz="2400" dirty="0" smtClean="0">
                <a:latin typeface="Calibri" pitchFamily="34" charset="0"/>
                <a:cs typeface="Calibri" pitchFamily="34" charset="0"/>
              </a:rPr>
              <a:t>Performance	1.7222</a:t>
            </a:r>
          </a:p>
          <a:p>
            <a:pPr marL="228600" indent="-228600">
              <a:buClr>
                <a:schemeClr val="accent2"/>
              </a:buClr>
              <a:buFont typeface="Arial" pitchFamily="34" charset="0"/>
              <a:buChar char="•"/>
            </a:pPr>
            <a:r>
              <a:rPr lang="en-US" sz="2400" dirty="0" smtClean="0">
                <a:latin typeface="Calibri" pitchFamily="34" charset="0"/>
                <a:cs typeface="Calibri" pitchFamily="34" charset="0"/>
              </a:rPr>
              <a:t>Documentation	1.35</a:t>
            </a:r>
          </a:p>
          <a:p>
            <a:pPr marL="228600" indent="-228600">
              <a:buClr>
                <a:schemeClr val="accent2"/>
              </a:buClr>
              <a:buFont typeface="Arial" pitchFamily="34" charset="0"/>
              <a:buChar char="•"/>
            </a:pPr>
            <a:r>
              <a:rPr lang="en-US" sz="2400" dirty="0" smtClean="0">
                <a:latin typeface="Calibri" pitchFamily="34" charset="0"/>
                <a:cs typeface="Calibri" pitchFamily="34" charset="0"/>
              </a:rPr>
              <a:t>Total			1.4784</a:t>
            </a:r>
          </a:p>
          <a:p>
            <a:pPr marL="228600" indent="-228600">
              <a:buClr>
                <a:schemeClr val="accent2"/>
              </a:buClr>
              <a:buFont typeface="Arial" pitchFamily="34" charset="0"/>
              <a:buChar char="•"/>
            </a:pPr>
            <a:endParaRPr lang="en-US" sz="2400" dirty="0" smtClean="0">
              <a:latin typeface="Calibri" pitchFamily="34" charset="0"/>
              <a:cs typeface="Calibri" pitchFamily="34" charset="0"/>
            </a:endParaRPr>
          </a:p>
          <a:p>
            <a:pPr marL="228600" indent="-228600">
              <a:buClr>
                <a:schemeClr val="accent2"/>
              </a:buClr>
              <a:buFont typeface="Arial" pitchFamily="34" charset="0"/>
              <a:buChar char="•"/>
            </a:pPr>
            <a:endParaRPr lang="en-US" sz="2400" dirty="0" smtClean="0">
              <a:latin typeface="Calibri" pitchFamily="34" charset="0"/>
              <a:cs typeface="Calibri" pitchFamily="34" charset="0"/>
            </a:endParaRPr>
          </a:p>
        </p:txBody>
      </p:sp>
    </p:spTree>
    <p:extLst>
      <p:ext uri="{BB962C8B-B14F-4D97-AF65-F5344CB8AC3E}">
        <p14:creationId xmlns:p14="http://schemas.microsoft.com/office/powerpoint/2010/main" val="528414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00"/>
                </a:solidFill>
                <a:latin typeface="Calibri"/>
                <a:ea typeface="Calibri"/>
                <a:cs typeface="Calibri"/>
              </a:rPr>
              <a:t>Recommendations - Database View</a:t>
            </a:r>
            <a:endParaRPr lang="en-US" sz="3600" dirty="0">
              <a:solidFill>
                <a:srgbClr val="000000"/>
              </a:solidFill>
              <a:latin typeface="Calibri"/>
              <a:ea typeface="Calibri"/>
              <a:cs typeface="Calibri"/>
            </a:endParaRPr>
          </a:p>
        </p:txBody>
      </p:sp>
      <p:sp>
        <p:nvSpPr>
          <p:cNvPr id="4" name="Shape 109"/>
          <p:cNvSpPr txBox="1"/>
          <p:nvPr/>
        </p:nvSpPr>
        <p:spPr>
          <a:xfrm>
            <a:off x="152400" y="1219200"/>
            <a:ext cx="8839200" cy="5647660"/>
          </a:xfrm>
          <a:prstGeom prst="rect">
            <a:avLst/>
          </a:prstGeom>
          <a:solidFill>
            <a:srgbClr val="F8F8F8"/>
          </a:solidFill>
          <a:ln>
            <a:noFill/>
          </a:ln>
        </p:spPr>
        <p:txBody>
          <a:bodyPr wrap="square" lIns="91425" tIns="45700" rIns="91425" bIns="45700" anchor="t" anchorCtr="0">
            <a:spAutoFit/>
          </a:bodyPr>
          <a:lstStyle/>
          <a:p>
            <a:pPr marL="457200" lvl="1">
              <a:spcBef>
                <a:spcPts val="560"/>
              </a:spcBef>
              <a:buClr>
                <a:srgbClr val="006600"/>
              </a:buClr>
              <a:buSzPct val="101190"/>
            </a:pPr>
            <a:r>
              <a:rPr lang="en-US" sz="2400" b="1" dirty="0">
                <a:solidFill>
                  <a:schemeClr val="bg1"/>
                </a:solidFill>
                <a:latin typeface="Calibri"/>
                <a:ea typeface="Calibri"/>
                <a:cs typeface="Calibri"/>
                <a:sym typeface="Calibri"/>
              </a:rPr>
              <a:t>Below are the salient points </a:t>
            </a:r>
            <a:r>
              <a:rPr lang="en-US" sz="2400" b="1" dirty="0" smtClean="0">
                <a:solidFill>
                  <a:schemeClr val="bg1"/>
                </a:solidFill>
                <a:latin typeface="Calibri"/>
                <a:ea typeface="Calibri"/>
                <a:cs typeface="Calibri"/>
                <a:sym typeface="Calibri"/>
              </a:rPr>
              <a:t>from our recommendations for improving the Database feature of Innoslate:</a:t>
            </a:r>
          </a:p>
          <a:p>
            <a:pPr marL="800100" lvl="1" indent="-342900">
              <a:spcBef>
                <a:spcPts val="560"/>
              </a:spcBef>
              <a:buClr>
                <a:srgbClr val="006600"/>
              </a:buClr>
              <a:buSzPct val="101190"/>
              <a:buFont typeface="Arial" pitchFamily="34" charset="0"/>
              <a:buChar char="•"/>
            </a:pPr>
            <a:r>
              <a:rPr lang="en-US" sz="2200" dirty="0"/>
              <a:t>There need to be an alert to caution the user about data loss, when he/she tries to navigate away from </a:t>
            </a:r>
            <a:r>
              <a:rPr lang="en-US" sz="2200" dirty="0" smtClean="0"/>
              <a:t>an entity’s create/edit screen.</a:t>
            </a:r>
          </a:p>
          <a:p>
            <a:pPr marL="800100" lvl="1" indent="-342900">
              <a:spcBef>
                <a:spcPts val="560"/>
              </a:spcBef>
              <a:buClr>
                <a:srgbClr val="006600"/>
              </a:buClr>
              <a:buSzPct val="101190"/>
              <a:buFont typeface="Arial" pitchFamily="34" charset="0"/>
              <a:buChar char="•"/>
            </a:pPr>
            <a:r>
              <a:rPr lang="en-US" sz="2200" dirty="0" smtClean="0"/>
              <a:t>Need to have explicit message when uploading files into the system, prompting users the status and outcome of the upload. When going through entities having attached files in them, need to have a graphic display to indicate that the entity contains files.</a:t>
            </a:r>
          </a:p>
          <a:p>
            <a:pPr marL="800100" lvl="1" indent="-342900">
              <a:spcBef>
                <a:spcPts val="560"/>
              </a:spcBef>
              <a:buClr>
                <a:srgbClr val="006600"/>
              </a:buClr>
              <a:buSzPct val="101190"/>
              <a:buFont typeface="Arial" pitchFamily="34" charset="0"/>
              <a:buChar char="•"/>
            </a:pPr>
            <a:r>
              <a:rPr lang="en-US" sz="2200" dirty="0" smtClean="0"/>
              <a:t>Need to have the capability to delete already uploaded files.</a:t>
            </a:r>
          </a:p>
          <a:p>
            <a:pPr marL="800100" lvl="1" indent="-342900">
              <a:spcBef>
                <a:spcPts val="560"/>
              </a:spcBef>
              <a:buClr>
                <a:srgbClr val="006600"/>
              </a:buClr>
              <a:buSzPct val="101190"/>
              <a:buFont typeface="Arial" pitchFamily="34" charset="0"/>
              <a:buChar char="•"/>
            </a:pPr>
            <a:r>
              <a:rPr lang="en-US" sz="2200" dirty="0" smtClean="0"/>
              <a:t>Need to improve on the ability to sort the list of entities from the Database view; currently only can sort using only a subset of the available attributes.</a:t>
            </a:r>
            <a:endParaRPr lang="en-US" sz="2200" dirty="0"/>
          </a:p>
          <a:p>
            <a:pPr marL="457200" lvl="1">
              <a:spcBef>
                <a:spcPts val="560"/>
              </a:spcBef>
              <a:buClr>
                <a:srgbClr val="006600"/>
              </a:buClr>
              <a:buSzPct val="101190"/>
            </a:pPr>
            <a:endParaRPr lang="en-US" sz="2400" b="1" dirty="0" smtClean="0">
              <a:solidFill>
                <a:schemeClr val="bg1"/>
              </a:solidFill>
              <a:latin typeface="Calibri"/>
              <a:ea typeface="Calibri"/>
              <a:cs typeface="Calibri"/>
              <a:sym typeface="Calibri"/>
            </a:endParaRPr>
          </a:p>
        </p:txBody>
      </p:sp>
    </p:spTree>
    <p:extLst>
      <p:ext uri="{BB962C8B-B14F-4D97-AF65-F5344CB8AC3E}">
        <p14:creationId xmlns:p14="http://schemas.microsoft.com/office/powerpoint/2010/main" val="828508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39" y="80963"/>
            <a:ext cx="8628061" cy="1038224"/>
          </a:xfrm>
        </p:spPr>
        <p:txBody>
          <a:bodyPr/>
          <a:lstStyle/>
          <a:p>
            <a:r>
              <a:rPr lang="en-US" sz="3600" dirty="0" smtClean="0">
                <a:solidFill>
                  <a:srgbClr val="000000"/>
                </a:solidFill>
                <a:latin typeface="Calibri"/>
                <a:ea typeface="Calibri"/>
                <a:cs typeface="Calibri"/>
              </a:rPr>
              <a:t>Recommendations - Requirements Gathering</a:t>
            </a:r>
            <a:endParaRPr lang="en-US" dirty="0"/>
          </a:p>
        </p:txBody>
      </p:sp>
      <p:sp>
        <p:nvSpPr>
          <p:cNvPr id="3" name="Shape 109"/>
          <p:cNvSpPr txBox="1"/>
          <p:nvPr/>
        </p:nvSpPr>
        <p:spPr>
          <a:xfrm>
            <a:off x="152400" y="1219200"/>
            <a:ext cx="8839200" cy="4447331"/>
          </a:xfrm>
          <a:prstGeom prst="rect">
            <a:avLst/>
          </a:prstGeom>
          <a:solidFill>
            <a:srgbClr val="F8F8F8"/>
          </a:solidFill>
          <a:ln>
            <a:noFill/>
          </a:ln>
        </p:spPr>
        <p:txBody>
          <a:bodyPr wrap="square" lIns="91425" tIns="45700" rIns="91425" bIns="45700" anchor="t" anchorCtr="0">
            <a:spAutoFit/>
          </a:bodyPr>
          <a:lstStyle/>
          <a:p>
            <a:pPr marL="457200" lvl="1">
              <a:spcBef>
                <a:spcPts val="560"/>
              </a:spcBef>
              <a:buClr>
                <a:srgbClr val="006600"/>
              </a:buClr>
              <a:buSzPct val="101190"/>
            </a:pPr>
            <a:r>
              <a:rPr lang="en-US" sz="2400" b="1" dirty="0">
                <a:solidFill>
                  <a:schemeClr val="bg1"/>
                </a:solidFill>
                <a:latin typeface="Calibri"/>
                <a:ea typeface="Calibri"/>
                <a:cs typeface="Calibri"/>
                <a:sym typeface="Calibri"/>
              </a:rPr>
              <a:t>Below are the salient points </a:t>
            </a:r>
            <a:r>
              <a:rPr lang="en-US" sz="2400" b="1" dirty="0" smtClean="0">
                <a:solidFill>
                  <a:schemeClr val="bg1"/>
                </a:solidFill>
                <a:latin typeface="Calibri"/>
                <a:ea typeface="Calibri"/>
                <a:cs typeface="Calibri"/>
                <a:sym typeface="Calibri"/>
              </a:rPr>
              <a:t>from our recommendations for improving the Requirements feature of Innoslate:</a:t>
            </a:r>
          </a:p>
          <a:p>
            <a:pPr marL="800100" lvl="1" indent="-342900">
              <a:spcBef>
                <a:spcPts val="560"/>
              </a:spcBef>
              <a:buClr>
                <a:srgbClr val="006600"/>
              </a:buClr>
              <a:buSzPct val="101190"/>
              <a:buFont typeface="Arial" pitchFamily="34" charset="0"/>
              <a:buChar char="•"/>
            </a:pPr>
            <a:r>
              <a:rPr lang="en-US" sz="2200" dirty="0" smtClean="0"/>
              <a:t>A </a:t>
            </a:r>
            <a:r>
              <a:rPr lang="en-US" sz="2200" dirty="0"/>
              <a:t>feature that enables a mechanism for automatic-numbering of requirements or perhaps a visual display noting the current numbering scheme would be helpful when entering requirements</a:t>
            </a:r>
            <a:r>
              <a:rPr lang="en-US" sz="2200" dirty="0" smtClean="0"/>
              <a:t>.</a:t>
            </a:r>
          </a:p>
          <a:p>
            <a:pPr marL="800100" lvl="1" indent="-342900">
              <a:spcBef>
                <a:spcPts val="560"/>
              </a:spcBef>
              <a:buClr>
                <a:srgbClr val="006600"/>
              </a:buClr>
              <a:buSzPct val="101190"/>
              <a:buFont typeface="Arial" pitchFamily="34" charset="0"/>
              <a:buChar char="•"/>
            </a:pPr>
            <a:r>
              <a:rPr lang="en-US" sz="2200" dirty="0"/>
              <a:t>A status display or progress bar would be very helpful to the user when running the requirements validation function within the requirements </a:t>
            </a:r>
            <a:r>
              <a:rPr lang="en-US" sz="2200" dirty="0" smtClean="0"/>
              <a:t>view.</a:t>
            </a:r>
          </a:p>
          <a:p>
            <a:pPr marL="800100" lvl="1" indent="-342900">
              <a:spcBef>
                <a:spcPts val="560"/>
              </a:spcBef>
              <a:buClr>
                <a:srgbClr val="006600"/>
              </a:buClr>
              <a:buSzPct val="101190"/>
              <a:buFont typeface="Arial" pitchFamily="34" charset="0"/>
              <a:buChar char="•"/>
            </a:pPr>
            <a:r>
              <a:rPr lang="en-US" sz="2200" dirty="0"/>
              <a:t>It would be desirable to have the capability to add multiple requirements at once without having to exit to the database view after creating each requirement</a:t>
            </a:r>
            <a:r>
              <a:rPr lang="en-US" sz="2200" dirty="0" smtClean="0"/>
              <a:t>.</a:t>
            </a:r>
            <a:endParaRPr lang="en-US" sz="2200" dirty="0"/>
          </a:p>
        </p:txBody>
      </p:sp>
    </p:spTree>
    <p:extLst>
      <p:ext uri="{BB962C8B-B14F-4D97-AF65-F5344CB8AC3E}">
        <p14:creationId xmlns:p14="http://schemas.microsoft.com/office/powerpoint/2010/main" val="3460016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190499" y="243245"/>
            <a:ext cx="8763000" cy="769401"/>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dirty="0" smtClean="0">
                <a:latin typeface="Calibri"/>
                <a:ea typeface="Calibri"/>
                <a:cs typeface="Calibri"/>
                <a:sym typeface="Calibri"/>
              </a:rPr>
              <a:t>Agenda</a:t>
            </a:r>
            <a:endParaRPr lang="x-none" b="0" i="0" u="none" strike="noStrike" cap="none" baseline="0">
              <a:solidFill>
                <a:schemeClr val="lt1"/>
              </a:solidFill>
              <a:latin typeface="Calibri"/>
              <a:ea typeface="Calibri"/>
              <a:cs typeface="Calibri"/>
              <a:sym typeface="Calibri"/>
            </a:endParaRPr>
          </a:p>
        </p:txBody>
      </p:sp>
      <p:sp>
        <p:nvSpPr>
          <p:cNvPr id="4" name="Shape 109"/>
          <p:cNvSpPr txBox="1"/>
          <p:nvPr/>
        </p:nvSpPr>
        <p:spPr>
          <a:xfrm>
            <a:off x="304800" y="1295400"/>
            <a:ext cx="8534399" cy="2400617"/>
          </a:xfrm>
          <a:prstGeom prst="rect">
            <a:avLst/>
          </a:prstGeom>
          <a:noFill/>
          <a:ln>
            <a:noFill/>
          </a:ln>
        </p:spPr>
        <p:txBody>
          <a:bodyPr lIns="91425" tIns="45700" rIns="91425" bIns="45700" anchor="t" anchorCtr="0">
            <a:spAutoFit/>
          </a:bodyPr>
          <a:lstStyle/>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Analysis Scope</a:t>
            </a:r>
            <a:endParaRPr lang="en-US" sz="2600" dirty="0" smtClean="0">
              <a:solidFill>
                <a:schemeClr val="lt1"/>
              </a:solidFill>
              <a:latin typeface="Calibri"/>
              <a:ea typeface="Calibri"/>
              <a:cs typeface="Calibri"/>
              <a:sym typeface="Calibri"/>
            </a:endParaRP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Analysis Methodology</a:t>
            </a:r>
            <a:endParaRPr lang="en-US" sz="2600" dirty="0" smtClean="0">
              <a:solidFill>
                <a:schemeClr val="lt1"/>
              </a:solidFill>
              <a:latin typeface="Calibri"/>
              <a:ea typeface="Calibri"/>
              <a:cs typeface="Calibri"/>
              <a:sym typeface="Calibri"/>
            </a:endParaRP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Analysis Results</a:t>
            </a:r>
            <a:endParaRPr lang="en-US" sz="2600" dirty="0" smtClean="0">
              <a:solidFill>
                <a:schemeClr val="lt1"/>
              </a:solidFill>
              <a:latin typeface="Calibri"/>
              <a:ea typeface="Calibri"/>
              <a:cs typeface="Calibri"/>
              <a:sym typeface="Calibri"/>
            </a:endParaRP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Recommendations</a:t>
            </a: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Questions</a:t>
            </a:r>
            <a:endParaRPr lang="en-US" sz="2600" dirty="0" smtClean="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575423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00"/>
                </a:solidFill>
                <a:latin typeface="Calibri"/>
                <a:ea typeface="Calibri"/>
                <a:cs typeface="Calibri"/>
              </a:rPr>
              <a:t>Recommendations - Document Analyzer</a:t>
            </a:r>
            <a:endParaRPr lang="en-US" dirty="0"/>
          </a:p>
        </p:txBody>
      </p:sp>
      <p:sp>
        <p:nvSpPr>
          <p:cNvPr id="3" name="Shape 109"/>
          <p:cNvSpPr txBox="1"/>
          <p:nvPr/>
        </p:nvSpPr>
        <p:spPr>
          <a:xfrm>
            <a:off x="152400" y="1219200"/>
            <a:ext cx="8839200" cy="4555053"/>
          </a:xfrm>
          <a:prstGeom prst="rect">
            <a:avLst/>
          </a:prstGeom>
          <a:solidFill>
            <a:srgbClr val="F8F8F8"/>
          </a:solidFill>
          <a:ln>
            <a:noFill/>
          </a:ln>
        </p:spPr>
        <p:txBody>
          <a:bodyPr wrap="square" lIns="91425" tIns="45700" rIns="91425" bIns="45700" anchor="t" anchorCtr="0">
            <a:spAutoFit/>
          </a:bodyPr>
          <a:lstStyle/>
          <a:p>
            <a:pPr marL="457200" lvl="1">
              <a:spcBef>
                <a:spcPts val="560"/>
              </a:spcBef>
              <a:buClr>
                <a:srgbClr val="006600"/>
              </a:buClr>
              <a:buSzPct val="101190"/>
            </a:pPr>
            <a:r>
              <a:rPr lang="en-US" sz="2400" b="1" dirty="0">
                <a:solidFill>
                  <a:schemeClr val="bg1"/>
                </a:solidFill>
                <a:latin typeface="Calibri"/>
                <a:ea typeface="Calibri"/>
                <a:cs typeface="Calibri"/>
                <a:sym typeface="Calibri"/>
              </a:rPr>
              <a:t>Below are the salient points </a:t>
            </a:r>
            <a:r>
              <a:rPr lang="en-US" sz="2400" b="1" dirty="0" smtClean="0">
                <a:solidFill>
                  <a:schemeClr val="bg1"/>
                </a:solidFill>
                <a:latin typeface="Calibri"/>
                <a:ea typeface="Calibri"/>
                <a:cs typeface="Calibri"/>
                <a:sym typeface="Calibri"/>
              </a:rPr>
              <a:t>from our recommendations for improving the Analyzer feature of Innoslate:</a:t>
            </a:r>
          </a:p>
          <a:p>
            <a:pPr marL="800100" lvl="1" indent="-342900">
              <a:spcBef>
                <a:spcPts val="560"/>
              </a:spcBef>
              <a:buClr>
                <a:srgbClr val="006600"/>
              </a:buClr>
              <a:buSzPct val="101190"/>
              <a:buFont typeface="Arial" pitchFamily="34" charset="0"/>
              <a:buChar char="•"/>
            </a:pPr>
            <a:r>
              <a:rPr lang="en-US" sz="2200" dirty="0" smtClean="0"/>
              <a:t>When uploading files using the Analyzer, there exist 2 identical options for seemingly doing the same thing (i.e. upload files), namely “Upload Documents” and “Select Documents” options. Recommended to have only one of the options.</a:t>
            </a:r>
          </a:p>
          <a:p>
            <a:pPr marL="800100" lvl="1" indent="-342900">
              <a:spcBef>
                <a:spcPts val="560"/>
              </a:spcBef>
              <a:buClr>
                <a:srgbClr val="006600"/>
              </a:buClr>
              <a:buSzPct val="101190"/>
              <a:buFont typeface="Arial" pitchFamily="34" charset="0"/>
              <a:buChar char="•"/>
            </a:pPr>
            <a:r>
              <a:rPr lang="en-US" sz="2200" dirty="0" smtClean="0"/>
              <a:t>Similar to the importing feature of the database function mentioned previously, need to have explicit messages prompting user the status and outcome of file uploads.</a:t>
            </a:r>
          </a:p>
          <a:p>
            <a:pPr marL="800100" lvl="1" indent="-342900">
              <a:spcBef>
                <a:spcPts val="560"/>
              </a:spcBef>
              <a:buClr>
                <a:srgbClr val="006600"/>
              </a:buClr>
              <a:buSzPct val="101190"/>
              <a:buFont typeface="Arial" pitchFamily="34" charset="0"/>
              <a:buChar char="•"/>
            </a:pPr>
            <a:r>
              <a:rPr lang="en-US" sz="2200" dirty="0" smtClean="0"/>
              <a:t>When file fails to upload, need to provide more specific error messages rather than simply stating that the upload failed.</a:t>
            </a:r>
            <a:endParaRPr lang="en-US" sz="2200" dirty="0"/>
          </a:p>
          <a:p>
            <a:pPr marL="457200" lvl="1">
              <a:spcBef>
                <a:spcPts val="560"/>
              </a:spcBef>
              <a:buClr>
                <a:srgbClr val="006600"/>
              </a:buClr>
              <a:buSzPct val="101190"/>
            </a:pPr>
            <a:endParaRPr lang="en-US" sz="2400" b="1" dirty="0" smtClean="0">
              <a:solidFill>
                <a:schemeClr val="bg1"/>
              </a:solidFill>
              <a:latin typeface="Calibri"/>
              <a:ea typeface="Calibri"/>
              <a:cs typeface="Calibri"/>
              <a:sym typeface="Calibri"/>
            </a:endParaRPr>
          </a:p>
        </p:txBody>
      </p:sp>
    </p:spTree>
    <p:extLst>
      <p:ext uri="{BB962C8B-B14F-4D97-AF65-F5344CB8AC3E}">
        <p14:creationId xmlns:p14="http://schemas.microsoft.com/office/powerpoint/2010/main" val="4244883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00"/>
                </a:solidFill>
                <a:latin typeface="Calibri"/>
                <a:ea typeface="Calibri"/>
                <a:cs typeface="Calibri"/>
              </a:rPr>
              <a:t>Recommendations - Report Generation</a:t>
            </a:r>
            <a:endParaRPr lang="en-US" dirty="0"/>
          </a:p>
        </p:txBody>
      </p:sp>
      <p:sp>
        <p:nvSpPr>
          <p:cNvPr id="3" name="Shape 109"/>
          <p:cNvSpPr txBox="1"/>
          <p:nvPr/>
        </p:nvSpPr>
        <p:spPr>
          <a:xfrm>
            <a:off x="152400" y="1219200"/>
            <a:ext cx="8839200" cy="2769949"/>
          </a:xfrm>
          <a:prstGeom prst="rect">
            <a:avLst/>
          </a:prstGeom>
          <a:solidFill>
            <a:srgbClr val="F8F8F8"/>
          </a:solidFill>
          <a:ln>
            <a:noFill/>
          </a:ln>
        </p:spPr>
        <p:txBody>
          <a:bodyPr wrap="square" lIns="91425" tIns="45700" rIns="91425" bIns="45700" anchor="t" anchorCtr="0">
            <a:spAutoFit/>
          </a:bodyPr>
          <a:lstStyle/>
          <a:p>
            <a:pPr marL="457200" lvl="1">
              <a:spcBef>
                <a:spcPts val="560"/>
              </a:spcBef>
              <a:buClr>
                <a:srgbClr val="006600"/>
              </a:buClr>
              <a:buSzPct val="101190"/>
            </a:pPr>
            <a:r>
              <a:rPr lang="en-US" sz="2400" b="1" dirty="0" smtClean="0">
                <a:solidFill>
                  <a:schemeClr val="bg1"/>
                </a:solidFill>
                <a:latin typeface="Calibri"/>
                <a:ea typeface="Calibri"/>
                <a:cs typeface="Calibri"/>
                <a:sym typeface="Calibri"/>
              </a:rPr>
              <a:t>Below are the salient points from our recommendations for improving the Report Generation feature of Innoslate:</a:t>
            </a:r>
          </a:p>
          <a:p>
            <a:pPr marL="800100" lvl="1" indent="-342900">
              <a:spcBef>
                <a:spcPts val="560"/>
              </a:spcBef>
              <a:buClr>
                <a:srgbClr val="006600"/>
              </a:buClr>
              <a:buSzPct val="101190"/>
              <a:buFont typeface="Arial" pitchFamily="34" charset="0"/>
              <a:buChar char="•"/>
            </a:pPr>
            <a:r>
              <a:rPr lang="en-US" sz="2200" dirty="0"/>
              <a:t>Since </a:t>
            </a:r>
            <a:r>
              <a:rPr lang="en-US" sz="2200" dirty="0" err="1"/>
              <a:t>DoDAF</a:t>
            </a:r>
            <a:r>
              <a:rPr lang="en-US" sz="2200" dirty="0"/>
              <a:t> views and reports are essential tools for a Systems Engineer, that capability need to be implemented soon.</a:t>
            </a:r>
          </a:p>
          <a:p>
            <a:pPr marL="800100" lvl="1" indent="-342900">
              <a:spcBef>
                <a:spcPts val="560"/>
              </a:spcBef>
              <a:buClr>
                <a:srgbClr val="006600"/>
              </a:buClr>
              <a:buSzPct val="101190"/>
              <a:buFont typeface="Arial" pitchFamily="34" charset="0"/>
              <a:buChar char="•"/>
            </a:pPr>
            <a:r>
              <a:rPr lang="en-US" sz="2200" dirty="0" smtClean="0"/>
              <a:t>It </a:t>
            </a:r>
            <a:r>
              <a:rPr lang="en-US" sz="2200" dirty="0"/>
              <a:t>would be </a:t>
            </a:r>
            <a:r>
              <a:rPr lang="en-US" sz="2200" dirty="0" smtClean="0"/>
              <a:t>useful if </a:t>
            </a:r>
            <a:r>
              <a:rPr lang="en-US" sz="2200" dirty="0"/>
              <a:t>the 'Report Completed' dialog had a 'View Report' button which would open the report just generated.</a:t>
            </a:r>
            <a:endParaRPr lang="en-US" sz="2200" dirty="0">
              <a:sym typeface="Calibri"/>
            </a:endParaRPr>
          </a:p>
        </p:txBody>
      </p:sp>
    </p:spTree>
    <p:extLst>
      <p:ext uri="{BB962C8B-B14F-4D97-AF65-F5344CB8AC3E}">
        <p14:creationId xmlns:p14="http://schemas.microsoft.com/office/powerpoint/2010/main" val="18305365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00"/>
                </a:solidFill>
                <a:latin typeface="Calibri"/>
                <a:ea typeface="Calibri"/>
                <a:cs typeface="Calibri"/>
              </a:rPr>
              <a:t>Next Steps</a:t>
            </a:r>
            <a:endParaRPr lang="en-US" dirty="0"/>
          </a:p>
        </p:txBody>
      </p:sp>
      <p:sp>
        <p:nvSpPr>
          <p:cNvPr id="3" name="Shape 109"/>
          <p:cNvSpPr txBox="1"/>
          <p:nvPr/>
        </p:nvSpPr>
        <p:spPr>
          <a:xfrm>
            <a:off x="152400" y="1219200"/>
            <a:ext cx="8839200" cy="1600398"/>
          </a:xfrm>
          <a:prstGeom prst="rect">
            <a:avLst/>
          </a:prstGeom>
          <a:solidFill>
            <a:srgbClr val="F8F8F8"/>
          </a:solidFill>
          <a:ln>
            <a:noFill/>
          </a:ln>
        </p:spPr>
        <p:txBody>
          <a:bodyPr wrap="square" lIns="91425" tIns="45700" rIns="91425" bIns="45700" anchor="t" anchorCtr="0">
            <a:spAutoFit/>
          </a:bodyPr>
          <a:lstStyle/>
          <a:p>
            <a:pPr marL="800100" lvl="1" indent="-342900">
              <a:spcBef>
                <a:spcPts val="560"/>
              </a:spcBef>
              <a:buClr>
                <a:srgbClr val="006600"/>
              </a:buClr>
              <a:buSzPct val="101190"/>
              <a:buFont typeface="Arial" pitchFamily="34" charset="0"/>
              <a:buChar char="•"/>
            </a:pPr>
            <a:r>
              <a:rPr lang="en-US" sz="2200" dirty="0" smtClean="0"/>
              <a:t>Continue integrating the analysis of the two teams</a:t>
            </a:r>
          </a:p>
          <a:p>
            <a:pPr marL="800100" lvl="1" indent="-342900">
              <a:spcBef>
                <a:spcPts val="560"/>
              </a:spcBef>
              <a:buClr>
                <a:srgbClr val="006600"/>
              </a:buClr>
              <a:buSzPct val="101190"/>
              <a:buFont typeface="Arial" pitchFamily="34" charset="0"/>
              <a:buChar char="•"/>
            </a:pPr>
            <a:r>
              <a:rPr lang="en-US" sz="2200" dirty="0" smtClean="0"/>
              <a:t>Refine recommendations to ensure final recommendations are sound and appropriate</a:t>
            </a:r>
          </a:p>
          <a:p>
            <a:pPr marL="800100" lvl="1" indent="-342900">
              <a:spcBef>
                <a:spcPts val="560"/>
              </a:spcBef>
              <a:buClr>
                <a:srgbClr val="006600"/>
              </a:buClr>
              <a:buSzPct val="101190"/>
              <a:buFont typeface="Arial" pitchFamily="34" charset="0"/>
              <a:buChar char="•"/>
            </a:pPr>
            <a:r>
              <a:rPr lang="en-US" sz="2200" dirty="0" smtClean="0"/>
              <a:t>Finalize report and presentation</a:t>
            </a:r>
            <a:endParaRPr lang="en-US" sz="2200" dirty="0">
              <a:sym typeface="Calibri"/>
            </a:endParaRPr>
          </a:p>
        </p:txBody>
      </p:sp>
    </p:spTree>
    <p:extLst>
      <p:ext uri="{BB962C8B-B14F-4D97-AF65-F5344CB8AC3E}">
        <p14:creationId xmlns:p14="http://schemas.microsoft.com/office/powerpoint/2010/main" val="3145894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609600" y="2877611"/>
            <a:ext cx="8153399" cy="769401"/>
          </a:xfrm>
          <a:prstGeom prst="rect">
            <a:avLst/>
          </a:prstGeom>
          <a:noFill/>
          <a:ln>
            <a:noFill/>
          </a:ln>
        </p:spPr>
        <p:txBody>
          <a:bodyPr lIns="91425" tIns="45700" rIns="91425" bIns="45700" anchor="ctr" anchorCtr="0">
            <a:spAutoFit/>
          </a:bodyPr>
          <a:lstStyle/>
          <a:p>
            <a:pPr marL="0" marR="0" lvl="0" indent="0" algn="ctr" rtl="0">
              <a:spcBef>
                <a:spcPts val="0"/>
              </a:spcBef>
              <a:spcAft>
                <a:spcPts val="0"/>
              </a:spcAft>
              <a:buSzPct val="25000"/>
              <a:buNone/>
            </a:pPr>
            <a:r>
              <a:rPr lang="x-none" sz="4400" b="0" i="0" u="none" strike="noStrike" cap="none" baseline="0">
                <a:solidFill>
                  <a:schemeClr val="lt1"/>
                </a:solidFill>
                <a:latin typeface="Calibri"/>
                <a:ea typeface="Calibri"/>
                <a:cs typeface="Calibri"/>
                <a:sym typeface="Calibri"/>
              </a:rPr>
              <a:t>Questions</a:t>
            </a:r>
          </a:p>
        </p:txBody>
      </p:sp>
    </p:spTree>
    <p:extLst>
      <p:ext uri="{BB962C8B-B14F-4D97-AF65-F5344CB8AC3E}">
        <p14:creationId xmlns:p14="http://schemas.microsoft.com/office/powerpoint/2010/main" val="3858395709"/>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81000" y="276929"/>
            <a:ext cx="8763000" cy="646290"/>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sz="3600" dirty="0" smtClean="0">
                <a:latin typeface="Calibri"/>
                <a:ea typeface="Calibri"/>
                <a:cs typeface="Calibri"/>
                <a:sym typeface="Calibri"/>
              </a:rPr>
              <a:t>Analysis </a:t>
            </a:r>
            <a:r>
              <a:rPr lang="en-US" sz="3600" dirty="0" smtClean="0">
                <a:latin typeface="Calibri"/>
                <a:ea typeface="Calibri"/>
                <a:cs typeface="Calibri"/>
                <a:sym typeface="Calibri"/>
              </a:rPr>
              <a:t>Scope</a:t>
            </a:r>
            <a:endParaRPr lang="x-none" sz="3600" b="0" i="0" u="none" strike="noStrike" cap="none" baseline="0">
              <a:solidFill>
                <a:schemeClr val="lt1"/>
              </a:solidFill>
              <a:latin typeface="Calibri"/>
              <a:ea typeface="Calibri"/>
              <a:cs typeface="Calibri"/>
              <a:sym typeface="Calibri"/>
            </a:endParaRPr>
          </a:p>
        </p:txBody>
      </p:sp>
      <p:sp>
        <p:nvSpPr>
          <p:cNvPr id="4" name="Shape 109"/>
          <p:cNvSpPr txBox="1"/>
          <p:nvPr/>
        </p:nvSpPr>
        <p:spPr>
          <a:xfrm>
            <a:off x="152401" y="1447800"/>
            <a:ext cx="8839199" cy="3677890"/>
          </a:xfrm>
          <a:prstGeom prst="rect">
            <a:avLst/>
          </a:prstGeom>
          <a:solidFill>
            <a:srgbClr val="F8F8F8"/>
          </a:solidFill>
          <a:ln>
            <a:noFill/>
          </a:ln>
        </p:spPr>
        <p:txBody>
          <a:bodyPr wrap="square" lIns="91425" tIns="45700" rIns="91425" bIns="45700" anchor="t" anchorCtr="0">
            <a:spAutoFit/>
          </a:bodyPr>
          <a:lstStyle/>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Focus of the test is on the </a:t>
            </a:r>
            <a:r>
              <a:rPr lang="en-US" sz="2600" dirty="0" smtClean="0">
                <a:solidFill>
                  <a:schemeClr val="lt1"/>
                </a:solidFill>
                <a:latin typeface="Calibri"/>
                <a:ea typeface="Calibri"/>
                <a:cs typeface="Calibri"/>
                <a:sym typeface="Calibri"/>
              </a:rPr>
              <a:t>functionality, usability, performance, and documentation of/for </a:t>
            </a:r>
            <a:r>
              <a:rPr lang="en-US" sz="2600" dirty="0" smtClean="0">
                <a:solidFill>
                  <a:schemeClr val="lt1"/>
                </a:solidFill>
                <a:latin typeface="Calibri"/>
                <a:ea typeface="Calibri"/>
                <a:cs typeface="Calibri"/>
                <a:sym typeface="Calibri"/>
              </a:rPr>
              <a:t>the </a:t>
            </a:r>
            <a:r>
              <a:rPr lang="en-US" sz="2600" dirty="0" smtClean="0">
                <a:solidFill>
                  <a:schemeClr val="lt1"/>
                </a:solidFill>
                <a:latin typeface="Calibri"/>
                <a:ea typeface="Calibri"/>
                <a:cs typeface="Calibri"/>
                <a:sym typeface="Calibri"/>
              </a:rPr>
              <a:t>tool</a:t>
            </a:r>
            <a:endParaRPr lang="en-US" sz="2600" dirty="0" smtClean="0">
              <a:solidFill>
                <a:schemeClr val="lt1"/>
              </a:solidFill>
              <a:latin typeface="Calibri"/>
              <a:ea typeface="Calibri"/>
              <a:cs typeface="Calibri"/>
              <a:sym typeface="Calibri"/>
            </a:endParaRP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Capabilities of the </a:t>
            </a:r>
            <a:r>
              <a:rPr lang="en-US" sz="2600" dirty="0" err="1" smtClean="0">
                <a:solidFill>
                  <a:schemeClr val="lt1"/>
                </a:solidFill>
                <a:latin typeface="Calibri"/>
                <a:ea typeface="Calibri"/>
                <a:cs typeface="Calibri"/>
                <a:sym typeface="Calibri"/>
              </a:rPr>
              <a:t>Innoslate</a:t>
            </a:r>
            <a:r>
              <a:rPr lang="en-US" sz="2600" dirty="0" smtClean="0">
                <a:solidFill>
                  <a:schemeClr val="lt1"/>
                </a:solidFill>
                <a:latin typeface="Calibri"/>
                <a:ea typeface="Calibri"/>
                <a:cs typeface="Calibri"/>
                <a:sym typeface="Calibri"/>
              </a:rPr>
              <a:t> have been scoped to</a:t>
            </a:r>
            <a:r>
              <a:rPr lang="en-US" sz="2600" dirty="0" smtClean="0">
                <a:solidFill>
                  <a:schemeClr val="lt1"/>
                </a:solidFill>
                <a:latin typeface="Calibri"/>
                <a:ea typeface="Calibri"/>
                <a:cs typeface="Calibri"/>
                <a:sym typeface="Calibri"/>
              </a:rPr>
              <a:t>:</a:t>
            </a:r>
          </a:p>
          <a:p>
            <a:pPr marL="1085850" lvl="4" indent="-285750">
              <a:spcBef>
                <a:spcPts val="560"/>
              </a:spcBef>
              <a:buClr>
                <a:srgbClr val="006600"/>
              </a:buClr>
              <a:buSzPct val="101190"/>
              <a:buFont typeface="Arial"/>
              <a:buChar char="•"/>
            </a:pPr>
            <a:r>
              <a:rPr lang="en-US" sz="2600" b="0" i="0" u="none" strike="noStrike" cap="none" baseline="0" dirty="0" smtClean="0">
                <a:solidFill>
                  <a:schemeClr val="lt1"/>
                </a:solidFill>
                <a:latin typeface="Calibri"/>
                <a:ea typeface="Calibri"/>
                <a:cs typeface="Calibri"/>
                <a:sym typeface="Calibri"/>
              </a:rPr>
              <a:t>Database</a:t>
            </a:r>
            <a:r>
              <a:rPr lang="en-US" sz="2600" b="0" i="0" u="none" strike="noStrike" cap="none" dirty="0" smtClean="0">
                <a:solidFill>
                  <a:schemeClr val="lt1"/>
                </a:solidFill>
                <a:latin typeface="Calibri"/>
                <a:ea typeface="Calibri"/>
                <a:cs typeface="Calibri"/>
                <a:sym typeface="Calibri"/>
              </a:rPr>
              <a:t> View</a:t>
            </a:r>
          </a:p>
          <a:p>
            <a:pPr marL="1085850" lvl="4" indent="-285750">
              <a:spcBef>
                <a:spcPts val="560"/>
              </a:spcBef>
              <a:buClr>
                <a:srgbClr val="006600"/>
              </a:buClr>
              <a:buSzPct val="101190"/>
              <a:buFont typeface="Arial"/>
              <a:buChar char="•"/>
            </a:pPr>
            <a:r>
              <a:rPr lang="en-US" sz="2600" baseline="0" dirty="0" smtClean="0">
                <a:solidFill>
                  <a:schemeClr val="lt1"/>
                </a:solidFill>
                <a:latin typeface="Calibri"/>
                <a:ea typeface="Calibri"/>
                <a:cs typeface="Calibri"/>
                <a:sym typeface="Calibri"/>
              </a:rPr>
              <a:t>Requirements</a:t>
            </a:r>
            <a:r>
              <a:rPr lang="en-US" sz="2600" dirty="0" smtClean="0">
                <a:solidFill>
                  <a:schemeClr val="lt1"/>
                </a:solidFill>
                <a:latin typeface="Calibri"/>
                <a:ea typeface="Calibri"/>
                <a:cs typeface="Calibri"/>
                <a:sym typeface="Calibri"/>
              </a:rPr>
              <a:t> Gathering</a:t>
            </a:r>
          </a:p>
          <a:p>
            <a:pPr marL="1085850" lvl="4" indent="-285750">
              <a:spcBef>
                <a:spcPts val="560"/>
              </a:spcBef>
              <a:buClr>
                <a:srgbClr val="006600"/>
              </a:buClr>
              <a:buSzPct val="101190"/>
              <a:buFont typeface="Arial"/>
              <a:buChar char="•"/>
            </a:pPr>
            <a:r>
              <a:rPr lang="en-US" sz="2600" b="0" i="0" u="none" strike="noStrike" cap="none" baseline="0" dirty="0" smtClean="0">
                <a:solidFill>
                  <a:schemeClr val="lt1"/>
                </a:solidFill>
                <a:latin typeface="Calibri"/>
                <a:ea typeface="Calibri"/>
                <a:cs typeface="Calibri"/>
                <a:sym typeface="Calibri"/>
              </a:rPr>
              <a:t>Document</a:t>
            </a:r>
            <a:r>
              <a:rPr lang="en-US" sz="2600" b="0" i="0" u="none" strike="noStrike" cap="none" dirty="0" smtClean="0">
                <a:solidFill>
                  <a:schemeClr val="lt1"/>
                </a:solidFill>
                <a:latin typeface="Calibri"/>
                <a:ea typeface="Calibri"/>
                <a:cs typeface="Calibri"/>
                <a:sym typeface="Calibri"/>
              </a:rPr>
              <a:t> Analyzer</a:t>
            </a:r>
            <a:endParaRPr lang="en-US" sz="2600" b="0" i="0" u="none" strike="noStrike" cap="none" dirty="0" smtClean="0">
              <a:solidFill>
                <a:schemeClr val="lt1"/>
              </a:solidFill>
              <a:latin typeface="Calibri"/>
              <a:ea typeface="Calibri"/>
              <a:cs typeface="Calibri"/>
              <a:sym typeface="Calibri"/>
            </a:endParaRPr>
          </a:p>
          <a:p>
            <a:pPr marL="1085850" lvl="4" indent="-285750">
              <a:spcBef>
                <a:spcPts val="560"/>
              </a:spcBef>
              <a:buClr>
                <a:srgbClr val="006600"/>
              </a:buClr>
              <a:buSzPct val="101190"/>
              <a:buFont typeface="Arial"/>
              <a:buChar char="•"/>
            </a:pPr>
            <a:r>
              <a:rPr lang="en-US" sz="2600" baseline="0" dirty="0" smtClean="0">
                <a:solidFill>
                  <a:schemeClr val="lt1"/>
                </a:solidFill>
                <a:latin typeface="Calibri"/>
                <a:ea typeface="Calibri"/>
                <a:cs typeface="Calibri"/>
                <a:sym typeface="Calibri"/>
              </a:rPr>
              <a:t>Report</a:t>
            </a:r>
            <a:r>
              <a:rPr lang="en-US" sz="2600" dirty="0" smtClean="0">
                <a:solidFill>
                  <a:schemeClr val="lt1"/>
                </a:solidFill>
                <a:latin typeface="Calibri"/>
                <a:ea typeface="Calibri"/>
                <a:cs typeface="Calibri"/>
                <a:sym typeface="Calibri"/>
              </a:rPr>
              <a:t> </a:t>
            </a:r>
            <a:r>
              <a:rPr lang="en-US" sz="2600" dirty="0" smtClean="0">
                <a:solidFill>
                  <a:schemeClr val="lt1"/>
                </a:solidFill>
                <a:latin typeface="Calibri"/>
                <a:ea typeface="Calibri"/>
                <a:cs typeface="Calibri"/>
                <a:sym typeface="Calibri"/>
              </a:rPr>
              <a:t>Generation</a:t>
            </a:r>
            <a:endParaRPr lang="x-none" sz="2600" b="0" i="0" u="none" strike="noStrike" cap="none" baseline="0" smtClean="0">
              <a:solidFill>
                <a:schemeClr val="lt1"/>
              </a:solidFill>
              <a:latin typeface="Calibri"/>
              <a:ea typeface="Calibri"/>
              <a:cs typeface="Calibri"/>
              <a:sym typeface="Calibri"/>
            </a:endParaRPr>
          </a:p>
          <a:p>
            <a:endParaRPr lang="x-none" sz="2600" b="0" i="0" u="none" strike="noStrike" cap="none" baseline="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028064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153399" cy="1038224"/>
          </a:xfrm>
        </p:spPr>
        <p:txBody>
          <a:bodyPr/>
          <a:lstStyle/>
          <a:p>
            <a:r>
              <a:rPr lang="en-US" sz="3200" dirty="0" smtClean="0">
                <a:latin typeface="Calibri" pitchFamily="34" charset="0"/>
                <a:cs typeface="Calibri" pitchFamily="34" charset="0"/>
              </a:rPr>
              <a:t>Analysis Methodology - </a:t>
            </a:r>
            <a:r>
              <a:rPr lang="en-US" sz="3200" dirty="0" err="1" smtClean="0">
                <a:latin typeface="Calibri" pitchFamily="34" charset="0"/>
                <a:cs typeface="Calibri" pitchFamily="34" charset="0"/>
              </a:rPr>
              <a:t>Innoslate</a:t>
            </a:r>
            <a:r>
              <a:rPr lang="en-US" sz="3200" dirty="0" smtClean="0">
                <a:latin typeface="Calibri" pitchFamily="34" charset="0"/>
                <a:cs typeface="Calibri" pitchFamily="34" charset="0"/>
              </a:rPr>
              <a:t>™ </a:t>
            </a:r>
            <a:r>
              <a:rPr lang="en-US" sz="3200" dirty="0" smtClean="0">
                <a:latin typeface="Calibri" pitchFamily="34" charset="0"/>
                <a:cs typeface="Calibri" pitchFamily="34" charset="0"/>
              </a:rPr>
              <a:t>Evaluation </a:t>
            </a:r>
            <a:r>
              <a:rPr lang="en-US" sz="3200" dirty="0" smtClean="0">
                <a:latin typeface="Calibri" pitchFamily="34" charset="0"/>
                <a:cs typeface="Calibri" pitchFamily="34" charset="0"/>
              </a:rPr>
              <a:t>Criteria (1)</a:t>
            </a:r>
            <a:endParaRPr lang="en-US" sz="3200" dirty="0">
              <a:latin typeface="Calibri" pitchFamily="34" charset="0"/>
              <a:cs typeface="Calibri" pitchFamily="34" charset="0"/>
            </a:endParaRPr>
          </a:p>
        </p:txBody>
      </p:sp>
      <p:sp>
        <p:nvSpPr>
          <p:cNvPr id="4" name="TextBox 3"/>
          <p:cNvSpPr txBox="1"/>
          <p:nvPr/>
        </p:nvSpPr>
        <p:spPr>
          <a:xfrm>
            <a:off x="228600" y="1219200"/>
            <a:ext cx="8686800" cy="4154984"/>
          </a:xfrm>
          <a:prstGeom prst="rect">
            <a:avLst/>
          </a:prstGeom>
          <a:solidFill>
            <a:srgbClr val="F8F8F8"/>
          </a:solidFill>
        </p:spPr>
        <p:txBody>
          <a:bodyPr wrap="square" rtlCol="0">
            <a:spAutoFit/>
          </a:bodyPr>
          <a:lstStyle/>
          <a:p>
            <a:pPr indent="228600">
              <a:buClr>
                <a:schemeClr val="accent6"/>
              </a:buClr>
              <a:buFont typeface="Arial" pitchFamily="34" charset="0"/>
              <a:buChar char="•"/>
            </a:pPr>
            <a:r>
              <a:rPr lang="en-US" sz="2400" dirty="0" smtClean="0">
                <a:latin typeface="Calibri" pitchFamily="34" charset="0"/>
                <a:cs typeface="Calibri" pitchFamily="34" charset="0"/>
              </a:rPr>
              <a:t>Functionality</a:t>
            </a:r>
          </a:p>
          <a:p>
            <a:pPr marL="457200" indent="228600">
              <a:buClr>
                <a:schemeClr val="accent6"/>
              </a:buClr>
              <a:buFont typeface="Arial" pitchFamily="34" charset="0"/>
              <a:buChar char="•"/>
            </a:pPr>
            <a:r>
              <a:rPr lang="en-US" sz="1800" dirty="0" smtClean="0">
                <a:latin typeface="Calibri" pitchFamily="34" charset="0"/>
                <a:cs typeface="Calibri" pitchFamily="34" charset="0"/>
              </a:rPr>
              <a:t>Database – create, edit, delete, import, sort, search, filter content entities</a:t>
            </a:r>
          </a:p>
          <a:p>
            <a:pPr marL="457200" indent="228600">
              <a:buClr>
                <a:schemeClr val="accent6"/>
              </a:buClr>
              <a:buFont typeface="Arial" pitchFamily="34" charset="0"/>
              <a:buChar char="•"/>
            </a:pPr>
            <a:r>
              <a:rPr lang="en-US" sz="1800" dirty="0" smtClean="0">
                <a:latin typeface="Calibri" pitchFamily="34" charset="0"/>
                <a:cs typeface="Calibri" pitchFamily="34" charset="0"/>
              </a:rPr>
              <a:t>Reports</a:t>
            </a:r>
          </a:p>
          <a:p>
            <a:pPr marL="457200" indent="228600">
              <a:buClr>
                <a:schemeClr val="accent6"/>
              </a:buClr>
              <a:buFont typeface="Arial" pitchFamily="34" charset="0"/>
              <a:buChar char="•"/>
            </a:pPr>
            <a:r>
              <a:rPr lang="en-US" sz="1800" dirty="0" smtClean="0">
                <a:latin typeface="Calibri" pitchFamily="34" charset="0"/>
                <a:cs typeface="Calibri" pitchFamily="34" charset="0"/>
              </a:rPr>
              <a:t>Requirements – create, edit, delete, sort, search, filter, validate, and map requirement statements</a:t>
            </a:r>
          </a:p>
          <a:p>
            <a:pPr marL="457200" indent="228600">
              <a:buClr>
                <a:schemeClr val="accent6"/>
              </a:buClr>
              <a:buFont typeface="Arial" pitchFamily="34" charset="0"/>
              <a:buChar char="•"/>
            </a:pPr>
            <a:r>
              <a:rPr lang="en-US" sz="1800" dirty="0" smtClean="0">
                <a:latin typeface="Calibri" pitchFamily="34" charset="0"/>
                <a:cs typeface="Calibri" pitchFamily="34" charset="0"/>
              </a:rPr>
              <a:t>Collaboration – project sharing, shared user presence notification</a:t>
            </a:r>
          </a:p>
          <a:p>
            <a:pPr indent="228600">
              <a:buClr>
                <a:schemeClr val="accent6"/>
              </a:buClr>
              <a:buFont typeface="Arial" pitchFamily="34" charset="0"/>
              <a:buChar char="•"/>
            </a:pPr>
            <a:r>
              <a:rPr lang="en-US" sz="2400" dirty="0" smtClean="0">
                <a:latin typeface="Calibri" pitchFamily="34" charset="0"/>
                <a:cs typeface="Calibri" pitchFamily="34" charset="0"/>
              </a:rPr>
              <a:t>Usability</a:t>
            </a:r>
          </a:p>
          <a:p>
            <a:pPr marL="457200" lvl="1" indent="228600">
              <a:buClr>
                <a:schemeClr val="accent6"/>
              </a:buClr>
              <a:buFont typeface="Arial" pitchFamily="34" charset="0"/>
              <a:buChar char="•"/>
            </a:pPr>
            <a:r>
              <a:rPr lang="en-US" sz="1800" dirty="0" smtClean="0">
                <a:latin typeface="Calibri" pitchFamily="34" charset="0"/>
                <a:cs typeface="Calibri" pitchFamily="34" charset="0"/>
              </a:rPr>
              <a:t>Navigation</a:t>
            </a:r>
          </a:p>
          <a:p>
            <a:pPr marL="457200" lvl="1" indent="228600">
              <a:buClr>
                <a:schemeClr val="accent6"/>
              </a:buClr>
              <a:buFont typeface="Arial" pitchFamily="34" charset="0"/>
              <a:buChar char="•"/>
            </a:pPr>
            <a:r>
              <a:rPr lang="en-US" sz="1800" dirty="0" smtClean="0">
                <a:latin typeface="Calibri" pitchFamily="34" charset="0"/>
                <a:cs typeface="Calibri" pitchFamily="34" charset="0"/>
              </a:rPr>
              <a:t>Coverage of and ability to develop selected SELC artifacts successfully</a:t>
            </a:r>
          </a:p>
          <a:p>
            <a:pPr marL="457200" lvl="1" indent="228600">
              <a:buClr>
                <a:schemeClr val="accent6"/>
              </a:buClr>
              <a:buFont typeface="Arial" pitchFamily="34" charset="0"/>
              <a:buChar char="•"/>
            </a:pPr>
            <a:r>
              <a:rPr lang="en-US" sz="1800" dirty="0" smtClean="0">
                <a:latin typeface="Calibri" pitchFamily="34" charset="0"/>
                <a:cs typeface="Calibri" pitchFamily="34" charset="0"/>
              </a:rPr>
              <a:t>Intuitiveness and efficiency with regard to utilizing the tool functions</a:t>
            </a:r>
          </a:p>
          <a:p>
            <a:pPr marL="457200" lvl="1" indent="228600">
              <a:buClr>
                <a:schemeClr val="accent6"/>
              </a:buClr>
              <a:buFont typeface="Arial" pitchFamily="34" charset="0"/>
              <a:buChar char="•"/>
            </a:pPr>
            <a:r>
              <a:rPr lang="en-US" sz="1800" dirty="0" smtClean="0">
                <a:latin typeface="Calibri" pitchFamily="34" charset="0"/>
                <a:cs typeface="Calibri" pitchFamily="34" charset="0"/>
              </a:rPr>
              <a:t>Data organization</a:t>
            </a:r>
          </a:p>
          <a:p>
            <a:pPr marL="457200" lvl="1" indent="228600">
              <a:buClr>
                <a:schemeClr val="accent6"/>
              </a:buClr>
              <a:buFont typeface="Arial" pitchFamily="34" charset="0"/>
              <a:buChar char="•"/>
            </a:pPr>
            <a:r>
              <a:rPr lang="en-US" sz="1800" dirty="0" smtClean="0">
                <a:latin typeface="Calibri" pitchFamily="34" charset="0"/>
                <a:cs typeface="Calibri" pitchFamily="34" charset="0"/>
              </a:rPr>
              <a:t>Consistent user interface across browsers used for testing (Firefox and Chrome)</a:t>
            </a:r>
          </a:p>
          <a:p>
            <a:pPr marL="457200" lvl="1" indent="228600">
              <a:buClr>
                <a:schemeClr val="accent6"/>
              </a:buClr>
              <a:buFont typeface="Arial" pitchFamily="34" charset="0"/>
              <a:buChar char="•"/>
            </a:pPr>
            <a:r>
              <a:rPr lang="en-US" sz="1800" dirty="0" smtClean="0">
                <a:latin typeface="Calibri" pitchFamily="34" charset="0"/>
                <a:cs typeface="Calibri" pitchFamily="34" charset="0"/>
              </a:rPr>
              <a:t>Context specific feedback related to user actions</a:t>
            </a:r>
          </a:p>
          <a:p>
            <a:pPr marL="457200" lvl="1" indent="228600">
              <a:buClr>
                <a:schemeClr val="accent6"/>
              </a:buClr>
              <a:buFont typeface="Arial" pitchFamily="34" charset="0"/>
              <a:buChar char="•"/>
            </a:pPr>
            <a:r>
              <a:rPr lang="en-US" sz="1800" dirty="0" smtClean="0">
                <a:latin typeface="Calibri" pitchFamily="34" charset="0"/>
                <a:cs typeface="Calibri" pitchFamily="34" charset="0"/>
              </a:rPr>
              <a:t>Site map or tool functional hierarchy</a:t>
            </a:r>
          </a:p>
        </p:txBody>
      </p:sp>
    </p:spTree>
    <p:extLst>
      <p:ext uri="{BB962C8B-B14F-4D97-AF65-F5344CB8AC3E}">
        <p14:creationId xmlns:p14="http://schemas.microsoft.com/office/powerpoint/2010/main" val="3939823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80963"/>
            <a:ext cx="8153399" cy="1038224"/>
          </a:xfrm>
        </p:spPr>
        <p:txBody>
          <a:bodyPr/>
          <a:lstStyle/>
          <a:p>
            <a:r>
              <a:rPr lang="en-US" sz="3200" dirty="0" smtClean="0">
                <a:latin typeface="Calibri" pitchFamily="34" charset="0"/>
                <a:cs typeface="Calibri" pitchFamily="34" charset="0"/>
              </a:rPr>
              <a:t>Analysis Methodology - </a:t>
            </a:r>
            <a:r>
              <a:rPr lang="en-US" sz="3200" dirty="0" err="1" smtClean="0">
                <a:latin typeface="Calibri" pitchFamily="34" charset="0"/>
                <a:cs typeface="Calibri" pitchFamily="34" charset="0"/>
              </a:rPr>
              <a:t>Innoslate</a:t>
            </a:r>
            <a:r>
              <a:rPr lang="en-US" sz="3200" dirty="0" smtClean="0">
                <a:latin typeface="Calibri" pitchFamily="34" charset="0"/>
                <a:cs typeface="Calibri" pitchFamily="34" charset="0"/>
              </a:rPr>
              <a:t>™ </a:t>
            </a:r>
            <a:r>
              <a:rPr lang="en-US" sz="3200" dirty="0" smtClean="0">
                <a:latin typeface="Calibri" pitchFamily="34" charset="0"/>
                <a:cs typeface="Calibri" pitchFamily="34" charset="0"/>
              </a:rPr>
              <a:t>Evaluation </a:t>
            </a:r>
            <a:r>
              <a:rPr lang="en-US" sz="3200" dirty="0" smtClean="0">
                <a:latin typeface="Calibri" pitchFamily="34" charset="0"/>
                <a:cs typeface="Calibri" pitchFamily="34" charset="0"/>
              </a:rPr>
              <a:t>Criteria (2)</a:t>
            </a:r>
            <a:endParaRPr lang="en-US" sz="3200" dirty="0">
              <a:latin typeface="Calibri" pitchFamily="34" charset="0"/>
              <a:cs typeface="Calibri" pitchFamily="34" charset="0"/>
            </a:endParaRPr>
          </a:p>
        </p:txBody>
      </p:sp>
      <p:sp>
        <p:nvSpPr>
          <p:cNvPr id="4" name="TextBox 3"/>
          <p:cNvSpPr txBox="1"/>
          <p:nvPr/>
        </p:nvSpPr>
        <p:spPr>
          <a:xfrm>
            <a:off x="228600" y="1358205"/>
            <a:ext cx="8686800" cy="2492990"/>
          </a:xfrm>
          <a:prstGeom prst="rect">
            <a:avLst/>
          </a:prstGeom>
          <a:solidFill>
            <a:srgbClr val="F8F8F8"/>
          </a:solidFill>
        </p:spPr>
        <p:txBody>
          <a:bodyPr wrap="square" rtlCol="0">
            <a:spAutoFit/>
          </a:bodyPr>
          <a:lstStyle/>
          <a:p>
            <a:pPr indent="228600">
              <a:buClr>
                <a:schemeClr val="accent6"/>
              </a:buClr>
              <a:buFont typeface="Arial" pitchFamily="34" charset="0"/>
              <a:buChar char="•"/>
            </a:pPr>
            <a:r>
              <a:rPr lang="en-US" sz="2400" dirty="0" smtClean="0">
                <a:latin typeface="Calibri" pitchFamily="34" charset="0"/>
                <a:cs typeface="Calibri" pitchFamily="34" charset="0"/>
              </a:rPr>
              <a:t>Performance</a:t>
            </a:r>
          </a:p>
          <a:p>
            <a:pPr marL="457200" indent="228600">
              <a:buClr>
                <a:schemeClr val="accent6"/>
              </a:buClr>
              <a:buFont typeface="Arial" pitchFamily="34" charset="0"/>
              <a:buChar char="•"/>
            </a:pPr>
            <a:r>
              <a:rPr lang="en-US" sz="1800" dirty="0" smtClean="0">
                <a:latin typeface="Calibri" pitchFamily="34" charset="0"/>
                <a:cs typeface="Calibri" pitchFamily="34" charset="0"/>
              </a:rPr>
              <a:t>Responsiveness</a:t>
            </a:r>
          </a:p>
          <a:p>
            <a:pPr marL="457200" indent="228600">
              <a:buClr>
                <a:schemeClr val="accent6"/>
              </a:buClr>
              <a:buFont typeface="Arial" pitchFamily="34" charset="0"/>
              <a:buChar char="•"/>
            </a:pPr>
            <a:r>
              <a:rPr lang="en-US" sz="1800" dirty="0" smtClean="0">
                <a:latin typeface="Calibri" pitchFamily="34" charset="0"/>
                <a:cs typeface="Calibri" pitchFamily="34" charset="0"/>
              </a:rPr>
              <a:t>Save/Update/Delete process time</a:t>
            </a:r>
          </a:p>
          <a:p>
            <a:pPr marL="457200" indent="228600">
              <a:buClr>
                <a:schemeClr val="accent6"/>
              </a:buClr>
              <a:buFont typeface="Arial" pitchFamily="34" charset="0"/>
              <a:buChar char="•"/>
            </a:pPr>
            <a:r>
              <a:rPr lang="en-US" sz="1800" dirty="0" smtClean="0">
                <a:latin typeface="Calibri" pitchFamily="34" charset="0"/>
                <a:cs typeface="Calibri" pitchFamily="34" charset="0"/>
              </a:rPr>
              <a:t>Batch function process time (validation, deletion of multiple entities)</a:t>
            </a:r>
          </a:p>
          <a:p>
            <a:pPr indent="228600">
              <a:buClr>
                <a:schemeClr val="accent6"/>
              </a:buClr>
              <a:buFont typeface="Arial" pitchFamily="34" charset="0"/>
              <a:buChar char="•"/>
            </a:pPr>
            <a:r>
              <a:rPr lang="en-US" sz="2400" dirty="0" smtClean="0">
                <a:latin typeface="Calibri" pitchFamily="34" charset="0"/>
                <a:cs typeface="Calibri" pitchFamily="34" charset="0"/>
              </a:rPr>
              <a:t>Documentation</a:t>
            </a:r>
            <a:endParaRPr lang="en-US" sz="2400" dirty="0" smtClean="0">
              <a:latin typeface="Calibri" pitchFamily="34" charset="0"/>
              <a:cs typeface="Calibri" pitchFamily="34" charset="0"/>
            </a:endParaRPr>
          </a:p>
          <a:p>
            <a:pPr marL="457200" indent="228600">
              <a:buClr>
                <a:schemeClr val="accent6"/>
              </a:buClr>
              <a:buFont typeface="Arial" pitchFamily="34" charset="0"/>
              <a:buChar char="•"/>
            </a:pPr>
            <a:r>
              <a:rPr lang="en-US" sz="1800" dirty="0" smtClean="0">
                <a:latin typeface="Calibri" pitchFamily="34" charset="0"/>
                <a:cs typeface="Calibri" pitchFamily="34" charset="0"/>
              </a:rPr>
              <a:t>Ease of understanding tools capabilities</a:t>
            </a:r>
          </a:p>
          <a:p>
            <a:pPr marL="457200" indent="228600">
              <a:buClr>
                <a:schemeClr val="accent6"/>
              </a:buClr>
              <a:buFont typeface="Arial" pitchFamily="34" charset="0"/>
              <a:buChar char="•"/>
            </a:pPr>
            <a:r>
              <a:rPr lang="en-US" sz="1800" dirty="0" smtClean="0">
                <a:latin typeface="Calibri" pitchFamily="34" charset="0"/>
                <a:cs typeface="Calibri" pitchFamily="34" charset="0"/>
              </a:rPr>
              <a:t>Accuracy</a:t>
            </a:r>
          </a:p>
          <a:p>
            <a:pPr marL="457200" indent="228600">
              <a:buClr>
                <a:schemeClr val="accent6"/>
              </a:buClr>
              <a:buFont typeface="Arial" pitchFamily="34" charset="0"/>
              <a:buChar char="•"/>
            </a:pPr>
            <a:r>
              <a:rPr lang="en-US" sz="1800" dirty="0" smtClean="0">
                <a:latin typeface="Calibri" pitchFamily="34" charset="0"/>
                <a:cs typeface="Calibri" pitchFamily="34" charset="0"/>
              </a:rPr>
              <a:t>Guidance for troubleshooting issues</a:t>
            </a:r>
          </a:p>
        </p:txBody>
      </p:sp>
    </p:spTree>
    <p:extLst>
      <p:ext uri="{BB962C8B-B14F-4D97-AF65-F5344CB8AC3E}">
        <p14:creationId xmlns:p14="http://schemas.microsoft.com/office/powerpoint/2010/main" val="196591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04800" y="0"/>
            <a:ext cx="8991600" cy="1077178"/>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sz="3200" dirty="0" smtClean="0">
                <a:latin typeface="Calibri"/>
                <a:ea typeface="Calibri"/>
                <a:cs typeface="Calibri"/>
                <a:sym typeface="Calibri"/>
              </a:rPr>
              <a:t>Analysis Methodology - Scoring  </a:t>
            </a:r>
            <a:r>
              <a:rPr lang="en-US" sz="3200" dirty="0" smtClean="0">
                <a:latin typeface="Calibri"/>
                <a:ea typeface="Calibri"/>
                <a:cs typeface="Calibri"/>
                <a:sym typeface="Calibri"/>
              </a:rPr>
              <a:t>the Innoslate Capabilities</a:t>
            </a:r>
            <a:endParaRPr lang="x-none" sz="3200" b="0" i="0" u="none" strike="noStrike" cap="none" baseline="0">
              <a:solidFill>
                <a:schemeClr val="lt1"/>
              </a:solidFill>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5" name="Shape 109"/>
              <p:cNvSpPr txBox="1"/>
              <p:nvPr/>
            </p:nvSpPr>
            <p:spPr>
              <a:xfrm>
                <a:off x="152400" y="1286034"/>
                <a:ext cx="8839200" cy="4124166"/>
              </a:xfrm>
              <a:prstGeom prst="rect">
                <a:avLst/>
              </a:prstGeom>
              <a:solidFill>
                <a:srgbClr val="F8F8F8"/>
              </a:solidFill>
              <a:ln>
                <a:noFill/>
              </a:ln>
            </p:spPr>
            <p:txBody>
              <a:bodyPr wrap="square" lIns="91425" tIns="45700" rIns="91425" bIns="45700" anchor="t" anchorCtr="0">
                <a:spAutoFit/>
              </a:bodyPr>
              <a:lstStyle/>
              <a:p>
                <a:pPr marL="457200" lvl="1">
                  <a:spcBef>
                    <a:spcPts val="560"/>
                  </a:spcBef>
                  <a:buClr>
                    <a:srgbClr val="006600"/>
                  </a:buClr>
                  <a:buSzPct val="101190"/>
                </a:pPr>
                <a:r>
                  <a:rPr lang="en-US" sz="2800" b="1" dirty="0" smtClean="0">
                    <a:solidFill>
                      <a:schemeClr val="lt1"/>
                    </a:solidFill>
                    <a:latin typeface="Calibri"/>
                    <a:ea typeface="Calibri"/>
                    <a:cs typeface="Calibri"/>
                    <a:sym typeface="Calibri"/>
                  </a:rPr>
                  <a:t>Evaluation </a:t>
                </a:r>
                <a:r>
                  <a:rPr lang="en-US" sz="2800" b="1" dirty="0">
                    <a:solidFill>
                      <a:schemeClr val="lt1"/>
                    </a:solidFill>
                    <a:latin typeface="Calibri"/>
                    <a:ea typeface="Calibri"/>
                    <a:cs typeface="Calibri"/>
                    <a:sym typeface="Calibri"/>
                  </a:rPr>
                  <a:t>Criteria</a:t>
                </a: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The team has defined a set of evaluation criteria for each capability of the tool that is undergoing evaluation</a:t>
                </a:r>
              </a:p>
              <a:p>
                <a:pPr marL="457200" lvl="1">
                  <a:spcBef>
                    <a:spcPts val="560"/>
                  </a:spcBef>
                  <a:buClr>
                    <a:srgbClr val="006600"/>
                  </a:buClr>
                  <a:buSzPct val="101190"/>
                </a:pPr>
                <a:r>
                  <a:rPr lang="en-US" sz="2800" b="1" dirty="0" smtClean="0">
                    <a:solidFill>
                      <a:schemeClr val="lt1"/>
                    </a:solidFill>
                    <a:latin typeface="Calibri"/>
                    <a:ea typeface="Calibri"/>
                    <a:cs typeface="Calibri"/>
                  </a:rPr>
                  <a:t>Scoring</a:t>
                </a:r>
              </a:p>
              <a:p>
                <a:pPr marL="742950" lvl="1" indent="-285750">
                  <a:spcBef>
                    <a:spcPts val="560"/>
                  </a:spcBef>
                  <a:buClr>
                    <a:srgbClr val="006600"/>
                  </a:buClr>
                  <a:buSzPct val="101190"/>
                  <a:buFont typeface="Arial"/>
                  <a:buChar char="•"/>
                </a:pPr>
                <a:r>
                  <a:rPr lang="en-US" sz="2600" dirty="0">
                    <a:solidFill>
                      <a:schemeClr val="lt1"/>
                    </a:solidFill>
                    <a:latin typeface="Calibri"/>
                    <a:ea typeface="Calibri"/>
                    <a:cs typeface="Calibri"/>
                    <a:sym typeface="Calibri"/>
                  </a:rPr>
                  <a:t>A score will be assigned </a:t>
                </a:r>
                <a:r>
                  <a:rPr lang="en-US" sz="2600" dirty="0" smtClean="0">
                    <a:solidFill>
                      <a:schemeClr val="lt1"/>
                    </a:solidFill>
                    <a:latin typeface="Calibri"/>
                    <a:ea typeface="Calibri"/>
                    <a:cs typeface="Calibri"/>
                    <a:sym typeface="Calibri"/>
                  </a:rPr>
                  <a:t>to each capability using </a:t>
                </a:r>
                <a:r>
                  <a:rPr lang="en-US" sz="2600" dirty="0">
                    <a:solidFill>
                      <a:schemeClr val="lt1"/>
                    </a:solidFill>
                    <a:latin typeface="Calibri"/>
                    <a:ea typeface="Calibri"/>
                    <a:cs typeface="Calibri"/>
                    <a:sym typeface="Calibri"/>
                  </a:rPr>
                  <a:t>a constructed scale where the function </a:t>
                </a:r>
                <a14:m>
                  <m:oMath xmlns:m="http://schemas.openxmlformats.org/officeDocument/2006/math">
                    <m:sSub>
                      <m:sSubPr>
                        <m:ctrlPr>
                          <a:rPr lang="en-US" sz="2600" i="1" smtClean="0">
                            <a:solidFill>
                              <a:schemeClr val="lt1"/>
                            </a:solidFill>
                            <a:latin typeface="Cambria Math"/>
                            <a:cs typeface="Calibri"/>
                            <a:sym typeface="Calibri"/>
                          </a:rPr>
                        </m:ctrlPr>
                      </m:sSubPr>
                      <m:e>
                        <m:r>
                          <a:rPr lang="en-US" sz="2600" b="0" i="1" smtClean="0">
                            <a:solidFill>
                              <a:schemeClr val="lt1"/>
                            </a:solidFill>
                            <a:latin typeface="Cambria Math"/>
                            <a:cs typeface="Calibri"/>
                            <a:sym typeface="Calibri"/>
                          </a:rPr>
                          <m:t>𝑢</m:t>
                        </m:r>
                      </m:e>
                      <m:sub>
                        <m:r>
                          <a:rPr lang="en-US" sz="2600" b="0" i="1" smtClean="0">
                            <a:solidFill>
                              <a:schemeClr val="lt1"/>
                            </a:solidFill>
                            <a:latin typeface="Cambria Math"/>
                            <a:cs typeface="Calibri"/>
                            <a:sym typeface="Calibri"/>
                          </a:rPr>
                          <m:t>𝑖</m:t>
                        </m:r>
                      </m:sub>
                    </m:sSub>
                  </m:oMath>
                </a14:m>
                <a:r>
                  <a:rPr lang="en-US" sz="2600" dirty="0">
                    <a:solidFill>
                      <a:schemeClr val="lt1"/>
                    </a:solidFill>
                    <a:latin typeface="Calibri"/>
                    <a:ea typeface="Calibri"/>
                    <a:cs typeface="Calibri"/>
                    <a:sym typeface="Calibri"/>
                  </a:rPr>
                  <a:t>(</a:t>
                </a:r>
                <a14:m>
                  <m:oMath xmlns:m="http://schemas.openxmlformats.org/officeDocument/2006/math">
                    <m:sSub>
                      <m:sSubPr>
                        <m:ctrlPr>
                          <a:rPr lang="en-US" sz="2600" i="1" dirty="0" smtClean="0">
                            <a:solidFill>
                              <a:schemeClr val="lt1"/>
                            </a:solidFill>
                            <a:latin typeface="Cambria Math"/>
                            <a:cs typeface="Calibri"/>
                            <a:sym typeface="Calibri"/>
                          </a:rPr>
                        </m:ctrlPr>
                      </m:sSubPr>
                      <m:e>
                        <m:r>
                          <a:rPr lang="en-US" sz="2600" b="0" i="1" dirty="0" smtClean="0">
                            <a:solidFill>
                              <a:schemeClr val="lt1"/>
                            </a:solidFill>
                            <a:latin typeface="Cambria Math"/>
                            <a:cs typeface="Calibri"/>
                            <a:sym typeface="Calibri"/>
                          </a:rPr>
                          <m:t>𝑎</m:t>
                        </m:r>
                      </m:e>
                      <m:sub>
                        <m:r>
                          <a:rPr lang="en-US" sz="2600" b="0" i="1" dirty="0" smtClean="0">
                            <a:solidFill>
                              <a:schemeClr val="lt1"/>
                            </a:solidFill>
                            <a:latin typeface="Cambria Math"/>
                            <a:cs typeface="Calibri"/>
                            <a:sym typeface="Calibri"/>
                          </a:rPr>
                          <m:t>𝑖</m:t>
                        </m:r>
                      </m:sub>
                    </m:sSub>
                  </m:oMath>
                </a14:m>
                <a:r>
                  <a:rPr lang="en-US" sz="2600" dirty="0">
                    <a:solidFill>
                      <a:schemeClr val="lt1"/>
                    </a:solidFill>
                    <a:latin typeface="Calibri"/>
                    <a:ea typeface="Calibri"/>
                    <a:cs typeface="Calibri"/>
                    <a:sym typeface="Calibri"/>
                  </a:rPr>
                  <a:t>) is defined </a:t>
                </a:r>
                <a:r>
                  <a:rPr lang="en-US" sz="2600" dirty="0" smtClean="0">
                    <a:solidFill>
                      <a:schemeClr val="lt1"/>
                    </a:solidFill>
                    <a:latin typeface="Calibri"/>
                    <a:ea typeface="Calibri"/>
                    <a:cs typeface="Calibri"/>
                    <a:sym typeface="Calibri"/>
                  </a:rPr>
                  <a:t>as:</a:t>
                </a:r>
              </a:p>
              <a:p>
                <a:pPr marL="457200" lvl="1">
                  <a:spcBef>
                    <a:spcPts val="560"/>
                  </a:spcBef>
                  <a:buClr>
                    <a:srgbClr val="006600"/>
                  </a:buClr>
                  <a:buSzPct val="101190"/>
                </a:pPr>
                <a14:m>
                  <m:oMath xmlns:m="http://schemas.openxmlformats.org/officeDocument/2006/math">
                    <m:sSub>
                      <m:sSubPr>
                        <m:ctrlPr>
                          <a:rPr lang="en-US" sz="2400" i="1">
                            <a:solidFill>
                              <a:schemeClr val="lt1"/>
                            </a:solidFill>
                            <a:latin typeface="Cambria Math"/>
                            <a:cs typeface="Calibri"/>
                            <a:sym typeface="Calibri"/>
                          </a:rPr>
                        </m:ctrlPr>
                      </m:sSubPr>
                      <m:e>
                        <m:r>
                          <a:rPr lang="en-US" sz="2400" i="1">
                            <a:solidFill>
                              <a:schemeClr val="lt1"/>
                            </a:solidFill>
                            <a:latin typeface="Cambria Math"/>
                            <a:cs typeface="Calibri"/>
                            <a:sym typeface="Calibri"/>
                          </a:rPr>
                          <m:t>𝑢</m:t>
                        </m:r>
                      </m:e>
                      <m:sub>
                        <m:r>
                          <a:rPr lang="en-US" sz="2400" i="1">
                            <a:solidFill>
                              <a:schemeClr val="lt1"/>
                            </a:solidFill>
                            <a:latin typeface="Cambria Math"/>
                            <a:cs typeface="Calibri"/>
                            <a:sym typeface="Calibri"/>
                          </a:rPr>
                          <m:t>𝑖</m:t>
                        </m:r>
                      </m:sub>
                    </m:sSub>
                  </m:oMath>
                </a14:m>
                <a:r>
                  <a:rPr lang="en-US" sz="2400" dirty="0">
                    <a:solidFill>
                      <a:schemeClr val="lt1"/>
                    </a:solidFill>
                    <a:latin typeface="Calibri"/>
                    <a:ea typeface="Calibri"/>
                    <a:cs typeface="Calibri"/>
                    <a:sym typeface="Calibri"/>
                  </a:rPr>
                  <a:t>(</a:t>
                </a:r>
                <a14:m>
                  <m:oMath xmlns:m="http://schemas.openxmlformats.org/officeDocument/2006/math">
                    <m:sSub>
                      <m:sSubPr>
                        <m:ctrlPr>
                          <a:rPr lang="en-US" sz="2400" i="1" dirty="0">
                            <a:solidFill>
                              <a:schemeClr val="lt1"/>
                            </a:solidFill>
                            <a:latin typeface="Cambria Math"/>
                            <a:cs typeface="Calibri"/>
                            <a:sym typeface="Calibri"/>
                          </a:rPr>
                        </m:ctrlPr>
                      </m:sSubPr>
                      <m:e>
                        <m:r>
                          <a:rPr lang="en-US" sz="2400" i="1" dirty="0">
                            <a:solidFill>
                              <a:schemeClr val="lt1"/>
                            </a:solidFill>
                            <a:latin typeface="Cambria Math"/>
                            <a:cs typeface="Calibri"/>
                            <a:sym typeface="Calibri"/>
                          </a:rPr>
                          <m:t>𝑎</m:t>
                        </m:r>
                      </m:e>
                      <m:sub>
                        <m:r>
                          <a:rPr lang="en-US" sz="2400" i="1" dirty="0">
                            <a:solidFill>
                              <a:schemeClr val="lt1"/>
                            </a:solidFill>
                            <a:latin typeface="Cambria Math"/>
                            <a:cs typeface="Calibri"/>
                            <a:sym typeface="Calibri"/>
                          </a:rPr>
                          <m:t>𝑖</m:t>
                        </m:r>
                      </m:sub>
                    </m:sSub>
                  </m:oMath>
                </a14:m>
                <a:r>
                  <a:rPr lang="en-US" sz="2400" dirty="0">
                    <a:solidFill>
                      <a:schemeClr val="lt1"/>
                    </a:solidFill>
                    <a:latin typeface="Calibri"/>
                    <a:ea typeface="Calibri"/>
                    <a:cs typeface="Calibri"/>
                    <a:sym typeface="Calibri"/>
                  </a:rPr>
                  <a:t>) </a:t>
                </a:r>
                <a:r>
                  <a:rPr lang="en-US" sz="2400" i="1" dirty="0">
                    <a:solidFill>
                      <a:schemeClr val="lt1"/>
                    </a:solidFill>
                    <a:latin typeface="Calibri"/>
                    <a:ea typeface="Calibri"/>
                    <a:cs typeface="Calibri"/>
                    <a:sym typeface="Calibri"/>
                  </a:rPr>
                  <a:t>= 0 if a capability does not meet evaluation criteria </a:t>
                </a:r>
                <a14:m>
                  <m:oMath xmlns:m="http://schemas.openxmlformats.org/officeDocument/2006/math">
                    <m:sSub>
                      <m:sSubPr>
                        <m:ctrlPr>
                          <a:rPr lang="en-US" sz="2400" i="1" dirty="0">
                            <a:solidFill>
                              <a:schemeClr val="lt1"/>
                            </a:solidFill>
                            <a:latin typeface="Cambria Math"/>
                            <a:cs typeface="Calibri"/>
                            <a:sym typeface="Calibri"/>
                          </a:rPr>
                        </m:ctrlPr>
                      </m:sSubPr>
                      <m:e>
                        <m:r>
                          <a:rPr lang="en-US" sz="2400" i="1" dirty="0">
                            <a:solidFill>
                              <a:schemeClr val="lt1"/>
                            </a:solidFill>
                            <a:latin typeface="Cambria Math"/>
                            <a:cs typeface="Calibri"/>
                            <a:sym typeface="Calibri"/>
                          </a:rPr>
                          <m:t>𝑎</m:t>
                        </m:r>
                      </m:e>
                      <m:sub>
                        <m:r>
                          <a:rPr lang="en-US" sz="2400" i="1" dirty="0">
                            <a:solidFill>
                              <a:schemeClr val="lt1"/>
                            </a:solidFill>
                            <a:latin typeface="Cambria Math"/>
                            <a:cs typeface="Calibri"/>
                            <a:sym typeface="Calibri"/>
                          </a:rPr>
                          <m:t>𝑖</m:t>
                        </m:r>
                      </m:sub>
                    </m:sSub>
                  </m:oMath>
                </a14:m>
                <a:endParaRPr lang="en-US" sz="2400" i="1" dirty="0">
                  <a:solidFill>
                    <a:schemeClr val="lt1"/>
                  </a:solidFill>
                  <a:latin typeface="Calibri"/>
                  <a:ea typeface="Calibri"/>
                  <a:cs typeface="Calibri"/>
                  <a:sym typeface="Calibri"/>
                </a:endParaRPr>
              </a:p>
              <a:p>
                <a:pPr marL="457200" lvl="1">
                  <a:spcBef>
                    <a:spcPts val="560"/>
                  </a:spcBef>
                  <a:buClr>
                    <a:srgbClr val="006600"/>
                  </a:buClr>
                  <a:buSzPct val="101190"/>
                </a:pPr>
                <a14:m>
                  <m:oMath xmlns:m="http://schemas.openxmlformats.org/officeDocument/2006/math">
                    <m:sSub>
                      <m:sSubPr>
                        <m:ctrlPr>
                          <a:rPr lang="en-US" sz="2400" i="1">
                            <a:solidFill>
                              <a:schemeClr val="lt1"/>
                            </a:solidFill>
                            <a:latin typeface="Cambria Math"/>
                            <a:cs typeface="Calibri"/>
                            <a:sym typeface="Calibri"/>
                          </a:rPr>
                        </m:ctrlPr>
                      </m:sSubPr>
                      <m:e>
                        <m:r>
                          <a:rPr lang="en-US" sz="2400" i="1">
                            <a:solidFill>
                              <a:schemeClr val="lt1"/>
                            </a:solidFill>
                            <a:latin typeface="Cambria Math"/>
                            <a:cs typeface="Calibri"/>
                            <a:sym typeface="Calibri"/>
                          </a:rPr>
                          <m:t>𝑢</m:t>
                        </m:r>
                      </m:e>
                      <m:sub>
                        <m:r>
                          <a:rPr lang="en-US" sz="2400" i="1">
                            <a:solidFill>
                              <a:schemeClr val="lt1"/>
                            </a:solidFill>
                            <a:latin typeface="Cambria Math"/>
                            <a:cs typeface="Calibri"/>
                            <a:sym typeface="Calibri"/>
                          </a:rPr>
                          <m:t>𝑖</m:t>
                        </m:r>
                      </m:sub>
                    </m:sSub>
                  </m:oMath>
                </a14:m>
                <a:r>
                  <a:rPr lang="en-US" sz="2400" dirty="0">
                    <a:solidFill>
                      <a:schemeClr val="lt1"/>
                    </a:solidFill>
                    <a:latin typeface="Calibri"/>
                    <a:ea typeface="Calibri"/>
                    <a:cs typeface="Calibri"/>
                    <a:sym typeface="Calibri"/>
                  </a:rPr>
                  <a:t>(</a:t>
                </a:r>
                <a14:m>
                  <m:oMath xmlns:m="http://schemas.openxmlformats.org/officeDocument/2006/math">
                    <m:sSub>
                      <m:sSubPr>
                        <m:ctrlPr>
                          <a:rPr lang="en-US" sz="2400" i="1" dirty="0">
                            <a:solidFill>
                              <a:schemeClr val="lt1"/>
                            </a:solidFill>
                            <a:latin typeface="Cambria Math"/>
                            <a:cs typeface="Calibri"/>
                            <a:sym typeface="Calibri"/>
                          </a:rPr>
                        </m:ctrlPr>
                      </m:sSubPr>
                      <m:e>
                        <m:r>
                          <a:rPr lang="en-US" sz="2400" i="1" dirty="0">
                            <a:solidFill>
                              <a:schemeClr val="lt1"/>
                            </a:solidFill>
                            <a:latin typeface="Cambria Math"/>
                            <a:cs typeface="Calibri"/>
                            <a:sym typeface="Calibri"/>
                          </a:rPr>
                          <m:t>𝑎</m:t>
                        </m:r>
                      </m:e>
                      <m:sub>
                        <m:r>
                          <a:rPr lang="en-US" sz="2400" i="1" dirty="0">
                            <a:solidFill>
                              <a:schemeClr val="lt1"/>
                            </a:solidFill>
                            <a:latin typeface="Cambria Math"/>
                            <a:cs typeface="Calibri"/>
                            <a:sym typeface="Calibri"/>
                          </a:rPr>
                          <m:t>𝑖</m:t>
                        </m:r>
                      </m:sub>
                    </m:sSub>
                  </m:oMath>
                </a14:m>
                <a:r>
                  <a:rPr lang="en-US" sz="2400" dirty="0">
                    <a:solidFill>
                      <a:schemeClr val="lt1"/>
                    </a:solidFill>
                    <a:latin typeface="Calibri"/>
                    <a:ea typeface="Calibri"/>
                    <a:cs typeface="Calibri"/>
                    <a:sym typeface="Calibri"/>
                  </a:rPr>
                  <a:t>) </a:t>
                </a:r>
                <a:r>
                  <a:rPr lang="en-US" sz="2400" i="1" dirty="0">
                    <a:solidFill>
                      <a:schemeClr val="lt1"/>
                    </a:solidFill>
                    <a:latin typeface="Calibri"/>
                    <a:ea typeface="Calibri"/>
                    <a:cs typeface="Calibri"/>
                    <a:sym typeface="Calibri"/>
                  </a:rPr>
                  <a:t>= 1 if a capability partially meets evaluation criteria </a:t>
                </a:r>
                <a14:m>
                  <m:oMath xmlns:m="http://schemas.openxmlformats.org/officeDocument/2006/math">
                    <m:sSub>
                      <m:sSubPr>
                        <m:ctrlPr>
                          <a:rPr lang="en-US" sz="2400" i="1" dirty="0">
                            <a:solidFill>
                              <a:schemeClr val="lt1"/>
                            </a:solidFill>
                            <a:latin typeface="Cambria Math"/>
                            <a:cs typeface="Calibri"/>
                            <a:sym typeface="Calibri"/>
                          </a:rPr>
                        </m:ctrlPr>
                      </m:sSubPr>
                      <m:e>
                        <m:r>
                          <a:rPr lang="en-US" sz="2400" i="1" dirty="0">
                            <a:solidFill>
                              <a:schemeClr val="lt1"/>
                            </a:solidFill>
                            <a:latin typeface="Cambria Math"/>
                            <a:cs typeface="Calibri"/>
                            <a:sym typeface="Calibri"/>
                          </a:rPr>
                          <m:t>𝑎</m:t>
                        </m:r>
                      </m:e>
                      <m:sub>
                        <m:r>
                          <a:rPr lang="en-US" sz="2400" i="1" dirty="0">
                            <a:solidFill>
                              <a:schemeClr val="lt1"/>
                            </a:solidFill>
                            <a:latin typeface="Cambria Math"/>
                            <a:cs typeface="Calibri"/>
                            <a:sym typeface="Calibri"/>
                          </a:rPr>
                          <m:t>𝑖</m:t>
                        </m:r>
                      </m:sub>
                    </m:sSub>
                  </m:oMath>
                </a14:m>
                <a:endParaRPr lang="en-US" sz="2400" i="1" dirty="0">
                  <a:solidFill>
                    <a:schemeClr val="lt1"/>
                  </a:solidFill>
                  <a:latin typeface="Calibri"/>
                  <a:ea typeface="Calibri"/>
                  <a:cs typeface="Calibri"/>
                  <a:sym typeface="Calibri"/>
                </a:endParaRPr>
              </a:p>
              <a:p>
                <a:pPr marL="457200" lvl="1">
                  <a:spcBef>
                    <a:spcPts val="560"/>
                  </a:spcBef>
                  <a:buClr>
                    <a:srgbClr val="006600"/>
                  </a:buClr>
                  <a:buSzPct val="101190"/>
                </a:pPr>
                <a14:m>
                  <m:oMath xmlns:m="http://schemas.openxmlformats.org/officeDocument/2006/math">
                    <m:sSub>
                      <m:sSubPr>
                        <m:ctrlPr>
                          <a:rPr lang="en-US" sz="2400" i="1">
                            <a:solidFill>
                              <a:schemeClr val="lt1"/>
                            </a:solidFill>
                            <a:latin typeface="Cambria Math"/>
                            <a:cs typeface="Calibri"/>
                            <a:sym typeface="Calibri"/>
                          </a:rPr>
                        </m:ctrlPr>
                      </m:sSubPr>
                      <m:e>
                        <m:r>
                          <a:rPr lang="en-US" sz="2400" i="1">
                            <a:solidFill>
                              <a:schemeClr val="lt1"/>
                            </a:solidFill>
                            <a:latin typeface="Cambria Math"/>
                            <a:cs typeface="Calibri"/>
                            <a:sym typeface="Calibri"/>
                          </a:rPr>
                          <m:t>𝑢</m:t>
                        </m:r>
                      </m:e>
                      <m:sub>
                        <m:r>
                          <a:rPr lang="en-US" sz="2400" i="1">
                            <a:solidFill>
                              <a:schemeClr val="lt1"/>
                            </a:solidFill>
                            <a:latin typeface="Cambria Math"/>
                            <a:cs typeface="Calibri"/>
                            <a:sym typeface="Calibri"/>
                          </a:rPr>
                          <m:t>𝑖</m:t>
                        </m:r>
                      </m:sub>
                    </m:sSub>
                  </m:oMath>
                </a14:m>
                <a:r>
                  <a:rPr lang="en-US" sz="2400" dirty="0">
                    <a:solidFill>
                      <a:schemeClr val="lt1"/>
                    </a:solidFill>
                    <a:latin typeface="Calibri"/>
                    <a:ea typeface="Calibri"/>
                    <a:cs typeface="Calibri"/>
                    <a:sym typeface="Calibri"/>
                  </a:rPr>
                  <a:t>(</a:t>
                </a:r>
                <a14:m>
                  <m:oMath xmlns:m="http://schemas.openxmlformats.org/officeDocument/2006/math">
                    <m:sSub>
                      <m:sSubPr>
                        <m:ctrlPr>
                          <a:rPr lang="en-US" sz="2400" i="1" dirty="0">
                            <a:solidFill>
                              <a:schemeClr val="lt1"/>
                            </a:solidFill>
                            <a:latin typeface="Cambria Math"/>
                            <a:cs typeface="Calibri"/>
                            <a:sym typeface="Calibri"/>
                          </a:rPr>
                        </m:ctrlPr>
                      </m:sSubPr>
                      <m:e>
                        <m:r>
                          <a:rPr lang="en-US" sz="2400" i="1" dirty="0">
                            <a:solidFill>
                              <a:schemeClr val="lt1"/>
                            </a:solidFill>
                            <a:latin typeface="Cambria Math"/>
                            <a:cs typeface="Calibri"/>
                            <a:sym typeface="Calibri"/>
                          </a:rPr>
                          <m:t>𝑎</m:t>
                        </m:r>
                      </m:e>
                      <m:sub>
                        <m:r>
                          <a:rPr lang="en-US" sz="2400" i="1" dirty="0">
                            <a:solidFill>
                              <a:schemeClr val="lt1"/>
                            </a:solidFill>
                            <a:latin typeface="Cambria Math"/>
                            <a:cs typeface="Calibri"/>
                            <a:sym typeface="Calibri"/>
                          </a:rPr>
                          <m:t>𝑖</m:t>
                        </m:r>
                      </m:sub>
                    </m:sSub>
                  </m:oMath>
                </a14:m>
                <a:r>
                  <a:rPr lang="en-US" sz="2400" dirty="0">
                    <a:solidFill>
                      <a:schemeClr val="lt1"/>
                    </a:solidFill>
                    <a:latin typeface="Calibri"/>
                    <a:ea typeface="Calibri"/>
                    <a:cs typeface="Calibri"/>
                    <a:sym typeface="Calibri"/>
                  </a:rPr>
                  <a:t>) </a:t>
                </a:r>
                <a:r>
                  <a:rPr lang="en-US" sz="2400" dirty="0" smtClean="0">
                    <a:solidFill>
                      <a:schemeClr val="lt1"/>
                    </a:solidFill>
                    <a:latin typeface="Calibri"/>
                    <a:ea typeface="Calibri"/>
                    <a:cs typeface="Calibri"/>
                    <a:sym typeface="Calibri"/>
                  </a:rPr>
                  <a:t>= </a:t>
                </a:r>
                <a:r>
                  <a:rPr lang="en-US" sz="2400" i="1" dirty="0" smtClean="0">
                    <a:solidFill>
                      <a:schemeClr val="lt1"/>
                    </a:solidFill>
                    <a:latin typeface="Calibri"/>
                    <a:ea typeface="Calibri"/>
                    <a:cs typeface="Calibri"/>
                    <a:sym typeface="Calibri"/>
                  </a:rPr>
                  <a:t>2 </a:t>
                </a:r>
                <a:r>
                  <a:rPr lang="en-US" sz="2400" i="1" dirty="0">
                    <a:solidFill>
                      <a:schemeClr val="lt1"/>
                    </a:solidFill>
                    <a:latin typeface="Calibri"/>
                    <a:ea typeface="Calibri"/>
                    <a:cs typeface="Calibri"/>
                    <a:sym typeface="Calibri"/>
                  </a:rPr>
                  <a:t>if a capability </a:t>
                </a:r>
                <a:r>
                  <a:rPr lang="en-US" sz="2400" i="1" dirty="0" smtClean="0">
                    <a:solidFill>
                      <a:schemeClr val="lt1"/>
                    </a:solidFill>
                    <a:latin typeface="Calibri"/>
                    <a:ea typeface="Calibri"/>
                    <a:cs typeface="Calibri"/>
                    <a:sym typeface="Calibri"/>
                  </a:rPr>
                  <a:t>fully </a:t>
                </a:r>
                <a:r>
                  <a:rPr lang="en-US" sz="2400" i="1" dirty="0">
                    <a:solidFill>
                      <a:schemeClr val="lt1"/>
                    </a:solidFill>
                    <a:latin typeface="Calibri"/>
                    <a:ea typeface="Calibri"/>
                    <a:cs typeface="Calibri"/>
                    <a:sym typeface="Calibri"/>
                  </a:rPr>
                  <a:t>meets evaluation criteria </a:t>
                </a:r>
                <a14:m>
                  <m:oMath xmlns:m="http://schemas.openxmlformats.org/officeDocument/2006/math">
                    <m:sSub>
                      <m:sSubPr>
                        <m:ctrlPr>
                          <a:rPr lang="en-US" sz="2400" i="1" dirty="0">
                            <a:solidFill>
                              <a:schemeClr val="lt1"/>
                            </a:solidFill>
                            <a:latin typeface="Cambria Math"/>
                            <a:cs typeface="Calibri"/>
                            <a:sym typeface="Calibri"/>
                          </a:rPr>
                        </m:ctrlPr>
                      </m:sSubPr>
                      <m:e>
                        <m:r>
                          <a:rPr lang="en-US" sz="2400" i="1" dirty="0">
                            <a:solidFill>
                              <a:schemeClr val="lt1"/>
                            </a:solidFill>
                            <a:latin typeface="Cambria Math"/>
                            <a:cs typeface="Calibri"/>
                            <a:sym typeface="Calibri"/>
                          </a:rPr>
                          <m:t>𝑎</m:t>
                        </m:r>
                      </m:e>
                      <m:sub>
                        <m:r>
                          <a:rPr lang="en-US" sz="2400" i="1" dirty="0">
                            <a:solidFill>
                              <a:schemeClr val="lt1"/>
                            </a:solidFill>
                            <a:latin typeface="Cambria Math"/>
                            <a:cs typeface="Calibri"/>
                            <a:sym typeface="Calibri"/>
                          </a:rPr>
                          <m:t>𝑖</m:t>
                        </m:r>
                      </m:sub>
                    </m:sSub>
                  </m:oMath>
                </a14:m>
                <a:endParaRPr lang="en-US" sz="2400" i="1" dirty="0">
                  <a:solidFill>
                    <a:schemeClr val="lt1"/>
                  </a:solidFill>
                  <a:latin typeface="Calibri"/>
                  <a:ea typeface="Calibri"/>
                  <a:cs typeface="Calibri"/>
                  <a:sym typeface="Calibri"/>
                </a:endParaRPr>
              </a:p>
            </p:txBody>
          </p:sp>
        </mc:Choice>
        <mc:Fallback xmlns="">
          <p:sp>
            <p:nvSpPr>
              <p:cNvPr id="5" name="Shape 109"/>
              <p:cNvSpPr txBox="1">
                <a:spLocks noRot="1" noChangeAspect="1" noMove="1" noResize="1" noEditPoints="1" noAdjustHandles="1" noChangeArrowheads="1" noChangeShapeType="1" noTextEdit="1"/>
              </p:cNvSpPr>
              <p:nvPr/>
            </p:nvSpPr>
            <p:spPr>
              <a:xfrm>
                <a:off x="152400" y="1286034"/>
                <a:ext cx="8839200" cy="4124166"/>
              </a:xfrm>
              <a:prstGeom prst="rect">
                <a:avLst/>
              </a:prstGeom>
              <a:blipFill rotWithShape="1">
                <a:blip r:embed="rId2"/>
                <a:stretch>
                  <a:fillRect t="-1329" b="-2363"/>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3141986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81000" y="276929"/>
            <a:ext cx="8763000" cy="646290"/>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sz="3600" dirty="0" smtClean="0">
                <a:latin typeface="Calibri"/>
                <a:ea typeface="Calibri"/>
                <a:cs typeface="Calibri"/>
                <a:sym typeface="Calibri"/>
              </a:rPr>
              <a:t>Analysis Methodology - Computing </a:t>
            </a:r>
            <a:r>
              <a:rPr lang="en-US" sz="3600" dirty="0" smtClean="0">
                <a:latin typeface="Calibri"/>
                <a:ea typeface="Calibri"/>
                <a:cs typeface="Calibri"/>
                <a:sym typeface="Calibri"/>
              </a:rPr>
              <a:t>Weights</a:t>
            </a:r>
            <a:endParaRPr lang="x-none" sz="3600" b="0" i="0" u="none" strike="noStrike" cap="none" baseline="0">
              <a:solidFill>
                <a:schemeClr val="lt1"/>
              </a:solidFill>
              <a:latin typeface="Calibri"/>
              <a:ea typeface="Calibri"/>
              <a:cs typeface="Calibri"/>
              <a:sym typeface="Calibri"/>
            </a:endParaRPr>
          </a:p>
        </p:txBody>
      </p:sp>
      <p:sp>
        <p:nvSpPr>
          <p:cNvPr id="4" name="Shape 109"/>
          <p:cNvSpPr txBox="1"/>
          <p:nvPr/>
        </p:nvSpPr>
        <p:spPr>
          <a:xfrm>
            <a:off x="152400" y="1219200"/>
            <a:ext cx="8839200" cy="5201384"/>
          </a:xfrm>
          <a:prstGeom prst="rect">
            <a:avLst/>
          </a:prstGeom>
          <a:solidFill>
            <a:srgbClr val="F8F8F8"/>
          </a:solidFill>
          <a:ln>
            <a:noFill/>
          </a:ln>
        </p:spPr>
        <p:txBody>
          <a:bodyPr wrap="square" lIns="91425" tIns="45700" rIns="91425" bIns="45700" anchor="t" anchorCtr="0">
            <a:spAutoFit/>
          </a:bodyPr>
          <a:lstStyle/>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Due to the size of the set of evaluation criteria, the team selected the </a:t>
            </a:r>
            <a:r>
              <a:rPr lang="en-US" sz="2600" i="1" dirty="0" smtClean="0">
                <a:solidFill>
                  <a:schemeClr val="lt1"/>
                </a:solidFill>
                <a:latin typeface="Calibri"/>
                <a:ea typeface="Calibri"/>
                <a:cs typeface="Calibri"/>
                <a:sym typeface="Calibri"/>
              </a:rPr>
              <a:t>Paired Comparison </a:t>
            </a:r>
            <a:r>
              <a:rPr lang="en-US" sz="2600" dirty="0" smtClean="0">
                <a:solidFill>
                  <a:schemeClr val="lt1"/>
                </a:solidFill>
                <a:latin typeface="Calibri"/>
                <a:ea typeface="Calibri"/>
                <a:cs typeface="Calibri"/>
                <a:sym typeface="Calibri"/>
              </a:rPr>
              <a:t>method to scoring evaluation criteria</a:t>
            </a: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Using the set of evaluation criteria, the team determined an ordering from highest importance to least importance (A thru K)</a:t>
            </a: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Developed a rubric to express a criterion’s importance in relation to other criteria (e.g., A = B+D, E = 2G)</a:t>
            </a: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Determined the value of each criterion using rubric and setting lowest-order criterion to 1</a:t>
            </a:r>
          </a:p>
          <a:p>
            <a:pPr marL="742950" marR="0" lvl="1" indent="-285750" algn="l" rtl="0">
              <a:lnSpc>
                <a:spcPct val="100000"/>
              </a:lnSpc>
              <a:spcBef>
                <a:spcPts val="560"/>
              </a:spcBef>
              <a:spcAft>
                <a:spcPts val="0"/>
              </a:spcAft>
              <a:buClr>
                <a:srgbClr val="006600"/>
              </a:buClr>
              <a:buSzPct val="101190"/>
              <a:buFont typeface="Arial"/>
              <a:buChar char="•"/>
            </a:pPr>
            <a:r>
              <a:rPr lang="en-US" sz="2600" dirty="0" smtClean="0">
                <a:solidFill>
                  <a:schemeClr val="lt1"/>
                </a:solidFill>
                <a:latin typeface="Calibri"/>
                <a:ea typeface="Calibri"/>
                <a:cs typeface="Calibri"/>
                <a:sym typeface="Calibri"/>
              </a:rPr>
              <a:t>Used sum of values to normalize the values resulting in a series of weights that sum to 1</a:t>
            </a:r>
            <a:endParaRPr lang="en-US" sz="2400" i="1"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756922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152400" y="307706"/>
            <a:ext cx="8991600" cy="584735"/>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sz="3200" dirty="0" smtClean="0">
                <a:latin typeface="Calibri"/>
                <a:ea typeface="Calibri"/>
                <a:cs typeface="Calibri"/>
                <a:sym typeface="Calibri"/>
              </a:rPr>
              <a:t>Analysis Methodology - </a:t>
            </a:r>
            <a:r>
              <a:rPr lang="en-US" sz="3200" dirty="0" err="1" smtClean="0">
                <a:latin typeface="Calibri"/>
                <a:ea typeface="Calibri"/>
                <a:cs typeface="Calibri"/>
                <a:sym typeface="Calibri"/>
              </a:rPr>
              <a:t>Innoslate</a:t>
            </a:r>
            <a:r>
              <a:rPr lang="en-US" sz="3200" dirty="0" smtClean="0">
                <a:latin typeface="Calibri"/>
                <a:ea typeface="Calibri"/>
                <a:cs typeface="Calibri"/>
                <a:sym typeface="Calibri"/>
              </a:rPr>
              <a:t>™ Scoring Template</a:t>
            </a:r>
            <a:endParaRPr lang="x-none" sz="3200" b="0" i="0" u="none" strike="noStrike" cap="none" baseline="0">
              <a:solidFill>
                <a:schemeClr val="lt1"/>
              </a:solidFill>
              <a:latin typeface="Calibri"/>
              <a:ea typeface="Calibri"/>
              <a:cs typeface="Calibri"/>
              <a:sym typeface="Calibri"/>
            </a:endParaRPr>
          </a:p>
        </p:txBody>
      </p:sp>
      <p:pic>
        <p:nvPicPr>
          <p:cNvPr id="1026" name="Picture 2"/>
          <p:cNvPicPr>
            <a:picLocks noChangeAspect="1" noChangeArrowheads="1"/>
          </p:cNvPicPr>
          <p:nvPr/>
        </p:nvPicPr>
        <p:blipFill>
          <a:blip r:embed="rId2"/>
          <a:srcRect/>
          <a:stretch>
            <a:fillRect/>
          </a:stretch>
        </p:blipFill>
        <p:spPr bwMode="auto">
          <a:xfrm>
            <a:off x="609600" y="1371600"/>
            <a:ext cx="7924800" cy="3614738"/>
          </a:xfrm>
          <a:prstGeom prst="rect">
            <a:avLst/>
          </a:prstGeom>
          <a:noFill/>
          <a:ln w="9525">
            <a:noFill/>
            <a:miter lim="800000"/>
            <a:headEnd/>
            <a:tailEnd/>
          </a:ln>
        </p:spPr>
      </p:pic>
    </p:spTree>
    <p:extLst>
      <p:ext uri="{BB962C8B-B14F-4D97-AF65-F5344CB8AC3E}">
        <p14:creationId xmlns:p14="http://schemas.microsoft.com/office/powerpoint/2010/main" val="1463975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08"/>
          <p:cNvSpPr txBox="1">
            <a:spLocks noGrp="1"/>
          </p:cNvSpPr>
          <p:nvPr>
            <p:ph type="title"/>
          </p:nvPr>
        </p:nvSpPr>
        <p:spPr>
          <a:xfrm>
            <a:off x="381000" y="276929"/>
            <a:ext cx="8763000" cy="646290"/>
          </a:xfrm>
          <a:prstGeom prst="rect">
            <a:avLst/>
          </a:prstGeom>
          <a:noFill/>
          <a:ln>
            <a:noFill/>
          </a:ln>
        </p:spPr>
        <p:txBody>
          <a:bodyPr wrap="square" lIns="91425" tIns="45700" rIns="91425" bIns="45700" anchor="ctr" anchorCtr="0">
            <a:spAutoFit/>
          </a:bodyPr>
          <a:lstStyle/>
          <a:p>
            <a:pPr marL="0" marR="0" lvl="0" indent="0" algn="l" rtl="0">
              <a:spcBef>
                <a:spcPts val="0"/>
              </a:spcBef>
              <a:spcAft>
                <a:spcPts val="0"/>
              </a:spcAft>
              <a:buSzPct val="25000"/>
              <a:buNone/>
            </a:pPr>
            <a:r>
              <a:rPr lang="en-US" sz="3600" dirty="0" smtClean="0">
                <a:latin typeface="Calibri"/>
                <a:ea typeface="Calibri"/>
                <a:cs typeface="Calibri"/>
                <a:sym typeface="Calibri"/>
              </a:rPr>
              <a:t>Analysis Results </a:t>
            </a:r>
            <a:r>
              <a:rPr lang="en-US" sz="3600" dirty="0" smtClean="0">
                <a:latin typeface="Calibri"/>
                <a:ea typeface="Calibri"/>
                <a:cs typeface="Calibri"/>
                <a:sym typeface="Calibri"/>
              </a:rPr>
              <a:t>– Database </a:t>
            </a:r>
            <a:r>
              <a:rPr lang="en-US" sz="3600" dirty="0" smtClean="0">
                <a:latin typeface="Calibri"/>
                <a:ea typeface="Calibri"/>
                <a:cs typeface="Calibri"/>
                <a:sym typeface="Calibri"/>
              </a:rPr>
              <a:t>View (1)</a:t>
            </a:r>
            <a:endParaRPr lang="x-none" sz="3600" b="0" i="0" u="none" strike="noStrike" cap="none" baseline="0">
              <a:solidFill>
                <a:schemeClr val="lt1"/>
              </a:solidFill>
              <a:latin typeface="Calibri"/>
              <a:ea typeface="Calibri"/>
              <a:cs typeface="Calibri"/>
              <a:sym typeface="Calibri"/>
            </a:endParaRPr>
          </a:p>
        </p:txBody>
      </p:sp>
      <p:sp>
        <p:nvSpPr>
          <p:cNvPr id="4" name="Shape 109"/>
          <p:cNvSpPr txBox="1"/>
          <p:nvPr/>
        </p:nvSpPr>
        <p:spPr>
          <a:xfrm>
            <a:off x="304801" y="1295400"/>
            <a:ext cx="8534399" cy="5047495"/>
          </a:xfrm>
          <a:prstGeom prst="rect">
            <a:avLst/>
          </a:prstGeom>
          <a:solidFill>
            <a:srgbClr val="F8F8F8"/>
          </a:solidFill>
          <a:ln>
            <a:noFill/>
          </a:ln>
        </p:spPr>
        <p:txBody>
          <a:bodyPr lIns="91425" tIns="45700" rIns="91425" bIns="45700" anchor="t" anchorCtr="0">
            <a:spAutoFit/>
          </a:bodyPr>
          <a:lstStyle/>
          <a:p>
            <a:pPr marL="971550" lvl="3" indent="-514350">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Database Activities</a:t>
            </a:r>
            <a:r>
              <a:rPr lang="en-US" sz="2400" dirty="0" smtClean="0">
                <a:solidFill>
                  <a:schemeClr val="bg1"/>
                </a:solidFill>
                <a:latin typeface="Calibri"/>
                <a:ea typeface="Calibri"/>
                <a:cs typeface="Calibri"/>
                <a:sym typeface="Calibri"/>
              </a:rPr>
              <a:t> - Performed </a:t>
            </a:r>
            <a:r>
              <a:rPr lang="en-US" sz="2400" dirty="0">
                <a:solidFill>
                  <a:schemeClr val="bg1"/>
                </a:solidFill>
                <a:latin typeface="Calibri"/>
                <a:ea typeface="Calibri"/>
                <a:cs typeface="Calibri"/>
                <a:sym typeface="Calibri"/>
              </a:rPr>
              <a:t>most database related activities with no </a:t>
            </a:r>
            <a:r>
              <a:rPr lang="en-US" sz="2400" dirty="0" smtClean="0">
                <a:solidFill>
                  <a:schemeClr val="bg1"/>
                </a:solidFill>
                <a:latin typeface="Calibri"/>
                <a:ea typeface="Calibri"/>
                <a:cs typeface="Calibri"/>
                <a:sym typeface="Calibri"/>
              </a:rPr>
              <a:t>issues: </a:t>
            </a:r>
            <a:r>
              <a:rPr lang="en-US" sz="2400" dirty="0">
                <a:solidFill>
                  <a:schemeClr val="bg1"/>
                </a:solidFill>
                <a:latin typeface="Calibri"/>
                <a:ea typeface="Calibri"/>
                <a:cs typeface="Calibri"/>
                <a:sym typeface="Calibri"/>
              </a:rPr>
              <a:t>Creating, Saving, Viewing, and Searching class entities; Filtering and Sorting the database’s view; Exporting entities from the tool</a:t>
            </a:r>
          </a:p>
          <a:p>
            <a:pPr marL="971550" lvl="3" indent="-514350">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Importing Documents</a:t>
            </a:r>
            <a:r>
              <a:rPr lang="en-US" sz="2400" dirty="0" smtClean="0">
                <a:solidFill>
                  <a:schemeClr val="bg1"/>
                </a:solidFill>
                <a:latin typeface="Calibri"/>
                <a:ea typeface="Calibri"/>
                <a:cs typeface="Calibri"/>
                <a:sym typeface="Calibri"/>
              </a:rPr>
              <a:t> - Importing </a:t>
            </a:r>
            <a:r>
              <a:rPr lang="en-US" sz="2400" dirty="0">
                <a:solidFill>
                  <a:schemeClr val="bg1"/>
                </a:solidFill>
                <a:latin typeface="Calibri"/>
                <a:ea typeface="Calibri"/>
                <a:cs typeface="Calibri"/>
                <a:sym typeface="Calibri"/>
              </a:rPr>
              <a:t>documents associated with particular entities works, but seems to lack </a:t>
            </a:r>
            <a:r>
              <a:rPr lang="en-US" sz="2400" dirty="0" smtClean="0">
                <a:solidFill>
                  <a:schemeClr val="bg1"/>
                </a:solidFill>
                <a:latin typeface="Calibri"/>
                <a:ea typeface="Calibri"/>
                <a:cs typeface="Calibri"/>
                <a:sym typeface="Calibri"/>
              </a:rPr>
              <a:t>user-friendliness (user guide needed to perform this activity); to confirm document was uploaded, user has to download document from tool</a:t>
            </a:r>
            <a:endParaRPr lang="en-US" sz="2400" dirty="0">
              <a:solidFill>
                <a:schemeClr val="bg1"/>
              </a:solidFill>
              <a:latin typeface="Calibri"/>
              <a:ea typeface="Calibri"/>
              <a:cs typeface="Calibri"/>
              <a:sym typeface="Calibri"/>
            </a:endParaRPr>
          </a:p>
          <a:p>
            <a:pPr marL="971550" lvl="3" indent="-514350">
              <a:spcBef>
                <a:spcPts val="560"/>
              </a:spcBef>
              <a:buClr>
                <a:srgbClr val="006600"/>
              </a:buClr>
              <a:buSzPct val="101190"/>
              <a:buFont typeface="Arial" pitchFamily="34" charset="0"/>
              <a:buChar char="•"/>
            </a:pPr>
            <a:r>
              <a:rPr lang="en-US" sz="2400" u="sng" dirty="0" smtClean="0">
                <a:solidFill>
                  <a:schemeClr val="bg1"/>
                </a:solidFill>
                <a:latin typeface="Calibri"/>
                <a:ea typeface="Calibri"/>
                <a:cs typeface="Calibri"/>
                <a:sym typeface="Calibri"/>
              </a:rPr>
              <a:t>Deleting Entities/Documents</a:t>
            </a:r>
            <a:r>
              <a:rPr lang="en-US" sz="2400" dirty="0" smtClean="0">
                <a:solidFill>
                  <a:schemeClr val="bg1"/>
                </a:solidFill>
                <a:latin typeface="Calibri"/>
                <a:ea typeface="Calibri"/>
                <a:cs typeface="Calibri"/>
                <a:sym typeface="Calibri"/>
              </a:rPr>
              <a:t> - Deleting </a:t>
            </a:r>
            <a:r>
              <a:rPr lang="en-US" sz="2400" dirty="0">
                <a:solidFill>
                  <a:schemeClr val="bg1"/>
                </a:solidFill>
                <a:latin typeface="Calibri"/>
                <a:ea typeface="Calibri"/>
                <a:cs typeface="Calibri"/>
                <a:sym typeface="Calibri"/>
              </a:rPr>
              <a:t>already created entities </a:t>
            </a:r>
            <a:r>
              <a:rPr lang="en-US" sz="2400" dirty="0" smtClean="0">
                <a:solidFill>
                  <a:schemeClr val="bg1"/>
                </a:solidFill>
                <a:latin typeface="Calibri"/>
                <a:ea typeface="Calibri"/>
                <a:cs typeface="Calibri"/>
                <a:sym typeface="Calibri"/>
              </a:rPr>
              <a:t>or small artifacts works, </a:t>
            </a:r>
            <a:r>
              <a:rPr lang="en-US" sz="2400" dirty="0">
                <a:solidFill>
                  <a:schemeClr val="bg1"/>
                </a:solidFill>
                <a:latin typeface="Calibri"/>
                <a:ea typeface="Calibri"/>
                <a:cs typeface="Calibri"/>
                <a:sym typeface="Calibri"/>
              </a:rPr>
              <a:t>however, deletion of large number of entities at the same time resulted in the </a:t>
            </a:r>
            <a:r>
              <a:rPr lang="en-US" sz="2400" dirty="0" smtClean="0">
                <a:solidFill>
                  <a:schemeClr val="bg1"/>
                </a:solidFill>
                <a:latin typeface="Calibri"/>
                <a:ea typeface="Calibri"/>
                <a:cs typeface="Calibri"/>
                <a:sym typeface="Calibri"/>
              </a:rPr>
              <a:t>tool </a:t>
            </a:r>
            <a:r>
              <a:rPr lang="en-US" sz="2400" dirty="0">
                <a:solidFill>
                  <a:schemeClr val="bg1"/>
                </a:solidFill>
                <a:latin typeface="Calibri"/>
                <a:ea typeface="Calibri"/>
                <a:cs typeface="Calibri"/>
                <a:sym typeface="Calibri"/>
              </a:rPr>
              <a:t>hanging up</a:t>
            </a:r>
          </a:p>
        </p:txBody>
      </p:sp>
    </p:spTree>
    <p:extLst>
      <p:ext uri="{BB962C8B-B14F-4D97-AF65-F5344CB8AC3E}">
        <p14:creationId xmlns:p14="http://schemas.microsoft.com/office/powerpoint/2010/main" val="1995930815"/>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
      <a:dk1>
        <a:srgbClr val="000000"/>
      </a:dk1>
      <a:lt1>
        <a:srgbClr val="000000"/>
      </a:lt1>
      <a:dk2>
        <a:srgbClr val="000000"/>
      </a:dk2>
      <a:lt2>
        <a:srgbClr val="5F5F5F"/>
      </a:lt2>
      <a:accent1>
        <a:srgbClr val="FFCC00"/>
      </a:accent1>
      <a:accent2>
        <a:srgbClr val="006600"/>
      </a:accent2>
      <a:accent3>
        <a:srgbClr val="AAAAAA"/>
      </a:accent3>
      <a:accent4>
        <a:srgbClr val="000000"/>
      </a:accent4>
      <a:accent5>
        <a:srgbClr val="FFE2AA"/>
      </a:accent5>
      <a:accent6>
        <a:srgbClr val="005C00"/>
      </a:accent6>
      <a:hlink>
        <a:srgbClr val="CC00CC"/>
      </a:hlink>
      <a:folHlink>
        <a:srgbClr val="99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1415</Words>
  <Application>Microsoft Office PowerPoint</Application>
  <PresentationFormat>On-screen Show (4:3)</PresentationFormat>
  <Paragraphs>113</Paragraphs>
  <Slides>23</Slides>
  <Notes>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
      <vt:lpstr>SYST699 – Spec Innovations</vt:lpstr>
      <vt:lpstr>Agenda</vt:lpstr>
      <vt:lpstr>Analysis Scope</vt:lpstr>
      <vt:lpstr>Analysis Methodology - Innoslate™ Evaluation Criteria (1)</vt:lpstr>
      <vt:lpstr>Analysis Methodology - Innoslate™ Evaluation Criteria (2)</vt:lpstr>
      <vt:lpstr>Analysis Methodology - Scoring  the Innoslate Capabilities</vt:lpstr>
      <vt:lpstr>Analysis Methodology - Computing Weights</vt:lpstr>
      <vt:lpstr>Analysis Methodology - Innoslate™ Scoring Template</vt:lpstr>
      <vt:lpstr>Analysis Results – Database View (1)</vt:lpstr>
      <vt:lpstr>Analysis Results - Database View (2)</vt:lpstr>
      <vt:lpstr>Analysis Results – Requirements Gathering (1)</vt:lpstr>
      <vt:lpstr>Findings – Requirements Gathering (cont’d)</vt:lpstr>
      <vt:lpstr>Findings – Document Analyzer (1)</vt:lpstr>
      <vt:lpstr>Analysis Results – Document Analyzer (2)</vt:lpstr>
      <vt:lpstr>Analysis Results – Report Generation (1)</vt:lpstr>
      <vt:lpstr>Analysis Results – Report Generation (2)</vt:lpstr>
      <vt:lpstr>Analysis Results - Innoslate™ Scoring Results</vt:lpstr>
      <vt:lpstr>Recommendations - Database View</vt:lpstr>
      <vt:lpstr>Recommendations - Requirements Gathering</vt:lpstr>
      <vt:lpstr>Recommendations - Document Analyzer</vt:lpstr>
      <vt:lpstr>Recommendations - Report Generation</vt:lpstr>
      <vt:lpstr>Next Steps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SYST699 – Spec Innovations</dc:title>
  <dc:creator>Hammond, Kate</dc:creator>
  <cp:lastModifiedBy>Hammond, Kate</cp:lastModifiedBy>
  <cp:revision>24</cp:revision>
  <dcterms:modified xsi:type="dcterms:W3CDTF">2012-11-15T16:11:29Z</dcterms:modified>
</cp:coreProperties>
</file>