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Lst>
  <p:notesMasterIdLst>
    <p:notesMasterId r:id="rId28"/>
  </p:notesMasterIdLst>
  <p:sldIdLst>
    <p:sldId id="256" r:id="rId2"/>
    <p:sldId id="281" r:id="rId3"/>
    <p:sldId id="258" r:id="rId4"/>
    <p:sldId id="259" r:id="rId5"/>
    <p:sldId id="260" r:id="rId6"/>
    <p:sldId id="263" r:id="rId7"/>
    <p:sldId id="261" r:id="rId8"/>
    <p:sldId id="262" r:id="rId9"/>
    <p:sldId id="268" r:id="rId10"/>
    <p:sldId id="269" r:id="rId11"/>
    <p:sldId id="273" r:id="rId12"/>
    <p:sldId id="298" r:id="rId13"/>
    <p:sldId id="274" r:id="rId14"/>
    <p:sldId id="275" r:id="rId15"/>
    <p:sldId id="297" r:id="rId16"/>
    <p:sldId id="279" r:id="rId17"/>
    <p:sldId id="285" r:id="rId18"/>
    <p:sldId id="287" r:id="rId19"/>
    <p:sldId id="289" r:id="rId20"/>
    <p:sldId id="292" r:id="rId21"/>
    <p:sldId id="301" r:id="rId22"/>
    <p:sldId id="293" r:id="rId23"/>
    <p:sldId id="295" r:id="rId24"/>
    <p:sldId id="300" r:id="rId25"/>
    <p:sldId id="296" r:id="rId26"/>
    <p:sldId id="302" r:id="rId2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xmlns:mv="urn:schemas-microsoft-com:mac:vml" xmlns:mc="http://schemas.openxmlformats.org/markup-compatibility/2006">
          <a:srgbClr val="FF0000"/>
        </p14:laserClr>
      </p:ext>
      <p:ext uri="{2FDB2607-1784-4EEB-B798-7EB5836EED8A}">
        <p14:showMediaCtrls xmlns="" xmlns:p14="http://schemas.microsoft.com/office/powerpoint/2010/main" xmlns:mv="urn:schemas-microsoft-com:mac:vml" xmlns:mc="http://schemas.openxmlformats.org/markup-compatibility/2006" val="1"/>
      </p:ext>
    </p:extLst>
  </p:showPr>
  <p:clrMru>
    <a:srgbClr val="F8F8F8"/>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22" autoAdjust="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lstStyle>
            <a:lvl1pPr marL="0" marR="0" indent="0" algn="r" rtl="0">
              <a:defRPr sz="1200" b="0" i="0" u="none" strike="noStrike" cap="none" baseline="0"/>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 xmlns:p14="http://schemas.microsoft.com/office/powerpoint/2010/main" xmlns:mv="urn:schemas-microsoft-com:mac:vml" xmlns:mc="http://schemas.openxmlformats.org/markup-compatibility/2006" val="134379761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75" name="Shape 7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endParaRPr/>
          </a:p>
        </p:txBody>
      </p:sp>
      <p:sp>
        <p:nvSpPr>
          <p:cNvPr id="76" name="Shape 7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x-none"/>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idx="10"/>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idx="10"/>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43" name="Shape 1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88" name="Shape 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06" name="Shape 1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idx="10"/>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 xmlns:p14="http://schemas.microsoft.com/office/powerpoint/2010/main" xmlns:mv="urn:schemas-microsoft-com:mac:vml" xmlns:mc="http://schemas.openxmlformats.org/markup-compatibility/2006" val="29097274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685800" y="973137"/>
            <a:ext cx="7772400" cy="1144587"/>
          </a:xfrm>
          <a:prstGeom prst="rect">
            <a:avLst/>
          </a:prstGeom>
          <a:noFill/>
          <a:ln>
            <a:noFill/>
          </a:ln>
        </p:spPr>
        <p:txBody>
          <a:bodyPr lIns="91425" tIns="91425" rIns="91425" bIns="91425" anchor="b" anchorCtr="0"/>
          <a:lstStyle>
            <a:lvl1pPr marL="0" marR="0" indent="0" algn="ctr"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19" name="Shape 19"/>
          <p:cNvSpPr txBox="1">
            <a:spLocks noGrp="1"/>
          </p:cNvSpPr>
          <p:nvPr>
            <p:ph type="subTitle" idx="1"/>
          </p:nvPr>
        </p:nvSpPr>
        <p:spPr>
          <a:xfrm>
            <a:off x="1371600" y="28956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defRPr sz="3200" b="0" i="0" u="none" strike="noStrike" cap="none" baseline="0">
                <a:solidFill>
                  <a:schemeClr val="lt1"/>
                </a:solidFill>
                <a:latin typeface="Times New Roman"/>
                <a:ea typeface="Times New Roman"/>
                <a:cs typeface="Times New Roman"/>
                <a:sym typeface="Times New Roman"/>
              </a:defRPr>
            </a:lvl1pPr>
            <a:lvl2pPr marL="742950" marR="0" indent="-177800" algn="l" rtl="0">
              <a:spcBef>
                <a:spcPts val="560"/>
              </a:spcBef>
              <a:spcAft>
                <a:spcPts val="0"/>
              </a:spcAft>
              <a:buClr>
                <a:srgbClr val="006600"/>
              </a:buClr>
              <a:buFont typeface="Arial"/>
              <a:buChar char="•"/>
              <a:defRPr sz="2800" b="0" i="0" u="none" strike="noStrike" cap="none" baseline="0">
                <a:solidFill>
                  <a:schemeClr val="lt1"/>
                </a:solidFill>
                <a:latin typeface="Times New Roman"/>
                <a:ea typeface="Times New Roman"/>
                <a:cs typeface="Times New Roman"/>
                <a:sym typeface="Times New Roman"/>
              </a:defRPr>
            </a:lvl2pPr>
            <a:lvl3pPr marL="1143000" marR="0" indent="-136525" algn="l" rtl="0">
              <a:spcBef>
                <a:spcPts val="480"/>
              </a:spcBef>
              <a:spcAft>
                <a:spcPts val="0"/>
              </a:spcAft>
              <a:buClr>
                <a:srgbClr val="006600"/>
              </a:buClr>
              <a:buFont typeface="Arial"/>
              <a:buChar char="•"/>
              <a:defRPr sz="2400" b="0" i="0" u="none" strike="noStrike" cap="none" baseline="0">
                <a:solidFill>
                  <a:schemeClr val="lt1"/>
                </a:solidFill>
                <a:latin typeface="Times New Roman"/>
                <a:ea typeface="Times New Roman"/>
                <a:cs typeface="Times New Roman"/>
                <a:sym typeface="Times New Roman"/>
              </a:defRPr>
            </a:lvl3pPr>
            <a:lvl4pPr marL="16002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4pPr>
            <a:lvl5pPr marL="20574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5pPr>
            <a:lvl6pPr marL="25146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6pPr>
            <a:lvl7pPr marL="29718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7pPr>
            <a:lvl8pPr marL="34290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8pPr>
            <a:lvl9pPr marL="38862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20" name="Shape 20"/>
          <p:cNvSpPr/>
          <p:nvPr/>
        </p:nvSpPr>
        <p:spPr>
          <a:xfrm>
            <a:off x="4114800" y="4333875"/>
            <a:ext cx="5029200" cy="2524125"/>
          </a:xfrm>
          <a:prstGeom prst="rect">
            <a:avLst/>
          </a:prstGeom>
          <a:blipFill>
            <a:blip r:embed="rId2"/>
            <a:stretch>
              <a:fillRect/>
            </a:stretch>
          </a:blipFill>
        </p:spPr>
      </p:sp>
      <p:sp>
        <p:nvSpPr>
          <p:cNvPr id="21" name="Shape 21"/>
          <p:cNvSpPr/>
          <p:nvPr/>
        </p:nvSpPr>
        <p:spPr>
          <a:xfrm>
            <a:off x="0" y="2133600"/>
            <a:ext cx="9144000" cy="103188"/>
          </a:xfrm>
          <a:prstGeom prst="rect">
            <a:avLst/>
          </a:prstGeom>
          <a:gradFill>
            <a:gsLst>
              <a:gs pos="0">
                <a:srgbClr val="006600"/>
              </a:gs>
              <a:gs pos="100000">
                <a:srgbClr val="FFFFFF"/>
              </a:gs>
            </a:gsLst>
            <a:lin ang="0" scaled="0"/>
          </a:gradFill>
          <a:ln>
            <a:noFill/>
          </a:ln>
        </p:spPr>
        <p:txBody>
          <a:bodyPr lIns="91425" tIns="45700" rIns="91425" bIns="45700" anchor="ctr" anchorCtr="0">
            <a:spAutoFit/>
          </a:bodyPr>
          <a:lstStyle/>
          <a:p>
            <a:endParaRPr/>
          </a:p>
        </p:txBody>
      </p:sp>
      <p:sp>
        <p:nvSpPr>
          <p:cNvPr id="22" name="Shape 22"/>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23" name="Shape 23"/>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24" name="Shape 24"/>
          <p:cNvSpPr/>
          <p:nvPr/>
        </p:nvSpPr>
        <p:spPr>
          <a:xfrm>
            <a:off x="152400" y="5318125"/>
            <a:ext cx="2144712" cy="1376363"/>
          </a:xfrm>
          <a:prstGeom prst="rect">
            <a:avLst/>
          </a:prstGeom>
          <a:blipFill>
            <a:blip r:embed="rId3"/>
            <a:stretch>
              <a:fillRect/>
            </a:stretch>
          </a:blipFill>
        </p:spPr>
      </p:sp>
      <p:sp>
        <p:nvSpPr>
          <p:cNvPr id="25" name="Shape 25"/>
          <p:cNvSpPr txBox="1"/>
          <p:nvPr/>
        </p:nvSpPr>
        <p:spPr>
          <a:xfrm>
            <a:off x="3289300" y="6348412"/>
            <a:ext cx="3204916" cy="369332"/>
          </a:xfrm>
          <a:prstGeom prst="rect">
            <a:avLst/>
          </a:prstGeom>
          <a:noFill/>
          <a:ln>
            <a:noFill/>
          </a:ln>
        </p:spPr>
        <p:txBody>
          <a:bodyPr lIns="91425" tIns="45700" rIns="91425" bIns="45700" anchor="t" anchorCtr="0">
            <a:spAutoFit/>
          </a:bodyPr>
          <a:lstStyle/>
          <a:p>
            <a:pPr marL="0" marR="0" lvl="0" indent="0" algn="l" rtl="0">
              <a:spcBef>
                <a:spcPts val="0"/>
              </a:spcBef>
              <a:spcAft>
                <a:spcPts val="0"/>
              </a:spcAft>
              <a:buSzPct val="25000"/>
              <a:buNone/>
            </a:pPr>
            <a:r>
              <a:rPr lang="x-none" sz="1800" b="1" i="0" u="none" strike="noStrike" cap="none" baseline="0">
                <a:solidFill>
                  <a:srgbClr val="006600"/>
                </a:solidFill>
                <a:latin typeface="Times New Roman"/>
                <a:ea typeface="Times New Roman"/>
                <a:cs typeface="Times New Roman"/>
                <a:sym typeface="Times New Roman"/>
              </a:rPr>
              <a:t>Where Innovation Is Tradition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627062" y="80963"/>
            <a:ext cx="8153399" cy="1038224"/>
          </a:xfrm>
          <a:prstGeom prst="rect">
            <a:avLst/>
          </a:prstGeom>
          <a:noFill/>
          <a:ln>
            <a:noFill/>
          </a:ln>
        </p:spPr>
        <p:txBody>
          <a:bodyPr lIns="91425" tIns="91425" rIns="91425" bIns="91425" anchor="ctr" anchorCtr="0"/>
          <a:lstStyle>
            <a:lvl1pPr algn="l" rtl="0">
              <a:spcBef>
                <a:spcPts val="0"/>
              </a:spcBef>
              <a:spcAft>
                <a:spcPts val="0"/>
              </a:spcAft>
              <a:defRPr sz="4400">
                <a:solidFill>
                  <a:schemeClr val="lt1"/>
                </a:solidFill>
                <a:latin typeface="Times New Roman"/>
                <a:ea typeface="Times New Roman"/>
                <a:cs typeface="Times New Roman"/>
                <a:sym typeface="Times New Roman"/>
              </a:defRPr>
            </a:lvl1pPr>
            <a:lvl2pPr algn="l" rtl="0">
              <a:spcBef>
                <a:spcPts val="0"/>
              </a:spcBef>
              <a:spcAft>
                <a:spcPts val="0"/>
              </a:spcAft>
              <a:defRPr sz="4400">
                <a:solidFill>
                  <a:schemeClr val="lt1"/>
                </a:solidFill>
                <a:latin typeface="Times New Roman"/>
                <a:ea typeface="Times New Roman"/>
                <a:cs typeface="Times New Roman"/>
                <a:sym typeface="Times New Roman"/>
              </a:defRPr>
            </a:lvl2pPr>
            <a:lvl3pPr algn="l" rtl="0">
              <a:spcBef>
                <a:spcPts val="0"/>
              </a:spcBef>
              <a:spcAft>
                <a:spcPts val="0"/>
              </a:spcAft>
              <a:defRPr sz="4400">
                <a:solidFill>
                  <a:schemeClr val="lt1"/>
                </a:solidFill>
                <a:latin typeface="Times New Roman"/>
                <a:ea typeface="Times New Roman"/>
                <a:cs typeface="Times New Roman"/>
                <a:sym typeface="Times New Roman"/>
              </a:defRPr>
            </a:lvl3pPr>
            <a:lvl4pPr algn="l" rtl="0">
              <a:spcBef>
                <a:spcPts val="0"/>
              </a:spcBef>
              <a:spcAft>
                <a:spcPts val="0"/>
              </a:spcAft>
              <a:defRPr sz="4400">
                <a:solidFill>
                  <a:schemeClr val="lt1"/>
                </a:solidFill>
                <a:latin typeface="Times New Roman"/>
                <a:ea typeface="Times New Roman"/>
                <a:cs typeface="Times New Roman"/>
                <a:sym typeface="Times New Roman"/>
              </a:defRPr>
            </a:lvl4pPr>
            <a:lvl5pPr algn="l" rtl="0">
              <a:spcBef>
                <a:spcPts val="0"/>
              </a:spcBef>
              <a:spcAft>
                <a:spcPts val="0"/>
              </a:spcAft>
              <a:defRPr sz="4400">
                <a:solidFill>
                  <a:schemeClr val="lt1"/>
                </a:solidFill>
                <a:latin typeface="Times New Roman"/>
                <a:ea typeface="Times New Roman"/>
                <a:cs typeface="Times New Roman"/>
                <a:sym typeface="Times New Roman"/>
              </a:defRPr>
            </a:lvl5pPr>
            <a:lvl6pPr marL="457200" algn="l" rtl="0">
              <a:spcBef>
                <a:spcPts val="0"/>
              </a:spcBef>
              <a:spcAft>
                <a:spcPts val="0"/>
              </a:spcAft>
              <a:defRPr sz="4400">
                <a:solidFill>
                  <a:schemeClr val="lt1"/>
                </a:solidFill>
                <a:latin typeface="Times New Roman"/>
                <a:ea typeface="Times New Roman"/>
                <a:cs typeface="Times New Roman"/>
                <a:sym typeface="Times New Roman"/>
              </a:defRPr>
            </a:lvl6pPr>
            <a:lvl7pPr marL="914400" algn="l" rtl="0">
              <a:spcBef>
                <a:spcPts val="0"/>
              </a:spcBef>
              <a:spcAft>
                <a:spcPts val="0"/>
              </a:spcAft>
              <a:defRPr sz="4400">
                <a:solidFill>
                  <a:schemeClr val="lt1"/>
                </a:solidFill>
                <a:latin typeface="Times New Roman"/>
                <a:ea typeface="Times New Roman"/>
                <a:cs typeface="Times New Roman"/>
                <a:sym typeface="Times New Roman"/>
              </a:defRPr>
            </a:lvl7pPr>
            <a:lvl8pPr marL="1371600" algn="l" rtl="0">
              <a:spcBef>
                <a:spcPts val="0"/>
              </a:spcBef>
              <a:spcAft>
                <a:spcPts val="0"/>
              </a:spcAft>
              <a:defRPr sz="4400">
                <a:solidFill>
                  <a:schemeClr val="lt1"/>
                </a:solidFill>
                <a:latin typeface="Times New Roman"/>
                <a:ea typeface="Times New Roman"/>
                <a:cs typeface="Times New Roman"/>
                <a:sym typeface="Times New Roman"/>
              </a:defRPr>
            </a:lvl8pPr>
            <a:lvl9pPr marL="1828800" algn="l" rtl="0">
              <a:spcBef>
                <a:spcPts val="0"/>
              </a:spcBef>
              <a:spcAft>
                <a:spcPts val="0"/>
              </a:spcAft>
              <a:defRPr sz="4400">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body" idx="1"/>
          </p:nvPr>
        </p:nvSpPr>
        <p:spPr>
          <a:xfrm>
            <a:off x="609600" y="1371600"/>
            <a:ext cx="8153399" cy="3809999"/>
          </a:xfrm>
          <a:prstGeom prst="rect">
            <a:avLst/>
          </a:prstGeom>
          <a:noFill/>
          <a:ln>
            <a:noFill/>
          </a:ln>
        </p:spPr>
        <p:txBody>
          <a:bodyPr lIns="91425" tIns="91425" rIns="91425" bIns="91425" anchor="t" anchorCtr="0"/>
          <a:lstStyle>
            <a:lvl1pPr marL="342900" indent="-342900" algn="l" rtl="0">
              <a:spcBef>
                <a:spcPts val="640"/>
              </a:spcBef>
              <a:spcAft>
                <a:spcPts val="0"/>
              </a:spcAft>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rgbClr val="006600"/>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rgbClr val="006600"/>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9pPr>
          </a:lstStyle>
          <a:p>
            <a:endParaRPr/>
          </a:p>
        </p:txBody>
      </p:sp>
      <p:sp>
        <p:nvSpPr>
          <p:cNvPr id="29" name="Shape 29"/>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0" name="Shape 30"/>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3" name="Shape 33"/>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Font typeface="Times New Roman"/>
              <a:buNone/>
              <a:defRPr sz="2000"/>
            </a:lvl1pPr>
            <a:lvl2pPr marL="457200" indent="0" rtl="0">
              <a:buFont typeface="Times New Roman"/>
              <a:buNone/>
              <a:defRPr sz="1800"/>
            </a:lvl2pPr>
            <a:lvl3pPr marL="914400" indent="0" rtl="0">
              <a:buFont typeface="Times New Roman"/>
              <a:buNone/>
              <a:defRPr sz="1600"/>
            </a:lvl3pPr>
            <a:lvl4pPr marL="1371600" indent="0" rtl="0">
              <a:buFont typeface="Times New Roman"/>
              <a:buNone/>
              <a:defRPr sz="1400"/>
            </a:lvl4pPr>
            <a:lvl5pPr marL="1828800" indent="0" rtl="0">
              <a:buFont typeface="Times New Roman"/>
              <a:buNone/>
              <a:defRPr sz="1400"/>
            </a:lvl5pPr>
            <a:lvl6pPr marL="2286000" indent="0" rtl="0">
              <a:buFont typeface="Times New Roman"/>
              <a:buNone/>
              <a:defRPr sz="1400"/>
            </a:lvl6pPr>
            <a:lvl7pPr marL="2743200" indent="0" rtl="0">
              <a:buFont typeface="Times New Roman"/>
              <a:buNone/>
              <a:defRPr sz="1400"/>
            </a:lvl7pPr>
            <a:lvl8pPr marL="3200400" indent="0" rtl="0">
              <a:buFont typeface="Times New Roman"/>
              <a:buNone/>
              <a:defRPr sz="1400"/>
            </a:lvl8pPr>
            <a:lvl9pPr marL="3657600" indent="0" rtl="0">
              <a:buFont typeface="Times New Roman"/>
              <a:buNone/>
              <a:defRPr sz="1400"/>
            </a:lvl9pPr>
          </a:lstStyle>
          <a:p>
            <a:endParaRPr/>
          </a:p>
        </p:txBody>
      </p:sp>
      <p:sp>
        <p:nvSpPr>
          <p:cNvPr id="34" name="Shape 34"/>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5" name="Shape 35"/>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627062" y="80963"/>
            <a:ext cx="8153399" cy="1038224"/>
          </a:xfrm>
          <a:prstGeom prst="rect">
            <a:avLst/>
          </a:prstGeom>
          <a:noFill/>
          <a:ln>
            <a:noFill/>
          </a:ln>
        </p:spPr>
        <p:txBody>
          <a:bodyPr lIns="91425" tIns="91425" rIns="91425" bIns="91425" anchor="ctr" anchorCtr="0"/>
          <a:lstStyle>
            <a:lvl1pPr algn="l" rtl="0">
              <a:spcBef>
                <a:spcPts val="0"/>
              </a:spcBef>
              <a:spcAft>
                <a:spcPts val="0"/>
              </a:spcAft>
              <a:defRPr sz="4400">
                <a:solidFill>
                  <a:schemeClr val="lt1"/>
                </a:solidFill>
                <a:latin typeface="Times New Roman"/>
                <a:ea typeface="Times New Roman"/>
                <a:cs typeface="Times New Roman"/>
                <a:sym typeface="Times New Roman"/>
              </a:defRPr>
            </a:lvl1pPr>
            <a:lvl2pPr algn="l" rtl="0">
              <a:spcBef>
                <a:spcPts val="0"/>
              </a:spcBef>
              <a:spcAft>
                <a:spcPts val="0"/>
              </a:spcAft>
              <a:defRPr sz="4400">
                <a:solidFill>
                  <a:schemeClr val="lt1"/>
                </a:solidFill>
                <a:latin typeface="Times New Roman"/>
                <a:ea typeface="Times New Roman"/>
                <a:cs typeface="Times New Roman"/>
                <a:sym typeface="Times New Roman"/>
              </a:defRPr>
            </a:lvl2pPr>
            <a:lvl3pPr algn="l" rtl="0">
              <a:spcBef>
                <a:spcPts val="0"/>
              </a:spcBef>
              <a:spcAft>
                <a:spcPts val="0"/>
              </a:spcAft>
              <a:defRPr sz="4400">
                <a:solidFill>
                  <a:schemeClr val="lt1"/>
                </a:solidFill>
                <a:latin typeface="Times New Roman"/>
                <a:ea typeface="Times New Roman"/>
                <a:cs typeface="Times New Roman"/>
                <a:sym typeface="Times New Roman"/>
              </a:defRPr>
            </a:lvl3pPr>
            <a:lvl4pPr algn="l" rtl="0">
              <a:spcBef>
                <a:spcPts val="0"/>
              </a:spcBef>
              <a:spcAft>
                <a:spcPts val="0"/>
              </a:spcAft>
              <a:defRPr sz="4400">
                <a:solidFill>
                  <a:schemeClr val="lt1"/>
                </a:solidFill>
                <a:latin typeface="Times New Roman"/>
                <a:ea typeface="Times New Roman"/>
                <a:cs typeface="Times New Roman"/>
                <a:sym typeface="Times New Roman"/>
              </a:defRPr>
            </a:lvl4pPr>
            <a:lvl5pPr algn="l" rtl="0">
              <a:spcBef>
                <a:spcPts val="0"/>
              </a:spcBef>
              <a:spcAft>
                <a:spcPts val="0"/>
              </a:spcAft>
              <a:defRPr sz="4400">
                <a:solidFill>
                  <a:schemeClr val="lt1"/>
                </a:solidFill>
                <a:latin typeface="Times New Roman"/>
                <a:ea typeface="Times New Roman"/>
                <a:cs typeface="Times New Roman"/>
                <a:sym typeface="Times New Roman"/>
              </a:defRPr>
            </a:lvl5pPr>
            <a:lvl6pPr marL="457200" algn="l" rtl="0">
              <a:spcBef>
                <a:spcPts val="0"/>
              </a:spcBef>
              <a:spcAft>
                <a:spcPts val="0"/>
              </a:spcAft>
              <a:defRPr sz="4400">
                <a:solidFill>
                  <a:schemeClr val="lt1"/>
                </a:solidFill>
                <a:latin typeface="Times New Roman"/>
                <a:ea typeface="Times New Roman"/>
                <a:cs typeface="Times New Roman"/>
                <a:sym typeface="Times New Roman"/>
              </a:defRPr>
            </a:lvl6pPr>
            <a:lvl7pPr marL="914400" algn="l" rtl="0">
              <a:spcBef>
                <a:spcPts val="0"/>
              </a:spcBef>
              <a:spcAft>
                <a:spcPts val="0"/>
              </a:spcAft>
              <a:defRPr sz="4400">
                <a:solidFill>
                  <a:schemeClr val="lt1"/>
                </a:solidFill>
                <a:latin typeface="Times New Roman"/>
                <a:ea typeface="Times New Roman"/>
                <a:cs typeface="Times New Roman"/>
                <a:sym typeface="Times New Roman"/>
              </a:defRPr>
            </a:lvl7pPr>
            <a:lvl8pPr marL="1371600" algn="l" rtl="0">
              <a:spcBef>
                <a:spcPts val="0"/>
              </a:spcBef>
              <a:spcAft>
                <a:spcPts val="0"/>
              </a:spcAft>
              <a:defRPr sz="4400">
                <a:solidFill>
                  <a:schemeClr val="lt1"/>
                </a:solidFill>
                <a:latin typeface="Times New Roman"/>
                <a:ea typeface="Times New Roman"/>
                <a:cs typeface="Times New Roman"/>
                <a:sym typeface="Times New Roman"/>
              </a:defRPr>
            </a:lvl8pPr>
            <a:lvl9pPr marL="1828800" algn="l" rtl="0">
              <a:spcBef>
                <a:spcPts val="0"/>
              </a:spcBef>
              <a:spcAft>
                <a:spcPts val="0"/>
              </a:spcAft>
              <a:defRPr sz="4400">
                <a:solidFill>
                  <a:schemeClr val="lt1"/>
                </a:solidFill>
                <a:latin typeface="Times New Roman"/>
                <a:ea typeface="Times New Roman"/>
                <a:cs typeface="Times New Roman"/>
                <a:sym typeface="Times New Roman"/>
              </a:defRPr>
            </a:lvl9pPr>
          </a:lstStyle>
          <a:p>
            <a:endParaRPr/>
          </a:p>
        </p:txBody>
      </p:sp>
      <p:sp>
        <p:nvSpPr>
          <p:cNvPr id="38" name="Shape 38"/>
          <p:cNvSpPr txBox="1">
            <a:spLocks noGrp="1"/>
          </p:cNvSpPr>
          <p:nvPr>
            <p:ph type="body" idx="1"/>
          </p:nvPr>
        </p:nvSpPr>
        <p:spPr>
          <a:xfrm>
            <a:off x="609600" y="1371600"/>
            <a:ext cx="4000500" cy="3809999"/>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9" name="Shape 39"/>
          <p:cNvSpPr txBox="1">
            <a:spLocks noGrp="1"/>
          </p:cNvSpPr>
          <p:nvPr>
            <p:ph type="body" idx="2"/>
          </p:nvPr>
        </p:nvSpPr>
        <p:spPr>
          <a:xfrm>
            <a:off x="4762500" y="1371600"/>
            <a:ext cx="4000500" cy="3809999"/>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40" name="Shape 40"/>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41" name="Shape 41"/>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0"/>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4" name="Shape 44"/>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5" name="Shape 45"/>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6" name="Shape 46"/>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7" name="Shape 47"/>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8" name="Shape 48"/>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49" name="Shape 49"/>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627062" y="80963"/>
            <a:ext cx="8153399" cy="1038224"/>
          </a:xfrm>
          <a:prstGeom prst="rect">
            <a:avLst/>
          </a:prstGeom>
          <a:noFill/>
          <a:ln>
            <a:noFill/>
          </a:ln>
        </p:spPr>
        <p:txBody>
          <a:bodyPr lIns="91425" tIns="91425" rIns="91425" bIns="91425" anchor="ctr" anchorCtr="0"/>
          <a:lstStyle>
            <a:lvl1pPr algn="l" rtl="0">
              <a:spcBef>
                <a:spcPts val="0"/>
              </a:spcBef>
              <a:spcAft>
                <a:spcPts val="0"/>
              </a:spcAft>
              <a:defRPr sz="4400">
                <a:solidFill>
                  <a:schemeClr val="lt1"/>
                </a:solidFill>
                <a:latin typeface="Times New Roman"/>
                <a:ea typeface="Times New Roman"/>
                <a:cs typeface="Times New Roman"/>
                <a:sym typeface="Times New Roman"/>
              </a:defRPr>
            </a:lvl1pPr>
            <a:lvl2pPr algn="l" rtl="0">
              <a:spcBef>
                <a:spcPts val="0"/>
              </a:spcBef>
              <a:spcAft>
                <a:spcPts val="0"/>
              </a:spcAft>
              <a:defRPr sz="4400">
                <a:solidFill>
                  <a:schemeClr val="lt1"/>
                </a:solidFill>
                <a:latin typeface="Times New Roman"/>
                <a:ea typeface="Times New Roman"/>
                <a:cs typeface="Times New Roman"/>
                <a:sym typeface="Times New Roman"/>
              </a:defRPr>
            </a:lvl2pPr>
            <a:lvl3pPr algn="l" rtl="0">
              <a:spcBef>
                <a:spcPts val="0"/>
              </a:spcBef>
              <a:spcAft>
                <a:spcPts val="0"/>
              </a:spcAft>
              <a:defRPr sz="4400">
                <a:solidFill>
                  <a:schemeClr val="lt1"/>
                </a:solidFill>
                <a:latin typeface="Times New Roman"/>
                <a:ea typeface="Times New Roman"/>
                <a:cs typeface="Times New Roman"/>
                <a:sym typeface="Times New Roman"/>
              </a:defRPr>
            </a:lvl3pPr>
            <a:lvl4pPr algn="l" rtl="0">
              <a:spcBef>
                <a:spcPts val="0"/>
              </a:spcBef>
              <a:spcAft>
                <a:spcPts val="0"/>
              </a:spcAft>
              <a:defRPr sz="4400">
                <a:solidFill>
                  <a:schemeClr val="lt1"/>
                </a:solidFill>
                <a:latin typeface="Times New Roman"/>
                <a:ea typeface="Times New Roman"/>
                <a:cs typeface="Times New Roman"/>
                <a:sym typeface="Times New Roman"/>
              </a:defRPr>
            </a:lvl4pPr>
            <a:lvl5pPr algn="l" rtl="0">
              <a:spcBef>
                <a:spcPts val="0"/>
              </a:spcBef>
              <a:spcAft>
                <a:spcPts val="0"/>
              </a:spcAft>
              <a:defRPr sz="4400">
                <a:solidFill>
                  <a:schemeClr val="lt1"/>
                </a:solidFill>
                <a:latin typeface="Times New Roman"/>
                <a:ea typeface="Times New Roman"/>
                <a:cs typeface="Times New Roman"/>
                <a:sym typeface="Times New Roman"/>
              </a:defRPr>
            </a:lvl5pPr>
            <a:lvl6pPr marL="457200" algn="l" rtl="0">
              <a:spcBef>
                <a:spcPts val="0"/>
              </a:spcBef>
              <a:spcAft>
                <a:spcPts val="0"/>
              </a:spcAft>
              <a:defRPr sz="4400">
                <a:solidFill>
                  <a:schemeClr val="lt1"/>
                </a:solidFill>
                <a:latin typeface="Times New Roman"/>
                <a:ea typeface="Times New Roman"/>
                <a:cs typeface="Times New Roman"/>
                <a:sym typeface="Times New Roman"/>
              </a:defRPr>
            </a:lvl6pPr>
            <a:lvl7pPr marL="914400" algn="l" rtl="0">
              <a:spcBef>
                <a:spcPts val="0"/>
              </a:spcBef>
              <a:spcAft>
                <a:spcPts val="0"/>
              </a:spcAft>
              <a:defRPr sz="4400">
                <a:solidFill>
                  <a:schemeClr val="lt1"/>
                </a:solidFill>
                <a:latin typeface="Times New Roman"/>
                <a:ea typeface="Times New Roman"/>
                <a:cs typeface="Times New Roman"/>
                <a:sym typeface="Times New Roman"/>
              </a:defRPr>
            </a:lvl7pPr>
            <a:lvl8pPr marL="1371600" algn="l" rtl="0">
              <a:spcBef>
                <a:spcPts val="0"/>
              </a:spcBef>
              <a:spcAft>
                <a:spcPts val="0"/>
              </a:spcAft>
              <a:defRPr sz="4400">
                <a:solidFill>
                  <a:schemeClr val="lt1"/>
                </a:solidFill>
                <a:latin typeface="Times New Roman"/>
                <a:ea typeface="Times New Roman"/>
                <a:cs typeface="Times New Roman"/>
                <a:sym typeface="Times New Roman"/>
              </a:defRPr>
            </a:lvl8pPr>
            <a:lvl9pPr marL="1828800" algn="l" rtl="0">
              <a:spcBef>
                <a:spcPts val="0"/>
              </a:spcBef>
              <a:spcAft>
                <a:spcPts val="0"/>
              </a:spcAft>
              <a:defRPr sz="4400">
                <a:solidFill>
                  <a:schemeClr val="lt1"/>
                </a:solidFill>
                <a:latin typeface="Times New Roman"/>
                <a:ea typeface="Times New Roman"/>
                <a:cs typeface="Times New Roman"/>
                <a:sym typeface="Times New Roman"/>
              </a:defRPr>
            </a:lvl9pPr>
          </a:lstStyle>
          <a:p>
            <a:endParaRPr/>
          </a:p>
        </p:txBody>
      </p:sp>
      <p:sp>
        <p:nvSpPr>
          <p:cNvPr id="52" name="Shape 52"/>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53" name="Shape 53"/>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
        <p:nvSpPr>
          <p:cNvPr id="61" name="Shape 61"/>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62" name="Shape 62"/>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5" name="Shape 65"/>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buClr>
                <a:schemeClr val="lt1"/>
              </a:buClr>
              <a:buFont typeface="Times New Roman"/>
              <a:buNone/>
              <a:defRPr sz="3200" b="0" i="0" u="none" strike="noStrike" cap="none" baseline="0">
                <a:solidFill>
                  <a:schemeClr val="lt1"/>
                </a:solidFill>
                <a:latin typeface="Times New Roman"/>
                <a:ea typeface="Times New Roman"/>
                <a:cs typeface="Times New Roman"/>
                <a:sym typeface="Times New Roman"/>
              </a:defRPr>
            </a:lvl1pPr>
            <a:lvl2pPr marL="457200" marR="0" indent="0" algn="l" rtl="0">
              <a:buClr>
                <a:schemeClr val="dk1"/>
              </a:buClr>
              <a:buFont typeface="Times New Roman"/>
              <a:buNone/>
              <a:defRPr sz="2800" b="0" i="0" u="none" strike="noStrike" cap="none" baseline="0">
                <a:solidFill>
                  <a:schemeClr val="dk1"/>
                </a:solidFill>
                <a:latin typeface="Times New Roman"/>
                <a:ea typeface="Times New Roman"/>
                <a:cs typeface="Times New Roman"/>
                <a:sym typeface="Times New Roman"/>
              </a:defRPr>
            </a:lvl2pPr>
            <a:lvl3pPr marL="914400" marR="0" indent="0" algn="l" rtl="0">
              <a:buClr>
                <a:schemeClr val="dk1"/>
              </a:buClr>
              <a:buFont typeface="Times New Roman"/>
              <a:buNone/>
              <a:defRPr sz="2400" b="0" i="0" u="none" strike="noStrike" cap="none" baseline="0">
                <a:solidFill>
                  <a:schemeClr val="dk1"/>
                </a:solidFill>
                <a:latin typeface="Times New Roman"/>
                <a:ea typeface="Times New Roman"/>
                <a:cs typeface="Times New Roman"/>
                <a:sym typeface="Times New Roman"/>
              </a:defRPr>
            </a:lvl3pPr>
            <a:lvl4pPr marL="1371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4pPr>
            <a:lvl5pPr marL="18288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5pPr>
            <a:lvl6pPr marL="22860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6pPr>
            <a:lvl7pPr marL="27432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7pPr>
            <a:lvl8pPr marL="32004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8pPr>
            <a:lvl9pPr marL="3657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66" name="Shape 66"/>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
        <p:nvSpPr>
          <p:cNvPr id="67" name="Shape 67"/>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68" name="Shape 68"/>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C0C0C0"/>
            </a:gs>
            <a:gs pos="50000">
              <a:srgbClr val="FFFFFF"/>
            </a:gs>
            <a:gs pos="100000">
              <a:srgbClr val="C0C0C0"/>
            </a:gs>
          </a:gsLst>
          <a:lin ang="18899999" scaled="0"/>
        </a:gradFill>
        <a:effectLst/>
      </p:bgPr>
    </p:bg>
    <p:spTree>
      <p:nvGrpSpPr>
        <p:cNvPr id="1" name="Shape 8"/>
        <p:cNvGrpSpPr/>
        <p:nvPr/>
      </p:nvGrpSpPr>
      <p:grpSpPr>
        <a:xfrm>
          <a:off x="0" y="0"/>
          <a:ext cx="0" cy="0"/>
          <a:chOff x="0" y="0"/>
          <a:chExt cx="0" cy="0"/>
        </a:xfrm>
      </p:grpSpPr>
      <p:sp>
        <p:nvSpPr>
          <p:cNvPr id="9" name="Shape 9"/>
          <p:cNvSpPr/>
          <p:nvPr/>
        </p:nvSpPr>
        <p:spPr>
          <a:xfrm>
            <a:off x="4114800" y="4333875"/>
            <a:ext cx="5029200" cy="2524125"/>
          </a:xfrm>
          <a:prstGeom prst="rect">
            <a:avLst/>
          </a:prstGeom>
          <a:blipFill>
            <a:blip r:embed="rId11"/>
            <a:stretch>
              <a:fillRect/>
            </a:stretch>
          </a:blipFill>
        </p:spPr>
      </p:sp>
      <p:sp>
        <p:nvSpPr>
          <p:cNvPr id="10" name="Shape 10"/>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1" name="Shape 11"/>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2" name="Shape 12"/>
          <p:cNvSpPr/>
          <p:nvPr/>
        </p:nvSpPr>
        <p:spPr>
          <a:xfrm>
            <a:off x="0" y="990600"/>
            <a:ext cx="9144000" cy="103188"/>
          </a:xfrm>
          <a:prstGeom prst="rect">
            <a:avLst/>
          </a:prstGeom>
          <a:gradFill>
            <a:gsLst>
              <a:gs pos="0">
                <a:srgbClr val="006600"/>
              </a:gs>
              <a:gs pos="100000">
                <a:srgbClr val="FFFFFF"/>
              </a:gs>
            </a:gsLst>
            <a:lin ang="0" scaled="0"/>
          </a:gradFill>
          <a:ln>
            <a:noFill/>
          </a:ln>
        </p:spPr>
        <p:txBody>
          <a:bodyPr lIns="91425" tIns="45700" rIns="91425" bIns="45700" anchor="ctr" anchorCtr="0">
            <a:spAutoFit/>
          </a:bodyPr>
          <a:lstStyle/>
          <a:p>
            <a:endParaRPr/>
          </a:p>
        </p:txBody>
      </p:sp>
      <p:sp>
        <p:nvSpPr>
          <p:cNvPr id="13" name="Shape 13"/>
          <p:cNvSpPr txBox="1">
            <a:spLocks noGrp="1"/>
          </p:cNvSpPr>
          <p:nvPr>
            <p:ph type="body" idx="1"/>
          </p:nvPr>
        </p:nvSpPr>
        <p:spPr>
          <a:xfrm>
            <a:off x="609600" y="1371600"/>
            <a:ext cx="8153399" cy="3809999"/>
          </a:xfrm>
          <a:prstGeom prst="rect">
            <a:avLst/>
          </a:prstGeom>
          <a:noFill/>
          <a:ln>
            <a:noFill/>
          </a:ln>
        </p:spPr>
        <p:txBody>
          <a:bodyPr lIns="91425" tIns="91425" rIns="91425" bIns="91425" anchor="t" anchorCtr="0"/>
          <a:lstStyle>
            <a:lvl1pPr marL="342900" marR="0" indent="-342900" algn="l" rtl="0">
              <a:spcBef>
                <a:spcPts val="640"/>
              </a:spcBef>
              <a:spcAft>
                <a:spcPts val="0"/>
              </a:spcAft>
              <a:defRPr sz="3200" b="0" i="0" u="none" strike="noStrike" cap="none" baseline="0">
                <a:solidFill>
                  <a:schemeClr val="lt1"/>
                </a:solidFill>
                <a:latin typeface="Times New Roman"/>
                <a:ea typeface="Times New Roman"/>
                <a:cs typeface="Times New Roman"/>
                <a:sym typeface="Times New Roman"/>
              </a:defRPr>
            </a:lvl1pPr>
            <a:lvl2pPr marL="742950" marR="0" indent="-177800" algn="l" rtl="0">
              <a:spcBef>
                <a:spcPts val="560"/>
              </a:spcBef>
              <a:spcAft>
                <a:spcPts val="0"/>
              </a:spcAft>
              <a:buClr>
                <a:srgbClr val="006600"/>
              </a:buClr>
              <a:buFont typeface="Arial"/>
              <a:buChar char="•"/>
              <a:defRPr sz="2800" b="0" i="0" u="none" strike="noStrike" cap="none" baseline="0">
                <a:solidFill>
                  <a:schemeClr val="lt1"/>
                </a:solidFill>
                <a:latin typeface="Times New Roman"/>
                <a:ea typeface="Times New Roman"/>
                <a:cs typeface="Times New Roman"/>
                <a:sym typeface="Times New Roman"/>
              </a:defRPr>
            </a:lvl2pPr>
            <a:lvl3pPr marL="1143000" marR="0" indent="-136525" algn="l" rtl="0">
              <a:spcBef>
                <a:spcPts val="480"/>
              </a:spcBef>
              <a:spcAft>
                <a:spcPts val="0"/>
              </a:spcAft>
              <a:buClr>
                <a:srgbClr val="006600"/>
              </a:buClr>
              <a:buFont typeface="Arial"/>
              <a:buChar char="•"/>
              <a:defRPr sz="2400" b="0" i="0" u="none" strike="noStrike" cap="none" baseline="0">
                <a:solidFill>
                  <a:schemeClr val="lt1"/>
                </a:solidFill>
                <a:latin typeface="Times New Roman"/>
                <a:ea typeface="Times New Roman"/>
                <a:cs typeface="Times New Roman"/>
                <a:sym typeface="Times New Roman"/>
              </a:defRPr>
            </a:lvl3pPr>
            <a:lvl4pPr marL="16002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4pPr>
            <a:lvl5pPr marL="20574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5pPr>
            <a:lvl6pPr marL="25146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6pPr>
            <a:lvl7pPr marL="29718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7pPr>
            <a:lvl8pPr marL="34290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8pPr>
            <a:lvl9pPr marL="38862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14" name="Shape 14"/>
          <p:cNvSpPr txBox="1">
            <a:spLocks noGrp="1"/>
          </p:cNvSpPr>
          <p:nvPr>
            <p:ph type="title"/>
          </p:nvPr>
        </p:nvSpPr>
        <p:spPr>
          <a:xfrm>
            <a:off x="627062" y="80963"/>
            <a:ext cx="8153399" cy="1038224"/>
          </a:xfrm>
          <a:prstGeom prst="rect">
            <a:avLst/>
          </a:prstGeom>
          <a:noFill/>
          <a:ln>
            <a:noFill/>
          </a:ln>
        </p:spPr>
        <p:txBody>
          <a:bodyPr lIns="91425" tIns="91425" rIns="91425" bIns="91425" anchor="ctr" anchorCtr="0"/>
          <a:lstStyle>
            <a:lvl1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15" name="Shape 15"/>
          <p:cNvSpPr/>
          <p:nvPr/>
        </p:nvSpPr>
        <p:spPr>
          <a:xfrm>
            <a:off x="152400" y="5318125"/>
            <a:ext cx="2144712" cy="1376363"/>
          </a:xfrm>
          <a:prstGeom prst="rect">
            <a:avLst/>
          </a:prstGeom>
          <a:blipFill>
            <a:blip r:embed="rId12"/>
            <a:stretch>
              <a:fillRect/>
            </a:stretch>
          </a:blipFill>
        </p:spPr>
      </p:sp>
      <p:sp>
        <p:nvSpPr>
          <p:cNvPr id="16" name="Shape 16"/>
          <p:cNvSpPr txBox="1"/>
          <p:nvPr/>
        </p:nvSpPr>
        <p:spPr>
          <a:xfrm>
            <a:off x="3289300" y="6348412"/>
            <a:ext cx="3204916" cy="369332"/>
          </a:xfrm>
          <a:prstGeom prst="rect">
            <a:avLst/>
          </a:prstGeom>
          <a:noFill/>
          <a:ln>
            <a:noFill/>
          </a:ln>
        </p:spPr>
        <p:txBody>
          <a:bodyPr lIns="91425" tIns="45700" rIns="91425" bIns="45700" anchor="t" anchorCtr="0">
            <a:spAutoFit/>
          </a:bodyPr>
          <a:lstStyle/>
          <a:p>
            <a:pPr marL="0" marR="0" lvl="0" indent="0" algn="l" rtl="0">
              <a:spcBef>
                <a:spcPts val="0"/>
              </a:spcBef>
              <a:spcAft>
                <a:spcPts val="0"/>
              </a:spcAft>
              <a:buSzPct val="25000"/>
              <a:buNone/>
            </a:pPr>
            <a:r>
              <a:rPr lang="x-none" sz="1800" b="1" i="0" u="none" strike="noStrike" cap="none" baseline="0">
                <a:solidFill>
                  <a:srgbClr val="006600"/>
                </a:solidFill>
                <a:latin typeface="Times New Roman"/>
                <a:ea typeface="Times New Roman"/>
                <a:cs typeface="Times New Roman"/>
                <a:sym typeface="Times New Roman"/>
              </a:rPr>
              <a:t>Where Innovation Is Tradition</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685800" y="973137"/>
            <a:ext cx="7772400" cy="1144587"/>
          </a:xfrm>
          <a:prstGeom prst="rect">
            <a:avLst/>
          </a:prstGeom>
          <a:noFill/>
          <a:ln>
            <a:noFill/>
          </a:ln>
        </p:spPr>
        <p:txBody>
          <a:bodyPr lIns="92075" tIns="46025" rIns="92075" bIns="46025" anchor="b" anchorCtr="0">
            <a:spAutoFit/>
          </a:bodyPr>
          <a:lstStyle/>
          <a:p>
            <a:pPr marL="0" marR="0" lvl="0" indent="0" algn="ctr" rtl="0">
              <a:spcBef>
                <a:spcPts val="0"/>
              </a:spcBef>
              <a:spcAft>
                <a:spcPts val="0"/>
              </a:spcAft>
              <a:buSzPct val="25000"/>
              <a:buNone/>
            </a:pPr>
            <a:r>
              <a:rPr lang="x-none" sz="4400" b="0" i="0" u="none" strike="noStrike" cap="none" baseline="0">
                <a:solidFill>
                  <a:schemeClr val="lt1"/>
                </a:solidFill>
                <a:latin typeface="Calibri"/>
                <a:ea typeface="Calibri"/>
                <a:cs typeface="Calibri"/>
                <a:sym typeface="Calibri"/>
              </a:rPr>
              <a:t>SYST699 – Spec Innovations</a:t>
            </a:r>
          </a:p>
        </p:txBody>
      </p:sp>
      <p:sp>
        <p:nvSpPr>
          <p:cNvPr id="71" name="Shape 71"/>
          <p:cNvSpPr txBox="1">
            <a:spLocks noGrp="1"/>
          </p:cNvSpPr>
          <p:nvPr>
            <p:ph type="subTitle" idx="1"/>
          </p:nvPr>
        </p:nvSpPr>
        <p:spPr>
          <a:xfrm>
            <a:off x="762000" y="2438401"/>
            <a:ext cx="7619999" cy="4170988"/>
          </a:xfrm>
          <a:prstGeom prst="rect">
            <a:avLst/>
          </a:prstGeom>
          <a:noFill/>
          <a:ln>
            <a:noFill/>
          </a:ln>
        </p:spPr>
        <p:txBody>
          <a:bodyPr wrap="square" lIns="92075" tIns="46025" rIns="92075" bIns="46025" anchor="t" anchorCtr="0">
            <a:spAutoFit/>
          </a:bodyPr>
          <a:lstStyle/>
          <a:p>
            <a:pPr marL="0" marR="0" lvl="0" indent="0" algn="ctr" rtl="0">
              <a:spcBef>
                <a:spcPts val="640"/>
              </a:spcBef>
              <a:spcAft>
                <a:spcPts val="0"/>
              </a:spcAft>
              <a:buSzPct val="25000"/>
              <a:buNone/>
            </a:pPr>
            <a:r>
              <a:rPr lang="x-none" sz="3200" b="0" i="0" u="none" strike="noStrike" cap="none" baseline="0">
                <a:solidFill>
                  <a:schemeClr val="lt1"/>
                </a:solidFill>
                <a:latin typeface="Calibri"/>
                <a:ea typeface="Calibri"/>
                <a:cs typeface="Calibri"/>
                <a:sym typeface="Calibri"/>
              </a:rPr>
              <a:t>Innoslate™ System Engineering Management Software Tool Test &amp; </a:t>
            </a:r>
            <a:r>
              <a:rPr lang="x-none" sz="3200" b="0" i="0" u="none" strike="noStrike" cap="none" baseline="0" smtClean="0">
                <a:solidFill>
                  <a:schemeClr val="lt1"/>
                </a:solidFill>
                <a:latin typeface="Calibri"/>
                <a:ea typeface="Calibri"/>
                <a:cs typeface="Calibri"/>
                <a:sym typeface="Calibri"/>
              </a:rPr>
              <a:t>Analysis</a:t>
            </a:r>
            <a:endParaRPr lang="en-US" sz="3200" b="0" i="0" u="none" strike="noStrike" cap="none" baseline="0" dirty="0" smtClean="0">
              <a:solidFill>
                <a:schemeClr val="lt1"/>
              </a:solidFill>
              <a:latin typeface="Calibri"/>
              <a:ea typeface="Calibri"/>
              <a:cs typeface="Calibri"/>
              <a:sym typeface="Calibri"/>
            </a:endParaRPr>
          </a:p>
          <a:p>
            <a:pPr marL="0" marR="0" lvl="0" indent="0" algn="l" rtl="0">
              <a:spcBef>
                <a:spcPts val="640"/>
              </a:spcBef>
              <a:spcAft>
                <a:spcPts val="0"/>
              </a:spcAft>
              <a:buSzPct val="25000"/>
              <a:buNone/>
            </a:pPr>
            <a:endParaRPr lang="en-US" sz="2400" b="0" i="0" u="none" strike="noStrike" cap="none" baseline="0" dirty="0" smtClean="0">
              <a:solidFill>
                <a:schemeClr val="lt1"/>
              </a:solidFill>
              <a:latin typeface="Calibri"/>
              <a:ea typeface="Calibri"/>
              <a:cs typeface="Calibri"/>
              <a:sym typeface="Calibri"/>
            </a:endParaRPr>
          </a:p>
          <a:p>
            <a:endParaRPr lang="en-US" sz="2200" b="0" i="0" u="none" strike="noStrike" cap="none" baseline="0" dirty="0" smtClean="0">
              <a:solidFill>
                <a:schemeClr val="lt1"/>
              </a:solidFill>
              <a:latin typeface="Calibri"/>
              <a:ea typeface="Calibri"/>
              <a:cs typeface="Calibri"/>
              <a:sym typeface="Calibri"/>
            </a:endParaRPr>
          </a:p>
          <a:p>
            <a:r>
              <a:rPr lang="en-US" sz="2200" b="0" i="0" u="none" strike="noStrike" cap="none" baseline="0" dirty="0" smtClean="0">
                <a:solidFill>
                  <a:schemeClr val="lt1"/>
                </a:solidFill>
                <a:latin typeface="Calibri"/>
                <a:ea typeface="Calibri"/>
                <a:cs typeface="Calibri"/>
                <a:sym typeface="Calibri"/>
              </a:rPr>
              <a:t>Aron Ceely</a:t>
            </a:r>
          </a:p>
          <a:p>
            <a:r>
              <a:rPr lang="en-US" sz="2200" dirty="0" smtClean="0">
                <a:latin typeface="Calibri"/>
                <a:ea typeface="Calibri"/>
                <a:cs typeface="Calibri"/>
                <a:sym typeface="Calibri"/>
              </a:rPr>
              <a:t>Justin Mathews</a:t>
            </a:r>
            <a:endParaRPr lang="en-US" sz="2200" b="0" i="0" u="none" strike="noStrike" cap="none" baseline="0" dirty="0" smtClean="0">
              <a:solidFill>
                <a:schemeClr val="lt1"/>
              </a:solidFill>
              <a:latin typeface="Calibri"/>
              <a:ea typeface="Calibri"/>
              <a:cs typeface="Calibri"/>
              <a:sym typeface="Calibri"/>
            </a:endParaRPr>
          </a:p>
          <a:p>
            <a:r>
              <a:rPr lang="en-US" sz="2200" b="0" i="0" u="none" strike="noStrike" cap="none" baseline="0" dirty="0" smtClean="0">
                <a:solidFill>
                  <a:schemeClr val="lt1"/>
                </a:solidFill>
                <a:latin typeface="Calibri"/>
                <a:ea typeface="Calibri"/>
                <a:cs typeface="Calibri"/>
                <a:sym typeface="Calibri"/>
              </a:rPr>
              <a:t>Kate Stevenson	</a:t>
            </a:r>
          </a:p>
          <a:p>
            <a:r>
              <a:rPr lang="en-US" sz="2200" dirty="0" smtClean="0">
                <a:latin typeface="Calibri"/>
                <a:ea typeface="Calibri"/>
                <a:cs typeface="Calibri"/>
                <a:sym typeface="Calibri"/>
              </a:rPr>
              <a:t>Bruck Woldie</a:t>
            </a:r>
            <a:endParaRPr lang="x-none" sz="2200" b="0" i="0" u="none" strike="noStrike" cap="none" baseline="0">
              <a:solidFill>
                <a:schemeClr val="lt1"/>
              </a:solidFill>
              <a:latin typeface="Calibri"/>
              <a:ea typeface="Calibri"/>
              <a:cs typeface="Calibri"/>
              <a:sym typeface="Calibri"/>
            </a:endParaRPr>
          </a:p>
          <a:p>
            <a:endParaRPr lang="x-none" sz="3200" b="0" i="0" u="none" strike="noStrike" cap="none" baseline="0">
              <a:solidFill>
                <a:schemeClr val="lt1"/>
              </a:solidFill>
              <a:latin typeface="Calibri"/>
              <a:ea typeface="Calibri"/>
              <a:cs typeface="Calibri"/>
              <a:sym typeface="Calibri"/>
            </a:endParaRPr>
          </a:p>
        </p:txBody>
      </p:sp>
      <p:sp>
        <p:nvSpPr>
          <p:cNvPr id="72" name="Shape 72"/>
          <p:cNvSpPr/>
          <p:nvPr/>
        </p:nvSpPr>
        <p:spPr>
          <a:xfrm>
            <a:off x="2743200" y="3505200"/>
            <a:ext cx="3428999" cy="762000"/>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04800" y="76200"/>
            <a:ext cx="8763000" cy="769401"/>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dirty="0" smtClean="0">
                <a:latin typeface="Calibri"/>
                <a:ea typeface="Calibri"/>
                <a:cs typeface="Calibri"/>
                <a:sym typeface="Calibri"/>
              </a:rPr>
              <a:t>Test Scope</a:t>
            </a:r>
            <a:endParaRPr lang="x-none" b="0" i="0" u="none" strike="noStrike" cap="none" baseline="0" dirty="0">
              <a:solidFill>
                <a:schemeClr val="lt1"/>
              </a:solidFill>
              <a:latin typeface="Calibri"/>
              <a:ea typeface="Calibri"/>
              <a:cs typeface="Calibri"/>
              <a:sym typeface="Calibri"/>
            </a:endParaRPr>
          </a:p>
        </p:txBody>
      </p:sp>
      <p:sp>
        <p:nvSpPr>
          <p:cNvPr id="4" name="Shape 109"/>
          <p:cNvSpPr txBox="1"/>
          <p:nvPr/>
        </p:nvSpPr>
        <p:spPr>
          <a:xfrm>
            <a:off x="152400" y="1219200"/>
            <a:ext cx="8534399" cy="3801000"/>
          </a:xfrm>
          <a:prstGeom prst="rect">
            <a:avLst/>
          </a:prstGeom>
          <a:noFill/>
          <a:ln>
            <a:noFill/>
          </a:ln>
        </p:spPr>
        <p:txBody>
          <a:bodyPr lIns="91425" tIns="45700" rIns="91425" bIns="45700" anchor="t" anchorCtr="0">
            <a:spAutoFit/>
          </a:bodyPr>
          <a:lstStyle/>
          <a:p>
            <a:pPr marL="912813" marR="0" lvl="1" indent="-455613" algn="l" rtl="0">
              <a:lnSpc>
                <a:spcPct val="100000"/>
              </a:lnSpc>
              <a:spcBef>
                <a:spcPts val="560"/>
              </a:spcBef>
              <a:spcAft>
                <a:spcPts val="0"/>
              </a:spcAft>
              <a:buClr>
                <a:srgbClr val="006600"/>
              </a:buClr>
              <a:buSzPct val="101190"/>
              <a:buFont typeface="Arial"/>
              <a:buChar char="•"/>
            </a:pPr>
            <a:r>
              <a:rPr lang="en-US" sz="2400" dirty="0" smtClean="0">
                <a:solidFill>
                  <a:schemeClr val="lt1"/>
                </a:solidFill>
                <a:latin typeface="Calibri"/>
                <a:ea typeface="Calibri"/>
                <a:cs typeface="Calibri"/>
                <a:sym typeface="Calibri"/>
              </a:rPr>
              <a:t>Focused on </a:t>
            </a:r>
            <a:r>
              <a:rPr lang="en-US" sz="2400" u="sng" dirty="0" smtClean="0">
                <a:solidFill>
                  <a:schemeClr val="lt1"/>
                </a:solidFill>
                <a:latin typeface="Calibri"/>
                <a:ea typeface="Calibri"/>
                <a:cs typeface="Calibri"/>
                <a:sym typeface="Calibri"/>
              </a:rPr>
              <a:t>functionality</a:t>
            </a:r>
            <a:r>
              <a:rPr lang="en-US" sz="2400" dirty="0" smtClean="0">
                <a:solidFill>
                  <a:schemeClr val="lt1"/>
                </a:solidFill>
                <a:latin typeface="Calibri"/>
                <a:ea typeface="Calibri"/>
                <a:cs typeface="Calibri"/>
                <a:sym typeface="Calibri"/>
              </a:rPr>
              <a:t> and </a:t>
            </a:r>
            <a:r>
              <a:rPr lang="en-US" sz="2400" u="sng" dirty="0" smtClean="0">
                <a:solidFill>
                  <a:schemeClr val="lt1"/>
                </a:solidFill>
                <a:latin typeface="Calibri"/>
                <a:ea typeface="Calibri"/>
                <a:cs typeface="Calibri"/>
                <a:sym typeface="Calibri"/>
              </a:rPr>
              <a:t>usability</a:t>
            </a:r>
            <a:r>
              <a:rPr lang="en-US" sz="2400" dirty="0" smtClean="0">
                <a:solidFill>
                  <a:schemeClr val="lt1"/>
                </a:solidFill>
                <a:latin typeface="Calibri"/>
                <a:ea typeface="Calibri"/>
                <a:cs typeface="Calibri"/>
                <a:sym typeface="Calibri"/>
              </a:rPr>
              <a:t> of the tool.</a:t>
            </a:r>
          </a:p>
          <a:p>
            <a:pPr marL="912813" lvl="1" indent="-455613">
              <a:spcBef>
                <a:spcPts val="560"/>
              </a:spcBef>
              <a:buClr>
                <a:srgbClr val="006600"/>
              </a:buClr>
              <a:buSzPct val="101190"/>
              <a:buFont typeface="Arial"/>
              <a:buChar char="•"/>
            </a:pPr>
            <a:r>
              <a:rPr lang="en-US" sz="2400" dirty="0" smtClean="0">
                <a:solidFill>
                  <a:schemeClr val="lt1"/>
                </a:solidFill>
                <a:latin typeface="Calibri"/>
                <a:ea typeface="Calibri"/>
                <a:cs typeface="Calibri"/>
                <a:sym typeface="Calibri"/>
              </a:rPr>
              <a:t>Capabilities of </a:t>
            </a:r>
            <a:r>
              <a:rPr lang="en-US" sz="2400" dirty="0" err="1" smtClean="0">
                <a:solidFill>
                  <a:schemeClr val="lt1"/>
                </a:solidFill>
                <a:latin typeface="Calibri"/>
                <a:ea typeface="Calibri"/>
                <a:cs typeface="Calibri"/>
                <a:sym typeface="Calibri"/>
              </a:rPr>
              <a:t>Innoslate</a:t>
            </a:r>
            <a:r>
              <a:rPr lang="en-US" sz="2400" dirty="0" smtClean="0">
                <a:solidFill>
                  <a:schemeClr val="lt1"/>
                </a:solidFill>
                <a:latin typeface="Calibri"/>
                <a:ea typeface="Calibri"/>
                <a:cs typeface="Calibri"/>
                <a:sym typeface="Calibri"/>
              </a:rPr>
              <a:t>™ have been scoped to:</a:t>
            </a:r>
          </a:p>
          <a:p>
            <a:pPr marL="1370013" lvl="2" indent="-468313">
              <a:spcBef>
                <a:spcPts val="560"/>
              </a:spcBef>
              <a:buClr>
                <a:srgbClr val="006600"/>
              </a:buClr>
              <a:buSzPct val="101190"/>
              <a:buFont typeface="Arial"/>
              <a:buChar char="•"/>
            </a:pPr>
            <a:r>
              <a:rPr lang="en-US" sz="2400" b="0" i="0" u="none" strike="noStrike" cap="none" baseline="0" dirty="0" smtClean="0">
                <a:solidFill>
                  <a:schemeClr val="lt1"/>
                </a:solidFill>
                <a:latin typeface="Calibri"/>
                <a:ea typeface="Calibri"/>
                <a:cs typeface="Calibri"/>
                <a:sym typeface="Calibri"/>
              </a:rPr>
              <a:t>Database</a:t>
            </a:r>
            <a:r>
              <a:rPr lang="en-US" sz="2400" b="0" i="0" u="none" strike="noStrike" cap="none" dirty="0" smtClean="0">
                <a:solidFill>
                  <a:schemeClr val="lt1"/>
                </a:solidFill>
                <a:latin typeface="Calibri"/>
                <a:ea typeface="Calibri"/>
                <a:cs typeface="Calibri"/>
                <a:sym typeface="Calibri"/>
              </a:rPr>
              <a:t> View, including storing of assets, artifacts, etc.</a:t>
            </a:r>
          </a:p>
          <a:p>
            <a:pPr marL="1370013" lvl="2" indent="-468313">
              <a:spcBef>
                <a:spcPts val="560"/>
              </a:spcBef>
              <a:buClr>
                <a:srgbClr val="006600"/>
              </a:buClr>
              <a:buSzPct val="101190"/>
              <a:buFont typeface="Arial"/>
              <a:buChar char="•"/>
            </a:pPr>
            <a:r>
              <a:rPr lang="en-US" sz="2400" baseline="0" dirty="0" smtClean="0">
                <a:solidFill>
                  <a:schemeClr val="lt1"/>
                </a:solidFill>
                <a:latin typeface="Calibri"/>
                <a:ea typeface="Calibri"/>
                <a:cs typeface="Calibri"/>
                <a:sym typeface="Calibri"/>
              </a:rPr>
              <a:t>Requirements</a:t>
            </a:r>
            <a:r>
              <a:rPr lang="en-US" sz="2400" dirty="0" smtClean="0">
                <a:solidFill>
                  <a:schemeClr val="lt1"/>
                </a:solidFill>
                <a:latin typeface="Calibri"/>
                <a:ea typeface="Calibri"/>
                <a:cs typeface="Calibri"/>
                <a:sym typeface="Calibri"/>
              </a:rPr>
              <a:t> Gathering, including capturing of requirements for the MEEPAS project.</a:t>
            </a:r>
          </a:p>
          <a:p>
            <a:pPr marL="1370013" lvl="2" indent="-468313">
              <a:spcBef>
                <a:spcPts val="560"/>
              </a:spcBef>
              <a:buClr>
                <a:srgbClr val="006600"/>
              </a:buClr>
              <a:buSzPct val="101190"/>
              <a:buFont typeface="Arial"/>
              <a:buChar char="•"/>
            </a:pPr>
            <a:r>
              <a:rPr lang="en-US" sz="2400" b="0" i="0" u="none" strike="noStrike" cap="none" baseline="0" dirty="0" smtClean="0">
                <a:solidFill>
                  <a:schemeClr val="lt1"/>
                </a:solidFill>
                <a:latin typeface="Calibri"/>
                <a:ea typeface="Calibri"/>
                <a:cs typeface="Calibri"/>
                <a:sym typeface="Calibri"/>
              </a:rPr>
              <a:t>Document</a:t>
            </a:r>
            <a:r>
              <a:rPr lang="en-US" sz="2400" b="0" i="0" u="none" strike="noStrike" cap="none" dirty="0" smtClean="0">
                <a:solidFill>
                  <a:schemeClr val="lt1"/>
                </a:solidFill>
                <a:latin typeface="Calibri"/>
                <a:ea typeface="Calibri"/>
                <a:cs typeface="Calibri"/>
                <a:sym typeface="Calibri"/>
              </a:rPr>
              <a:t> Analyzer, including automated versus manual parsing of inputted documents.</a:t>
            </a:r>
          </a:p>
          <a:p>
            <a:pPr marL="1370013" lvl="2" indent="-468313">
              <a:spcBef>
                <a:spcPts val="560"/>
              </a:spcBef>
              <a:buClr>
                <a:srgbClr val="006600"/>
              </a:buClr>
              <a:buSzPct val="101190"/>
              <a:buFont typeface="Arial"/>
              <a:buChar char="•"/>
            </a:pPr>
            <a:r>
              <a:rPr lang="en-US" sz="2400" baseline="0" dirty="0" smtClean="0">
                <a:solidFill>
                  <a:schemeClr val="lt1"/>
                </a:solidFill>
                <a:latin typeface="Calibri"/>
                <a:ea typeface="Calibri"/>
                <a:cs typeface="Calibri"/>
                <a:sym typeface="Calibri"/>
              </a:rPr>
              <a:t>Report</a:t>
            </a:r>
            <a:r>
              <a:rPr lang="en-US" sz="2400" dirty="0" smtClean="0">
                <a:solidFill>
                  <a:schemeClr val="lt1"/>
                </a:solidFill>
                <a:latin typeface="Calibri"/>
                <a:ea typeface="Calibri"/>
                <a:cs typeface="Calibri"/>
                <a:sym typeface="Calibri"/>
              </a:rPr>
              <a:t> Generation, which includes inputting objects into the database and generating a report.</a:t>
            </a:r>
            <a:endParaRPr lang="x-none" sz="2400" b="0" i="0" u="none" strike="noStrike" cap="none" baseline="0" dirty="0" smtClean="0">
              <a:solidFill>
                <a:schemeClr val="lt1"/>
              </a:solidFill>
              <a:latin typeface="Calibri"/>
              <a:ea typeface="Calibri"/>
              <a:cs typeface="Calibri"/>
              <a:sym typeface="Calibri"/>
            </a:endParaRPr>
          </a:p>
        </p:txBody>
      </p:sp>
    </p:spTree>
    <p:extLst>
      <p:ext uri="{BB962C8B-B14F-4D97-AF65-F5344CB8AC3E}">
        <p14:creationId xmlns="" xmlns:p14="http://schemas.microsoft.com/office/powerpoint/2010/main" xmlns:mv="urn:schemas-microsoft-com:mac:vml" xmlns:mc="http://schemas.openxmlformats.org/markup-compatibility/2006" val="3028064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04800" y="76200"/>
            <a:ext cx="8763000" cy="769401"/>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dirty="0" smtClean="0">
                <a:latin typeface="Calibri"/>
                <a:ea typeface="Calibri"/>
                <a:cs typeface="Calibri"/>
                <a:sym typeface="Calibri"/>
              </a:rPr>
              <a:t>Functionality Testing (1)</a:t>
            </a:r>
            <a:endParaRPr lang="x-none" b="0" i="0" u="none" strike="noStrike" cap="none" baseline="0" dirty="0">
              <a:solidFill>
                <a:schemeClr val="lt1"/>
              </a:solidFill>
              <a:latin typeface="Calibri"/>
              <a:ea typeface="Calibri"/>
              <a:cs typeface="Calibri"/>
              <a:sym typeface="Calibri"/>
            </a:endParaRPr>
          </a:p>
        </p:txBody>
      </p:sp>
      <p:sp>
        <p:nvSpPr>
          <p:cNvPr id="4" name="Shape 109"/>
          <p:cNvSpPr txBox="1"/>
          <p:nvPr/>
        </p:nvSpPr>
        <p:spPr>
          <a:xfrm>
            <a:off x="152400" y="1295400"/>
            <a:ext cx="8534399" cy="3123892"/>
          </a:xfrm>
          <a:prstGeom prst="rect">
            <a:avLst/>
          </a:prstGeom>
          <a:noFill/>
          <a:ln>
            <a:noFill/>
          </a:ln>
        </p:spPr>
        <p:txBody>
          <a:bodyPr wrap="square" lIns="91425" tIns="45700" rIns="91425" bIns="45700" anchor="t" anchorCtr="0">
            <a:spAutoFit/>
          </a:bodyPr>
          <a:lstStyle/>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Examined how the tool functions by inputting data, observing the tool’s behavior in generating outputs.</a:t>
            </a:r>
          </a:p>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Outcomes of the test were used to compare  the expected outputs with the actual outputs.</a:t>
            </a:r>
          </a:p>
          <a:p>
            <a:pPr marL="912813" marR="0" lvl="1" indent="-455613" algn="l" rtl="0">
              <a:lnSpc>
                <a:spcPct val="100000"/>
              </a:lnSpc>
              <a:spcBef>
                <a:spcPts val="560"/>
              </a:spcBef>
              <a:spcAft>
                <a:spcPts val="0"/>
              </a:spcAft>
              <a:buClr>
                <a:srgbClr val="006600"/>
              </a:buClr>
              <a:buSzPct val="101190"/>
              <a:buFont typeface="Arial"/>
              <a:buChar char="•"/>
            </a:pPr>
            <a:r>
              <a:rPr lang="en-US" sz="2600" b="0" i="0" u="none" strike="noStrike" cap="none" baseline="0" dirty="0" smtClean="0">
                <a:solidFill>
                  <a:schemeClr val="lt1"/>
                </a:solidFill>
                <a:latin typeface="Calibri"/>
                <a:ea typeface="Calibri"/>
                <a:cs typeface="Calibri"/>
                <a:sym typeface="Calibri"/>
              </a:rPr>
              <a:t>Functional evaluation criteria  were established to evaluate</a:t>
            </a:r>
            <a:r>
              <a:rPr lang="en-US" sz="2600" b="0" i="0" u="none" strike="noStrike" cap="none" dirty="0" smtClean="0">
                <a:solidFill>
                  <a:schemeClr val="lt1"/>
                </a:solidFill>
                <a:latin typeface="Calibri"/>
                <a:ea typeface="Calibri"/>
                <a:cs typeface="Calibri"/>
                <a:sym typeface="Calibri"/>
              </a:rPr>
              <a:t> </a:t>
            </a:r>
            <a:r>
              <a:rPr lang="en-US" sz="2600" dirty="0" smtClean="0">
                <a:solidFill>
                  <a:schemeClr val="lt1"/>
                </a:solidFill>
                <a:latin typeface="Calibri"/>
                <a:ea typeface="Calibri"/>
                <a:cs typeface="Calibri"/>
                <a:sym typeface="Calibri"/>
              </a:rPr>
              <a:t>each</a:t>
            </a:r>
            <a:r>
              <a:rPr lang="en-US" sz="2600" b="0" i="0" u="none" strike="noStrike" cap="none" dirty="0" smtClean="0">
                <a:solidFill>
                  <a:schemeClr val="lt1"/>
                </a:solidFill>
                <a:latin typeface="Calibri"/>
                <a:ea typeface="Calibri"/>
                <a:cs typeface="Calibri"/>
                <a:sym typeface="Calibri"/>
              </a:rPr>
              <a:t> of the capability’s  functionality.</a:t>
            </a:r>
          </a:p>
          <a:p>
            <a:endParaRPr lang="x-none" sz="2600" b="0" i="0" u="none" strike="noStrike" cap="none" baseline="0" dirty="0">
              <a:solidFill>
                <a:schemeClr val="lt1"/>
              </a:solidFill>
              <a:latin typeface="Calibri"/>
              <a:ea typeface="Calibri"/>
              <a:cs typeface="Calibri"/>
              <a:sym typeface="Calibri"/>
            </a:endParaRPr>
          </a:p>
        </p:txBody>
      </p:sp>
    </p:spTree>
    <p:extLst>
      <p:ext uri="{BB962C8B-B14F-4D97-AF65-F5344CB8AC3E}">
        <p14:creationId xmlns="" xmlns:p14="http://schemas.microsoft.com/office/powerpoint/2010/main" xmlns:mv="urn:schemas-microsoft-com:mac:vml" xmlns:mc="http://schemas.openxmlformats.org/markup-compatibility/2006" val="419533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6279"/>
            <a:ext cx="8153399" cy="1038224"/>
          </a:xfrm>
        </p:spPr>
        <p:txBody>
          <a:bodyPr/>
          <a:lstStyle/>
          <a:p>
            <a:r>
              <a:rPr lang="en-US" dirty="0">
                <a:latin typeface="Calibri"/>
                <a:ea typeface="Calibri"/>
                <a:cs typeface="Calibri"/>
                <a:sym typeface="Calibri"/>
              </a:rPr>
              <a:t>Functionality Testing </a:t>
            </a:r>
            <a:r>
              <a:rPr lang="en-US" dirty="0" smtClean="0">
                <a:latin typeface="Calibri"/>
                <a:ea typeface="Calibri"/>
                <a:cs typeface="Calibri"/>
                <a:sym typeface="Calibri"/>
              </a:rPr>
              <a:t>(2)</a:t>
            </a:r>
            <a:endParaRPr lang="en-US" dirty="0"/>
          </a:p>
        </p:txBody>
      </p:sp>
      <p:sp>
        <p:nvSpPr>
          <p:cNvPr id="3" name="Rectangle 2"/>
          <p:cNvSpPr/>
          <p:nvPr/>
        </p:nvSpPr>
        <p:spPr>
          <a:xfrm>
            <a:off x="228600" y="1295400"/>
            <a:ext cx="8458200" cy="2723823"/>
          </a:xfrm>
          <a:prstGeom prst="rect">
            <a:avLst/>
          </a:prstGeom>
        </p:spPr>
        <p:txBody>
          <a:bodyPr wrap="square">
            <a:spAutoFit/>
          </a:bodyPr>
          <a:lstStyle/>
          <a:p>
            <a:pPr marL="912813" lvl="1" indent="-455613">
              <a:spcBef>
                <a:spcPts val="560"/>
              </a:spcBef>
              <a:buClr>
                <a:srgbClr val="006600"/>
              </a:buClr>
              <a:buSzPct val="101190"/>
              <a:buFont typeface="Arial"/>
              <a:buChar char="•"/>
            </a:pPr>
            <a:r>
              <a:rPr lang="en-US" sz="2600" dirty="0">
                <a:solidFill>
                  <a:schemeClr val="lt1"/>
                </a:solidFill>
                <a:latin typeface="Calibri"/>
                <a:ea typeface="Calibri"/>
                <a:cs typeface="Calibri"/>
                <a:sym typeface="Calibri"/>
              </a:rPr>
              <a:t>Example criteria </a:t>
            </a:r>
            <a:r>
              <a:rPr lang="en-US" sz="2600" dirty="0" smtClean="0">
                <a:solidFill>
                  <a:schemeClr val="lt1"/>
                </a:solidFill>
                <a:latin typeface="Calibri"/>
                <a:ea typeface="Calibri"/>
                <a:cs typeface="Calibri"/>
                <a:sym typeface="Calibri"/>
              </a:rPr>
              <a:t>include:</a:t>
            </a:r>
            <a:endParaRPr lang="en-US" sz="2600" dirty="0">
              <a:solidFill>
                <a:schemeClr val="lt1"/>
              </a:solidFill>
              <a:latin typeface="Calibri"/>
              <a:ea typeface="Calibri"/>
              <a:cs typeface="Calibri"/>
              <a:sym typeface="Calibri"/>
            </a:endParaRPr>
          </a:p>
          <a:p>
            <a:pPr marL="1370013" lvl="2" indent="-468313">
              <a:spcBef>
                <a:spcPts val="560"/>
              </a:spcBef>
              <a:buClr>
                <a:srgbClr val="006600"/>
              </a:buClr>
              <a:buSzPct val="101190"/>
              <a:buFont typeface="Arial"/>
              <a:buChar char="•"/>
            </a:pPr>
            <a:r>
              <a:rPr lang="en-US" sz="2600" dirty="0">
                <a:solidFill>
                  <a:schemeClr val="lt1"/>
                </a:solidFill>
                <a:latin typeface="Calibri"/>
                <a:ea typeface="Calibri"/>
                <a:cs typeface="Calibri"/>
                <a:sym typeface="Calibri"/>
              </a:rPr>
              <a:t>If Assets/entities can be created, deleted, and stored within the tool.</a:t>
            </a:r>
          </a:p>
          <a:p>
            <a:pPr marL="1370013" lvl="2" indent="-468313">
              <a:spcBef>
                <a:spcPts val="560"/>
              </a:spcBef>
              <a:buClr>
                <a:srgbClr val="006600"/>
              </a:buClr>
              <a:buSzPct val="101190"/>
              <a:buFont typeface="Arial"/>
              <a:buChar char="•"/>
            </a:pPr>
            <a:r>
              <a:rPr lang="en-US" sz="2600" dirty="0">
                <a:solidFill>
                  <a:schemeClr val="lt1"/>
                </a:solidFill>
                <a:latin typeface="Calibri"/>
                <a:ea typeface="Calibri"/>
                <a:cs typeface="Calibri"/>
                <a:sym typeface="Calibri"/>
              </a:rPr>
              <a:t>If Reports can be generated.</a:t>
            </a:r>
          </a:p>
          <a:p>
            <a:pPr marL="1370013" lvl="2" indent="-468313">
              <a:spcBef>
                <a:spcPts val="560"/>
              </a:spcBef>
              <a:buClr>
                <a:srgbClr val="006600"/>
              </a:buClr>
              <a:buSzPct val="101190"/>
              <a:buFont typeface="Arial"/>
              <a:buChar char="•"/>
            </a:pPr>
            <a:r>
              <a:rPr lang="en-US" sz="2600" dirty="0">
                <a:solidFill>
                  <a:schemeClr val="lt1"/>
                </a:solidFill>
                <a:latin typeface="Calibri"/>
                <a:ea typeface="Calibri"/>
                <a:cs typeface="Calibri"/>
                <a:sym typeface="Calibri"/>
              </a:rPr>
              <a:t>If Projects, completed and in progress, can be shared between team members.</a:t>
            </a:r>
            <a:endParaRPr lang="x-none" sz="2600" dirty="0">
              <a:solidFill>
                <a:schemeClr val="lt1"/>
              </a:solidFill>
              <a:latin typeface="Calibri"/>
              <a:ea typeface="Calibri"/>
              <a:cs typeface="Calibri"/>
              <a:sym typeface="Calibri"/>
            </a:endParaRPr>
          </a:p>
        </p:txBody>
      </p:sp>
    </p:spTree>
    <p:extLst>
      <p:ext uri="{BB962C8B-B14F-4D97-AF65-F5344CB8AC3E}">
        <p14:creationId xmlns="" xmlns:p14="http://schemas.microsoft.com/office/powerpoint/2010/main" xmlns:mv="urn:schemas-microsoft-com:mac:vml" xmlns:mc="http://schemas.openxmlformats.org/markup-compatibility/2006" val="3977534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04800" y="76200"/>
            <a:ext cx="8763000" cy="769401"/>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dirty="0" smtClean="0">
                <a:latin typeface="Calibri"/>
                <a:ea typeface="Calibri"/>
                <a:cs typeface="Calibri"/>
                <a:sym typeface="Calibri"/>
              </a:rPr>
              <a:t>Usability Testing</a:t>
            </a:r>
            <a:endParaRPr lang="x-none" b="0" i="0" u="none" strike="noStrike" cap="none" baseline="0" dirty="0">
              <a:solidFill>
                <a:schemeClr val="lt1"/>
              </a:solidFill>
              <a:latin typeface="Calibri"/>
              <a:ea typeface="Calibri"/>
              <a:cs typeface="Calibri"/>
              <a:sym typeface="Calibri"/>
            </a:endParaRPr>
          </a:p>
        </p:txBody>
      </p:sp>
      <p:sp>
        <p:nvSpPr>
          <p:cNvPr id="4" name="Shape 109"/>
          <p:cNvSpPr txBox="1"/>
          <p:nvPr/>
        </p:nvSpPr>
        <p:spPr>
          <a:xfrm>
            <a:off x="304800" y="1371600"/>
            <a:ext cx="8534399" cy="4970551"/>
          </a:xfrm>
          <a:prstGeom prst="rect">
            <a:avLst/>
          </a:prstGeom>
          <a:noFill/>
          <a:ln>
            <a:noFill/>
          </a:ln>
        </p:spPr>
        <p:txBody>
          <a:bodyPr lIns="91425" tIns="45700" rIns="91425" bIns="45700" anchor="t" anchorCtr="0">
            <a:spAutoFit/>
          </a:bodyPr>
          <a:lstStyle/>
          <a:p>
            <a:pPr marL="912813" marR="0" lvl="1" indent="-455613" algn="l" rtl="0">
              <a:lnSpc>
                <a:spcPct val="100000"/>
              </a:lnSpc>
              <a:spcBef>
                <a:spcPts val="560"/>
              </a:spcBef>
              <a:spcAft>
                <a:spcPts val="0"/>
              </a:spcAft>
              <a:buClr>
                <a:srgbClr val="006600"/>
              </a:buClr>
              <a:buSzPct val="101190"/>
              <a:buFont typeface="Arial"/>
              <a:buChar char="•"/>
            </a:pPr>
            <a:r>
              <a:rPr lang="en-US" sz="2400" dirty="0" smtClean="0">
                <a:solidFill>
                  <a:schemeClr val="lt1"/>
                </a:solidFill>
                <a:latin typeface="Calibri"/>
                <a:ea typeface="Calibri"/>
                <a:cs typeface="Calibri"/>
                <a:sym typeface="Calibri"/>
              </a:rPr>
              <a:t>Focused on measuring the tool’s capability to meet its intended purpose as well as its </a:t>
            </a:r>
            <a:r>
              <a:rPr lang="en-US" sz="2400" b="0" i="0" u="none" strike="noStrike" cap="none" dirty="0" smtClean="0">
                <a:solidFill>
                  <a:schemeClr val="lt1"/>
                </a:solidFill>
                <a:latin typeface="Calibri"/>
                <a:ea typeface="Calibri"/>
                <a:cs typeface="Calibri"/>
                <a:sym typeface="Calibri"/>
              </a:rPr>
              <a:t>ease of use.</a:t>
            </a:r>
          </a:p>
          <a:p>
            <a:pPr marL="912813" lvl="1" indent="-455613">
              <a:spcBef>
                <a:spcPts val="560"/>
              </a:spcBef>
              <a:buClr>
                <a:srgbClr val="006600"/>
              </a:buClr>
              <a:buSzPct val="101190"/>
              <a:buFont typeface="Arial"/>
              <a:buChar char="•"/>
            </a:pPr>
            <a:r>
              <a:rPr lang="en-US" sz="2400" dirty="0" smtClean="0">
                <a:solidFill>
                  <a:schemeClr val="lt1"/>
                </a:solidFill>
                <a:latin typeface="Calibri"/>
                <a:ea typeface="Calibri"/>
                <a:cs typeface="Calibri"/>
                <a:sym typeface="Calibri"/>
              </a:rPr>
              <a:t>Example usability evaluation criteria include:</a:t>
            </a:r>
          </a:p>
          <a:p>
            <a:pPr marL="1370013" lvl="2" indent="-468313">
              <a:spcBef>
                <a:spcPts val="560"/>
              </a:spcBef>
              <a:buClr>
                <a:srgbClr val="006600"/>
              </a:buClr>
              <a:buSzPct val="101190"/>
              <a:buFont typeface="Arial"/>
              <a:buChar char="•"/>
            </a:pPr>
            <a:r>
              <a:rPr lang="en-US" sz="2400" dirty="0" smtClean="0">
                <a:solidFill>
                  <a:schemeClr val="lt1"/>
                </a:solidFill>
                <a:latin typeface="Calibri"/>
                <a:ea typeface="Calibri"/>
                <a:cs typeface="Calibri"/>
                <a:sym typeface="Calibri"/>
              </a:rPr>
              <a:t>How many SELC artifacts can be fully completed using the tool?</a:t>
            </a:r>
          </a:p>
          <a:p>
            <a:pPr marL="1370013" lvl="2" indent="-468313">
              <a:spcBef>
                <a:spcPts val="560"/>
              </a:spcBef>
              <a:buClr>
                <a:srgbClr val="006600"/>
              </a:buClr>
              <a:buSzPct val="101190"/>
              <a:buFont typeface="Arial"/>
              <a:buChar char="•"/>
            </a:pPr>
            <a:r>
              <a:rPr lang="en-US" sz="2400" dirty="0" smtClean="0">
                <a:solidFill>
                  <a:schemeClr val="lt1"/>
                </a:solidFill>
                <a:latin typeface="Calibri"/>
                <a:ea typeface="Calibri"/>
                <a:cs typeface="Calibri"/>
                <a:sym typeface="Calibri"/>
              </a:rPr>
              <a:t>Is the tool intuitive? How familiar does user have to be with the tool’s User Guide?</a:t>
            </a:r>
          </a:p>
          <a:p>
            <a:pPr marL="1370013" lvl="2" indent="-468313">
              <a:spcBef>
                <a:spcPts val="560"/>
              </a:spcBef>
              <a:buClr>
                <a:srgbClr val="006600"/>
              </a:buClr>
              <a:buSzPct val="101190"/>
              <a:buFont typeface="Arial"/>
              <a:buChar char="•"/>
            </a:pPr>
            <a:r>
              <a:rPr lang="en-US" sz="2400" dirty="0" smtClean="0">
                <a:solidFill>
                  <a:schemeClr val="lt1"/>
                </a:solidFill>
                <a:latin typeface="Calibri"/>
                <a:ea typeface="Calibri"/>
                <a:cs typeface="Calibri"/>
                <a:sym typeface="Calibri"/>
              </a:rPr>
              <a:t>After extended use, how much does the user become familiarized with using different parts and functions of the tool ?</a:t>
            </a:r>
            <a:endParaRPr lang="x-none" sz="2400" smtClean="0">
              <a:solidFill>
                <a:schemeClr val="lt1"/>
              </a:solidFill>
              <a:latin typeface="Calibri"/>
              <a:ea typeface="Calibri"/>
              <a:cs typeface="Calibri"/>
              <a:sym typeface="Calibri"/>
            </a:endParaRPr>
          </a:p>
          <a:p>
            <a:pPr marL="912813" marR="0" lvl="1" indent="-455613" algn="l" rtl="0">
              <a:lnSpc>
                <a:spcPct val="100000"/>
              </a:lnSpc>
              <a:spcBef>
                <a:spcPts val="560"/>
              </a:spcBef>
              <a:spcAft>
                <a:spcPts val="0"/>
              </a:spcAft>
              <a:buClr>
                <a:srgbClr val="006600"/>
              </a:buClr>
              <a:buSzPct val="101190"/>
              <a:buFont typeface="Arial"/>
              <a:buChar char="•"/>
            </a:pPr>
            <a:endParaRPr lang="en-US" sz="2600" b="0" i="0" u="none" strike="noStrike" cap="none" dirty="0" smtClean="0">
              <a:solidFill>
                <a:schemeClr val="lt1"/>
              </a:solidFill>
              <a:latin typeface="Calibri"/>
              <a:ea typeface="Calibri"/>
              <a:cs typeface="Calibri"/>
              <a:sym typeface="Calibri"/>
            </a:endParaRPr>
          </a:p>
          <a:p>
            <a:endParaRPr lang="x-none" sz="2600" b="0" i="0" u="none" strike="noStrike" cap="none" baseline="0" dirty="0">
              <a:solidFill>
                <a:schemeClr val="lt1"/>
              </a:solidFill>
              <a:latin typeface="Calibri"/>
              <a:ea typeface="Calibri"/>
              <a:cs typeface="Calibri"/>
              <a:sym typeface="Calibri"/>
            </a:endParaRPr>
          </a:p>
        </p:txBody>
      </p:sp>
    </p:spTree>
    <p:extLst>
      <p:ext uri="{BB962C8B-B14F-4D97-AF65-F5344CB8AC3E}">
        <p14:creationId xmlns="" xmlns:p14="http://schemas.microsoft.com/office/powerpoint/2010/main" xmlns:mv="urn:schemas-microsoft-com:mac:vml" xmlns:mc="http://schemas.openxmlformats.org/markup-compatibility/2006" val="511963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08"/>
          <p:cNvSpPr txBox="1">
            <a:spLocks noGrp="1"/>
          </p:cNvSpPr>
          <p:nvPr>
            <p:ph type="title"/>
          </p:nvPr>
        </p:nvSpPr>
        <p:spPr>
          <a:xfrm>
            <a:off x="304800" y="76200"/>
            <a:ext cx="8763000" cy="769401"/>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dirty="0" smtClean="0">
                <a:latin typeface="Calibri"/>
                <a:ea typeface="Calibri"/>
                <a:cs typeface="Calibri"/>
                <a:sym typeface="Calibri"/>
              </a:rPr>
              <a:t>Test Cases</a:t>
            </a:r>
            <a:endParaRPr lang="x-none" b="0" i="0" u="none" strike="noStrike" cap="none" baseline="0" dirty="0">
              <a:solidFill>
                <a:schemeClr val="lt1"/>
              </a:solidFill>
              <a:latin typeface="Calibri"/>
              <a:ea typeface="Calibri"/>
              <a:cs typeface="Calibri"/>
              <a:sym typeface="Calibri"/>
            </a:endParaRPr>
          </a:p>
        </p:txBody>
      </p:sp>
      <p:sp>
        <p:nvSpPr>
          <p:cNvPr id="5" name="Shape 109"/>
          <p:cNvSpPr txBox="1"/>
          <p:nvPr/>
        </p:nvSpPr>
        <p:spPr>
          <a:xfrm>
            <a:off x="0" y="1029871"/>
            <a:ext cx="9144000" cy="1846619"/>
          </a:xfrm>
          <a:prstGeom prst="rect">
            <a:avLst/>
          </a:prstGeom>
          <a:noFill/>
          <a:ln>
            <a:noFill/>
          </a:ln>
        </p:spPr>
        <p:txBody>
          <a:bodyPr wrap="square" lIns="91425" tIns="45700" rIns="91425" bIns="45700" anchor="t" anchorCtr="0">
            <a:spAutoFit/>
          </a:bodyPr>
          <a:lstStyle/>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Test Cases  were developed for testing whether the system was working correctly  based on the User Guide.</a:t>
            </a:r>
          </a:p>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Results were collected as a Pass or Fail.</a:t>
            </a:r>
          </a:p>
          <a:p>
            <a:pPr marL="912813" lvl="1" indent="-455613">
              <a:spcBef>
                <a:spcPts val="560"/>
              </a:spcBef>
              <a:buClr>
                <a:srgbClr val="006600"/>
              </a:buClr>
              <a:buSzPct val="101190"/>
              <a:buFont typeface="Arial"/>
              <a:buChar char="•"/>
            </a:pPr>
            <a:r>
              <a:rPr lang="en-US" sz="2600" dirty="0" smtClean="0">
                <a:solidFill>
                  <a:schemeClr val="lt1"/>
                </a:solidFill>
                <a:latin typeface="Calibri"/>
                <a:ea typeface="Calibri"/>
                <a:cs typeface="Calibri"/>
                <a:sym typeface="Calibri"/>
              </a:rPr>
              <a:t>Written for each scoped </a:t>
            </a:r>
            <a:r>
              <a:rPr lang="en-US" sz="2600" dirty="0" err="1" smtClean="0">
                <a:solidFill>
                  <a:schemeClr val="lt1"/>
                </a:solidFill>
                <a:latin typeface="Calibri"/>
                <a:ea typeface="Calibri"/>
                <a:cs typeface="Calibri"/>
                <a:sym typeface="Calibri"/>
              </a:rPr>
              <a:t>Innoslate</a:t>
            </a:r>
            <a:r>
              <a:rPr lang="en-US" sz="2600" dirty="0" smtClean="0">
                <a:solidFill>
                  <a:schemeClr val="lt1"/>
                </a:solidFill>
                <a:latin typeface="Calibri"/>
                <a:ea typeface="Calibri"/>
                <a:cs typeface="Calibri"/>
                <a:sym typeface="Calibri"/>
              </a:rPr>
              <a:t>™ capability.</a:t>
            </a:r>
          </a:p>
        </p:txBody>
      </p:sp>
      <p:graphicFrame>
        <p:nvGraphicFramePr>
          <p:cNvPr id="6" name="Table 5"/>
          <p:cNvGraphicFramePr>
            <a:graphicFrameLocks noGrp="1"/>
          </p:cNvGraphicFramePr>
          <p:nvPr>
            <p:extLst>
              <p:ext uri="{D42A27DB-BD31-4B8C-83A1-F6EECF244321}">
                <p14:modId xmlns="" xmlns:p14="http://schemas.microsoft.com/office/powerpoint/2010/main" xmlns:mv="urn:schemas-microsoft-com:mac:vml" xmlns:mc="http://schemas.openxmlformats.org/markup-compatibility/2006" val="3577214644"/>
              </p:ext>
            </p:extLst>
          </p:nvPr>
        </p:nvGraphicFramePr>
        <p:xfrm>
          <a:off x="152400" y="2971800"/>
          <a:ext cx="8839200" cy="3817620"/>
        </p:xfrm>
        <a:graphic>
          <a:graphicData uri="http://schemas.openxmlformats.org/drawingml/2006/table">
            <a:tbl>
              <a:tblPr firstRow="1" firstCol="1" bandRow="1"/>
              <a:tblGrid>
                <a:gridCol w="659740"/>
                <a:gridCol w="1871753"/>
                <a:gridCol w="2102569"/>
                <a:gridCol w="2102569"/>
                <a:gridCol w="2102569"/>
              </a:tblGrid>
              <a:tr h="525780">
                <a:tc>
                  <a:txBody>
                    <a:bodyPr/>
                    <a:lstStyle/>
                    <a:p>
                      <a:pPr marL="0" marR="0" algn="ctr">
                        <a:lnSpc>
                          <a:spcPct val="150000"/>
                        </a:lnSpc>
                        <a:spcBef>
                          <a:spcPts val="1200"/>
                        </a:spcBef>
                        <a:spcAft>
                          <a:spcPts val="0"/>
                        </a:spcAft>
                      </a:pPr>
                      <a:r>
                        <a:rPr lang="en-US" sz="900" b="1" dirty="0">
                          <a:solidFill>
                            <a:srgbClr val="FFFFFF"/>
                          </a:solidFill>
                          <a:effectLst/>
                          <a:latin typeface="Tahoma"/>
                          <a:ea typeface="Calibri"/>
                          <a:cs typeface="Tahoma"/>
                        </a:rPr>
                        <a:t>Test Case Number</a:t>
                      </a: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marL="0" marR="0" algn="ctr">
                        <a:lnSpc>
                          <a:spcPct val="150000"/>
                        </a:lnSpc>
                        <a:spcBef>
                          <a:spcPts val="1200"/>
                        </a:spcBef>
                        <a:spcAft>
                          <a:spcPts val="0"/>
                        </a:spcAft>
                      </a:pPr>
                      <a:r>
                        <a:rPr lang="en-US" sz="900" b="1">
                          <a:solidFill>
                            <a:srgbClr val="FFFFFF"/>
                          </a:solidFill>
                          <a:effectLst/>
                          <a:latin typeface="Tahoma"/>
                          <a:ea typeface="Calibri"/>
                          <a:cs typeface="Tahoma"/>
                        </a:rPr>
                        <a:t>Description</a:t>
                      </a:r>
                      <a:endParaRPr lang="en-US" sz="90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marL="0" marR="0" algn="ctr">
                        <a:lnSpc>
                          <a:spcPct val="150000"/>
                        </a:lnSpc>
                        <a:spcBef>
                          <a:spcPts val="1200"/>
                        </a:spcBef>
                        <a:spcAft>
                          <a:spcPts val="0"/>
                        </a:spcAft>
                      </a:pPr>
                      <a:r>
                        <a:rPr lang="en-US" sz="900" b="1" dirty="0">
                          <a:solidFill>
                            <a:srgbClr val="FFFFFF"/>
                          </a:solidFill>
                          <a:effectLst/>
                          <a:latin typeface="Tahoma"/>
                          <a:ea typeface="Calibri"/>
                          <a:cs typeface="Tahoma"/>
                        </a:rPr>
                        <a:t>Expected Result</a:t>
                      </a: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marL="0" marR="0" algn="ctr">
                        <a:lnSpc>
                          <a:spcPct val="150000"/>
                        </a:lnSpc>
                        <a:spcBef>
                          <a:spcPts val="1200"/>
                        </a:spcBef>
                        <a:spcAft>
                          <a:spcPts val="0"/>
                        </a:spcAft>
                      </a:pPr>
                      <a:r>
                        <a:rPr lang="en-US" sz="900" b="1" dirty="0" smtClean="0">
                          <a:solidFill>
                            <a:srgbClr val="F8F8F8"/>
                          </a:solidFill>
                          <a:effectLst/>
                          <a:latin typeface="Tahoma"/>
                          <a:ea typeface="Times New Roman"/>
                          <a:cs typeface="Times New Roman"/>
                        </a:rPr>
                        <a:t>Actual Results</a:t>
                      </a:r>
                      <a:endParaRPr lang="en-US" sz="900" b="1" dirty="0">
                        <a:solidFill>
                          <a:srgbClr val="F8F8F8"/>
                        </a:solidFill>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marL="0" marR="0" algn="ctr">
                        <a:lnSpc>
                          <a:spcPct val="150000"/>
                        </a:lnSpc>
                        <a:spcBef>
                          <a:spcPts val="1200"/>
                        </a:spcBef>
                        <a:spcAft>
                          <a:spcPts val="0"/>
                        </a:spcAft>
                      </a:pPr>
                      <a:r>
                        <a:rPr lang="en-US" sz="900" b="1" dirty="0" smtClean="0">
                          <a:solidFill>
                            <a:srgbClr val="F8F8F8"/>
                          </a:solidFill>
                          <a:effectLst/>
                          <a:latin typeface="Tahoma"/>
                          <a:ea typeface="Times New Roman"/>
                          <a:cs typeface="Times New Roman"/>
                        </a:rPr>
                        <a:t>Pass/Fail</a:t>
                      </a:r>
                      <a:endParaRPr lang="en-US" sz="900" b="1" dirty="0">
                        <a:solidFill>
                          <a:srgbClr val="F8F8F8"/>
                        </a:solidFill>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r>
              <a:tr h="1226820">
                <a:tc>
                  <a:txBody>
                    <a:bodyPr/>
                    <a:lstStyle/>
                    <a:p>
                      <a:pPr marL="0" marR="0" algn="ctr">
                        <a:lnSpc>
                          <a:spcPct val="150000"/>
                        </a:lnSpc>
                        <a:spcBef>
                          <a:spcPts val="1200"/>
                        </a:spcBef>
                        <a:spcAft>
                          <a:spcPts val="0"/>
                        </a:spcAft>
                      </a:pPr>
                      <a:r>
                        <a:rPr lang="en-US" sz="900" dirty="0">
                          <a:effectLst/>
                          <a:latin typeface="Tahoma"/>
                          <a:ea typeface="Calibri"/>
                          <a:cs typeface="Tahoma"/>
                        </a:rPr>
                        <a:t>DB-001</a:t>
                      </a: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r>
                        <a:rPr lang="en-US" sz="900" dirty="0">
                          <a:effectLst/>
                          <a:latin typeface="Tahoma"/>
                          <a:ea typeface="Calibri"/>
                          <a:cs typeface="Tahoma"/>
                        </a:rPr>
                        <a:t>Creating Class Entities</a:t>
                      </a: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r>
                        <a:rPr lang="en-US" sz="900" dirty="0">
                          <a:effectLst/>
                          <a:latin typeface="Tahoma"/>
                          <a:ea typeface="Calibri"/>
                          <a:cs typeface="Tahoma"/>
                        </a:rPr>
                        <a:t>User must be able to create any of the following Class Entities: Action, Artifact, Asset, Characteristic, Cost, Decision, Input/Output, Link, Measure, Physical, Requirement, Resource, Risk, Software Interface, Statement, Time</a:t>
                      </a: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r>
              <a:tr h="525780">
                <a:tc>
                  <a:txBody>
                    <a:bodyPr/>
                    <a:lstStyle/>
                    <a:p>
                      <a:pPr marL="0" marR="0" algn="ctr">
                        <a:lnSpc>
                          <a:spcPct val="150000"/>
                        </a:lnSpc>
                        <a:spcBef>
                          <a:spcPts val="1200"/>
                        </a:spcBef>
                        <a:spcAft>
                          <a:spcPts val="0"/>
                        </a:spcAft>
                      </a:pPr>
                      <a:r>
                        <a:rPr lang="en-US" sz="900">
                          <a:effectLst/>
                          <a:latin typeface="Tahoma"/>
                          <a:ea typeface="Calibri"/>
                          <a:cs typeface="Tahoma"/>
                        </a:rPr>
                        <a:t>DB-002</a:t>
                      </a:r>
                      <a:endParaRPr lang="en-US" sz="90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r>
                        <a:rPr lang="en-US" sz="900">
                          <a:effectLst/>
                          <a:latin typeface="Tahoma"/>
                          <a:ea typeface="Calibri"/>
                          <a:cs typeface="Tahoma"/>
                        </a:rPr>
                        <a:t>Saving work in the Database</a:t>
                      </a:r>
                      <a:endParaRPr lang="en-US" sz="90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r>
                        <a:rPr lang="en-US" sz="900" dirty="0">
                          <a:effectLst/>
                          <a:latin typeface="Tahoma"/>
                          <a:ea typeface="Calibri"/>
                          <a:cs typeface="Tahoma"/>
                        </a:rPr>
                        <a:t>User must be able to Save all of the performed actions into the Database</a:t>
                      </a: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r>
              <a:tr h="525780">
                <a:tc>
                  <a:txBody>
                    <a:bodyPr/>
                    <a:lstStyle/>
                    <a:p>
                      <a:pPr marL="0" marR="0" algn="ctr">
                        <a:lnSpc>
                          <a:spcPct val="150000"/>
                        </a:lnSpc>
                        <a:spcBef>
                          <a:spcPts val="1200"/>
                        </a:spcBef>
                        <a:spcAft>
                          <a:spcPts val="0"/>
                        </a:spcAft>
                      </a:pPr>
                      <a:r>
                        <a:rPr lang="en-US" sz="900">
                          <a:effectLst/>
                          <a:latin typeface="Tahoma"/>
                          <a:ea typeface="Calibri"/>
                          <a:cs typeface="Tahoma"/>
                        </a:rPr>
                        <a:t>DB-003</a:t>
                      </a:r>
                      <a:endParaRPr lang="en-US" sz="90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r>
                        <a:rPr lang="en-US" sz="900">
                          <a:effectLst/>
                          <a:latin typeface="Tahoma"/>
                          <a:ea typeface="Calibri"/>
                          <a:cs typeface="Tahoma"/>
                        </a:rPr>
                        <a:t>Viewing of all entities contained in the Database</a:t>
                      </a:r>
                      <a:endParaRPr lang="en-US" sz="90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r>
                        <a:rPr lang="en-US" sz="900" dirty="0">
                          <a:effectLst/>
                          <a:latin typeface="Tahoma"/>
                          <a:ea typeface="Calibri"/>
                          <a:cs typeface="Tahoma"/>
                        </a:rPr>
                        <a:t>The Database View should allow user to view all entities contained in the Database</a:t>
                      </a: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r>
              <a:tr h="701040">
                <a:tc>
                  <a:txBody>
                    <a:bodyPr/>
                    <a:lstStyle/>
                    <a:p>
                      <a:pPr marL="0" marR="0" algn="ctr">
                        <a:lnSpc>
                          <a:spcPct val="150000"/>
                        </a:lnSpc>
                        <a:spcBef>
                          <a:spcPts val="1200"/>
                        </a:spcBef>
                        <a:spcAft>
                          <a:spcPts val="0"/>
                        </a:spcAft>
                      </a:pPr>
                      <a:r>
                        <a:rPr lang="en-US" sz="900">
                          <a:effectLst/>
                          <a:latin typeface="Tahoma"/>
                          <a:ea typeface="Calibri"/>
                          <a:cs typeface="Tahoma"/>
                        </a:rPr>
                        <a:t>DB-004</a:t>
                      </a:r>
                      <a:endParaRPr lang="en-US" sz="90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r>
                        <a:rPr lang="en-US" sz="900">
                          <a:effectLst/>
                          <a:latin typeface="Tahoma"/>
                          <a:ea typeface="Calibri"/>
                          <a:cs typeface="Tahoma"/>
                        </a:rPr>
                        <a:t>Searching the Database</a:t>
                      </a:r>
                      <a:endParaRPr lang="en-US" sz="90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r>
                        <a:rPr lang="en-US" sz="900" dirty="0">
                          <a:effectLst/>
                          <a:latin typeface="Tahoma"/>
                          <a:ea typeface="Calibri"/>
                          <a:cs typeface="Tahoma"/>
                        </a:rPr>
                        <a:t>User should be able to Search the Database using both the Full-Name as well as Portion of the Name of an entity</a:t>
                      </a: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c>
                  <a:txBody>
                    <a:bodyPr/>
                    <a:lstStyle/>
                    <a:p>
                      <a:pPr marL="0" marR="0">
                        <a:lnSpc>
                          <a:spcPct val="150000"/>
                        </a:lnSpc>
                        <a:spcBef>
                          <a:spcPts val="1200"/>
                        </a:spcBef>
                        <a:spcAft>
                          <a:spcPts val="0"/>
                        </a:spcAft>
                      </a:pPr>
                      <a:endParaRPr lang="en-US" sz="900" dirty="0">
                        <a:effectLst/>
                        <a:latin typeface="Tahoma"/>
                        <a:ea typeface="Times New Roman"/>
                        <a:cs typeface="Times New Roman"/>
                      </a:endParaRPr>
                    </a:p>
                  </a:txBody>
                  <a:tcPr marL="59531" marR="59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F8F8"/>
                    </a:solidFill>
                  </a:tcPr>
                </a:tc>
              </a:tr>
            </a:tbl>
          </a:graphicData>
        </a:graphic>
      </p:graphicFrame>
    </p:spTree>
    <p:extLst>
      <p:ext uri="{BB962C8B-B14F-4D97-AF65-F5344CB8AC3E}">
        <p14:creationId xmlns="" xmlns:p14="http://schemas.microsoft.com/office/powerpoint/2010/main" xmlns:mv="urn:schemas-microsoft-com:mac:vml" xmlns:mc="http://schemas.openxmlformats.org/markup-compatibility/2006" val="707917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04800" y="76200"/>
            <a:ext cx="8763000" cy="769401"/>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dirty="0" smtClean="0">
                <a:latin typeface="Calibri"/>
                <a:ea typeface="Calibri"/>
                <a:cs typeface="Calibri"/>
                <a:sym typeface="Calibri"/>
              </a:rPr>
              <a:t>Analysis Scope</a:t>
            </a:r>
            <a:endParaRPr lang="x-none" b="0" i="0" u="none" strike="noStrike" cap="none" baseline="0" dirty="0">
              <a:solidFill>
                <a:schemeClr val="lt1"/>
              </a:solidFill>
              <a:latin typeface="Calibri"/>
              <a:ea typeface="Calibri"/>
              <a:cs typeface="Calibri"/>
              <a:sym typeface="Calibri"/>
            </a:endParaRPr>
          </a:p>
        </p:txBody>
      </p:sp>
      <p:sp>
        <p:nvSpPr>
          <p:cNvPr id="5" name="Shape 109"/>
          <p:cNvSpPr txBox="1"/>
          <p:nvPr/>
        </p:nvSpPr>
        <p:spPr>
          <a:xfrm>
            <a:off x="76200" y="1233409"/>
            <a:ext cx="8686800" cy="4431942"/>
          </a:xfrm>
          <a:prstGeom prst="rect">
            <a:avLst/>
          </a:prstGeom>
          <a:noFill/>
          <a:ln>
            <a:noFill/>
          </a:ln>
        </p:spPr>
        <p:txBody>
          <a:bodyPr wrap="square" lIns="91425" tIns="45700" rIns="91425" bIns="45700" anchor="t" anchorCtr="0">
            <a:spAutoFit/>
          </a:bodyPr>
          <a:lstStyle/>
          <a:p>
            <a:pPr marL="914400" lvl="1" indent="-457200">
              <a:spcBef>
                <a:spcPts val="560"/>
              </a:spcBef>
              <a:buClr>
                <a:srgbClr val="006600"/>
              </a:buClr>
              <a:buSzPct val="101190"/>
              <a:buFont typeface="Arial" pitchFamily="34" charset="0"/>
              <a:buChar char="•"/>
            </a:pPr>
            <a:r>
              <a:rPr lang="en-US" sz="2600" dirty="0" smtClean="0">
                <a:solidFill>
                  <a:schemeClr val="lt1"/>
                </a:solidFill>
                <a:latin typeface="Calibri"/>
                <a:ea typeface="Calibri"/>
                <a:cs typeface="Calibri"/>
                <a:sym typeface="Calibri"/>
              </a:rPr>
              <a:t>Scope was specific to providing user experience related results and recommendations pertaining to </a:t>
            </a:r>
            <a:r>
              <a:rPr lang="en-US" sz="2600" dirty="0" err="1">
                <a:solidFill>
                  <a:schemeClr val="lt1"/>
                </a:solidFill>
                <a:latin typeface="Calibri"/>
                <a:ea typeface="Calibri"/>
                <a:cs typeface="Calibri"/>
                <a:sym typeface="Calibri"/>
              </a:rPr>
              <a:t>Innoslate</a:t>
            </a:r>
            <a:r>
              <a:rPr lang="en-US" sz="2600" dirty="0" smtClean="0">
                <a:solidFill>
                  <a:schemeClr val="lt1"/>
                </a:solidFill>
                <a:latin typeface="Calibri"/>
                <a:ea typeface="Calibri"/>
                <a:cs typeface="Calibri"/>
                <a:sym typeface="Calibri"/>
              </a:rPr>
              <a:t>™.</a:t>
            </a:r>
          </a:p>
          <a:p>
            <a:pPr marL="914400" lvl="1" indent="-457200">
              <a:spcBef>
                <a:spcPts val="560"/>
              </a:spcBef>
              <a:buClr>
                <a:srgbClr val="006600"/>
              </a:buClr>
              <a:buSzPct val="101190"/>
              <a:buFont typeface="Arial" pitchFamily="34" charset="0"/>
              <a:buChar char="•"/>
            </a:pPr>
            <a:r>
              <a:rPr lang="en-US" sz="2600" dirty="0" smtClean="0">
                <a:solidFill>
                  <a:schemeClr val="lt1"/>
                </a:solidFill>
                <a:latin typeface="Calibri"/>
                <a:ea typeface="Calibri"/>
                <a:cs typeface="Calibri"/>
                <a:sym typeface="Calibri"/>
              </a:rPr>
              <a:t>Intended to assist SPEC Innovations with feedback for </a:t>
            </a:r>
            <a:r>
              <a:rPr lang="en-US" sz="2600" dirty="0">
                <a:solidFill>
                  <a:schemeClr val="lt1"/>
                </a:solidFill>
                <a:latin typeface="Calibri"/>
                <a:ea typeface="Calibri"/>
                <a:cs typeface="Calibri"/>
                <a:sym typeface="Calibri"/>
              </a:rPr>
              <a:t>marketing </a:t>
            </a:r>
            <a:r>
              <a:rPr lang="en-US" sz="2600" dirty="0" smtClean="0">
                <a:solidFill>
                  <a:schemeClr val="lt1"/>
                </a:solidFill>
                <a:latin typeface="Calibri"/>
                <a:ea typeface="Calibri"/>
                <a:cs typeface="Calibri"/>
                <a:sym typeface="Calibri"/>
              </a:rPr>
              <a:t>the tool while continuing to mature its weak points.</a:t>
            </a:r>
          </a:p>
          <a:p>
            <a:pPr marL="914400" lvl="1" indent="-457200">
              <a:spcBef>
                <a:spcPts val="560"/>
              </a:spcBef>
              <a:buClr>
                <a:srgbClr val="006600"/>
              </a:buClr>
              <a:buSzPct val="101190"/>
              <a:buFont typeface="Arial" pitchFamily="34" charset="0"/>
              <a:buChar char="•"/>
            </a:pPr>
            <a:r>
              <a:rPr lang="en-US" sz="2600" dirty="0" smtClean="0">
                <a:solidFill>
                  <a:schemeClr val="lt1"/>
                </a:solidFill>
                <a:latin typeface="Calibri"/>
                <a:ea typeface="Calibri"/>
                <a:cs typeface="Calibri"/>
                <a:sym typeface="Calibri"/>
              </a:rPr>
              <a:t>Focus of testing was on Functionality, Usability, Performance, </a:t>
            </a:r>
            <a:r>
              <a:rPr lang="en-US" sz="2600" dirty="0">
                <a:solidFill>
                  <a:schemeClr val="lt1"/>
                </a:solidFill>
                <a:latin typeface="Calibri"/>
                <a:ea typeface="Calibri"/>
                <a:cs typeface="Calibri"/>
                <a:sym typeface="Calibri"/>
              </a:rPr>
              <a:t>and Documentation of </a:t>
            </a:r>
            <a:r>
              <a:rPr lang="en-US" sz="2600" dirty="0" err="1">
                <a:solidFill>
                  <a:schemeClr val="lt1"/>
                </a:solidFill>
                <a:latin typeface="Calibri"/>
                <a:ea typeface="Calibri"/>
                <a:cs typeface="Calibri"/>
                <a:sym typeface="Calibri"/>
              </a:rPr>
              <a:t>Innoslate</a:t>
            </a:r>
            <a:r>
              <a:rPr lang="en-US" sz="2600" dirty="0" smtClean="0">
                <a:solidFill>
                  <a:schemeClr val="lt1"/>
                </a:solidFill>
                <a:latin typeface="Calibri"/>
                <a:ea typeface="Calibri"/>
                <a:cs typeface="Calibri"/>
                <a:sym typeface="Calibri"/>
              </a:rPr>
              <a:t>™.</a:t>
            </a:r>
          </a:p>
          <a:p>
            <a:pPr marL="914400" lvl="1" indent="-457200">
              <a:spcBef>
                <a:spcPts val="560"/>
              </a:spcBef>
              <a:buClr>
                <a:srgbClr val="006600"/>
              </a:buClr>
              <a:buSzPct val="101190"/>
              <a:buFont typeface="Arial" pitchFamily="34" charset="0"/>
              <a:buChar char="•"/>
            </a:pPr>
            <a:r>
              <a:rPr lang="en-US" sz="2600" dirty="0" smtClean="0">
                <a:solidFill>
                  <a:schemeClr val="lt1"/>
                </a:solidFill>
                <a:latin typeface="Calibri"/>
                <a:ea typeface="Calibri"/>
                <a:cs typeface="Calibri"/>
                <a:sym typeface="Calibri"/>
              </a:rPr>
              <a:t>Test Case results were analyzed from Google Chrome and Mozilla Firefox users.</a:t>
            </a:r>
          </a:p>
          <a:p>
            <a:pPr marL="914400" lvl="1" indent="-457200">
              <a:spcBef>
                <a:spcPts val="560"/>
              </a:spcBef>
              <a:buClr>
                <a:srgbClr val="006600"/>
              </a:buClr>
              <a:buSzPct val="101190"/>
              <a:buFont typeface="Arial" pitchFamily="34" charset="0"/>
              <a:buChar char="•"/>
            </a:pPr>
            <a:endParaRPr lang="en-US" sz="2800" dirty="0" smtClean="0">
              <a:solidFill>
                <a:schemeClr val="lt1"/>
              </a:solidFill>
              <a:latin typeface="Calibri"/>
              <a:ea typeface="Calibri"/>
              <a:cs typeface="Calibri"/>
              <a:sym typeface="Calibri"/>
            </a:endParaRPr>
          </a:p>
        </p:txBody>
      </p:sp>
    </p:spTree>
    <p:extLst>
      <p:ext uri="{BB962C8B-B14F-4D97-AF65-F5344CB8AC3E}">
        <p14:creationId xmlns="" xmlns:p14="http://schemas.microsoft.com/office/powerpoint/2010/main" xmlns:mv="urn:schemas-microsoft-com:mac:vml" xmlns:mc="http://schemas.openxmlformats.org/markup-compatibility/2006" val="3141986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04800" y="76200"/>
            <a:ext cx="8763000" cy="769401"/>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dirty="0" smtClean="0">
                <a:latin typeface="Calibri"/>
                <a:ea typeface="Calibri"/>
                <a:cs typeface="Calibri"/>
                <a:sym typeface="Calibri"/>
              </a:rPr>
              <a:t>Analysis Results – Database View</a:t>
            </a:r>
            <a:endParaRPr lang="x-none" b="0" i="0" u="none" strike="noStrike" cap="none" baseline="0" dirty="0">
              <a:solidFill>
                <a:schemeClr val="lt1"/>
              </a:solidFill>
              <a:latin typeface="Calibri"/>
              <a:ea typeface="Calibri"/>
              <a:cs typeface="Calibri"/>
              <a:sym typeface="Calibri"/>
            </a:endParaRPr>
          </a:p>
        </p:txBody>
      </p:sp>
      <p:sp>
        <p:nvSpPr>
          <p:cNvPr id="4" name="Shape 109"/>
          <p:cNvSpPr txBox="1"/>
          <p:nvPr/>
        </p:nvSpPr>
        <p:spPr>
          <a:xfrm>
            <a:off x="0" y="1135123"/>
            <a:ext cx="9144000" cy="3970277"/>
          </a:xfrm>
          <a:prstGeom prst="rect">
            <a:avLst/>
          </a:prstGeom>
          <a:noFill/>
          <a:ln>
            <a:noFill/>
          </a:ln>
        </p:spPr>
        <p:txBody>
          <a:bodyPr wrap="square" lIns="91425" tIns="45700" rIns="91425" bIns="45700" anchor="t" anchorCtr="0">
            <a:spAutoFit/>
          </a:bodyPr>
          <a:lstStyle/>
          <a:p>
            <a:pPr marL="912813" lvl="3" indent="-455613">
              <a:spcBef>
                <a:spcPts val="560"/>
              </a:spcBef>
              <a:buClr>
                <a:srgbClr val="006600"/>
              </a:buClr>
              <a:buSzPct val="101190"/>
              <a:buFont typeface="Arial" pitchFamily="34" charset="0"/>
              <a:buChar char="•"/>
            </a:pPr>
            <a:r>
              <a:rPr lang="en-US" sz="2200" u="sng" dirty="0" smtClean="0">
                <a:solidFill>
                  <a:schemeClr val="bg1"/>
                </a:solidFill>
                <a:latin typeface="Calibri"/>
                <a:ea typeface="Calibri"/>
                <a:cs typeface="Calibri"/>
                <a:sym typeface="Calibri"/>
              </a:rPr>
              <a:t>Database Activities</a:t>
            </a:r>
            <a:r>
              <a:rPr lang="en-US" sz="2200" dirty="0" smtClean="0">
                <a:solidFill>
                  <a:schemeClr val="bg1"/>
                </a:solidFill>
                <a:latin typeface="Calibri"/>
                <a:ea typeface="Calibri"/>
                <a:cs typeface="Calibri"/>
                <a:sym typeface="Calibri"/>
              </a:rPr>
              <a:t> - Performed </a:t>
            </a:r>
            <a:r>
              <a:rPr lang="en-US" sz="2200" dirty="0">
                <a:solidFill>
                  <a:schemeClr val="bg1"/>
                </a:solidFill>
                <a:latin typeface="Calibri"/>
                <a:ea typeface="Calibri"/>
                <a:cs typeface="Calibri"/>
                <a:sym typeface="Calibri"/>
              </a:rPr>
              <a:t>most database related activities with no </a:t>
            </a:r>
            <a:r>
              <a:rPr lang="en-US" sz="2200" dirty="0" smtClean="0">
                <a:solidFill>
                  <a:schemeClr val="bg1"/>
                </a:solidFill>
                <a:latin typeface="Calibri"/>
                <a:ea typeface="Calibri"/>
                <a:cs typeface="Calibri"/>
                <a:sym typeface="Calibri"/>
              </a:rPr>
              <a:t>issues: </a:t>
            </a:r>
            <a:r>
              <a:rPr lang="en-US" sz="2200" dirty="0">
                <a:solidFill>
                  <a:schemeClr val="bg1"/>
                </a:solidFill>
                <a:latin typeface="Calibri"/>
                <a:ea typeface="Calibri"/>
                <a:cs typeface="Calibri"/>
                <a:sym typeface="Calibri"/>
              </a:rPr>
              <a:t>Creating, Saving, Viewing, and Searching class entities; Filtering and Sorting the database’s view; Exporting entities from the </a:t>
            </a:r>
            <a:r>
              <a:rPr lang="en-US" sz="2200" dirty="0" smtClean="0">
                <a:solidFill>
                  <a:schemeClr val="bg1"/>
                </a:solidFill>
                <a:latin typeface="Calibri"/>
                <a:ea typeface="Calibri"/>
                <a:cs typeface="Calibri"/>
                <a:sym typeface="Calibri"/>
              </a:rPr>
              <a:t>tool.</a:t>
            </a:r>
            <a:endParaRPr lang="en-US" sz="2200" dirty="0">
              <a:solidFill>
                <a:schemeClr val="bg1"/>
              </a:solidFill>
              <a:latin typeface="Calibri"/>
              <a:ea typeface="Calibri"/>
              <a:cs typeface="Calibri"/>
              <a:sym typeface="Calibri"/>
            </a:endParaRPr>
          </a:p>
          <a:p>
            <a:pPr marL="912813" lvl="3" indent="-455613">
              <a:spcBef>
                <a:spcPts val="560"/>
              </a:spcBef>
              <a:buClr>
                <a:srgbClr val="006600"/>
              </a:buClr>
              <a:buSzPct val="101190"/>
              <a:buFont typeface="Arial" pitchFamily="34" charset="0"/>
              <a:buChar char="•"/>
            </a:pPr>
            <a:r>
              <a:rPr lang="en-US" sz="2200" u="sng" dirty="0" smtClean="0">
                <a:solidFill>
                  <a:schemeClr val="bg1"/>
                </a:solidFill>
                <a:latin typeface="Calibri"/>
                <a:ea typeface="Calibri"/>
                <a:cs typeface="Calibri"/>
                <a:sym typeface="Calibri"/>
              </a:rPr>
              <a:t>Importing Documents</a:t>
            </a:r>
            <a:r>
              <a:rPr lang="en-US" sz="2200" dirty="0" smtClean="0">
                <a:solidFill>
                  <a:schemeClr val="bg1"/>
                </a:solidFill>
                <a:latin typeface="Calibri"/>
                <a:ea typeface="Calibri"/>
                <a:cs typeface="Calibri"/>
                <a:sym typeface="Calibri"/>
              </a:rPr>
              <a:t> - Importing </a:t>
            </a:r>
            <a:r>
              <a:rPr lang="en-US" sz="2200" dirty="0">
                <a:solidFill>
                  <a:schemeClr val="bg1"/>
                </a:solidFill>
                <a:latin typeface="Calibri"/>
                <a:ea typeface="Calibri"/>
                <a:cs typeface="Calibri"/>
                <a:sym typeface="Calibri"/>
              </a:rPr>
              <a:t>documents associated with particular entities </a:t>
            </a:r>
            <a:r>
              <a:rPr lang="en-US" sz="2200" dirty="0" smtClean="0">
                <a:solidFill>
                  <a:schemeClr val="bg1"/>
                </a:solidFill>
                <a:latin typeface="Calibri"/>
                <a:ea typeface="Calibri"/>
                <a:cs typeface="Calibri"/>
                <a:sym typeface="Calibri"/>
              </a:rPr>
              <a:t>works as expected,  except for a few user-friendliness glitches  mentioned under the Recommendations section.</a:t>
            </a:r>
            <a:endParaRPr lang="en-US" sz="2200" dirty="0">
              <a:solidFill>
                <a:schemeClr val="bg1"/>
              </a:solidFill>
              <a:latin typeface="Calibri"/>
              <a:ea typeface="Calibri"/>
              <a:cs typeface="Calibri"/>
              <a:sym typeface="Calibri"/>
            </a:endParaRPr>
          </a:p>
          <a:p>
            <a:pPr marL="912813" lvl="3" indent="-455613">
              <a:spcBef>
                <a:spcPts val="560"/>
              </a:spcBef>
              <a:buClr>
                <a:srgbClr val="006600"/>
              </a:buClr>
              <a:buSzPct val="101190"/>
              <a:buFont typeface="Arial" pitchFamily="34" charset="0"/>
              <a:buChar char="•"/>
            </a:pPr>
            <a:r>
              <a:rPr lang="en-US" sz="2200" u="sng" dirty="0" smtClean="0">
                <a:solidFill>
                  <a:schemeClr val="bg1"/>
                </a:solidFill>
                <a:latin typeface="Calibri"/>
                <a:ea typeface="Calibri"/>
                <a:cs typeface="Calibri"/>
                <a:sym typeface="Calibri"/>
              </a:rPr>
              <a:t>Deleting Entities/Documents</a:t>
            </a:r>
            <a:r>
              <a:rPr lang="en-US" sz="2200" dirty="0" smtClean="0">
                <a:solidFill>
                  <a:schemeClr val="bg1"/>
                </a:solidFill>
                <a:latin typeface="Calibri"/>
                <a:ea typeface="Calibri"/>
                <a:cs typeface="Calibri"/>
                <a:sym typeface="Calibri"/>
              </a:rPr>
              <a:t> - Deleting </a:t>
            </a:r>
            <a:r>
              <a:rPr lang="en-US" sz="2200" dirty="0">
                <a:solidFill>
                  <a:schemeClr val="bg1"/>
                </a:solidFill>
                <a:latin typeface="Calibri"/>
                <a:ea typeface="Calibri"/>
                <a:cs typeface="Calibri"/>
                <a:sym typeface="Calibri"/>
              </a:rPr>
              <a:t>already created entities </a:t>
            </a:r>
            <a:r>
              <a:rPr lang="en-US" sz="2200" dirty="0" smtClean="0">
                <a:solidFill>
                  <a:schemeClr val="bg1"/>
                </a:solidFill>
                <a:latin typeface="Calibri"/>
                <a:ea typeface="Calibri"/>
                <a:cs typeface="Calibri"/>
                <a:sym typeface="Calibri"/>
              </a:rPr>
              <a:t>of small to medium number of entities works as expected, except  for occasional  hang-ups  experienced when deleting large </a:t>
            </a:r>
            <a:r>
              <a:rPr lang="en-US" sz="2200" dirty="0">
                <a:solidFill>
                  <a:schemeClr val="bg1"/>
                </a:solidFill>
                <a:latin typeface="Calibri"/>
                <a:ea typeface="Calibri"/>
                <a:cs typeface="Calibri"/>
                <a:sym typeface="Calibri"/>
              </a:rPr>
              <a:t>number of entities at the same </a:t>
            </a:r>
            <a:r>
              <a:rPr lang="en-US" sz="2200" dirty="0" smtClean="0">
                <a:solidFill>
                  <a:schemeClr val="bg1"/>
                </a:solidFill>
                <a:latin typeface="Calibri"/>
                <a:ea typeface="Calibri"/>
                <a:cs typeface="Calibri"/>
                <a:sym typeface="Calibri"/>
              </a:rPr>
              <a:t>time.</a:t>
            </a:r>
            <a:endParaRPr lang="en-US" sz="2200" dirty="0">
              <a:solidFill>
                <a:schemeClr val="bg1"/>
              </a:solidFill>
              <a:latin typeface="Calibri"/>
              <a:ea typeface="Calibri"/>
              <a:cs typeface="Calibri"/>
              <a:sym typeface="Calibri"/>
            </a:endParaRPr>
          </a:p>
        </p:txBody>
      </p:sp>
    </p:spTree>
    <p:extLst>
      <p:ext uri="{BB962C8B-B14F-4D97-AF65-F5344CB8AC3E}">
        <p14:creationId xmlns="" xmlns:p14="http://schemas.microsoft.com/office/powerpoint/2010/main" xmlns:mv="urn:schemas-microsoft-com:mac:vml" xmlns:mc="http://schemas.openxmlformats.org/markup-compatibility/2006" val="1995930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6279"/>
            <a:ext cx="8686800" cy="1038224"/>
          </a:xfrm>
        </p:spPr>
        <p:txBody>
          <a:bodyPr/>
          <a:lstStyle/>
          <a:p>
            <a:r>
              <a:rPr lang="en-US" dirty="0">
                <a:latin typeface="Calibri"/>
                <a:ea typeface="Calibri"/>
                <a:cs typeface="Calibri"/>
                <a:sym typeface="Calibri"/>
              </a:rPr>
              <a:t>Analysis Results</a:t>
            </a:r>
            <a:r>
              <a:rPr lang="en-US" dirty="0" smtClean="0">
                <a:solidFill>
                  <a:srgbClr val="000000"/>
                </a:solidFill>
                <a:latin typeface="Calibri"/>
                <a:ea typeface="Calibri"/>
                <a:cs typeface="Calibri"/>
                <a:sym typeface="Calibri"/>
              </a:rPr>
              <a:t> – Requirements</a:t>
            </a:r>
            <a:endParaRPr lang="en-US" dirty="0"/>
          </a:p>
        </p:txBody>
      </p:sp>
      <p:sp>
        <p:nvSpPr>
          <p:cNvPr id="3" name="Shape 109"/>
          <p:cNvSpPr txBox="1"/>
          <p:nvPr/>
        </p:nvSpPr>
        <p:spPr>
          <a:xfrm>
            <a:off x="0" y="1118246"/>
            <a:ext cx="8991600" cy="4139554"/>
          </a:xfrm>
          <a:prstGeom prst="rect">
            <a:avLst/>
          </a:prstGeom>
          <a:noFill/>
          <a:ln>
            <a:noFill/>
          </a:ln>
        </p:spPr>
        <p:txBody>
          <a:bodyPr wrap="square" lIns="91425" tIns="45700" rIns="91425" bIns="45700" anchor="t" anchorCtr="0">
            <a:spAutoFit/>
          </a:bodyPr>
          <a:lstStyle/>
          <a:p>
            <a:pPr marL="912813" lvl="1" indent="-455613">
              <a:spcBef>
                <a:spcPts val="560"/>
              </a:spcBef>
              <a:buClr>
                <a:srgbClr val="006600"/>
              </a:buClr>
              <a:buSzPct val="101190"/>
              <a:buFont typeface="Arial" pitchFamily="34" charset="0"/>
              <a:buChar char="•"/>
            </a:pPr>
            <a:r>
              <a:rPr lang="en-US" sz="2200" u="sng" dirty="0" smtClean="0">
                <a:solidFill>
                  <a:schemeClr val="bg1"/>
                </a:solidFill>
                <a:latin typeface="Calibri"/>
                <a:ea typeface="Calibri"/>
                <a:cs typeface="Calibri"/>
                <a:sym typeface="Calibri"/>
              </a:rPr>
              <a:t>Requirement Database Activities</a:t>
            </a:r>
            <a:r>
              <a:rPr lang="en-US" sz="2200" dirty="0" smtClean="0">
                <a:solidFill>
                  <a:schemeClr val="bg1"/>
                </a:solidFill>
                <a:latin typeface="Calibri"/>
                <a:ea typeface="Calibri"/>
                <a:cs typeface="Calibri"/>
                <a:sym typeface="Calibri"/>
              </a:rPr>
              <a:t> - </a:t>
            </a:r>
            <a:r>
              <a:rPr lang="en-US" sz="2000" dirty="0" smtClean="0">
                <a:solidFill>
                  <a:schemeClr val="bg1"/>
                </a:solidFill>
                <a:latin typeface="Calibri"/>
                <a:ea typeface="Calibri"/>
                <a:cs typeface="Calibri"/>
                <a:sym typeface="Calibri"/>
              </a:rPr>
              <a:t>Creating, viewing, editing, and deleting of requirements performed correctly in accordance with the user guide.</a:t>
            </a:r>
          </a:p>
          <a:p>
            <a:pPr marL="912813" lvl="1" indent="-455613">
              <a:spcBef>
                <a:spcPts val="560"/>
              </a:spcBef>
              <a:buClr>
                <a:srgbClr val="006600"/>
              </a:buClr>
              <a:buSzPct val="101190"/>
              <a:buFont typeface="Arial" pitchFamily="34" charset="0"/>
              <a:buChar char="•"/>
            </a:pPr>
            <a:r>
              <a:rPr lang="en-US" sz="2200" u="sng" dirty="0" smtClean="0">
                <a:solidFill>
                  <a:schemeClr val="bg1"/>
                </a:solidFill>
                <a:latin typeface="Calibri"/>
                <a:ea typeface="Calibri"/>
                <a:cs typeface="Calibri"/>
                <a:sym typeface="Calibri"/>
              </a:rPr>
              <a:t>Validating</a:t>
            </a:r>
            <a:r>
              <a:rPr lang="en-US" sz="2200" dirty="0" smtClean="0">
                <a:solidFill>
                  <a:schemeClr val="bg1"/>
                </a:solidFill>
                <a:latin typeface="Calibri"/>
                <a:ea typeface="Calibri"/>
                <a:cs typeface="Calibri"/>
                <a:sym typeface="Calibri"/>
              </a:rPr>
              <a:t> – </a:t>
            </a:r>
            <a:r>
              <a:rPr lang="en-US" sz="2000" dirty="0" smtClean="0">
                <a:solidFill>
                  <a:schemeClr val="bg1"/>
                </a:solidFill>
                <a:latin typeface="Calibri"/>
                <a:ea typeface="Calibri"/>
                <a:cs typeface="Calibri"/>
                <a:sym typeface="Calibri"/>
              </a:rPr>
              <a:t>Scoring  found to be a bit inconsistent (two requirements worded very similar, but received very different scores), validation process occasionally caused system to hang.</a:t>
            </a:r>
          </a:p>
          <a:p>
            <a:pPr marL="912813" lvl="1" indent="-455613">
              <a:spcBef>
                <a:spcPts val="560"/>
              </a:spcBef>
              <a:buClr>
                <a:srgbClr val="006600"/>
              </a:buClr>
              <a:buSzPct val="101190"/>
              <a:buFont typeface="Arial" pitchFamily="34" charset="0"/>
              <a:buChar char="•"/>
            </a:pPr>
            <a:r>
              <a:rPr lang="en-US" sz="2200" u="sng" dirty="0" smtClean="0">
                <a:solidFill>
                  <a:schemeClr val="bg1"/>
                </a:solidFill>
                <a:latin typeface="Calibri"/>
                <a:ea typeface="Calibri"/>
                <a:cs typeface="Calibri"/>
                <a:sym typeface="Calibri"/>
              </a:rPr>
              <a:t>Requirements Deletion</a:t>
            </a:r>
            <a:r>
              <a:rPr lang="en-US" sz="2200" dirty="0" smtClean="0">
                <a:solidFill>
                  <a:schemeClr val="bg1"/>
                </a:solidFill>
                <a:latin typeface="Calibri"/>
                <a:ea typeface="Calibri"/>
                <a:cs typeface="Calibri"/>
                <a:sym typeface="Calibri"/>
              </a:rPr>
              <a:t> – </a:t>
            </a:r>
            <a:r>
              <a:rPr lang="en-US" sz="2000" dirty="0" smtClean="0">
                <a:solidFill>
                  <a:schemeClr val="bg1"/>
                </a:solidFill>
                <a:latin typeface="Calibri"/>
                <a:ea typeface="Calibri"/>
                <a:cs typeface="Calibri"/>
                <a:sym typeface="Calibri"/>
              </a:rPr>
              <a:t>Except for deleting large number of requirements at once taking a long time, is able to delete created requirements successfully.</a:t>
            </a:r>
          </a:p>
          <a:p>
            <a:pPr marL="912813" lvl="1" indent="-455613">
              <a:spcBef>
                <a:spcPts val="560"/>
              </a:spcBef>
              <a:buClr>
                <a:srgbClr val="006600"/>
              </a:buClr>
              <a:buSzPct val="101190"/>
              <a:buFont typeface="Arial" pitchFamily="34" charset="0"/>
              <a:buChar char="•"/>
            </a:pPr>
            <a:r>
              <a:rPr lang="en-US" sz="2200" u="sng" dirty="0" smtClean="0">
                <a:solidFill>
                  <a:schemeClr val="bg1"/>
                </a:solidFill>
                <a:latin typeface="Calibri"/>
                <a:ea typeface="Calibri"/>
                <a:cs typeface="Calibri"/>
                <a:sym typeface="Calibri"/>
              </a:rPr>
              <a:t>Requirements Report Generation</a:t>
            </a:r>
            <a:r>
              <a:rPr lang="en-US" sz="2200" dirty="0" smtClean="0">
                <a:solidFill>
                  <a:schemeClr val="bg1"/>
                </a:solidFill>
                <a:latin typeface="Calibri"/>
                <a:ea typeface="Calibri"/>
                <a:cs typeface="Calibri"/>
                <a:sym typeface="Calibri"/>
              </a:rPr>
              <a:t> - </a:t>
            </a:r>
            <a:r>
              <a:rPr lang="en-US" sz="2000" dirty="0" smtClean="0">
                <a:solidFill>
                  <a:schemeClr val="bg1"/>
                </a:solidFill>
                <a:latin typeface="Calibri"/>
                <a:ea typeface="Calibri"/>
                <a:cs typeface="Calibri"/>
                <a:sym typeface="Calibri"/>
              </a:rPr>
              <a:t>Generating </a:t>
            </a:r>
            <a:r>
              <a:rPr lang="en-US" sz="2000" dirty="0">
                <a:solidFill>
                  <a:schemeClr val="bg1"/>
                </a:solidFill>
                <a:latin typeface="Calibri"/>
                <a:ea typeface="Calibri"/>
                <a:cs typeface="Calibri"/>
                <a:sym typeface="Calibri"/>
              </a:rPr>
              <a:t>the requirements document initializes the </a:t>
            </a:r>
            <a:r>
              <a:rPr lang="en-US" sz="2000" dirty="0" smtClean="0">
                <a:solidFill>
                  <a:schemeClr val="bg1"/>
                </a:solidFill>
                <a:latin typeface="Calibri"/>
                <a:ea typeface="Calibri"/>
                <a:cs typeface="Calibri"/>
                <a:sym typeface="Calibri"/>
              </a:rPr>
              <a:t>document sections</a:t>
            </a:r>
            <a:r>
              <a:rPr lang="en-US" sz="2000" dirty="0">
                <a:solidFill>
                  <a:schemeClr val="bg1"/>
                </a:solidFill>
                <a:latin typeface="Calibri"/>
                <a:ea typeface="Calibri"/>
                <a:cs typeface="Calibri"/>
                <a:sym typeface="Calibri"/>
              </a:rPr>
              <a:t>; however it is not intuitive how to actually get the specific entered requirements into the document </a:t>
            </a:r>
            <a:r>
              <a:rPr lang="en-US" sz="2000" dirty="0" smtClean="0">
                <a:solidFill>
                  <a:schemeClr val="bg1"/>
                </a:solidFill>
                <a:latin typeface="Calibri"/>
                <a:ea typeface="Calibri"/>
                <a:cs typeface="Calibri"/>
                <a:sym typeface="Calibri"/>
              </a:rPr>
              <a:t>itself.</a:t>
            </a:r>
          </a:p>
        </p:txBody>
      </p:sp>
    </p:spTree>
    <p:extLst>
      <p:ext uri="{BB962C8B-B14F-4D97-AF65-F5344CB8AC3E}">
        <p14:creationId xmlns="" xmlns:p14="http://schemas.microsoft.com/office/powerpoint/2010/main" xmlns:mv="urn:schemas-microsoft-com:mac:vml" xmlns:mc="http://schemas.openxmlformats.org/markup-compatibility/2006" val="2362737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6279"/>
            <a:ext cx="8839200" cy="1038224"/>
          </a:xfrm>
        </p:spPr>
        <p:txBody>
          <a:bodyPr/>
          <a:lstStyle/>
          <a:p>
            <a:r>
              <a:rPr lang="en-US" dirty="0">
                <a:latin typeface="Calibri"/>
                <a:ea typeface="Calibri"/>
                <a:cs typeface="Calibri"/>
                <a:sym typeface="Calibri"/>
              </a:rPr>
              <a:t>Analysis Results</a:t>
            </a:r>
            <a:r>
              <a:rPr lang="en-US" dirty="0" smtClean="0">
                <a:solidFill>
                  <a:srgbClr val="000000"/>
                </a:solidFill>
                <a:latin typeface="Calibri"/>
                <a:ea typeface="Calibri"/>
                <a:cs typeface="Calibri"/>
                <a:sym typeface="Calibri"/>
              </a:rPr>
              <a:t> – Document Analyzer</a:t>
            </a:r>
            <a:endParaRPr lang="en-US" dirty="0"/>
          </a:p>
        </p:txBody>
      </p:sp>
      <p:sp>
        <p:nvSpPr>
          <p:cNvPr id="3" name="Shape 109"/>
          <p:cNvSpPr txBox="1"/>
          <p:nvPr/>
        </p:nvSpPr>
        <p:spPr>
          <a:xfrm>
            <a:off x="0" y="1295400"/>
            <a:ext cx="8839200" cy="3493224"/>
          </a:xfrm>
          <a:prstGeom prst="rect">
            <a:avLst/>
          </a:prstGeom>
          <a:noFill/>
          <a:ln>
            <a:noFill/>
          </a:ln>
        </p:spPr>
        <p:txBody>
          <a:bodyPr wrap="square" lIns="91425" tIns="45700" rIns="91425" bIns="45700" anchor="t" anchorCtr="0">
            <a:spAutoFit/>
          </a:bodyPr>
          <a:lstStyle/>
          <a:p>
            <a:pPr marL="912813" lvl="1" indent="-455613">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Importing Document</a:t>
            </a:r>
            <a:r>
              <a:rPr lang="en-US" sz="2400" dirty="0" smtClean="0">
                <a:solidFill>
                  <a:schemeClr val="bg1"/>
                </a:solidFill>
                <a:latin typeface="Calibri"/>
                <a:ea typeface="Calibri"/>
                <a:cs typeface="Calibri"/>
                <a:sym typeface="Calibri"/>
              </a:rPr>
              <a:t> – Uploaded both Word and PDF files</a:t>
            </a:r>
            <a:r>
              <a:rPr lang="en-US" sz="2400" dirty="0">
                <a:solidFill>
                  <a:schemeClr val="bg1"/>
                </a:solidFill>
                <a:latin typeface="Calibri"/>
                <a:ea typeface="Calibri"/>
                <a:cs typeface="Calibri"/>
                <a:sym typeface="Calibri"/>
              </a:rPr>
              <a:t>; </a:t>
            </a:r>
            <a:r>
              <a:rPr lang="en-US" sz="2400" dirty="0" smtClean="0">
                <a:solidFill>
                  <a:schemeClr val="bg1"/>
                </a:solidFill>
                <a:latin typeface="Calibri"/>
                <a:ea typeface="Calibri"/>
                <a:cs typeface="Calibri"/>
                <a:sym typeface="Calibri"/>
              </a:rPr>
              <a:t>imports </a:t>
            </a:r>
            <a:r>
              <a:rPr lang="en-US" sz="2400" dirty="0">
                <a:solidFill>
                  <a:schemeClr val="bg1"/>
                </a:solidFill>
                <a:latin typeface="Calibri"/>
                <a:ea typeface="Calibri"/>
                <a:cs typeface="Calibri"/>
                <a:sym typeface="Calibri"/>
              </a:rPr>
              <a:t>small to medium-sized files using the Analyzer with no </a:t>
            </a:r>
            <a:r>
              <a:rPr lang="en-US" sz="2400" dirty="0" smtClean="0">
                <a:solidFill>
                  <a:schemeClr val="bg1"/>
                </a:solidFill>
                <a:latin typeface="Calibri"/>
                <a:ea typeface="Calibri"/>
                <a:cs typeface="Calibri"/>
                <a:sym typeface="Calibri"/>
              </a:rPr>
              <a:t>issues; issues with importing large files (progress bar freezes occasionally).</a:t>
            </a:r>
          </a:p>
          <a:p>
            <a:pPr marL="912813" lvl="1" indent="-455613">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Analyzer</a:t>
            </a:r>
            <a:r>
              <a:rPr lang="en-US" sz="2400" dirty="0" smtClean="0">
                <a:solidFill>
                  <a:schemeClr val="bg1"/>
                </a:solidFill>
                <a:latin typeface="Calibri"/>
                <a:ea typeface="Calibri"/>
                <a:cs typeface="Calibri"/>
                <a:sym typeface="Calibri"/>
              </a:rPr>
              <a:t> –  PDFs not parsed  completely, forcing user to manually enter remaining portions of the document; Word documents parsed successfully; results of parsing couldn’t be seen in database view due to a quota error and the tool freezes.</a:t>
            </a:r>
          </a:p>
        </p:txBody>
      </p:sp>
    </p:spTree>
    <p:extLst>
      <p:ext uri="{BB962C8B-B14F-4D97-AF65-F5344CB8AC3E}">
        <p14:creationId xmlns="" xmlns:p14="http://schemas.microsoft.com/office/powerpoint/2010/main" xmlns:mv="urn:schemas-microsoft-com:mac:vml" xmlns:mc="http://schemas.openxmlformats.org/markup-compatibility/2006" val="33665615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6279"/>
            <a:ext cx="8839200" cy="1038224"/>
          </a:xfrm>
        </p:spPr>
        <p:txBody>
          <a:bodyPr/>
          <a:lstStyle/>
          <a:p>
            <a:r>
              <a:rPr lang="en-US" dirty="0">
                <a:latin typeface="Calibri"/>
                <a:ea typeface="Calibri"/>
                <a:cs typeface="Calibri"/>
                <a:sym typeface="Calibri"/>
              </a:rPr>
              <a:t>Analysis Results</a:t>
            </a:r>
            <a:r>
              <a:rPr lang="en-US" dirty="0" smtClean="0">
                <a:solidFill>
                  <a:srgbClr val="000000"/>
                </a:solidFill>
                <a:latin typeface="Calibri"/>
                <a:ea typeface="Calibri"/>
                <a:cs typeface="Calibri"/>
                <a:sym typeface="Calibri"/>
              </a:rPr>
              <a:t> – Report Generation</a:t>
            </a:r>
            <a:endParaRPr lang="en-US" dirty="0"/>
          </a:p>
        </p:txBody>
      </p:sp>
      <p:sp>
        <p:nvSpPr>
          <p:cNvPr id="4" name="Shape 109"/>
          <p:cNvSpPr txBox="1"/>
          <p:nvPr/>
        </p:nvSpPr>
        <p:spPr>
          <a:xfrm>
            <a:off x="0" y="1088956"/>
            <a:ext cx="9144000" cy="4385776"/>
          </a:xfrm>
          <a:prstGeom prst="rect">
            <a:avLst/>
          </a:prstGeom>
          <a:noFill/>
          <a:ln>
            <a:noFill/>
          </a:ln>
        </p:spPr>
        <p:txBody>
          <a:bodyPr wrap="square" lIns="91425" tIns="45700" rIns="91425" bIns="45700" anchor="t" anchorCtr="0">
            <a:spAutoFit/>
          </a:bodyPr>
          <a:lstStyle/>
          <a:p>
            <a:pPr marL="912813" lvl="1" indent="-455613">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Class-Based Reports (e.g. requirements)</a:t>
            </a:r>
            <a:r>
              <a:rPr lang="en-US" sz="2400" dirty="0" smtClean="0">
                <a:solidFill>
                  <a:schemeClr val="bg1"/>
                </a:solidFill>
                <a:latin typeface="Calibri"/>
                <a:ea typeface="Calibri"/>
                <a:cs typeface="Calibri"/>
                <a:sym typeface="Calibri"/>
              </a:rPr>
              <a:t> – Tool generated class summary report successfully to display a list of artifact entities.</a:t>
            </a:r>
          </a:p>
          <a:p>
            <a:pPr marL="912813" lvl="1" indent="-455613">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CONOPs Report</a:t>
            </a:r>
            <a:r>
              <a:rPr lang="en-US" sz="2400" dirty="0" smtClean="0">
                <a:solidFill>
                  <a:schemeClr val="bg1"/>
                </a:solidFill>
                <a:latin typeface="Calibri"/>
                <a:ea typeface="Calibri"/>
                <a:cs typeface="Calibri"/>
                <a:sym typeface="Calibri"/>
              </a:rPr>
              <a:t> – Wizard establishes template for creating report, but selecting tasks from wizard’s list led to error messages. Also, was unable to identify how to incorporate existing CONOPs entities into the auto generated template.</a:t>
            </a:r>
          </a:p>
          <a:p>
            <a:pPr marL="912813" lvl="1" indent="-455613">
              <a:spcBef>
                <a:spcPts val="560"/>
              </a:spcBef>
              <a:buClr>
                <a:srgbClr val="006600"/>
              </a:buClr>
              <a:buSzPct val="101190"/>
              <a:buFont typeface="Arial" pitchFamily="34" charset="0"/>
              <a:buChar char="•"/>
            </a:pPr>
            <a:r>
              <a:rPr lang="en-US" sz="2400" u="sng" dirty="0" err="1" smtClean="0">
                <a:solidFill>
                  <a:schemeClr val="bg1"/>
                </a:solidFill>
                <a:latin typeface="Calibri"/>
                <a:ea typeface="Calibri"/>
                <a:cs typeface="Calibri"/>
                <a:sym typeface="Calibri"/>
              </a:rPr>
              <a:t>DoDAF</a:t>
            </a:r>
            <a:r>
              <a:rPr lang="en-US" sz="2400" u="sng" dirty="0" smtClean="0">
                <a:solidFill>
                  <a:schemeClr val="bg1"/>
                </a:solidFill>
                <a:latin typeface="Calibri"/>
                <a:ea typeface="Calibri"/>
                <a:cs typeface="Calibri"/>
                <a:sym typeface="Calibri"/>
              </a:rPr>
              <a:t> Reports</a:t>
            </a:r>
            <a:r>
              <a:rPr lang="en-US" sz="2400" dirty="0" smtClean="0">
                <a:solidFill>
                  <a:schemeClr val="bg1"/>
                </a:solidFill>
                <a:latin typeface="Calibri"/>
                <a:ea typeface="Calibri"/>
                <a:cs typeface="Calibri"/>
                <a:sym typeface="Calibri"/>
              </a:rPr>
              <a:t> – Report output failed </a:t>
            </a:r>
            <a:r>
              <a:rPr lang="en-US" sz="2400" dirty="0">
                <a:solidFill>
                  <a:schemeClr val="bg1"/>
                </a:solidFill>
                <a:latin typeface="Calibri"/>
                <a:ea typeface="Calibri"/>
                <a:cs typeface="Calibri"/>
                <a:sym typeface="Calibri"/>
              </a:rPr>
              <a:t>to </a:t>
            </a:r>
            <a:r>
              <a:rPr lang="en-US" sz="2400" dirty="0" smtClean="0">
                <a:solidFill>
                  <a:schemeClr val="bg1"/>
                </a:solidFill>
                <a:latin typeface="Calibri"/>
                <a:ea typeface="Calibri"/>
                <a:cs typeface="Calibri"/>
                <a:sym typeface="Calibri"/>
              </a:rPr>
              <a:t>generate expected document.  </a:t>
            </a:r>
            <a:r>
              <a:rPr lang="en-US" sz="2400" dirty="0" err="1">
                <a:solidFill>
                  <a:schemeClr val="bg1"/>
                </a:solidFill>
                <a:latin typeface="Calibri"/>
                <a:ea typeface="Calibri"/>
                <a:cs typeface="Calibri"/>
                <a:sym typeface="Calibri"/>
              </a:rPr>
              <a:t>DoDAF</a:t>
            </a:r>
            <a:r>
              <a:rPr lang="en-US" sz="2400" dirty="0">
                <a:solidFill>
                  <a:schemeClr val="bg1"/>
                </a:solidFill>
                <a:latin typeface="Calibri"/>
                <a:ea typeface="Calibri"/>
                <a:cs typeface="Calibri"/>
                <a:sym typeface="Calibri"/>
              </a:rPr>
              <a:t> views are not yet implemented in the current version of </a:t>
            </a:r>
            <a:r>
              <a:rPr lang="en-US" sz="2400" dirty="0" err="1">
                <a:solidFill>
                  <a:schemeClr val="lt1"/>
                </a:solidFill>
                <a:latin typeface="Calibri"/>
                <a:ea typeface="Calibri"/>
                <a:cs typeface="Calibri"/>
                <a:sym typeface="Calibri"/>
              </a:rPr>
              <a:t>Innoslate</a:t>
            </a:r>
            <a:r>
              <a:rPr lang="en-US" sz="2400" dirty="0" smtClean="0">
                <a:solidFill>
                  <a:schemeClr val="lt1"/>
                </a:solidFill>
                <a:latin typeface="Calibri"/>
                <a:ea typeface="Calibri"/>
                <a:cs typeface="Calibri"/>
                <a:sym typeface="Calibri"/>
              </a:rPr>
              <a:t>™.</a:t>
            </a:r>
          </a:p>
          <a:p>
            <a:pPr marL="912813" lvl="1" indent="-455613">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JCIDS Reports</a:t>
            </a:r>
            <a:r>
              <a:rPr lang="en-US" sz="2400" dirty="0" smtClean="0">
                <a:solidFill>
                  <a:schemeClr val="bg1"/>
                </a:solidFill>
                <a:latin typeface="Calibri"/>
                <a:ea typeface="Calibri"/>
                <a:cs typeface="Calibri"/>
                <a:sym typeface="Calibri"/>
              </a:rPr>
              <a:t> – Tool  generated class summary report successfully to display a list of artifact entities</a:t>
            </a:r>
            <a:endParaRPr lang="en-US" sz="2400" dirty="0">
              <a:solidFill>
                <a:schemeClr val="bg1"/>
              </a:solidFill>
              <a:latin typeface="Calibri"/>
              <a:ea typeface="Calibri"/>
              <a:cs typeface="Calibri"/>
              <a:sym typeface="Calibri"/>
            </a:endParaRPr>
          </a:p>
        </p:txBody>
      </p:sp>
    </p:spTree>
    <p:extLst>
      <p:ext uri="{BB962C8B-B14F-4D97-AF65-F5344CB8AC3E}">
        <p14:creationId xmlns="" xmlns:p14="http://schemas.microsoft.com/office/powerpoint/2010/main" xmlns:mv="urn:schemas-microsoft-com:mac:vml" xmlns:mc="http://schemas.openxmlformats.org/markup-compatibility/2006" val="3150327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04800" y="76200"/>
            <a:ext cx="8763000" cy="769401"/>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dirty="0" smtClean="0">
                <a:latin typeface="Calibri"/>
                <a:ea typeface="Calibri"/>
                <a:cs typeface="Calibri"/>
                <a:sym typeface="Calibri"/>
              </a:rPr>
              <a:t>Agenda</a:t>
            </a:r>
            <a:endParaRPr lang="x-none" b="0" i="0" u="none" strike="noStrike" cap="none" baseline="0" dirty="0">
              <a:solidFill>
                <a:schemeClr val="lt1"/>
              </a:solidFill>
              <a:latin typeface="Calibri"/>
              <a:ea typeface="Calibri"/>
              <a:cs typeface="Calibri"/>
              <a:sym typeface="Calibri"/>
            </a:endParaRPr>
          </a:p>
        </p:txBody>
      </p:sp>
      <p:sp>
        <p:nvSpPr>
          <p:cNvPr id="4" name="Shape 109"/>
          <p:cNvSpPr txBox="1"/>
          <p:nvPr/>
        </p:nvSpPr>
        <p:spPr>
          <a:xfrm>
            <a:off x="304800" y="1295400"/>
            <a:ext cx="8534399" cy="3354724"/>
          </a:xfrm>
          <a:prstGeom prst="rect">
            <a:avLst/>
          </a:prstGeom>
          <a:noFill/>
          <a:ln>
            <a:noFill/>
          </a:ln>
        </p:spPr>
        <p:txBody>
          <a:bodyPr lIns="91425" tIns="45700" rIns="91425" bIns="45700" anchor="t" anchorCtr="0">
            <a:spAutoFit/>
          </a:bodyPr>
          <a:lstStyle/>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Introduction</a:t>
            </a:r>
          </a:p>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Project Approach</a:t>
            </a:r>
          </a:p>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Test and Evaluation Plan</a:t>
            </a:r>
          </a:p>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Analysis</a:t>
            </a:r>
          </a:p>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Recommendations</a:t>
            </a:r>
          </a:p>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Questions</a:t>
            </a:r>
          </a:p>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Acknowledgments</a:t>
            </a:r>
          </a:p>
        </p:txBody>
      </p:sp>
    </p:spTree>
    <p:extLst>
      <p:ext uri="{BB962C8B-B14F-4D97-AF65-F5344CB8AC3E}">
        <p14:creationId xmlns="" xmlns:p14="http://schemas.microsoft.com/office/powerpoint/2010/main" xmlns:mv="urn:schemas-microsoft-com:mac:vml" xmlns:mc="http://schemas.openxmlformats.org/markup-compatibility/2006" val="15754230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1437"/>
            <a:ext cx="8153399" cy="1138237"/>
          </a:xfrm>
        </p:spPr>
        <p:txBody>
          <a:bodyPr/>
          <a:lstStyle/>
          <a:p>
            <a:r>
              <a:rPr lang="en-US" sz="3400" dirty="0" smtClean="0">
                <a:solidFill>
                  <a:srgbClr val="000000"/>
                </a:solidFill>
                <a:latin typeface="Calibri"/>
                <a:ea typeface="Calibri"/>
                <a:cs typeface="Calibri"/>
              </a:rPr>
              <a:t>Recommendations on Existing Features  (1)</a:t>
            </a:r>
            <a:endParaRPr lang="en-US" sz="3400" dirty="0">
              <a:solidFill>
                <a:srgbClr val="000000"/>
              </a:solidFill>
              <a:latin typeface="Calibri"/>
              <a:ea typeface="Calibri"/>
              <a:cs typeface="Calibri"/>
            </a:endParaRPr>
          </a:p>
        </p:txBody>
      </p:sp>
      <p:sp>
        <p:nvSpPr>
          <p:cNvPr id="4" name="Shape 109"/>
          <p:cNvSpPr txBox="1"/>
          <p:nvPr/>
        </p:nvSpPr>
        <p:spPr>
          <a:xfrm>
            <a:off x="304800" y="1295400"/>
            <a:ext cx="8839200" cy="3200836"/>
          </a:xfrm>
          <a:prstGeom prst="rect">
            <a:avLst/>
          </a:prstGeom>
          <a:noFill/>
          <a:ln>
            <a:noFill/>
          </a:ln>
        </p:spPr>
        <p:txBody>
          <a:bodyPr wrap="square" lIns="91425" tIns="45700" rIns="91425" bIns="45700" anchor="t" anchorCtr="0">
            <a:spAutoFit/>
          </a:bodyPr>
          <a:lstStyle/>
          <a:p>
            <a:pPr marL="347663" lvl="1">
              <a:spcBef>
                <a:spcPts val="560"/>
              </a:spcBef>
              <a:buClr>
                <a:srgbClr val="006600"/>
              </a:buClr>
              <a:buSzPct val="101190"/>
            </a:pPr>
            <a:r>
              <a:rPr lang="en-US" sz="2600" b="1" dirty="0" smtClean="0">
                <a:solidFill>
                  <a:schemeClr val="bg1"/>
                </a:solidFill>
                <a:latin typeface="Calibri" pitchFamily="34" charset="0"/>
                <a:ea typeface="Calibri"/>
                <a:cs typeface="Calibri" pitchFamily="34" charset="0"/>
                <a:sym typeface="Calibri"/>
              </a:rPr>
              <a:t>Database Feature</a:t>
            </a:r>
          </a:p>
          <a:p>
            <a:pPr marL="803275" lvl="1" indent="-455613">
              <a:spcBef>
                <a:spcPts val="560"/>
              </a:spcBef>
              <a:buClr>
                <a:srgbClr val="006600"/>
              </a:buClr>
              <a:buSzPct val="101190"/>
              <a:buFont typeface="Arial" pitchFamily="34" charset="0"/>
              <a:buChar char="•"/>
            </a:pPr>
            <a:r>
              <a:rPr lang="en-US" sz="2600" dirty="0" smtClean="0">
                <a:latin typeface="Calibri" pitchFamily="34" charset="0"/>
                <a:cs typeface="Calibri" pitchFamily="34" charset="0"/>
              </a:rPr>
              <a:t>Caution/Alert user </a:t>
            </a:r>
            <a:r>
              <a:rPr lang="en-US" sz="2600" dirty="0">
                <a:latin typeface="Calibri" pitchFamily="34" charset="0"/>
                <a:cs typeface="Calibri" pitchFamily="34" charset="0"/>
              </a:rPr>
              <a:t>about data </a:t>
            </a:r>
            <a:r>
              <a:rPr lang="en-US" sz="2600" dirty="0" smtClean="0">
                <a:latin typeface="Calibri" pitchFamily="34" charset="0"/>
                <a:cs typeface="Calibri" pitchFamily="34" charset="0"/>
              </a:rPr>
              <a:t>loss when navigating </a:t>
            </a:r>
            <a:r>
              <a:rPr lang="en-US" sz="2600" dirty="0">
                <a:latin typeface="Calibri" pitchFamily="34" charset="0"/>
                <a:cs typeface="Calibri" pitchFamily="34" charset="0"/>
              </a:rPr>
              <a:t>away from </a:t>
            </a:r>
            <a:r>
              <a:rPr lang="en-US" sz="2600" dirty="0" smtClean="0">
                <a:latin typeface="Calibri" pitchFamily="34" charset="0"/>
                <a:cs typeface="Calibri" pitchFamily="34" charset="0"/>
              </a:rPr>
              <a:t>an entity’s creation/editing screen.</a:t>
            </a:r>
          </a:p>
          <a:p>
            <a:pPr marL="803275" lvl="1" indent="-455613">
              <a:spcBef>
                <a:spcPts val="560"/>
              </a:spcBef>
              <a:buClr>
                <a:srgbClr val="006600"/>
              </a:buClr>
              <a:buSzPct val="101190"/>
              <a:buFont typeface="Arial" pitchFamily="34" charset="0"/>
              <a:buChar char="•"/>
            </a:pPr>
            <a:r>
              <a:rPr lang="en-US" sz="2600" dirty="0" smtClean="0">
                <a:latin typeface="Calibri" pitchFamily="34" charset="0"/>
                <a:cs typeface="Calibri" pitchFamily="34" charset="0"/>
              </a:rPr>
              <a:t>Graphic display to indicate that an entity contains one or more files.</a:t>
            </a:r>
          </a:p>
          <a:p>
            <a:pPr marL="803275" lvl="1" indent="-455613">
              <a:spcBef>
                <a:spcPts val="560"/>
              </a:spcBef>
              <a:buClr>
                <a:srgbClr val="006600"/>
              </a:buClr>
              <a:buSzPct val="101190"/>
              <a:buFont typeface="Arial" pitchFamily="34" charset="0"/>
              <a:buChar char="•"/>
            </a:pPr>
            <a:r>
              <a:rPr lang="en-US" sz="2600" dirty="0" smtClean="0">
                <a:latin typeface="Calibri" pitchFamily="34" charset="0"/>
                <a:cs typeface="Calibri" pitchFamily="34" charset="0"/>
              </a:rPr>
              <a:t>Capability to delete already uploaded files.</a:t>
            </a:r>
          </a:p>
          <a:p>
            <a:pPr marL="803275" lvl="1" indent="-455613">
              <a:spcBef>
                <a:spcPts val="560"/>
              </a:spcBef>
              <a:buClr>
                <a:srgbClr val="006600"/>
              </a:buClr>
              <a:buSzPct val="101190"/>
              <a:buFont typeface="Arial" pitchFamily="34" charset="0"/>
              <a:buChar char="•"/>
            </a:pPr>
            <a:r>
              <a:rPr lang="en-US" sz="2600" dirty="0" smtClean="0">
                <a:latin typeface="Calibri" pitchFamily="34" charset="0"/>
                <a:cs typeface="Calibri" pitchFamily="34" charset="0"/>
              </a:rPr>
              <a:t>Ability to sort  using all attributes from Database view.</a:t>
            </a:r>
          </a:p>
        </p:txBody>
      </p:sp>
    </p:spTree>
    <p:extLst>
      <p:ext uri="{BB962C8B-B14F-4D97-AF65-F5344CB8AC3E}">
        <p14:creationId xmlns="" xmlns:p14="http://schemas.microsoft.com/office/powerpoint/2010/main" xmlns:mv="urn:schemas-microsoft-com:mac:vml" xmlns:mc="http://schemas.openxmlformats.org/markup-compatibility/2006" val="8285082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solidFill>
                  <a:srgbClr val="000000"/>
                </a:solidFill>
                <a:latin typeface="Calibri"/>
                <a:ea typeface="Calibri"/>
                <a:cs typeface="Calibri"/>
              </a:rPr>
              <a:t>Recommendations on Existing Features  (2)</a:t>
            </a:r>
            <a:endParaRPr lang="en-US" sz="3400" dirty="0"/>
          </a:p>
        </p:txBody>
      </p:sp>
      <p:sp>
        <p:nvSpPr>
          <p:cNvPr id="3" name="Rectangle 2"/>
          <p:cNvSpPr/>
          <p:nvPr/>
        </p:nvSpPr>
        <p:spPr>
          <a:xfrm>
            <a:off x="228600" y="1420758"/>
            <a:ext cx="8610600" cy="3524042"/>
          </a:xfrm>
          <a:prstGeom prst="rect">
            <a:avLst/>
          </a:prstGeom>
        </p:spPr>
        <p:txBody>
          <a:bodyPr wrap="square">
            <a:spAutoFit/>
          </a:bodyPr>
          <a:lstStyle/>
          <a:p>
            <a:pPr marL="457200" lvl="1" indent="-109538">
              <a:spcBef>
                <a:spcPts val="560"/>
              </a:spcBef>
              <a:buClr>
                <a:srgbClr val="006600"/>
              </a:buClr>
              <a:buSzPct val="101190"/>
            </a:pPr>
            <a:r>
              <a:rPr lang="en-US" sz="2600" b="1" dirty="0" smtClean="0">
                <a:latin typeface="Calibri" pitchFamily="34" charset="0"/>
                <a:cs typeface="Calibri" pitchFamily="34" charset="0"/>
              </a:rPr>
              <a:t>Requirements Gathering</a:t>
            </a:r>
          </a:p>
          <a:p>
            <a:pPr marL="803275" lvl="1" indent="-455613">
              <a:spcBef>
                <a:spcPts val="560"/>
              </a:spcBef>
              <a:buClr>
                <a:srgbClr val="006600"/>
              </a:buClr>
              <a:buSzPct val="101190"/>
              <a:buFont typeface="Arial" pitchFamily="34" charset="0"/>
              <a:buChar char="•"/>
            </a:pPr>
            <a:r>
              <a:rPr lang="en-US" sz="2600" dirty="0" smtClean="0">
                <a:latin typeface="Calibri" pitchFamily="34" charset="0"/>
                <a:cs typeface="Calibri" pitchFamily="34" charset="0"/>
              </a:rPr>
              <a:t>Automatic-numbering of requirements or perhaps a visual display noting the current numbering scheme.</a:t>
            </a:r>
          </a:p>
          <a:p>
            <a:pPr marL="803275" lvl="1" indent="-455613">
              <a:spcBef>
                <a:spcPts val="560"/>
              </a:spcBef>
              <a:buClr>
                <a:srgbClr val="006600"/>
              </a:buClr>
              <a:buSzPct val="101190"/>
              <a:buFont typeface="Arial" pitchFamily="34" charset="0"/>
              <a:buChar char="•"/>
            </a:pPr>
            <a:r>
              <a:rPr lang="en-US" sz="2600" dirty="0" smtClean="0">
                <a:latin typeface="Calibri" pitchFamily="34" charset="0"/>
                <a:cs typeface="Calibri" pitchFamily="34" charset="0"/>
              </a:rPr>
              <a:t>Progress bar when running the requirements validation function.</a:t>
            </a:r>
          </a:p>
          <a:p>
            <a:pPr marL="803275" lvl="1" indent="-455613">
              <a:spcBef>
                <a:spcPts val="560"/>
              </a:spcBef>
              <a:buClr>
                <a:srgbClr val="006600"/>
              </a:buClr>
              <a:buSzPct val="101190"/>
              <a:buFont typeface="Arial" pitchFamily="34" charset="0"/>
              <a:buChar char="•"/>
            </a:pPr>
            <a:r>
              <a:rPr lang="en-US" sz="2600" dirty="0" smtClean="0">
                <a:latin typeface="Calibri" pitchFamily="34" charset="0"/>
                <a:cs typeface="Calibri" pitchFamily="34" charset="0"/>
              </a:rPr>
              <a:t>Capability to add multiple requirements at once without having to exit to the database view after creating each requirement.</a:t>
            </a:r>
            <a:endParaRPr lang="en-US" sz="2600" dirty="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842"/>
            <a:ext cx="8153399" cy="1038224"/>
          </a:xfrm>
        </p:spPr>
        <p:txBody>
          <a:bodyPr/>
          <a:lstStyle/>
          <a:p>
            <a:r>
              <a:rPr lang="en-US" sz="3400" dirty="0" smtClean="0">
                <a:solidFill>
                  <a:srgbClr val="000000"/>
                </a:solidFill>
                <a:latin typeface="Calibri"/>
                <a:ea typeface="Calibri"/>
                <a:cs typeface="Calibri"/>
              </a:rPr>
              <a:t>Recommendations on Existing Features  (3)</a:t>
            </a:r>
            <a:endParaRPr lang="en-US" sz="3400" dirty="0"/>
          </a:p>
        </p:txBody>
      </p:sp>
      <p:sp>
        <p:nvSpPr>
          <p:cNvPr id="3" name="Shape 109"/>
          <p:cNvSpPr txBox="1"/>
          <p:nvPr/>
        </p:nvSpPr>
        <p:spPr>
          <a:xfrm>
            <a:off x="152400" y="1219200"/>
            <a:ext cx="8839200" cy="4616608"/>
          </a:xfrm>
          <a:prstGeom prst="rect">
            <a:avLst/>
          </a:prstGeom>
          <a:noFill/>
          <a:ln>
            <a:noFill/>
          </a:ln>
        </p:spPr>
        <p:txBody>
          <a:bodyPr wrap="square" lIns="91425" tIns="45700" rIns="91425" bIns="45700" anchor="t" anchorCtr="0">
            <a:spAutoFit/>
          </a:bodyPr>
          <a:lstStyle/>
          <a:p>
            <a:pPr marL="457200" lvl="1">
              <a:spcBef>
                <a:spcPts val="560"/>
              </a:spcBef>
              <a:buClr>
                <a:srgbClr val="006600"/>
              </a:buClr>
              <a:buSzPct val="101190"/>
            </a:pPr>
            <a:r>
              <a:rPr lang="en-US" sz="2200" b="1" dirty="0" smtClean="0">
                <a:solidFill>
                  <a:schemeClr val="bg1"/>
                </a:solidFill>
                <a:latin typeface="Calibri" pitchFamily="34" charset="0"/>
                <a:ea typeface="Calibri"/>
                <a:cs typeface="Calibri" pitchFamily="34" charset="0"/>
                <a:sym typeface="Calibri"/>
              </a:rPr>
              <a:t>Document Analyzer</a:t>
            </a:r>
          </a:p>
          <a:p>
            <a:pPr marL="912813" lvl="1" indent="-455613">
              <a:spcBef>
                <a:spcPts val="560"/>
              </a:spcBef>
              <a:buClr>
                <a:srgbClr val="006600"/>
              </a:buClr>
              <a:buSzPct val="101190"/>
              <a:buFont typeface="Arial" pitchFamily="34" charset="0"/>
              <a:buChar char="•"/>
            </a:pPr>
            <a:r>
              <a:rPr lang="en-US" sz="2200" dirty="0" smtClean="0">
                <a:latin typeface="Calibri" pitchFamily="34" charset="0"/>
                <a:cs typeface="Calibri" pitchFamily="34" charset="0"/>
              </a:rPr>
              <a:t>When uploading files, recommended to provide explicit </a:t>
            </a:r>
            <a:r>
              <a:rPr lang="en-US" sz="2200" dirty="0">
                <a:latin typeface="Calibri" pitchFamily="34" charset="0"/>
                <a:cs typeface="Calibri" pitchFamily="34" charset="0"/>
              </a:rPr>
              <a:t>messages prompting</a:t>
            </a:r>
            <a:r>
              <a:rPr lang="en-US" sz="2200" dirty="0" smtClean="0">
                <a:latin typeface="Calibri" pitchFamily="34" charset="0"/>
                <a:cs typeface="Calibri" pitchFamily="34" charset="0"/>
              </a:rPr>
              <a:t> the user about the </a:t>
            </a:r>
            <a:r>
              <a:rPr lang="en-US" sz="2200" dirty="0">
                <a:latin typeface="Calibri" pitchFamily="34" charset="0"/>
                <a:cs typeface="Calibri" pitchFamily="34" charset="0"/>
              </a:rPr>
              <a:t>status and outcome of </a:t>
            </a:r>
            <a:r>
              <a:rPr lang="en-US" sz="2200" dirty="0" smtClean="0">
                <a:latin typeface="Calibri" pitchFamily="34" charset="0"/>
                <a:cs typeface="Calibri" pitchFamily="34" charset="0"/>
              </a:rPr>
              <a:t> the file upload.</a:t>
            </a:r>
          </a:p>
          <a:p>
            <a:pPr marL="912813" lvl="1" indent="-455613">
              <a:spcBef>
                <a:spcPts val="560"/>
              </a:spcBef>
              <a:buClr>
                <a:srgbClr val="006600"/>
              </a:buClr>
              <a:buSzPct val="101190"/>
              <a:buFont typeface="Arial" pitchFamily="34" charset="0"/>
              <a:buChar char="•"/>
            </a:pPr>
            <a:r>
              <a:rPr lang="en-US" sz="2200" dirty="0" smtClean="0">
                <a:latin typeface="Calibri" pitchFamily="34" charset="0"/>
                <a:cs typeface="Calibri" pitchFamily="34" charset="0"/>
              </a:rPr>
              <a:t>When file fails  to upload, recommended to provide </a:t>
            </a:r>
            <a:r>
              <a:rPr lang="en-US" sz="2200" dirty="0">
                <a:latin typeface="Calibri" pitchFamily="34" charset="0"/>
                <a:cs typeface="Calibri" pitchFamily="34" charset="0"/>
              </a:rPr>
              <a:t>more specific </a:t>
            </a:r>
            <a:r>
              <a:rPr lang="en-US" sz="2200" dirty="0" smtClean="0">
                <a:latin typeface="Calibri" pitchFamily="34" charset="0"/>
                <a:cs typeface="Calibri" pitchFamily="34" charset="0"/>
              </a:rPr>
              <a:t>error messages why the upload has failed.</a:t>
            </a:r>
          </a:p>
          <a:p>
            <a:pPr marL="457200" lvl="1">
              <a:spcBef>
                <a:spcPts val="560"/>
              </a:spcBef>
              <a:buClr>
                <a:srgbClr val="006600"/>
              </a:buClr>
              <a:buSzPct val="101190"/>
            </a:pPr>
            <a:r>
              <a:rPr lang="en-US" sz="2200" b="1" dirty="0" smtClean="0">
                <a:latin typeface="Calibri" pitchFamily="34" charset="0"/>
                <a:cs typeface="Calibri" pitchFamily="34" charset="0"/>
              </a:rPr>
              <a:t>Report Generation</a:t>
            </a:r>
          </a:p>
          <a:p>
            <a:pPr marL="912813" lvl="1" indent="-455613">
              <a:spcBef>
                <a:spcPts val="560"/>
              </a:spcBef>
              <a:buClr>
                <a:srgbClr val="006600"/>
              </a:buClr>
              <a:buSzPct val="101190"/>
              <a:buFont typeface="Arial" pitchFamily="34" charset="0"/>
              <a:buChar char="•"/>
            </a:pPr>
            <a:r>
              <a:rPr lang="en-US" sz="2200" dirty="0">
                <a:latin typeface="Calibri" pitchFamily="34" charset="0"/>
                <a:cs typeface="Calibri" pitchFamily="34" charset="0"/>
              </a:rPr>
              <a:t>Since </a:t>
            </a:r>
            <a:r>
              <a:rPr lang="en-US" sz="2200" dirty="0" err="1">
                <a:latin typeface="Calibri" pitchFamily="34" charset="0"/>
                <a:cs typeface="Calibri" pitchFamily="34" charset="0"/>
              </a:rPr>
              <a:t>DoDAF</a:t>
            </a:r>
            <a:r>
              <a:rPr lang="en-US" sz="2200" dirty="0">
                <a:latin typeface="Calibri" pitchFamily="34" charset="0"/>
                <a:cs typeface="Calibri" pitchFamily="34" charset="0"/>
              </a:rPr>
              <a:t> views and reports are essential tools for </a:t>
            </a:r>
            <a:r>
              <a:rPr lang="en-US" sz="2200" dirty="0" smtClean="0">
                <a:latin typeface="Calibri" pitchFamily="34" charset="0"/>
                <a:cs typeface="Calibri" pitchFamily="34" charset="0"/>
              </a:rPr>
              <a:t>Systems Engineers, it is recommended to add  that capability.</a:t>
            </a:r>
          </a:p>
          <a:p>
            <a:pPr marL="912813" lvl="1" indent="-455613">
              <a:spcBef>
                <a:spcPts val="560"/>
              </a:spcBef>
              <a:buClr>
                <a:srgbClr val="006600"/>
              </a:buClr>
              <a:buSzPct val="101190"/>
              <a:buFont typeface="Arial" pitchFamily="34" charset="0"/>
              <a:buChar char="•"/>
            </a:pPr>
            <a:r>
              <a:rPr lang="en-US" sz="2200" dirty="0" smtClean="0">
                <a:latin typeface="Calibri" pitchFamily="34" charset="0"/>
                <a:cs typeface="Calibri" pitchFamily="34" charset="0"/>
              </a:rPr>
              <a:t>It </a:t>
            </a:r>
            <a:r>
              <a:rPr lang="en-US" sz="2200" dirty="0">
                <a:latin typeface="Calibri" pitchFamily="34" charset="0"/>
                <a:cs typeface="Calibri" pitchFamily="34" charset="0"/>
              </a:rPr>
              <a:t>would be useful if the 'Report Completed' dialog had a 'View Report' button which would open the report  </a:t>
            </a:r>
            <a:r>
              <a:rPr lang="en-US" sz="2200" dirty="0" smtClean="0">
                <a:latin typeface="Calibri" pitchFamily="34" charset="0"/>
                <a:cs typeface="Calibri" pitchFamily="34" charset="0"/>
              </a:rPr>
              <a:t>that  gets generated.</a:t>
            </a:r>
          </a:p>
          <a:p>
            <a:pPr marL="800100" lvl="1" indent="-342900">
              <a:spcBef>
                <a:spcPts val="560"/>
              </a:spcBef>
              <a:buClr>
                <a:srgbClr val="006600"/>
              </a:buClr>
              <a:buSzPct val="101190"/>
            </a:pPr>
            <a:endParaRPr lang="en-US" sz="2200" dirty="0">
              <a:latin typeface="Calibri" pitchFamily="34" charset="0"/>
              <a:cs typeface="Calibri" pitchFamily="34" charset="0"/>
            </a:endParaRPr>
          </a:p>
        </p:txBody>
      </p:sp>
    </p:spTree>
    <p:extLst>
      <p:ext uri="{BB962C8B-B14F-4D97-AF65-F5344CB8AC3E}">
        <p14:creationId xmlns="" xmlns:p14="http://schemas.microsoft.com/office/powerpoint/2010/main" xmlns:mv="urn:schemas-microsoft-com:mac:vml" xmlns:mc="http://schemas.openxmlformats.org/markup-compatibility/2006" val="34600168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6437"/>
            <a:ext cx="8153399" cy="1038224"/>
          </a:xfrm>
        </p:spPr>
        <p:txBody>
          <a:bodyPr/>
          <a:lstStyle/>
          <a:p>
            <a:r>
              <a:rPr lang="en-US" dirty="0" smtClean="0">
                <a:solidFill>
                  <a:srgbClr val="000000"/>
                </a:solidFill>
                <a:latin typeface="Calibri"/>
                <a:cs typeface="Calibri"/>
              </a:rPr>
              <a:t>Future Recommendations (1)</a:t>
            </a:r>
            <a:endParaRPr lang="en-US" dirty="0"/>
          </a:p>
        </p:txBody>
      </p:sp>
      <p:sp>
        <p:nvSpPr>
          <p:cNvPr id="3" name="Shape 109"/>
          <p:cNvSpPr txBox="1"/>
          <p:nvPr/>
        </p:nvSpPr>
        <p:spPr>
          <a:xfrm>
            <a:off x="152400" y="1219200"/>
            <a:ext cx="8839200" cy="4001055"/>
          </a:xfrm>
          <a:prstGeom prst="rect">
            <a:avLst/>
          </a:prstGeom>
          <a:noFill/>
          <a:ln>
            <a:noFill/>
          </a:ln>
        </p:spPr>
        <p:txBody>
          <a:bodyPr wrap="square" lIns="91425" tIns="45700" rIns="91425" bIns="45700" anchor="t" anchorCtr="0">
            <a:spAutoFit/>
          </a:bodyPr>
          <a:lstStyle/>
          <a:p>
            <a:pPr marL="800100" lvl="1" indent="-342900">
              <a:spcBef>
                <a:spcPts val="560"/>
              </a:spcBef>
              <a:buClr>
                <a:srgbClr val="006600"/>
              </a:buClr>
              <a:buSzPct val="101190"/>
            </a:pPr>
            <a:r>
              <a:rPr lang="en-US" sz="2600" b="1" dirty="0" smtClean="0">
                <a:latin typeface="Calibri" pitchFamily="34" charset="0"/>
              </a:rPr>
              <a:t>Implement Project Scheduling capability</a:t>
            </a:r>
          </a:p>
          <a:p>
            <a:pPr marL="912813" lvl="3" indent="-455613">
              <a:spcBef>
                <a:spcPts val="560"/>
              </a:spcBef>
              <a:buClr>
                <a:srgbClr val="006600"/>
              </a:buClr>
              <a:buSzPct val="101190"/>
              <a:buFont typeface="Arial" pitchFamily="34" charset="0"/>
              <a:buChar char="•"/>
            </a:pPr>
            <a:r>
              <a:rPr lang="en-US" sz="2600" dirty="0" smtClean="0">
                <a:latin typeface="Calibri" pitchFamily="34" charset="0"/>
              </a:rPr>
              <a:t>Functions for building project schedules and  tasks, assigning the tasks to users collaborating on the same project, and generating project outputs to assist in project tracking.</a:t>
            </a:r>
          </a:p>
          <a:p>
            <a:pPr marL="912813" lvl="3" indent="-455613">
              <a:spcBef>
                <a:spcPts val="560"/>
              </a:spcBef>
              <a:buClr>
                <a:srgbClr val="006600"/>
              </a:buClr>
              <a:buSzPct val="101190"/>
              <a:buFont typeface="Arial" pitchFamily="34" charset="0"/>
              <a:buChar char="•"/>
            </a:pPr>
            <a:r>
              <a:rPr lang="en-US" sz="2600" dirty="0" smtClean="0">
                <a:latin typeface="Calibri" pitchFamily="34" charset="0"/>
              </a:rPr>
              <a:t>Gantt chart, Critical Path Analysis, PERT chart</a:t>
            </a:r>
          </a:p>
          <a:p>
            <a:pPr marL="800100" lvl="1" indent="-342900">
              <a:spcBef>
                <a:spcPts val="560"/>
              </a:spcBef>
              <a:buClr>
                <a:srgbClr val="006600"/>
              </a:buClr>
              <a:buSzPct val="101190"/>
            </a:pPr>
            <a:r>
              <a:rPr lang="en-US" sz="2600" b="1" dirty="0" smtClean="0">
                <a:latin typeface="Calibri" pitchFamily="34" charset="0"/>
              </a:rPr>
              <a:t>Develop or integrate Project Cost Estimation tool</a:t>
            </a:r>
          </a:p>
          <a:p>
            <a:pPr marL="912813" lvl="1" indent="-455613">
              <a:spcBef>
                <a:spcPts val="560"/>
              </a:spcBef>
              <a:buClr>
                <a:srgbClr val="006600"/>
              </a:buClr>
              <a:buSzPct val="101190"/>
              <a:buFont typeface="Arial" pitchFamily="34" charset="0"/>
              <a:buChar char="•"/>
            </a:pPr>
            <a:r>
              <a:rPr lang="en-US" sz="2600" dirty="0" smtClean="0">
                <a:latin typeface="Calibri" pitchFamily="34" charset="0"/>
              </a:rPr>
              <a:t>Generate estimates based on requirements, use-cases, etc.</a:t>
            </a:r>
          </a:p>
        </p:txBody>
      </p:sp>
    </p:spTree>
    <p:extLst>
      <p:ext uri="{BB962C8B-B14F-4D97-AF65-F5344CB8AC3E}">
        <p14:creationId xmlns="" xmlns:p14="http://schemas.microsoft.com/office/powerpoint/2010/main" xmlns:mv="urn:schemas-microsoft-com:mac:vml" xmlns:mc="http://schemas.openxmlformats.org/markup-compatibility/2006" val="18305365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0871"/>
            <a:ext cx="8153399" cy="1038224"/>
          </a:xfrm>
        </p:spPr>
        <p:txBody>
          <a:bodyPr/>
          <a:lstStyle/>
          <a:p>
            <a:r>
              <a:rPr lang="en-US" dirty="0">
                <a:solidFill>
                  <a:srgbClr val="000000"/>
                </a:solidFill>
                <a:latin typeface="Calibri"/>
                <a:cs typeface="Calibri"/>
              </a:rPr>
              <a:t>Future Recommendations </a:t>
            </a:r>
            <a:r>
              <a:rPr lang="en-US" dirty="0" smtClean="0">
                <a:solidFill>
                  <a:srgbClr val="000000"/>
                </a:solidFill>
                <a:latin typeface="Calibri"/>
                <a:cs typeface="Calibri"/>
              </a:rPr>
              <a:t>(2)</a:t>
            </a:r>
            <a:endParaRPr lang="en-US" dirty="0"/>
          </a:p>
        </p:txBody>
      </p:sp>
      <p:sp>
        <p:nvSpPr>
          <p:cNvPr id="3" name="Rectangle 2"/>
          <p:cNvSpPr/>
          <p:nvPr/>
        </p:nvSpPr>
        <p:spPr>
          <a:xfrm>
            <a:off x="152400" y="1371600"/>
            <a:ext cx="8839200" cy="2723823"/>
          </a:xfrm>
          <a:prstGeom prst="rect">
            <a:avLst/>
          </a:prstGeom>
        </p:spPr>
        <p:txBody>
          <a:bodyPr wrap="square">
            <a:spAutoFit/>
          </a:bodyPr>
          <a:lstStyle/>
          <a:p>
            <a:pPr marL="800100" lvl="1" indent="-342900">
              <a:spcBef>
                <a:spcPts val="560"/>
              </a:spcBef>
              <a:buClr>
                <a:srgbClr val="006600"/>
              </a:buClr>
              <a:buSzPct val="101190"/>
            </a:pPr>
            <a:r>
              <a:rPr lang="en-US" sz="2600" b="1" dirty="0">
                <a:latin typeface="Calibri" pitchFamily="34" charset="0"/>
              </a:rPr>
              <a:t>Publish Document Object Model (DOM)</a:t>
            </a:r>
          </a:p>
          <a:p>
            <a:pPr marL="800100" lvl="1" indent="-342900">
              <a:spcBef>
                <a:spcPts val="560"/>
              </a:spcBef>
              <a:buClr>
                <a:srgbClr val="006600"/>
              </a:buClr>
              <a:buSzPct val="101190"/>
              <a:buFont typeface="Arial" pitchFamily="34" charset="0"/>
              <a:buChar char="•"/>
            </a:pPr>
            <a:r>
              <a:rPr lang="en-US" sz="2600" dirty="0">
                <a:latin typeface="Calibri" pitchFamily="34" charset="0"/>
              </a:rPr>
              <a:t>Expose the DOM model to API (Application Programming Interface) using a script language such as JavaScript.</a:t>
            </a:r>
          </a:p>
          <a:p>
            <a:pPr marL="800100" lvl="1" indent="-342900">
              <a:spcBef>
                <a:spcPts val="560"/>
              </a:spcBef>
              <a:buClr>
                <a:srgbClr val="006600"/>
              </a:buClr>
              <a:buSzPct val="101190"/>
              <a:buFont typeface="Arial" pitchFamily="34" charset="0"/>
              <a:buChar char="•"/>
            </a:pPr>
            <a:r>
              <a:rPr lang="en-US" sz="2600" dirty="0">
                <a:latin typeface="Calibri" pitchFamily="34" charset="0"/>
              </a:rPr>
              <a:t>Enables creating and manipulating Systems Engineering projects and entities programmatically.</a:t>
            </a:r>
          </a:p>
          <a:p>
            <a:pPr marL="800100" lvl="1" indent="-342900">
              <a:spcBef>
                <a:spcPts val="560"/>
              </a:spcBef>
              <a:buClr>
                <a:srgbClr val="006600"/>
              </a:buClr>
              <a:buSzPct val="101190"/>
              <a:buFont typeface="Arial" pitchFamily="34" charset="0"/>
              <a:buChar char="•"/>
            </a:pPr>
            <a:r>
              <a:rPr lang="en-US" sz="2600" dirty="0">
                <a:latin typeface="Calibri" pitchFamily="34" charset="0"/>
              </a:rPr>
              <a:t>Boosts productivity of Systems Engineers.</a:t>
            </a:r>
          </a:p>
        </p:txBody>
      </p:sp>
    </p:spTree>
    <p:extLst>
      <p:ext uri="{BB962C8B-B14F-4D97-AF65-F5344CB8AC3E}">
        <p14:creationId xmlns="" xmlns:p14="http://schemas.microsoft.com/office/powerpoint/2010/main" xmlns:mv="urn:schemas-microsoft-com:mac:vml" xmlns:mc="http://schemas.openxmlformats.org/markup-compatibility/2006" val="40095428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609600" y="2877611"/>
            <a:ext cx="8153399" cy="769401"/>
          </a:xfrm>
          <a:prstGeom prst="rect">
            <a:avLst/>
          </a:prstGeom>
          <a:noFill/>
          <a:ln>
            <a:noFill/>
          </a:ln>
        </p:spPr>
        <p:txBody>
          <a:bodyPr lIns="91425" tIns="45700" rIns="91425" bIns="45700" anchor="ctr" anchorCtr="0">
            <a:spAutoFit/>
          </a:bodyPr>
          <a:lstStyle/>
          <a:p>
            <a:pPr marL="0" marR="0" lvl="0" indent="0" algn="ctr" rtl="0">
              <a:spcBef>
                <a:spcPts val="0"/>
              </a:spcBef>
              <a:spcAft>
                <a:spcPts val="0"/>
              </a:spcAft>
              <a:buSzPct val="25000"/>
              <a:buNone/>
            </a:pPr>
            <a:r>
              <a:rPr lang="x-none" sz="4400" b="0" i="0" u="none" strike="noStrike" cap="none" baseline="0">
                <a:solidFill>
                  <a:schemeClr val="lt1"/>
                </a:solidFill>
                <a:latin typeface="Calibri"/>
                <a:ea typeface="Calibri"/>
                <a:cs typeface="Calibri"/>
                <a:sym typeface="Calibri"/>
              </a:rPr>
              <a:t>Questions</a:t>
            </a:r>
          </a:p>
        </p:txBody>
      </p:sp>
    </p:spTree>
    <p:extLst>
      <p:ext uri="{BB962C8B-B14F-4D97-AF65-F5344CB8AC3E}">
        <p14:creationId xmlns="" xmlns:p14="http://schemas.microsoft.com/office/powerpoint/2010/main" xmlns:mv="urn:schemas-microsoft-com:mac:vml" xmlns:mc="http://schemas.openxmlformats.org/markup-compatibility/2006" val="3858395709"/>
      </p:ext>
    </p:extLst>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Rectangle 2"/>
          <p:cNvSpPr/>
          <p:nvPr/>
        </p:nvSpPr>
        <p:spPr>
          <a:xfrm>
            <a:off x="381000" y="1219200"/>
            <a:ext cx="8534400" cy="3847207"/>
          </a:xfrm>
          <a:prstGeom prst="rect">
            <a:avLst/>
          </a:prstGeom>
        </p:spPr>
        <p:txBody>
          <a:bodyPr wrap="square">
            <a:spAutoFit/>
          </a:bodyPr>
          <a:lstStyle/>
          <a:p>
            <a:pPr marL="800100" lvl="1" indent="-342900">
              <a:spcBef>
                <a:spcPts val="560"/>
              </a:spcBef>
              <a:buClr>
                <a:srgbClr val="006600"/>
              </a:buClr>
              <a:buSzPct val="101190"/>
              <a:buFont typeface="Arial" pitchFamily="34" charset="0"/>
              <a:buChar char="•"/>
            </a:pPr>
            <a:r>
              <a:rPr lang="en-US" sz="3200" dirty="0" smtClean="0">
                <a:latin typeface="Calibri" pitchFamily="34" charset="0"/>
              </a:rPr>
              <a:t>Thank you to our sponsors at SPEC Innovations:</a:t>
            </a:r>
          </a:p>
          <a:p>
            <a:pPr marL="1188720" lvl="1" indent="-342900">
              <a:spcBef>
                <a:spcPts val="560"/>
              </a:spcBef>
              <a:buClr>
                <a:srgbClr val="006600"/>
              </a:buClr>
              <a:buSzPct val="101190"/>
              <a:buFont typeface="Arial" pitchFamily="34" charset="0"/>
              <a:buChar char="•"/>
            </a:pPr>
            <a:r>
              <a:rPr lang="en-US" sz="3200" b="1" dirty="0" smtClean="0">
                <a:latin typeface="Calibri" pitchFamily="34" charset="0"/>
              </a:rPr>
              <a:t>Steven H. Dam</a:t>
            </a:r>
            <a:r>
              <a:rPr lang="en-US" sz="3200" dirty="0" smtClean="0">
                <a:latin typeface="Calibri" pitchFamily="34" charset="0"/>
              </a:rPr>
              <a:t>, PHD</a:t>
            </a:r>
          </a:p>
          <a:p>
            <a:pPr marL="1188720" lvl="1" indent="-342900">
              <a:spcBef>
                <a:spcPts val="560"/>
              </a:spcBef>
              <a:buClr>
                <a:srgbClr val="006600"/>
              </a:buClr>
              <a:buSzPct val="101190"/>
              <a:buFont typeface="Arial" pitchFamily="34" charset="0"/>
              <a:buChar char="•"/>
            </a:pPr>
            <a:r>
              <a:rPr lang="en-US" sz="3200" b="1" dirty="0" smtClean="0">
                <a:latin typeface="Calibri" pitchFamily="34" charset="0"/>
              </a:rPr>
              <a:t>Chris Ritter</a:t>
            </a:r>
          </a:p>
          <a:p>
            <a:pPr marL="800100" lvl="1" indent="-342900">
              <a:spcBef>
                <a:spcPts val="560"/>
              </a:spcBef>
              <a:buClr>
                <a:srgbClr val="006600"/>
              </a:buClr>
              <a:buSzPct val="101190"/>
              <a:buFont typeface="Arial" pitchFamily="34" charset="0"/>
              <a:buChar char="•"/>
            </a:pPr>
            <a:r>
              <a:rPr lang="en-US" sz="3200" dirty="0" smtClean="0">
                <a:latin typeface="Calibri" pitchFamily="34" charset="0"/>
              </a:rPr>
              <a:t>Thank you to our advisor, </a:t>
            </a:r>
            <a:r>
              <a:rPr lang="en-US" sz="3200" b="1" dirty="0" smtClean="0">
                <a:latin typeface="Calibri" pitchFamily="34" charset="0"/>
              </a:rPr>
              <a:t>Dr. Hoffman</a:t>
            </a:r>
          </a:p>
          <a:p>
            <a:pPr marL="800100" lvl="1" indent="-342900">
              <a:spcBef>
                <a:spcPts val="560"/>
              </a:spcBef>
              <a:buClr>
                <a:srgbClr val="006600"/>
              </a:buClr>
              <a:buSzPct val="101190"/>
              <a:buFont typeface="Arial" pitchFamily="34" charset="0"/>
              <a:buChar char="•"/>
            </a:pPr>
            <a:r>
              <a:rPr lang="en-US" sz="3200" dirty="0" smtClean="0">
                <a:latin typeface="Calibri" pitchFamily="34" charset="0"/>
              </a:rPr>
              <a:t>Thank you to GMU’s SYST and OR department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04800" y="-76200"/>
            <a:ext cx="8153399" cy="1038224"/>
          </a:xfrm>
          <a:prstGeom prst="rect">
            <a:avLst/>
          </a:prstGeom>
          <a:noFill/>
          <a:ln>
            <a:noFill/>
          </a:ln>
        </p:spPr>
        <p:txBody>
          <a:bodyPr lIns="91425" tIns="45700" rIns="91425" bIns="45700" anchor="ctr" anchorCtr="0">
            <a:spAutoFit/>
          </a:bodyPr>
          <a:lstStyle/>
          <a:p>
            <a:pPr marL="0" marR="0" lvl="0" indent="0" algn="l" rtl="0">
              <a:spcBef>
                <a:spcPts val="0"/>
              </a:spcBef>
              <a:spcAft>
                <a:spcPts val="0"/>
              </a:spcAft>
              <a:buSzPct val="25000"/>
              <a:buNone/>
            </a:pPr>
            <a:r>
              <a:rPr lang="x-none" sz="4400" b="0" i="0" u="none" strike="noStrike" cap="none" baseline="0" dirty="0">
                <a:solidFill>
                  <a:schemeClr val="lt1"/>
                </a:solidFill>
                <a:latin typeface="Calibri"/>
                <a:ea typeface="Calibri"/>
                <a:cs typeface="Calibri"/>
                <a:sym typeface="Calibri"/>
              </a:rPr>
              <a:t>Background – SPEC Innovations</a:t>
            </a:r>
          </a:p>
        </p:txBody>
      </p:sp>
      <p:sp>
        <p:nvSpPr>
          <p:cNvPr id="85" name="Shape 85"/>
          <p:cNvSpPr txBox="1">
            <a:spLocks noGrp="1"/>
          </p:cNvSpPr>
          <p:nvPr>
            <p:ph type="body" idx="1"/>
          </p:nvPr>
        </p:nvSpPr>
        <p:spPr>
          <a:xfrm>
            <a:off x="361758" y="1143000"/>
            <a:ext cx="8458200" cy="3859991"/>
          </a:xfrm>
          <a:prstGeom prst="rect">
            <a:avLst/>
          </a:prstGeom>
          <a:noFill/>
          <a:ln>
            <a:noFill/>
          </a:ln>
        </p:spPr>
        <p:txBody>
          <a:bodyPr lIns="91425" tIns="45700" rIns="91425" bIns="45700" anchor="t" anchorCtr="0">
            <a:spAutoFit/>
          </a:bodyPr>
          <a:lstStyle/>
          <a:p>
            <a:pPr marL="342900" marR="0" lvl="0" indent="-342900" algn="l" rtl="0">
              <a:spcBef>
                <a:spcPts val="640"/>
              </a:spcBef>
              <a:spcAft>
                <a:spcPts val="0"/>
              </a:spcAft>
              <a:buSzPct val="25000"/>
              <a:buNone/>
            </a:pPr>
            <a:r>
              <a:rPr lang="x-none" sz="3200" b="0" i="0" u="none" strike="noStrike" cap="none" baseline="0" dirty="0">
                <a:solidFill>
                  <a:schemeClr val="lt1"/>
                </a:solidFill>
                <a:latin typeface="Calibri"/>
                <a:ea typeface="Calibri"/>
                <a:cs typeface="Calibri"/>
                <a:sym typeface="Calibri"/>
              </a:rPr>
              <a:t>SPEC Innovations</a:t>
            </a:r>
          </a:p>
          <a:p>
            <a:pPr marL="912813" marR="0" lvl="1" indent="-455613" algn="l" rtl="0">
              <a:spcBef>
                <a:spcPts val="480"/>
              </a:spcBef>
              <a:spcAft>
                <a:spcPts val="0"/>
              </a:spcAft>
              <a:buClr>
                <a:srgbClr val="006600"/>
              </a:buClr>
              <a:buSzPct val="100694"/>
              <a:buFont typeface="Arial"/>
              <a:buChar char="•"/>
            </a:pPr>
            <a:r>
              <a:rPr lang="x-none" sz="2400" b="0" i="0" u="none" strike="noStrike" cap="none" baseline="0" dirty="0">
                <a:solidFill>
                  <a:schemeClr val="lt1"/>
                </a:solidFill>
                <a:latin typeface="Calibri"/>
                <a:ea typeface="Calibri"/>
                <a:cs typeface="Calibri"/>
                <a:sym typeface="Calibri"/>
              </a:rPr>
              <a:t>Systems and Proposals Engineering </a:t>
            </a:r>
            <a:r>
              <a:rPr lang="x-none" sz="2400" b="0" i="0" u="none" strike="noStrike" cap="none" baseline="0" dirty="0" smtClean="0">
                <a:solidFill>
                  <a:schemeClr val="lt1"/>
                </a:solidFill>
                <a:latin typeface="Calibri"/>
                <a:ea typeface="Calibri"/>
                <a:cs typeface="Calibri"/>
                <a:sym typeface="Calibri"/>
              </a:rPr>
              <a:t>Company</a:t>
            </a:r>
            <a:r>
              <a:rPr lang="en-US" sz="2400" b="0" i="0" u="none" strike="noStrike" cap="none" baseline="0" dirty="0" smtClean="0">
                <a:solidFill>
                  <a:schemeClr val="lt1"/>
                </a:solidFill>
                <a:latin typeface="Calibri"/>
                <a:ea typeface="Calibri"/>
                <a:cs typeface="Calibri"/>
                <a:sym typeface="Calibri"/>
              </a:rPr>
              <a:t>.</a:t>
            </a:r>
          </a:p>
          <a:p>
            <a:pPr marL="912813" marR="0" lvl="1" indent="-455613" algn="l" rtl="0">
              <a:spcBef>
                <a:spcPts val="480"/>
              </a:spcBef>
              <a:spcAft>
                <a:spcPts val="0"/>
              </a:spcAft>
              <a:buClr>
                <a:srgbClr val="006600"/>
              </a:buClr>
              <a:buSzPct val="100694"/>
              <a:buFont typeface="Arial"/>
              <a:buChar char="•"/>
            </a:pPr>
            <a:r>
              <a:rPr lang="x-none" sz="2400" b="0" i="0" u="none" strike="noStrike" cap="none" baseline="0" dirty="0" smtClean="0">
                <a:solidFill>
                  <a:schemeClr val="lt1"/>
                </a:solidFill>
                <a:latin typeface="Calibri"/>
                <a:ea typeface="Calibri"/>
                <a:cs typeface="Calibri"/>
                <a:sym typeface="Calibri"/>
              </a:rPr>
              <a:t>Established </a:t>
            </a:r>
            <a:r>
              <a:rPr lang="x-none" sz="2400" b="0" i="0" u="none" strike="noStrike" cap="none" baseline="0" dirty="0">
                <a:solidFill>
                  <a:schemeClr val="lt1"/>
                </a:solidFill>
                <a:latin typeface="Calibri"/>
                <a:ea typeface="Calibri"/>
                <a:cs typeface="Calibri"/>
                <a:sym typeface="Calibri"/>
              </a:rPr>
              <a:t>in </a:t>
            </a:r>
            <a:r>
              <a:rPr lang="x-none" sz="2400" b="0" i="0" u="none" strike="noStrike" cap="none" baseline="0" dirty="0" smtClean="0">
                <a:solidFill>
                  <a:schemeClr val="lt1"/>
                </a:solidFill>
                <a:latin typeface="Calibri"/>
                <a:ea typeface="Calibri"/>
                <a:cs typeface="Calibri"/>
                <a:sym typeface="Calibri"/>
              </a:rPr>
              <a:t>1993</a:t>
            </a:r>
            <a:r>
              <a:rPr lang="en-US" sz="2400" b="0" i="0" u="none" strike="noStrike" cap="none" baseline="0" dirty="0" smtClean="0">
                <a:solidFill>
                  <a:schemeClr val="lt1"/>
                </a:solidFill>
                <a:latin typeface="Calibri"/>
                <a:ea typeface="Calibri"/>
                <a:cs typeface="Calibri"/>
                <a:sym typeface="Calibri"/>
              </a:rPr>
              <a:t>.</a:t>
            </a:r>
          </a:p>
          <a:p>
            <a:pPr marL="912813" marR="0" lvl="1" indent="-455613" algn="l" rtl="0">
              <a:spcBef>
                <a:spcPts val="480"/>
              </a:spcBef>
              <a:spcAft>
                <a:spcPts val="0"/>
              </a:spcAft>
              <a:buClr>
                <a:srgbClr val="006600"/>
              </a:buClr>
              <a:buSzPct val="100694"/>
              <a:buFont typeface="Arial"/>
              <a:buChar char="•"/>
            </a:pPr>
            <a:r>
              <a:rPr lang="en-US" sz="2400" dirty="0" smtClean="0">
                <a:solidFill>
                  <a:schemeClr val="lt1"/>
                </a:solidFill>
                <a:latin typeface="Calibri"/>
                <a:ea typeface="Calibri"/>
                <a:cs typeface="Calibri"/>
                <a:sym typeface="Calibri"/>
              </a:rPr>
              <a:t>P</a:t>
            </a:r>
            <a:r>
              <a:rPr lang="x-none" sz="2400" b="0" i="0" u="none" strike="noStrike" cap="none" baseline="0" dirty="0" smtClean="0">
                <a:solidFill>
                  <a:schemeClr val="lt1"/>
                </a:solidFill>
                <a:latin typeface="Calibri"/>
                <a:ea typeface="Calibri"/>
                <a:cs typeface="Calibri"/>
                <a:sym typeface="Calibri"/>
              </a:rPr>
              <a:t>rovid</a:t>
            </a:r>
            <a:r>
              <a:rPr lang="en-US" sz="2400" dirty="0" smtClean="0">
                <a:solidFill>
                  <a:schemeClr val="lt1"/>
                </a:solidFill>
                <a:latin typeface="Calibri"/>
                <a:ea typeface="Calibri"/>
                <a:cs typeface="Calibri"/>
                <a:sym typeface="Calibri"/>
              </a:rPr>
              <a:t>es</a:t>
            </a:r>
            <a:r>
              <a:rPr lang="x-none" sz="2400" b="0" i="0" u="none" strike="noStrike" cap="none" baseline="0" dirty="0" smtClean="0">
                <a:solidFill>
                  <a:schemeClr val="lt1"/>
                </a:solidFill>
                <a:latin typeface="Calibri"/>
                <a:ea typeface="Calibri"/>
                <a:cs typeface="Calibri"/>
                <a:sym typeface="Calibri"/>
              </a:rPr>
              <a:t> </a:t>
            </a:r>
            <a:r>
              <a:rPr lang="en-US" sz="2400" b="0" i="0" u="none" strike="noStrike" cap="none" baseline="0" dirty="0" smtClean="0">
                <a:solidFill>
                  <a:schemeClr val="lt1"/>
                </a:solidFill>
                <a:latin typeface="Calibri"/>
                <a:ea typeface="Calibri"/>
                <a:cs typeface="Calibri"/>
                <a:sym typeface="Calibri"/>
              </a:rPr>
              <a:t>a </a:t>
            </a:r>
            <a:r>
              <a:rPr lang="x-none" sz="2400" b="0" i="0" u="none" strike="noStrike" cap="none" baseline="0" dirty="0" smtClean="0">
                <a:solidFill>
                  <a:schemeClr val="lt1"/>
                </a:solidFill>
                <a:latin typeface="Calibri"/>
                <a:ea typeface="Calibri"/>
                <a:cs typeface="Calibri"/>
                <a:sym typeface="Calibri"/>
              </a:rPr>
              <a:t>wide </a:t>
            </a:r>
            <a:r>
              <a:rPr lang="x-none" sz="2400" b="0" i="0" u="none" strike="noStrike" cap="none" baseline="0" dirty="0">
                <a:solidFill>
                  <a:schemeClr val="lt1"/>
                </a:solidFill>
                <a:latin typeface="Calibri"/>
                <a:ea typeface="Calibri"/>
                <a:cs typeface="Calibri"/>
                <a:sym typeface="Calibri"/>
              </a:rPr>
              <a:t>variety of technical and proposal services to government and commercial </a:t>
            </a:r>
            <a:r>
              <a:rPr lang="x-none" sz="2400" b="0" i="0" u="none" strike="noStrike" cap="none" baseline="0" dirty="0" smtClean="0">
                <a:solidFill>
                  <a:schemeClr val="lt1"/>
                </a:solidFill>
                <a:latin typeface="Calibri"/>
                <a:ea typeface="Calibri"/>
                <a:cs typeface="Calibri"/>
                <a:sym typeface="Calibri"/>
              </a:rPr>
              <a:t>customers.</a:t>
            </a:r>
            <a:endParaRPr lang="en-US" sz="2400" b="0" i="0" u="none" strike="noStrike" cap="none" baseline="0" dirty="0" smtClean="0">
              <a:solidFill>
                <a:schemeClr val="lt1"/>
              </a:solidFill>
              <a:latin typeface="Calibri"/>
              <a:ea typeface="Calibri"/>
              <a:cs typeface="Calibri"/>
              <a:sym typeface="Calibri"/>
            </a:endParaRPr>
          </a:p>
          <a:p>
            <a:pPr marL="912813" marR="0" lvl="1" indent="-455613" algn="l" rtl="0">
              <a:spcBef>
                <a:spcPts val="480"/>
              </a:spcBef>
              <a:spcAft>
                <a:spcPts val="0"/>
              </a:spcAft>
              <a:buClr>
                <a:srgbClr val="006600"/>
              </a:buClr>
              <a:buSzPct val="100694"/>
              <a:buFont typeface="Arial"/>
              <a:buChar char="•"/>
            </a:pPr>
            <a:r>
              <a:rPr lang="x-none" sz="2400" b="0" i="0" u="none" strike="noStrike" cap="none" baseline="0" dirty="0" smtClean="0">
                <a:solidFill>
                  <a:schemeClr val="lt1"/>
                </a:solidFill>
                <a:latin typeface="Calibri"/>
                <a:ea typeface="Calibri"/>
                <a:cs typeface="Calibri"/>
                <a:sym typeface="Calibri"/>
              </a:rPr>
              <a:t>Sponsor </a:t>
            </a:r>
            <a:r>
              <a:rPr lang="x-none" sz="2400" b="0" i="0" u="none" strike="noStrike" cap="none" baseline="0" dirty="0">
                <a:solidFill>
                  <a:schemeClr val="lt1"/>
                </a:solidFill>
                <a:latin typeface="Calibri"/>
                <a:ea typeface="Calibri"/>
                <a:cs typeface="Calibri"/>
                <a:sym typeface="Calibri"/>
              </a:rPr>
              <a:t>– Dr. Steven H. Dam, PhD in Nuclear Physics from Univ of South Carolina; BS degree from GMU in </a:t>
            </a:r>
            <a:r>
              <a:rPr lang="x-none" sz="2400" b="0" i="0" u="none" strike="noStrike" cap="none" baseline="0" dirty="0" smtClean="0">
                <a:solidFill>
                  <a:schemeClr val="lt1"/>
                </a:solidFill>
                <a:latin typeface="Calibri"/>
                <a:ea typeface="Calibri"/>
                <a:cs typeface="Calibri"/>
                <a:sym typeface="Calibri"/>
              </a:rPr>
              <a:t>Physics.</a:t>
            </a:r>
            <a:endParaRPr lang="en-US" sz="2400" b="0" i="0" u="none" strike="noStrike" cap="none" baseline="0" dirty="0" smtClean="0">
              <a:solidFill>
                <a:schemeClr val="lt1"/>
              </a:solidFill>
              <a:latin typeface="Calibri"/>
              <a:ea typeface="Calibri"/>
              <a:cs typeface="Calibri"/>
              <a:sym typeface="Calibri"/>
            </a:endParaRPr>
          </a:p>
          <a:p>
            <a:pPr marL="912813" marR="0" lvl="1" indent="-455613" algn="l" rtl="0">
              <a:spcBef>
                <a:spcPts val="480"/>
              </a:spcBef>
              <a:spcAft>
                <a:spcPts val="0"/>
              </a:spcAft>
              <a:buClr>
                <a:srgbClr val="006600"/>
              </a:buClr>
              <a:buSzPct val="100694"/>
              <a:buFont typeface="Arial"/>
              <a:buChar char="•"/>
            </a:pPr>
            <a:r>
              <a:rPr lang="x-none" sz="2400" b="0" i="0" u="none" strike="noStrike" cap="none" baseline="0" dirty="0" smtClean="0">
                <a:solidFill>
                  <a:schemeClr val="lt1"/>
                </a:solidFill>
                <a:latin typeface="Calibri"/>
                <a:ea typeface="Calibri"/>
                <a:cs typeface="Calibri"/>
                <a:sym typeface="Calibri"/>
              </a:rPr>
              <a:t>Innoslate</a:t>
            </a:r>
            <a:r>
              <a:rPr lang="x-none" sz="2400" b="0" i="0" u="none" strike="noStrike" cap="none" baseline="0" dirty="0">
                <a:solidFill>
                  <a:schemeClr val="lt1"/>
                </a:solidFill>
                <a:latin typeface="Calibri"/>
                <a:ea typeface="Calibri"/>
                <a:cs typeface="Calibri"/>
                <a:sym typeface="Calibri"/>
              </a:rPr>
              <a:t>™ is the company’s first foray into commerical product development</a:t>
            </a:r>
            <a:r>
              <a:rPr lang="x-none" sz="2400" b="0" i="0" u="none" strike="noStrike" cap="none" baseline="0" dirty="0" smtClean="0">
                <a:solidFill>
                  <a:schemeClr val="lt1"/>
                </a:solidFill>
                <a:latin typeface="Calibri"/>
                <a:ea typeface="Calibri"/>
                <a:cs typeface="Calibri"/>
                <a:sym typeface="Calibri"/>
              </a:rPr>
              <a:t>.</a:t>
            </a:r>
            <a:endParaRPr lang="x-none" sz="2400" b="0" i="0" u="none" strike="noStrike" cap="none" baseline="0" dirty="0">
              <a:solidFill>
                <a:schemeClr val="lt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04800" y="-76200"/>
            <a:ext cx="8153399" cy="1038224"/>
          </a:xfrm>
          <a:prstGeom prst="rect">
            <a:avLst/>
          </a:prstGeom>
          <a:noFill/>
          <a:ln>
            <a:noFill/>
          </a:ln>
        </p:spPr>
        <p:txBody>
          <a:bodyPr lIns="91425" tIns="45700" rIns="91425" bIns="45700" anchor="ctr" anchorCtr="0">
            <a:spAutoFit/>
          </a:bodyPr>
          <a:lstStyle/>
          <a:p>
            <a:pPr marL="0" marR="0" lvl="0" indent="0" algn="l" rtl="0">
              <a:spcBef>
                <a:spcPts val="0"/>
              </a:spcBef>
              <a:spcAft>
                <a:spcPts val="0"/>
              </a:spcAft>
              <a:buSzPct val="25000"/>
              <a:buNone/>
            </a:pPr>
            <a:r>
              <a:rPr lang="x-none" sz="4400" b="0" i="0" u="none" strike="noStrike" cap="none" baseline="0" dirty="0">
                <a:solidFill>
                  <a:schemeClr val="lt1"/>
                </a:solidFill>
                <a:latin typeface="Calibri"/>
                <a:ea typeface="Calibri"/>
                <a:cs typeface="Calibri"/>
                <a:sym typeface="Calibri"/>
              </a:rPr>
              <a:t>Background – Innoslate™</a:t>
            </a:r>
          </a:p>
        </p:txBody>
      </p:sp>
      <p:sp>
        <p:nvSpPr>
          <p:cNvPr id="91" name="Shape 91"/>
          <p:cNvSpPr txBox="1"/>
          <p:nvPr/>
        </p:nvSpPr>
        <p:spPr>
          <a:xfrm>
            <a:off x="248653" y="1153741"/>
            <a:ext cx="8534399" cy="4472978"/>
          </a:xfrm>
          <a:prstGeom prst="rect">
            <a:avLst/>
          </a:prstGeom>
          <a:noFill/>
          <a:ln>
            <a:noFill/>
          </a:ln>
        </p:spPr>
        <p:txBody>
          <a:bodyPr lIns="91425" tIns="45700" rIns="91425" bIns="45700" anchor="t" anchorCtr="0">
            <a:spAutoFit/>
          </a:bodyPr>
          <a:lstStyle/>
          <a:p>
            <a:pPr marL="342900" marR="0" lvl="0" indent="-342900" algn="l" rtl="0">
              <a:lnSpc>
                <a:spcPct val="100000"/>
              </a:lnSpc>
              <a:spcBef>
                <a:spcPts val="560"/>
              </a:spcBef>
              <a:spcAft>
                <a:spcPts val="0"/>
              </a:spcAft>
              <a:buClr>
                <a:srgbClr val="006600"/>
              </a:buClr>
              <a:buSzPct val="25000"/>
              <a:buFont typeface="Calibri"/>
              <a:buNone/>
            </a:pPr>
            <a:r>
              <a:rPr lang="x-none" sz="2800" b="0" i="0" u="none" strike="noStrike" cap="none" baseline="0" dirty="0">
                <a:solidFill>
                  <a:schemeClr val="lt1"/>
                </a:solidFill>
                <a:latin typeface="Calibri"/>
                <a:ea typeface="Calibri"/>
                <a:cs typeface="Calibri"/>
                <a:sym typeface="Calibri"/>
              </a:rPr>
              <a:t>Innoslate™ Systems Engineering Tool</a:t>
            </a:r>
          </a:p>
          <a:p>
            <a:pPr marL="912813" marR="0" lvl="1" indent="-455613" algn="l" rtl="0">
              <a:lnSpc>
                <a:spcPct val="100000"/>
              </a:lnSpc>
              <a:spcBef>
                <a:spcPts val="480"/>
              </a:spcBef>
              <a:spcAft>
                <a:spcPts val="0"/>
              </a:spcAft>
              <a:buClr>
                <a:srgbClr val="006600"/>
              </a:buClr>
              <a:buSzPct val="100694"/>
              <a:buFont typeface="Arial"/>
              <a:buChar char="•"/>
            </a:pPr>
            <a:r>
              <a:rPr lang="en-US" sz="2400" dirty="0">
                <a:solidFill>
                  <a:schemeClr val="lt1"/>
                </a:solidFill>
                <a:latin typeface="Calibri"/>
                <a:ea typeface="Calibri"/>
                <a:cs typeface="Calibri"/>
                <a:sym typeface="Calibri"/>
              </a:rPr>
              <a:t>D</a:t>
            </a:r>
            <a:r>
              <a:rPr lang="x-none" sz="2400" b="0" i="0" u="none" strike="noStrike" cap="none" baseline="0" dirty="0" smtClean="0">
                <a:solidFill>
                  <a:schemeClr val="lt1"/>
                </a:solidFill>
                <a:latin typeface="Calibri"/>
                <a:ea typeface="Calibri"/>
                <a:cs typeface="Calibri"/>
                <a:sym typeface="Calibri"/>
              </a:rPr>
              <a:t>eveloped </a:t>
            </a:r>
            <a:r>
              <a:rPr lang="x-none" sz="2400" b="0" i="0" u="none" strike="noStrike" cap="none" baseline="0" dirty="0">
                <a:solidFill>
                  <a:schemeClr val="lt1"/>
                </a:solidFill>
                <a:latin typeface="Calibri"/>
                <a:ea typeface="Calibri"/>
                <a:cs typeface="Calibri"/>
                <a:sym typeface="Calibri"/>
              </a:rPr>
              <a:t>as </a:t>
            </a:r>
            <a:r>
              <a:rPr lang="en-US" sz="2400" dirty="0" smtClean="0">
                <a:solidFill>
                  <a:schemeClr val="lt1"/>
                </a:solidFill>
                <a:latin typeface="Calibri"/>
                <a:ea typeface="Calibri"/>
                <a:cs typeface="Calibri"/>
                <a:sym typeface="Calibri"/>
              </a:rPr>
              <a:t>an</a:t>
            </a:r>
            <a:r>
              <a:rPr lang="x-none" sz="2400" b="0" i="0" u="none" strike="noStrike" cap="none" baseline="0" dirty="0" smtClean="0">
                <a:solidFill>
                  <a:schemeClr val="lt1"/>
                </a:solidFill>
                <a:latin typeface="Calibri"/>
                <a:ea typeface="Calibri"/>
                <a:cs typeface="Calibri"/>
                <a:sym typeface="Calibri"/>
              </a:rPr>
              <a:t> </a:t>
            </a:r>
            <a:r>
              <a:rPr lang="x-none" sz="2400" b="0" i="0" u="none" strike="noStrike" cap="none" baseline="0" dirty="0">
                <a:solidFill>
                  <a:schemeClr val="lt1"/>
                </a:solidFill>
                <a:latin typeface="Calibri"/>
                <a:ea typeface="Calibri"/>
                <a:cs typeface="Calibri"/>
                <a:sym typeface="Calibri"/>
              </a:rPr>
              <a:t>aggregation of several systems engineering tools and concepts that have been utilized for the past 25 </a:t>
            </a:r>
            <a:r>
              <a:rPr lang="x-none" sz="2400" b="0" i="0" u="none" strike="noStrike" cap="none" baseline="0" dirty="0" smtClean="0">
                <a:solidFill>
                  <a:schemeClr val="lt1"/>
                </a:solidFill>
                <a:latin typeface="Calibri"/>
                <a:ea typeface="Calibri"/>
                <a:cs typeface="Calibri"/>
                <a:sym typeface="Calibri"/>
              </a:rPr>
              <a:t>years.</a:t>
            </a:r>
            <a:endParaRPr lang="en-US" sz="2400" b="0" i="0" u="none" strike="noStrike" cap="none" baseline="0" dirty="0" smtClean="0">
              <a:solidFill>
                <a:schemeClr val="lt1"/>
              </a:solidFill>
              <a:latin typeface="Calibri"/>
              <a:ea typeface="Calibri"/>
              <a:cs typeface="Calibri"/>
              <a:sym typeface="Calibri"/>
            </a:endParaRPr>
          </a:p>
          <a:p>
            <a:pPr marL="912813" marR="0" lvl="1" indent="-455613" algn="l" rtl="0">
              <a:lnSpc>
                <a:spcPct val="100000"/>
              </a:lnSpc>
              <a:spcBef>
                <a:spcPts val="480"/>
              </a:spcBef>
              <a:spcAft>
                <a:spcPts val="0"/>
              </a:spcAft>
              <a:buClr>
                <a:srgbClr val="006600"/>
              </a:buClr>
              <a:buSzPct val="100694"/>
              <a:buFont typeface="Arial"/>
              <a:buChar char="•"/>
            </a:pPr>
            <a:r>
              <a:rPr lang="x-none" sz="2400" b="0" i="0" u="none" strike="noStrike" cap="none" baseline="0" dirty="0" smtClean="0">
                <a:solidFill>
                  <a:schemeClr val="lt1"/>
                </a:solidFill>
                <a:latin typeface="Calibri"/>
                <a:ea typeface="Calibri"/>
                <a:cs typeface="Calibri"/>
                <a:sym typeface="Calibri"/>
              </a:rPr>
              <a:t>Cloud-based </a:t>
            </a:r>
            <a:r>
              <a:rPr lang="x-none" sz="2400" b="0" i="0" u="none" strike="noStrike" cap="none" baseline="0" dirty="0">
                <a:solidFill>
                  <a:schemeClr val="lt1"/>
                </a:solidFill>
                <a:latin typeface="Calibri"/>
                <a:ea typeface="Calibri"/>
                <a:cs typeface="Calibri"/>
                <a:sym typeface="Calibri"/>
              </a:rPr>
              <a:t>web application developed specifically for systems engineers to encompass activities related to the full systems </a:t>
            </a:r>
            <a:r>
              <a:rPr lang="x-none" sz="2400" b="0" i="0" u="none" strike="noStrike" cap="none" baseline="0" dirty="0" smtClean="0">
                <a:solidFill>
                  <a:schemeClr val="lt1"/>
                </a:solidFill>
                <a:latin typeface="Calibri"/>
                <a:ea typeface="Calibri"/>
                <a:cs typeface="Calibri"/>
                <a:sym typeface="Calibri"/>
              </a:rPr>
              <a:t>lifecycle.</a:t>
            </a:r>
            <a:endParaRPr lang="en-US" sz="2400" b="0" i="0" u="none" strike="noStrike" cap="none" baseline="0" dirty="0" smtClean="0">
              <a:solidFill>
                <a:schemeClr val="lt1"/>
              </a:solidFill>
              <a:latin typeface="Calibri"/>
              <a:ea typeface="Calibri"/>
              <a:cs typeface="Calibri"/>
              <a:sym typeface="Calibri"/>
            </a:endParaRPr>
          </a:p>
          <a:p>
            <a:pPr marL="912813" marR="0" lvl="1" indent="-455613" algn="l" rtl="0">
              <a:lnSpc>
                <a:spcPct val="100000"/>
              </a:lnSpc>
              <a:spcBef>
                <a:spcPts val="480"/>
              </a:spcBef>
              <a:spcAft>
                <a:spcPts val="0"/>
              </a:spcAft>
              <a:buClr>
                <a:srgbClr val="006600"/>
              </a:buClr>
              <a:buSzPct val="100694"/>
              <a:buFont typeface="Arial"/>
              <a:buChar char="•"/>
            </a:pPr>
            <a:r>
              <a:rPr lang="x-none" sz="2400" b="0" i="0" u="none" strike="noStrike" cap="none" baseline="0" dirty="0" smtClean="0">
                <a:solidFill>
                  <a:schemeClr val="lt1"/>
                </a:solidFill>
                <a:latin typeface="Calibri"/>
                <a:ea typeface="Calibri"/>
                <a:cs typeface="Calibri"/>
                <a:sym typeface="Calibri"/>
              </a:rPr>
              <a:t>Includes </a:t>
            </a:r>
            <a:r>
              <a:rPr lang="x-none" sz="2400" b="0" i="0" u="none" strike="noStrike" cap="none" baseline="0" dirty="0">
                <a:solidFill>
                  <a:schemeClr val="lt1"/>
                </a:solidFill>
                <a:latin typeface="Calibri"/>
                <a:ea typeface="Calibri"/>
                <a:cs typeface="Calibri"/>
                <a:sym typeface="Calibri"/>
              </a:rPr>
              <a:t>capabilities related to </a:t>
            </a:r>
            <a:r>
              <a:rPr lang="en-US" sz="2400" b="0" i="0" u="none" strike="noStrike" cap="none" baseline="0" dirty="0" smtClean="0">
                <a:solidFill>
                  <a:schemeClr val="lt1"/>
                </a:solidFill>
                <a:latin typeface="Calibri"/>
                <a:ea typeface="Calibri"/>
                <a:cs typeface="Calibri"/>
                <a:sym typeface="Calibri"/>
              </a:rPr>
              <a:t>R</a:t>
            </a:r>
            <a:r>
              <a:rPr lang="x-none" sz="2400" b="0" i="0" u="none" strike="noStrike" cap="none" baseline="0" dirty="0" smtClean="0">
                <a:solidFill>
                  <a:schemeClr val="lt1"/>
                </a:solidFill>
                <a:latin typeface="Calibri"/>
                <a:ea typeface="Calibri"/>
                <a:cs typeface="Calibri"/>
                <a:sym typeface="Calibri"/>
              </a:rPr>
              <a:t>equirements </a:t>
            </a:r>
            <a:r>
              <a:rPr lang="en-US" sz="2400" dirty="0">
                <a:solidFill>
                  <a:schemeClr val="lt1"/>
                </a:solidFill>
                <a:latin typeface="Calibri"/>
                <a:ea typeface="Calibri"/>
                <a:cs typeface="Calibri"/>
                <a:sym typeface="Calibri"/>
              </a:rPr>
              <a:t>M</a:t>
            </a:r>
            <a:r>
              <a:rPr lang="x-none" sz="2400" b="0" i="0" u="none" strike="noStrike" cap="none" baseline="0" dirty="0" smtClean="0">
                <a:solidFill>
                  <a:schemeClr val="lt1"/>
                </a:solidFill>
                <a:latin typeface="Calibri"/>
                <a:ea typeface="Calibri"/>
                <a:cs typeface="Calibri"/>
                <a:sym typeface="Calibri"/>
              </a:rPr>
              <a:t>anagement</a:t>
            </a:r>
            <a:r>
              <a:rPr lang="x-none" sz="2400" b="0" i="0" u="none" strike="noStrike" cap="none" baseline="0" dirty="0">
                <a:solidFill>
                  <a:schemeClr val="lt1"/>
                </a:solidFill>
                <a:latin typeface="Calibri"/>
                <a:ea typeface="Calibri"/>
                <a:cs typeface="Calibri"/>
                <a:sym typeface="Calibri"/>
              </a:rPr>
              <a:t>, collaboration, system </a:t>
            </a:r>
            <a:r>
              <a:rPr lang="en-US" sz="2400" b="0" i="0" u="none" strike="noStrike" cap="none" baseline="0" dirty="0" smtClean="0">
                <a:solidFill>
                  <a:schemeClr val="lt1"/>
                </a:solidFill>
                <a:latin typeface="Calibri"/>
                <a:ea typeface="Calibri"/>
                <a:cs typeface="Calibri"/>
                <a:sym typeface="Calibri"/>
              </a:rPr>
              <a:t>M</a:t>
            </a:r>
            <a:r>
              <a:rPr lang="x-none" sz="2400" b="0" i="0" u="none" strike="noStrike" cap="none" baseline="0" dirty="0" smtClean="0">
                <a:solidFill>
                  <a:schemeClr val="lt1"/>
                </a:solidFill>
                <a:latin typeface="Calibri"/>
                <a:ea typeface="Calibri"/>
                <a:cs typeface="Calibri"/>
                <a:sym typeface="Calibri"/>
              </a:rPr>
              <a:t>odeling</a:t>
            </a:r>
            <a:r>
              <a:rPr lang="x-none" sz="2400" b="0" i="0" u="none" strike="noStrike" cap="none" baseline="0" dirty="0">
                <a:solidFill>
                  <a:schemeClr val="lt1"/>
                </a:solidFill>
                <a:latin typeface="Calibri"/>
                <a:ea typeface="Calibri"/>
                <a:cs typeface="Calibri"/>
                <a:sym typeface="Calibri"/>
              </a:rPr>
              <a:t>, </a:t>
            </a:r>
            <a:r>
              <a:rPr lang="en-US" sz="2400" b="0" i="0" u="none" strike="noStrike" cap="none" baseline="0" dirty="0" smtClean="0">
                <a:solidFill>
                  <a:schemeClr val="lt1"/>
                </a:solidFill>
                <a:latin typeface="Calibri"/>
                <a:ea typeface="Calibri"/>
                <a:cs typeface="Calibri"/>
                <a:sym typeface="Calibri"/>
              </a:rPr>
              <a:t>R</a:t>
            </a:r>
            <a:r>
              <a:rPr lang="x-none" sz="2400" b="0" i="0" u="none" strike="noStrike" cap="none" baseline="0" dirty="0" smtClean="0">
                <a:solidFill>
                  <a:schemeClr val="lt1"/>
                </a:solidFill>
                <a:latin typeface="Calibri"/>
                <a:ea typeface="Calibri"/>
                <a:cs typeface="Calibri"/>
                <a:sym typeface="Calibri"/>
              </a:rPr>
              <a:t>eporting</a:t>
            </a:r>
            <a:r>
              <a:rPr lang="x-none" sz="2400" b="0" i="0" u="none" strike="noStrike" cap="none" baseline="0" dirty="0">
                <a:solidFill>
                  <a:schemeClr val="lt1"/>
                </a:solidFill>
                <a:latin typeface="Calibri"/>
                <a:ea typeface="Calibri"/>
                <a:cs typeface="Calibri"/>
                <a:sym typeface="Calibri"/>
              </a:rPr>
              <a:t>, and </a:t>
            </a:r>
            <a:r>
              <a:rPr lang="en-US" sz="2400" b="0" i="0" u="none" strike="noStrike" cap="none" baseline="0" dirty="0" smtClean="0">
                <a:solidFill>
                  <a:schemeClr val="lt1"/>
                </a:solidFill>
                <a:latin typeface="Calibri"/>
                <a:ea typeface="Calibri"/>
                <a:cs typeface="Calibri"/>
                <a:sym typeface="Calibri"/>
              </a:rPr>
              <a:t>D</a:t>
            </a:r>
            <a:r>
              <a:rPr lang="x-none" sz="2400" b="0" i="0" u="none" strike="noStrike" cap="none" baseline="0" dirty="0" smtClean="0">
                <a:solidFill>
                  <a:schemeClr val="lt1"/>
                </a:solidFill>
                <a:latin typeface="Calibri"/>
                <a:ea typeface="Calibri"/>
                <a:cs typeface="Calibri"/>
                <a:sym typeface="Calibri"/>
              </a:rPr>
              <a:t>iscrete </a:t>
            </a:r>
            <a:r>
              <a:rPr lang="en-US" sz="2400" dirty="0">
                <a:solidFill>
                  <a:schemeClr val="lt1"/>
                </a:solidFill>
                <a:latin typeface="Calibri"/>
                <a:ea typeface="Calibri"/>
                <a:cs typeface="Calibri"/>
                <a:sym typeface="Calibri"/>
              </a:rPr>
              <a:t>E</a:t>
            </a:r>
            <a:r>
              <a:rPr lang="x-none" sz="2400" b="0" i="0" u="none" strike="noStrike" cap="none" baseline="0" dirty="0" smtClean="0">
                <a:solidFill>
                  <a:schemeClr val="lt1"/>
                </a:solidFill>
                <a:latin typeface="Calibri"/>
                <a:ea typeface="Calibri"/>
                <a:cs typeface="Calibri"/>
                <a:sym typeface="Calibri"/>
              </a:rPr>
              <a:t>vent </a:t>
            </a:r>
            <a:r>
              <a:rPr lang="en-US" sz="2400" dirty="0">
                <a:solidFill>
                  <a:schemeClr val="lt1"/>
                </a:solidFill>
                <a:latin typeface="Calibri"/>
                <a:ea typeface="Calibri"/>
                <a:cs typeface="Calibri"/>
                <a:sym typeface="Calibri"/>
              </a:rPr>
              <a:t>S</a:t>
            </a:r>
            <a:r>
              <a:rPr lang="x-none" sz="2400" b="0" i="0" u="none" strike="noStrike" cap="none" baseline="0" dirty="0" smtClean="0">
                <a:solidFill>
                  <a:schemeClr val="lt1"/>
                </a:solidFill>
                <a:latin typeface="Calibri"/>
                <a:ea typeface="Calibri"/>
                <a:cs typeface="Calibri"/>
                <a:sym typeface="Calibri"/>
              </a:rPr>
              <a:t>imulation</a:t>
            </a:r>
            <a:r>
              <a:rPr lang="x-none" sz="2400" b="0" i="0" u="none" strike="noStrike" cap="none" baseline="0" dirty="0">
                <a:solidFill>
                  <a:schemeClr val="lt1"/>
                </a:solidFill>
                <a:latin typeface="Calibri"/>
                <a:ea typeface="Calibri"/>
                <a:cs typeface="Calibri"/>
                <a:sym typeface="Calibri"/>
              </a:rPr>
              <a:t>.</a:t>
            </a:r>
          </a:p>
          <a:p>
            <a:endParaRPr lang="x-none" sz="2400" b="0" i="0" u="none" strike="noStrike" cap="none" baseline="0" dirty="0">
              <a:solidFill>
                <a:schemeClr val="lt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04800" y="-76200"/>
            <a:ext cx="8153399" cy="1038224"/>
          </a:xfrm>
          <a:prstGeom prst="rect">
            <a:avLst/>
          </a:prstGeom>
          <a:noFill/>
          <a:ln>
            <a:noFill/>
          </a:ln>
        </p:spPr>
        <p:txBody>
          <a:bodyPr lIns="91425" tIns="45700" rIns="91425" bIns="45700" anchor="ctr" anchorCtr="0">
            <a:spAutoFit/>
          </a:bodyPr>
          <a:lstStyle/>
          <a:p>
            <a:pPr marL="0" marR="0" lvl="0" indent="0" algn="l" rtl="0">
              <a:spcBef>
                <a:spcPts val="0"/>
              </a:spcBef>
              <a:spcAft>
                <a:spcPts val="0"/>
              </a:spcAft>
              <a:buSzPct val="25000"/>
              <a:buNone/>
            </a:pPr>
            <a:r>
              <a:rPr lang="x-none" sz="4400" b="0" i="0" u="none" strike="noStrike" cap="none" baseline="0" dirty="0">
                <a:solidFill>
                  <a:schemeClr val="lt1"/>
                </a:solidFill>
                <a:latin typeface="Calibri"/>
                <a:ea typeface="Calibri"/>
                <a:cs typeface="Calibri"/>
                <a:sym typeface="Calibri"/>
              </a:rPr>
              <a:t>Project Problem Definition</a:t>
            </a:r>
          </a:p>
        </p:txBody>
      </p:sp>
      <p:sp>
        <p:nvSpPr>
          <p:cNvPr id="97" name="Shape 97"/>
          <p:cNvSpPr txBox="1"/>
          <p:nvPr/>
        </p:nvSpPr>
        <p:spPr>
          <a:xfrm>
            <a:off x="152401" y="1371600"/>
            <a:ext cx="8534399" cy="2970003"/>
          </a:xfrm>
          <a:prstGeom prst="rect">
            <a:avLst/>
          </a:prstGeom>
          <a:noFill/>
          <a:ln>
            <a:noFill/>
          </a:ln>
        </p:spPr>
        <p:txBody>
          <a:bodyPr lIns="91425" tIns="45700" rIns="91425" bIns="45700" anchor="t" anchorCtr="0">
            <a:spAutoFit/>
          </a:bodyPr>
          <a:lstStyle/>
          <a:p>
            <a:pPr marL="912813" marR="0" lvl="1" indent="-455613" algn="l" rtl="0">
              <a:lnSpc>
                <a:spcPct val="100000"/>
              </a:lnSpc>
              <a:spcBef>
                <a:spcPts val="560"/>
              </a:spcBef>
              <a:spcAft>
                <a:spcPts val="0"/>
              </a:spcAft>
              <a:buClr>
                <a:srgbClr val="006600"/>
              </a:buClr>
              <a:buSzPct val="101190"/>
              <a:buFont typeface="Arial"/>
              <a:buChar char="•"/>
            </a:pPr>
            <a:r>
              <a:rPr lang="x-none" sz="2600" b="0" i="0" u="none" strike="noStrike" cap="none" baseline="0" dirty="0">
                <a:solidFill>
                  <a:schemeClr val="lt1"/>
                </a:solidFill>
                <a:latin typeface="Calibri"/>
                <a:ea typeface="Calibri"/>
                <a:cs typeface="Calibri"/>
                <a:sym typeface="Calibri"/>
              </a:rPr>
              <a:t>Software product development is very new to SPEC </a:t>
            </a:r>
            <a:r>
              <a:rPr lang="x-none" sz="2600" b="0" i="0" u="none" strike="noStrike" cap="none" baseline="0" dirty="0" smtClean="0">
                <a:solidFill>
                  <a:schemeClr val="lt1"/>
                </a:solidFill>
                <a:latin typeface="Calibri"/>
                <a:ea typeface="Calibri"/>
                <a:cs typeface="Calibri"/>
                <a:sym typeface="Calibri"/>
              </a:rPr>
              <a:t>Innovations</a:t>
            </a:r>
            <a:r>
              <a:rPr lang="en-US" sz="2600" b="0" i="0" u="none" strike="noStrike" cap="none" baseline="0" dirty="0" smtClean="0">
                <a:solidFill>
                  <a:schemeClr val="lt1"/>
                </a:solidFill>
                <a:latin typeface="Calibri"/>
                <a:ea typeface="Calibri"/>
                <a:cs typeface="Calibri"/>
                <a:sym typeface="Calibri"/>
              </a:rPr>
              <a:t>,</a:t>
            </a:r>
            <a:r>
              <a:rPr lang="x-none" sz="2600" b="0" i="0" u="none" strike="noStrike" cap="none" baseline="0" dirty="0" smtClean="0">
                <a:solidFill>
                  <a:schemeClr val="lt1"/>
                </a:solidFill>
                <a:latin typeface="Calibri"/>
                <a:ea typeface="Calibri"/>
                <a:cs typeface="Calibri"/>
                <a:sym typeface="Calibri"/>
              </a:rPr>
              <a:t> </a:t>
            </a:r>
            <a:r>
              <a:rPr lang="x-none" sz="2600" b="0" i="0" u="none" strike="noStrike" cap="none" baseline="0" dirty="0">
                <a:solidFill>
                  <a:schemeClr val="lt1"/>
                </a:solidFill>
                <a:latin typeface="Calibri"/>
                <a:ea typeface="Calibri"/>
                <a:cs typeface="Calibri"/>
                <a:sym typeface="Calibri"/>
              </a:rPr>
              <a:t>necessitating a critical review and analysis of the Innoslate™ tool to provide independent feedback and </a:t>
            </a:r>
            <a:r>
              <a:rPr lang="x-none" sz="2600" b="0" i="0" u="none" strike="noStrike" cap="none" baseline="0" dirty="0" smtClean="0">
                <a:solidFill>
                  <a:schemeClr val="lt1"/>
                </a:solidFill>
                <a:latin typeface="Calibri"/>
                <a:ea typeface="Calibri"/>
                <a:cs typeface="Calibri"/>
                <a:sym typeface="Calibri"/>
              </a:rPr>
              <a:t>recommendations.</a:t>
            </a:r>
            <a:endParaRPr lang="en-US" sz="2600" b="0" i="0" u="none" strike="noStrike" cap="none" baseline="0" dirty="0" smtClean="0">
              <a:solidFill>
                <a:schemeClr val="lt1"/>
              </a:solidFill>
              <a:latin typeface="Calibri"/>
              <a:ea typeface="Calibri"/>
              <a:cs typeface="Calibri"/>
              <a:sym typeface="Calibri"/>
            </a:endParaRPr>
          </a:p>
          <a:p>
            <a:pPr marL="912813" marR="0" lvl="1" indent="-455613" algn="l" rtl="0">
              <a:lnSpc>
                <a:spcPct val="100000"/>
              </a:lnSpc>
              <a:spcBef>
                <a:spcPts val="560"/>
              </a:spcBef>
              <a:spcAft>
                <a:spcPts val="0"/>
              </a:spcAft>
              <a:buClr>
                <a:srgbClr val="006600"/>
              </a:buClr>
              <a:buSzPct val="101190"/>
              <a:buFont typeface="Arial"/>
              <a:buChar char="•"/>
            </a:pPr>
            <a:r>
              <a:rPr lang="x-none" sz="2600" b="0" i="0" u="none" strike="noStrike" cap="none" baseline="0" dirty="0" smtClean="0">
                <a:solidFill>
                  <a:schemeClr val="lt1"/>
                </a:solidFill>
                <a:latin typeface="Calibri"/>
                <a:ea typeface="Calibri"/>
                <a:cs typeface="Calibri"/>
                <a:sym typeface="Calibri"/>
              </a:rPr>
              <a:t>SPEC </a:t>
            </a:r>
            <a:r>
              <a:rPr lang="x-none" sz="2600" b="0" i="0" u="none" strike="noStrike" cap="none" baseline="0" dirty="0">
                <a:solidFill>
                  <a:schemeClr val="lt1"/>
                </a:solidFill>
                <a:latin typeface="Calibri"/>
                <a:ea typeface="Calibri"/>
                <a:cs typeface="Calibri"/>
                <a:sym typeface="Calibri"/>
              </a:rPr>
              <a:t>Innovations’ primary need is an evaluation of the tool’s usability and </a:t>
            </a:r>
            <a:r>
              <a:rPr lang="x-none" sz="2600" b="0" i="0" u="none" strike="noStrike" cap="none" baseline="0" dirty="0" smtClean="0">
                <a:solidFill>
                  <a:schemeClr val="lt1"/>
                </a:solidFill>
                <a:latin typeface="Calibri"/>
                <a:ea typeface="Calibri"/>
                <a:cs typeface="Calibri"/>
                <a:sym typeface="Calibri"/>
              </a:rPr>
              <a:t>functionality </a:t>
            </a:r>
            <a:r>
              <a:rPr lang="x-none" sz="2600" b="0" i="0" u="none" strike="noStrike" cap="none" baseline="0" dirty="0">
                <a:solidFill>
                  <a:schemeClr val="lt1"/>
                </a:solidFill>
                <a:latin typeface="Calibri"/>
                <a:ea typeface="Calibri"/>
                <a:cs typeface="Calibri"/>
                <a:sym typeface="Calibri"/>
              </a:rPr>
              <a:t>to measure its ability to assist system engineers in doing their job.</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04800" y="-76200"/>
            <a:ext cx="8153399" cy="1038224"/>
          </a:xfrm>
          <a:prstGeom prst="rect">
            <a:avLst/>
          </a:prstGeom>
          <a:noFill/>
          <a:ln>
            <a:noFill/>
          </a:ln>
        </p:spPr>
        <p:txBody>
          <a:bodyPr lIns="91425" tIns="45700" rIns="91425" bIns="45700" anchor="ctr" anchorCtr="0">
            <a:spAutoFit/>
          </a:bodyPr>
          <a:lstStyle/>
          <a:p>
            <a:pPr marL="0" marR="0" lvl="0" indent="0" algn="l" rtl="0">
              <a:spcBef>
                <a:spcPts val="0"/>
              </a:spcBef>
              <a:spcAft>
                <a:spcPts val="0"/>
              </a:spcAft>
              <a:buSzPct val="25000"/>
              <a:buNone/>
            </a:pPr>
            <a:r>
              <a:rPr lang="x-none" sz="4400" b="0" i="0" u="none" strike="noStrike" cap="none" baseline="0" dirty="0">
                <a:solidFill>
                  <a:schemeClr val="lt1"/>
                </a:solidFill>
                <a:latin typeface="Calibri"/>
                <a:ea typeface="Calibri"/>
                <a:cs typeface="Calibri"/>
                <a:sym typeface="Calibri"/>
              </a:rPr>
              <a:t>Project Objectives</a:t>
            </a:r>
          </a:p>
        </p:txBody>
      </p:sp>
      <p:sp>
        <p:nvSpPr>
          <p:cNvPr id="115" name="Shape 115"/>
          <p:cNvSpPr txBox="1"/>
          <p:nvPr/>
        </p:nvSpPr>
        <p:spPr>
          <a:xfrm>
            <a:off x="152400" y="1371600"/>
            <a:ext cx="8534399" cy="3123892"/>
          </a:xfrm>
          <a:prstGeom prst="rect">
            <a:avLst/>
          </a:prstGeom>
          <a:noFill/>
          <a:ln>
            <a:noFill/>
          </a:ln>
        </p:spPr>
        <p:txBody>
          <a:bodyPr lIns="91425" tIns="45700" rIns="91425" bIns="45700" anchor="t" anchorCtr="0">
            <a:spAutoFit/>
          </a:bodyPr>
          <a:lstStyle/>
          <a:p>
            <a:pPr marL="912813" marR="0" lvl="1" indent="-455613" algn="l" rtl="0">
              <a:lnSpc>
                <a:spcPct val="100000"/>
              </a:lnSpc>
              <a:spcBef>
                <a:spcPts val="560"/>
              </a:spcBef>
              <a:spcAft>
                <a:spcPts val="0"/>
              </a:spcAft>
              <a:buClr>
                <a:srgbClr val="006600"/>
              </a:buClr>
              <a:buSzPct val="101190"/>
              <a:buFont typeface="Arial"/>
              <a:buChar char="•"/>
            </a:pPr>
            <a:r>
              <a:rPr lang="x-none" sz="2600" b="0" i="0" u="none" strike="noStrike" cap="none" baseline="0" dirty="0">
                <a:solidFill>
                  <a:schemeClr val="lt1"/>
                </a:solidFill>
                <a:latin typeface="Calibri"/>
                <a:ea typeface="Calibri"/>
                <a:cs typeface="Calibri"/>
                <a:sym typeface="Calibri"/>
              </a:rPr>
              <a:t>Testing </a:t>
            </a:r>
            <a:r>
              <a:rPr lang="x-none" sz="2600" b="0" i="0" u="none" strike="noStrike" cap="none" baseline="0">
                <a:solidFill>
                  <a:schemeClr val="lt1"/>
                </a:solidFill>
                <a:latin typeface="Calibri"/>
                <a:ea typeface="Calibri"/>
                <a:cs typeface="Calibri"/>
                <a:sym typeface="Calibri"/>
              </a:rPr>
              <a:t>and </a:t>
            </a:r>
            <a:r>
              <a:rPr lang="x-none" sz="2600" b="0" i="0" u="none" strike="noStrike" cap="none" baseline="0" smtClean="0">
                <a:solidFill>
                  <a:schemeClr val="lt1"/>
                </a:solidFill>
                <a:latin typeface="Calibri"/>
                <a:ea typeface="Calibri"/>
                <a:cs typeface="Calibri"/>
                <a:sym typeface="Calibri"/>
              </a:rPr>
              <a:t>critical</a:t>
            </a:r>
            <a:r>
              <a:rPr lang="en-US" sz="2600" b="0" i="0" u="none" strike="noStrike" cap="none" dirty="0" smtClean="0">
                <a:solidFill>
                  <a:schemeClr val="lt1"/>
                </a:solidFill>
                <a:latin typeface="Calibri"/>
                <a:ea typeface="Calibri"/>
                <a:cs typeface="Calibri"/>
                <a:sym typeface="Calibri"/>
              </a:rPr>
              <a:t> </a:t>
            </a:r>
            <a:r>
              <a:rPr lang="x-none" sz="2600" b="0" i="0" u="none" strike="noStrike" cap="none" baseline="0" smtClean="0">
                <a:solidFill>
                  <a:schemeClr val="lt1"/>
                </a:solidFill>
                <a:latin typeface="Calibri"/>
                <a:ea typeface="Calibri"/>
                <a:cs typeface="Calibri"/>
                <a:sym typeface="Calibri"/>
              </a:rPr>
              <a:t>evaluation </a:t>
            </a:r>
            <a:r>
              <a:rPr lang="x-none" sz="2600" b="0" i="0" u="none" strike="noStrike" cap="none" baseline="0" dirty="0">
                <a:solidFill>
                  <a:schemeClr val="lt1"/>
                </a:solidFill>
                <a:latin typeface="Calibri"/>
                <a:ea typeface="Calibri"/>
                <a:cs typeface="Calibri"/>
                <a:sym typeface="Calibri"/>
              </a:rPr>
              <a:t>of the capabiliti</a:t>
            </a:r>
            <a:r>
              <a:rPr lang="x-none" sz="2600" dirty="0">
                <a:solidFill>
                  <a:schemeClr val="lt1"/>
                </a:solidFill>
                <a:latin typeface="Calibri"/>
                <a:ea typeface="Calibri"/>
                <a:cs typeface="Calibri"/>
                <a:sym typeface="Calibri"/>
              </a:rPr>
              <a:t>es offered by </a:t>
            </a:r>
            <a:r>
              <a:rPr lang="x-none" sz="2600" b="0" i="0" u="none" strike="noStrike" cap="none" baseline="0" dirty="0">
                <a:solidFill>
                  <a:schemeClr val="lt1"/>
                </a:solidFill>
                <a:latin typeface="Calibri"/>
                <a:ea typeface="Calibri"/>
                <a:cs typeface="Calibri"/>
                <a:sym typeface="Calibri"/>
              </a:rPr>
              <a:t>Innoslate</a:t>
            </a:r>
            <a:r>
              <a:rPr lang="x-none" sz="2600" b="0" i="0" u="none" strike="noStrike" cap="none" baseline="0" dirty="0" smtClean="0">
                <a:solidFill>
                  <a:schemeClr val="lt1"/>
                </a:solidFill>
                <a:latin typeface="Calibri"/>
                <a:ea typeface="Calibri"/>
                <a:cs typeface="Calibri"/>
                <a:sym typeface="Calibri"/>
              </a:rPr>
              <a:t>™.</a:t>
            </a:r>
            <a:endParaRPr lang="en-US" sz="2600" b="0" i="0" u="none" strike="noStrike" cap="none" baseline="0" dirty="0" smtClean="0">
              <a:solidFill>
                <a:schemeClr val="lt1"/>
              </a:solidFill>
              <a:latin typeface="Calibri"/>
              <a:ea typeface="Calibri"/>
              <a:cs typeface="Calibri"/>
              <a:sym typeface="Calibri"/>
            </a:endParaRPr>
          </a:p>
          <a:p>
            <a:pPr marL="912813" marR="0" lvl="1" indent="-455613" algn="l" rtl="0">
              <a:lnSpc>
                <a:spcPct val="100000"/>
              </a:lnSpc>
              <a:spcBef>
                <a:spcPts val="560"/>
              </a:spcBef>
              <a:spcAft>
                <a:spcPts val="0"/>
              </a:spcAft>
              <a:buClr>
                <a:srgbClr val="006600"/>
              </a:buClr>
              <a:buSzPct val="101190"/>
              <a:buFont typeface="Arial"/>
              <a:buChar char="•"/>
            </a:pPr>
            <a:r>
              <a:rPr lang="x-none" sz="2600" b="0" i="0" u="none" strike="noStrike" cap="none" baseline="0" dirty="0" smtClean="0">
                <a:solidFill>
                  <a:schemeClr val="lt1"/>
                </a:solidFill>
                <a:latin typeface="Calibri"/>
                <a:ea typeface="Calibri"/>
                <a:cs typeface="Calibri"/>
                <a:sym typeface="Calibri"/>
              </a:rPr>
              <a:t>Compile </a:t>
            </a:r>
            <a:r>
              <a:rPr lang="x-none" sz="2600" b="0" i="0" u="none" strike="noStrike" cap="none" baseline="0" dirty="0">
                <a:solidFill>
                  <a:schemeClr val="lt1"/>
                </a:solidFill>
                <a:latin typeface="Calibri"/>
                <a:ea typeface="Calibri"/>
                <a:cs typeface="Calibri"/>
                <a:sym typeface="Calibri"/>
              </a:rPr>
              <a:t>and detail test </a:t>
            </a:r>
            <a:r>
              <a:rPr lang="x-none" sz="2600" b="0" i="0" u="none" strike="noStrike" cap="none" baseline="0" dirty="0" smtClean="0">
                <a:solidFill>
                  <a:schemeClr val="lt1"/>
                </a:solidFill>
                <a:latin typeface="Calibri"/>
                <a:ea typeface="Calibri"/>
                <a:cs typeface="Calibri"/>
                <a:sym typeface="Calibri"/>
              </a:rPr>
              <a:t>results</a:t>
            </a:r>
            <a:r>
              <a:rPr lang="en-US" sz="2600" b="0" i="0" u="none" strike="noStrike" cap="none" dirty="0" smtClean="0">
                <a:solidFill>
                  <a:schemeClr val="lt1"/>
                </a:solidFill>
                <a:latin typeface="Calibri"/>
                <a:ea typeface="Calibri"/>
                <a:cs typeface="Calibri"/>
                <a:sym typeface="Calibri"/>
              </a:rPr>
              <a:t> </a:t>
            </a:r>
            <a:r>
              <a:rPr lang="en-US" sz="2600" b="0" i="0" u="none" strike="noStrike" cap="none" baseline="0" dirty="0" smtClean="0">
                <a:solidFill>
                  <a:schemeClr val="lt1"/>
                </a:solidFill>
                <a:latin typeface="Calibri"/>
                <a:ea typeface="Calibri"/>
                <a:cs typeface="Calibri"/>
                <a:sym typeface="Calibri"/>
              </a:rPr>
              <a:t>and </a:t>
            </a:r>
            <a:r>
              <a:rPr lang="x-none" sz="2600" b="0" i="0" u="none" strike="noStrike" cap="none" baseline="0" dirty="0" smtClean="0">
                <a:solidFill>
                  <a:schemeClr val="lt1"/>
                </a:solidFill>
                <a:latin typeface="Calibri"/>
                <a:ea typeface="Calibri"/>
                <a:cs typeface="Calibri"/>
                <a:sym typeface="Calibri"/>
              </a:rPr>
              <a:t>recommendations </a:t>
            </a:r>
            <a:r>
              <a:rPr lang="x-none" sz="2600" b="0" i="0" u="none" strike="noStrike" cap="none" baseline="0" dirty="0">
                <a:solidFill>
                  <a:schemeClr val="lt1"/>
                </a:solidFill>
                <a:latin typeface="Calibri"/>
                <a:ea typeface="Calibri"/>
                <a:cs typeface="Calibri"/>
                <a:sym typeface="Calibri"/>
              </a:rPr>
              <a:t>as part of a report to the </a:t>
            </a:r>
            <a:r>
              <a:rPr lang="x-none" sz="2600" b="0" i="0" u="none" strike="noStrike" cap="none" baseline="0" dirty="0" smtClean="0">
                <a:solidFill>
                  <a:schemeClr val="lt1"/>
                </a:solidFill>
                <a:latin typeface="Calibri"/>
                <a:ea typeface="Calibri"/>
                <a:cs typeface="Calibri"/>
                <a:sym typeface="Calibri"/>
              </a:rPr>
              <a:t>sponsor.</a:t>
            </a:r>
            <a:endParaRPr lang="en-US" sz="2600" b="0" i="0" u="none" strike="noStrike" cap="none" baseline="0" dirty="0" smtClean="0">
              <a:solidFill>
                <a:schemeClr val="lt1"/>
              </a:solidFill>
              <a:latin typeface="Calibri"/>
              <a:ea typeface="Calibri"/>
              <a:cs typeface="Calibri"/>
              <a:sym typeface="Calibri"/>
            </a:endParaRPr>
          </a:p>
          <a:p>
            <a:pPr marL="912813" marR="0" lvl="1" indent="-455613" algn="l" rtl="0">
              <a:lnSpc>
                <a:spcPct val="100000"/>
              </a:lnSpc>
              <a:spcBef>
                <a:spcPts val="560"/>
              </a:spcBef>
              <a:spcAft>
                <a:spcPts val="0"/>
              </a:spcAft>
              <a:buClr>
                <a:srgbClr val="006600"/>
              </a:buClr>
              <a:buSzPct val="101190"/>
              <a:buFont typeface="Arial"/>
              <a:buChar char="•"/>
            </a:pPr>
            <a:r>
              <a:rPr lang="x-none" sz="2600" b="0" i="0" u="none" strike="noStrike" cap="none" baseline="0" dirty="0" smtClean="0">
                <a:solidFill>
                  <a:schemeClr val="lt1"/>
                </a:solidFill>
                <a:latin typeface="Calibri"/>
                <a:ea typeface="Calibri"/>
                <a:cs typeface="Calibri"/>
                <a:sym typeface="Calibri"/>
              </a:rPr>
              <a:t>Deliver </a:t>
            </a:r>
            <a:r>
              <a:rPr lang="x-none" sz="2600" b="0" i="0" u="none" strike="noStrike" cap="none" baseline="0" dirty="0">
                <a:solidFill>
                  <a:schemeClr val="lt1"/>
                </a:solidFill>
                <a:latin typeface="Calibri"/>
                <a:ea typeface="Calibri"/>
                <a:cs typeface="Calibri"/>
                <a:sym typeface="Calibri"/>
              </a:rPr>
              <a:t>the final project </a:t>
            </a:r>
            <a:r>
              <a:rPr lang="x-none" sz="2600" b="0" i="0" u="none" strike="noStrike" cap="none" baseline="0" dirty="0" smtClean="0">
                <a:solidFill>
                  <a:schemeClr val="lt1"/>
                </a:solidFill>
                <a:latin typeface="Calibri"/>
                <a:ea typeface="Calibri"/>
                <a:cs typeface="Calibri"/>
                <a:sym typeface="Calibri"/>
              </a:rPr>
              <a:t>report</a:t>
            </a:r>
            <a:r>
              <a:rPr lang="en-US" sz="2600" b="0" i="0" u="none" strike="noStrike" cap="none" baseline="0" dirty="0" smtClean="0">
                <a:solidFill>
                  <a:schemeClr val="lt1"/>
                </a:solidFill>
                <a:latin typeface="Calibri"/>
                <a:ea typeface="Calibri"/>
                <a:cs typeface="Calibri"/>
                <a:sym typeface="Calibri"/>
              </a:rPr>
              <a:t>.</a:t>
            </a:r>
            <a:r>
              <a:rPr lang="x-none" sz="2600" b="0" i="0" u="none" strike="noStrike" cap="none" baseline="0" dirty="0" smtClean="0">
                <a:solidFill>
                  <a:schemeClr val="lt1"/>
                </a:solidFill>
                <a:latin typeface="Calibri"/>
                <a:ea typeface="Calibri"/>
                <a:cs typeface="Calibri"/>
                <a:sym typeface="Calibri"/>
              </a:rPr>
              <a:t> </a:t>
            </a:r>
            <a:endParaRPr lang="en-US" sz="2600" b="0" i="0" u="none" strike="noStrike" cap="none" baseline="0" dirty="0" smtClean="0">
              <a:solidFill>
                <a:schemeClr val="lt1"/>
              </a:solidFill>
              <a:latin typeface="Calibri"/>
              <a:ea typeface="Calibri"/>
              <a:cs typeface="Calibri"/>
              <a:sym typeface="Calibri"/>
            </a:endParaRPr>
          </a:p>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P</a:t>
            </a:r>
            <a:r>
              <a:rPr lang="x-none" sz="2600" b="0" i="0" u="none" strike="noStrike" cap="none" baseline="0" dirty="0" smtClean="0">
                <a:solidFill>
                  <a:schemeClr val="lt1"/>
                </a:solidFill>
                <a:latin typeface="Calibri"/>
                <a:ea typeface="Calibri"/>
                <a:cs typeface="Calibri"/>
                <a:sym typeface="Calibri"/>
              </a:rPr>
              <a:t>resent </a:t>
            </a:r>
            <a:r>
              <a:rPr lang="x-none" sz="2600" b="0" i="0" u="none" strike="noStrike" cap="none" baseline="0" dirty="0">
                <a:solidFill>
                  <a:schemeClr val="lt1"/>
                </a:solidFill>
                <a:latin typeface="Calibri"/>
                <a:ea typeface="Calibri"/>
                <a:cs typeface="Calibri"/>
                <a:sym typeface="Calibri"/>
              </a:rPr>
              <a:t>project and </a:t>
            </a:r>
            <a:r>
              <a:rPr lang="x-none" sz="2600" b="0" i="0" u="none" strike="noStrike" cap="none" baseline="0" dirty="0" smtClean="0">
                <a:solidFill>
                  <a:schemeClr val="lt1"/>
                </a:solidFill>
                <a:latin typeface="Calibri"/>
                <a:ea typeface="Calibri"/>
                <a:cs typeface="Calibri"/>
                <a:sym typeface="Calibri"/>
              </a:rPr>
              <a:t>finding</a:t>
            </a:r>
            <a:r>
              <a:rPr lang="en-US" sz="2600" b="0" i="0" u="none" strike="noStrike" cap="none" baseline="0" dirty="0" smtClean="0">
                <a:solidFill>
                  <a:schemeClr val="lt1"/>
                </a:solidFill>
                <a:latin typeface="Calibri"/>
                <a:ea typeface="Calibri"/>
                <a:cs typeface="Calibri"/>
                <a:sym typeface="Calibri"/>
              </a:rPr>
              <a:t>s</a:t>
            </a:r>
            <a:r>
              <a:rPr lang="x-none" sz="2600" b="0" i="0" u="none" strike="noStrike" cap="none" baseline="0" dirty="0" smtClean="0">
                <a:solidFill>
                  <a:schemeClr val="lt1"/>
                </a:solidFill>
                <a:latin typeface="Calibri"/>
                <a:ea typeface="Calibri"/>
                <a:cs typeface="Calibri"/>
                <a:sym typeface="Calibri"/>
              </a:rPr>
              <a:t> </a:t>
            </a:r>
            <a:r>
              <a:rPr lang="x-none" sz="2600" b="0" i="0" u="none" strike="noStrike" cap="none" baseline="0" dirty="0">
                <a:solidFill>
                  <a:schemeClr val="lt1"/>
                </a:solidFill>
                <a:latin typeface="Calibri"/>
                <a:ea typeface="Calibri"/>
                <a:cs typeface="Calibri"/>
                <a:sym typeface="Calibri"/>
              </a:rPr>
              <a:t>to the sponsor and GMU faculty.</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04800" y="76200"/>
            <a:ext cx="8153399" cy="769401"/>
          </a:xfrm>
          <a:prstGeom prst="rect">
            <a:avLst/>
          </a:prstGeom>
          <a:noFill/>
          <a:ln>
            <a:noFill/>
          </a:ln>
        </p:spPr>
        <p:txBody>
          <a:bodyPr lIns="91425" tIns="45700" rIns="91425" bIns="45700" anchor="ctr" anchorCtr="0">
            <a:spAutoFit/>
          </a:bodyPr>
          <a:lstStyle/>
          <a:p>
            <a:pPr marL="0" marR="0" lvl="0" indent="0" algn="l" rtl="0">
              <a:spcBef>
                <a:spcPts val="0"/>
              </a:spcBef>
              <a:spcAft>
                <a:spcPts val="0"/>
              </a:spcAft>
              <a:buSzPct val="25000"/>
              <a:buNone/>
            </a:pPr>
            <a:r>
              <a:rPr lang="en-US" dirty="0" smtClean="0">
                <a:latin typeface="Calibri"/>
                <a:ea typeface="Calibri"/>
                <a:cs typeface="Calibri"/>
                <a:sym typeface="Calibri"/>
              </a:rPr>
              <a:t>Approach Overview</a:t>
            </a:r>
            <a:endParaRPr lang="x-none" sz="4400" b="0" i="0" u="none" strike="noStrike" cap="none" baseline="0" dirty="0">
              <a:solidFill>
                <a:schemeClr val="lt1"/>
              </a:solidFill>
              <a:latin typeface="Calibri"/>
              <a:ea typeface="Calibri"/>
              <a:cs typeface="Calibri"/>
              <a:sym typeface="Calibri"/>
            </a:endParaRPr>
          </a:p>
        </p:txBody>
      </p:sp>
      <p:sp>
        <p:nvSpPr>
          <p:cNvPr id="103" name="Shape 103"/>
          <p:cNvSpPr txBox="1"/>
          <p:nvPr/>
        </p:nvSpPr>
        <p:spPr>
          <a:xfrm>
            <a:off x="152400" y="1219200"/>
            <a:ext cx="8534399" cy="3924111"/>
          </a:xfrm>
          <a:prstGeom prst="rect">
            <a:avLst/>
          </a:prstGeom>
          <a:noFill/>
          <a:ln>
            <a:noFill/>
          </a:ln>
        </p:spPr>
        <p:txBody>
          <a:bodyPr lIns="91425" tIns="45700" rIns="91425" bIns="45700" anchor="t" anchorCtr="0">
            <a:spAutoFit/>
          </a:bodyPr>
          <a:lstStyle/>
          <a:p>
            <a:pPr marL="912813" marR="0" lvl="1" indent="-455613" algn="l" rtl="0">
              <a:lnSpc>
                <a:spcPct val="100000"/>
              </a:lnSpc>
              <a:spcBef>
                <a:spcPts val="560"/>
              </a:spcBef>
              <a:spcAft>
                <a:spcPts val="0"/>
              </a:spcAft>
              <a:buClr>
                <a:srgbClr val="006600"/>
              </a:buClr>
              <a:buSzPct val="101190"/>
              <a:buFont typeface="Arial"/>
              <a:buChar char="•"/>
            </a:pPr>
            <a:r>
              <a:rPr lang="en-US" sz="2600" b="0" i="0" u="none" strike="noStrike" cap="none" baseline="0" dirty="0" smtClean="0">
                <a:solidFill>
                  <a:schemeClr val="lt1"/>
                </a:solidFill>
                <a:latin typeface="Calibri"/>
                <a:ea typeface="Calibri"/>
                <a:cs typeface="Calibri"/>
                <a:sym typeface="Calibri"/>
              </a:rPr>
              <a:t>Identified a sample</a:t>
            </a:r>
            <a:r>
              <a:rPr lang="en-US" sz="2600" b="0" i="0" u="none" strike="noStrike" cap="none" dirty="0" smtClean="0">
                <a:solidFill>
                  <a:schemeClr val="lt1"/>
                </a:solidFill>
                <a:latin typeface="Calibri"/>
                <a:ea typeface="Calibri"/>
                <a:cs typeface="Calibri"/>
                <a:sym typeface="Calibri"/>
              </a:rPr>
              <a:t> project </a:t>
            </a:r>
            <a:r>
              <a:rPr lang="en-US" sz="2600" dirty="0" smtClean="0">
                <a:solidFill>
                  <a:schemeClr val="lt1"/>
                </a:solidFill>
                <a:latin typeface="Calibri"/>
                <a:ea typeface="Calibri"/>
                <a:cs typeface="Calibri"/>
                <a:sym typeface="Calibri"/>
              </a:rPr>
              <a:t>for</a:t>
            </a:r>
            <a:r>
              <a:rPr lang="en-US" sz="2600" b="0" i="0" u="none" strike="noStrike" cap="none" dirty="0" smtClean="0">
                <a:solidFill>
                  <a:schemeClr val="lt1"/>
                </a:solidFill>
                <a:latin typeface="Calibri"/>
                <a:ea typeface="Calibri"/>
                <a:cs typeface="Calibri"/>
                <a:sym typeface="Calibri"/>
              </a:rPr>
              <a:t> developing specific deliverables pertaining to systems engineering life cycle stages. </a:t>
            </a:r>
          </a:p>
          <a:p>
            <a:pPr marL="912813" marR="0" lvl="1" indent="-455613" algn="l" rtl="0">
              <a:lnSpc>
                <a:spcPct val="100000"/>
              </a:lnSpc>
              <a:spcBef>
                <a:spcPts val="560"/>
              </a:spcBef>
              <a:spcAft>
                <a:spcPts val="0"/>
              </a:spcAft>
              <a:buClr>
                <a:srgbClr val="006600"/>
              </a:buClr>
              <a:buSzPct val="101190"/>
              <a:buFont typeface="Arial"/>
              <a:buChar char="•"/>
            </a:pPr>
            <a:r>
              <a:rPr lang="en-US" sz="2600" baseline="0" dirty="0" smtClean="0">
                <a:solidFill>
                  <a:schemeClr val="lt1"/>
                </a:solidFill>
                <a:latin typeface="Calibri"/>
                <a:ea typeface="Calibri"/>
                <a:cs typeface="Calibri"/>
                <a:sym typeface="Calibri"/>
              </a:rPr>
              <a:t>Scoped</a:t>
            </a:r>
            <a:r>
              <a:rPr lang="en-US" sz="2600" dirty="0" smtClean="0">
                <a:solidFill>
                  <a:schemeClr val="lt1"/>
                </a:solidFill>
                <a:latin typeface="Calibri"/>
                <a:ea typeface="Calibri"/>
                <a:cs typeface="Calibri"/>
                <a:sym typeface="Calibri"/>
              </a:rPr>
              <a:t> </a:t>
            </a:r>
            <a:r>
              <a:rPr lang="en-US" sz="2600" dirty="0" err="1" smtClean="0">
                <a:solidFill>
                  <a:schemeClr val="lt1"/>
                </a:solidFill>
                <a:latin typeface="Calibri"/>
                <a:ea typeface="Calibri"/>
                <a:cs typeface="Calibri"/>
                <a:sym typeface="Calibri"/>
              </a:rPr>
              <a:t>Innoslate</a:t>
            </a:r>
            <a:r>
              <a:rPr lang="en-US" sz="2600" dirty="0" smtClean="0">
                <a:solidFill>
                  <a:schemeClr val="lt1"/>
                </a:solidFill>
                <a:latin typeface="Calibri"/>
                <a:ea typeface="Calibri"/>
                <a:cs typeface="Calibri"/>
                <a:sym typeface="Calibri"/>
              </a:rPr>
              <a:t>™ capabilities for testing and evaluation.</a:t>
            </a:r>
          </a:p>
          <a:p>
            <a:pPr marL="912813" marR="0" lvl="1" indent="-455613" algn="l" rtl="0">
              <a:lnSpc>
                <a:spcPct val="100000"/>
              </a:lnSpc>
              <a:spcBef>
                <a:spcPts val="560"/>
              </a:spcBef>
              <a:spcAft>
                <a:spcPts val="0"/>
              </a:spcAft>
              <a:buClr>
                <a:srgbClr val="006600"/>
              </a:buClr>
              <a:buSzPct val="101190"/>
              <a:buFont typeface="Arial"/>
              <a:buChar char="•"/>
            </a:pPr>
            <a:r>
              <a:rPr lang="en-US" sz="2600" b="0" i="0" u="none" strike="noStrike" cap="none" baseline="0" dirty="0" smtClean="0">
                <a:solidFill>
                  <a:schemeClr val="lt1"/>
                </a:solidFill>
                <a:latin typeface="Calibri"/>
                <a:ea typeface="Calibri"/>
                <a:cs typeface="Calibri"/>
                <a:sym typeface="Calibri"/>
              </a:rPr>
              <a:t>Developed</a:t>
            </a:r>
            <a:r>
              <a:rPr lang="en-US" sz="2600" b="0" i="0" u="none" strike="noStrike" cap="none" dirty="0" smtClean="0">
                <a:solidFill>
                  <a:schemeClr val="lt1"/>
                </a:solidFill>
                <a:latin typeface="Calibri"/>
                <a:ea typeface="Calibri"/>
                <a:cs typeface="Calibri"/>
                <a:sym typeface="Calibri"/>
              </a:rPr>
              <a:t> and executed a test plan outlining the test’s scope, strategy, evaluation criteria, and test cases.</a:t>
            </a:r>
          </a:p>
          <a:p>
            <a:pPr marL="912813" marR="0" lvl="1" indent="-455613" algn="l" rtl="0">
              <a:lnSpc>
                <a:spcPct val="100000"/>
              </a:lnSpc>
              <a:spcBef>
                <a:spcPts val="560"/>
              </a:spcBef>
              <a:spcAft>
                <a:spcPts val="0"/>
              </a:spcAft>
              <a:buClr>
                <a:srgbClr val="006600"/>
              </a:buClr>
              <a:buSzPct val="101190"/>
              <a:buFont typeface="Arial"/>
              <a:buChar char="•"/>
            </a:pPr>
            <a:r>
              <a:rPr lang="en-US" sz="2600" baseline="0" dirty="0" smtClean="0">
                <a:solidFill>
                  <a:schemeClr val="lt1"/>
                </a:solidFill>
                <a:latin typeface="Calibri"/>
                <a:ea typeface="Calibri"/>
                <a:cs typeface="Calibri"/>
                <a:sym typeface="Calibri"/>
              </a:rPr>
              <a:t>Conducted</a:t>
            </a:r>
            <a:r>
              <a:rPr lang="en-US" sz="2600" dirty="0" smtClean="0">
                <a:solidFill>
                  <a:schemeClr val="lt1"/>
                </a:solidFill>
                <a:latin typeface="Calibri"/>
                <a:ea typeface="Calibri"/>
                <a:cs typeface="Calibri"/>
                <a:sym typeface="Calibri"/>
              </a:rPr>
              <a:t> analysis of test results</a:t>
            </a:r>
            <a:r>
              <a:rPr lang="en-US" sz="2600" dirty="0">
                <a:solidFill>
                  <a:schemeClr val="lt1"/>
                </a:solidFill>
                <a:latin typeface="Calibri"/>
                <a:ea typeface="Calibri"/>
                <a:cs typeface="Calibri"/>
                <a:sym typeface="Calibri"/>
              </a:rPr>
              <a:t> </a:t>
            </a:r>
            <a:r>
              <a:rPr lang="en-US" sz="2600" dirty="0" smtClean="0">
                <a:solidFill>
                  <a:schemeClr val="lt1"/>
                </a:solidFill>
                <a:latin typeface="Calibri"/>
                <a:ea typeface="Calibri"/>
                <a:cs typeface="Calibri"/>
                <a:sym typeface="Calibri"/>
              </a:rPr>
              <a:t>based on the developed evaluation criteria.</a:t>
            </a:r>
            <a:endParaRPr lang="x-none" sz="2600" b="0" i="0" u="none" strike="noStrike" cap="none" baseline="0" dirty="0">
              <a:solidFill>
                <a:schemeClr val="lt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04800" y="152400"/>
            <a:ext cx="8763000" cy="646290"/>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sz="3600" dirty="0" smtClean="0">
                <a:latin typeface="Calibri"/>
                <a:ea typeface="Calibri"/>
                <a:cs typeface="Calibri"/>
                <a:sym typeface="Calibri"/>
              </a:rPr>
              <a:t>Meeting and Event Planning Assistant System</a:t>
            </a:r>
            <a:endParaRPr lang="x-none" sz="3600" b="0" i="0" u="none" strike="noStrike" cap="none" baseline="0" dirty="0">
              <a:solidFill>
                <a:schemeClr val="lt1"/>
              </a:solidFill>
              <a:latin typeface="Calibri"/>
              <a:ea typeface="Calibri"/>
              <a:cs typeface="Calibri"/>
              <a:sym typeface="Calibri"/>
            </a:endParaRPr>
          </a:p>
        </p:txBody>
      </p:sp>
      <p:sp>
        <p:nvSpPr>
          <p:cNvPr id="109" name="Shape 109"/>
          <p:cNvSpPr txBox="1"/>
          <p:nvPr/>
        </p:nvSpPr>
        <p:spPr>
          <a:xfrm>
            <a:off x="228600" y="1143000"/>
            <a:ext cx="8534399" cy="3924111"/>
          </a:xfrm>
          <a:prstGeom prst="rect">
            <a:avLst/>
          </a:prstGeom>
          <a:noFill/>
          <a:ln>
            <a:noFill/>
          </a:ln>
        </p:spPr>
        <p:txBody>
          <a:bodyPr lIns="91425" tIns="45700" rIns="91425" bIns="45700" anchor="t" anchorCtr="0">
            <a:spAutoFit/>
          </a:bodyPr>
          <a:lstStyle/>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An existing completed project selected from a MSSE course.</a:t>
            </a:r>
          </a:p>
          <a:p>
            <a:pPr marL="912813" marR="0" lvl="1" indent="-455613" algn="l" rtl="0">
              <a:lnSpc>
                <a:spcPct val="100000"/>
              </a:lnSpc>
              <a:spcBef>
                <a:spcPts val="560"/>
              </a:spcBef>
              <a:spcAft>
                <a:spcPts val="0"/>
              </a:spcAft>
              <a:buClr>
                <a:srgbClr val="006600"/>
              </a:buClr>
              <a:buSzPct val="101190"/>
              <a:buFont typeface="Arial"/>
              <a:buChar char="•"/>
            </a:pPr>
            <a:r>
              <a:rPr lang="en-US" sz="2600" b="0" i="0" u="none" strike="noStrike" cap="none" baseline="0" dirty="0" smtClean="0">
                <a:solidFill>
                  <a:schemeClr val="lt1"/>
                </a:solidFill>
                <a:latin typeface="Calibri"/>
                <a:ea typeface="Calibri"/>
                <a:cs typeface="Calibri"/>
                <a:sym typeface="Calibri"/>
              </a:rPr>
              <a:t>Project’s purpose</a:t>
            </a:r>
            <a:r>
              <a:rPr lang="en-US" sz="2600" b="0" i="0" u="none" strike="noStrike" cap="none" dirty="0" smtClean="0">
                <a:solidFill>
                  <a:schemeClr val="lt1"/>
                </a:solidFill>
                <a:latin typeface="Calibri"/>
                <a:ea typeface="Calibri"/>
                <a:cs typeface="Calibri"/>
                <a:sym typeface="Calibri"/>
              </a:rPr>
              <a:t> was to design an efficient mechanism for requesting, plannin</a:t>
            </a:r>
            <a:r>
              <a:rPr lang="en-US" sz="2600" dirty="0" smtClean="0">
                <a:solidFill>
                  <a:schemeClr val="lt1"/>
                </a:solidFill>
                <a:latin typeface="Calibri"/>
                <a:ea typeface="Calibri"/>
                <a:cs typeface="Calibri"/>
                <a:sym typeface="Calibri"/>
              </a:rPr>
              <a:t>g, executing, and monitoring group meetings (both face-to-face and at-a-distance).</a:t>
            </a:r>
          </a:p>
          <a:p>
            <a:pPr marL="912813" marR="0" lvl="1" indent="-455613" algn="l" rtl="0">
              <a:lnSpc>
                <a:spcPct val="100000"/>
              </a:lnSpc>
              <a:spcBef>
                <a:spcPts val="560"/>
              </a:spcBef>
              <a:spcAft>
                <a:spcPts val="0"/>
              </a:spcAft>
              <a:buClr>
                <a:srgbClr val="006600"/>
              </a:buClr>
              <a:buSzPct val="101190"/>
              <a:buFont typeface="Arial"/>
              <a:buChar char="•"/>
            </a:pPr>
            <a:r>
              <a:rPr lang="en-US" sz="2600" b="0" i="0" u="none" strike="noStrike" cap="none" baseline="0" dirty="0" smtClean="0">
                <a:solidFill>
                  <a:schemeClr val="lt1"/>
                </a:solidFill>
                <a:latin typeface="Calibri"/>
                <a:ea typeface="Calibri"/>
                <a:cs typeface="Calibri"/>
                <a:sym typeface="Calibri"/>
              </a:rPr>
              <a:t>Decomposed</a:t>
            </a:r>
            <a:r>
              <a:rPr lang="en-US" sz="2600" b="0" i="0" u="none" strike="noStrike" cap="none" dirty="0" smtClean="0">
                <a:solidFill>
                  <a:schemeClr val="lt1"/>
                </a:solidFill>
                <a:latin typeface="Calibri"/>
                <a:ea typeface="Calibri"/>
                <a:cs typeface="Calibri"/>
                <a:sym typeface="Calibri"/>
              </a:rPr>
              <a:t> into seven components that span all phases of the System Engineering Lifecycle (SELC).</a:t>
            </a:r>
          </a:p>
          <a:p>
            <a:pPr marL="912813" marR="0" lvl="1" indent="-455613"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Focus was on the</a:t>
            </a:r>
            <a:r>
              <a:rPr lang="en-US" sz="2600" u="sng" dirty="0" smtClean="0">
                <a:solidFill>
                  <a:schemeClr val="lt1"/>
                </a:solidFill>
                <a:latin typeface="Calibri"/>
                <a:ea typeface="Calibri"/>
                <a:cs typeface="Calibri"/>
                <a:sym typeface="Calibri"/>
              </a:rPr>
              <a:t> Concept Development</a:t>
            </a:r>
            <a:r>
              <a:rPr lang="en-US" sz="2600" dirty="0" smtClean="0">
                <a:solidFill>
                  <a:schemeClr val="lt1"/>
                </a:solidFill>
                <a:latin typeface="Calibri"/>
                <a:ea typeface="Calibri"/>
                <a:cs typeface="Calibri"/>
                <a:sym typeface="Calibri"/>
              </a:rPr>
              <a:t> and </a:t>
            </a:r>
            <a:r>
              <a:rPr lang="en-US" sz="2600" u="sng" dirty="0" smtClean="0">
                <a:solidFill>
                  <a:schemeClr val="lt1"/>
                </a:solidFill>
                <a:latin typeface="Calibri"/>
                <a:ea typeface="Calibri"/>
                <a:cs typeface="Calibri"/>
                <a:sym typeface="Calibri"/>
              </a:rPr>
              <a:t>Engineering Development</a:t>
            </a:r>
            <a:r>
              <a:rPr lang="en-US" sz="2600" dirty="0" smtClean="0">
                <a:solidFill>
                  <a:schemeClr val="lt1"/>
                </a:solidFill>
                <a:latin typeface="Calibri"/>
                <a:ea typeface="Calibri"/>
                <a:cs typeface="Calibri"/>
                <a:sym typeface="Calibri"/>
              </a:rPr>
              <a:t> phases.</a:t>
            </a:r>
            <a:endParaRPr lang="x-none" sz="2600" b="0" i="0" u="none" strike="noStrike" cap="none" baseline="0" dirty="0">
              <a:solidFill>
                <a:schemeClr val="lt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04800" y="76200"/>
            <a:ext cx="8763000" cy="769401"/>
          </a:xfrm>
          <a:prstGeom prst="rect">
            <a:avLst/>
          </a:prstGeom>
          <a:noFill/>
          <a:ln>
            <a:noFill/>
          </a:ln>
        </p:spPr>
        <p:txBody>
          <a:bodyPr wrap="square" lIns="91425" tIns="45700" rIns="91425" bIns="45700" anchor="ctr" anchorCtr="0">
            <a:spAutoFit/>
          </a:bodyPr>
          <a:lstStyle/>
          <a:p>
            <a:pPr lvl="0">
              <a:buSzPct val="25000"/>
            </a:pPr>
            <a:r>
              <a:rPr lang="en-US" dirty="0" err="1" smtClean="0">
                <a:latin typeface="Calibri"/>
                <a:ea typeface="Calibri"/>
                <a:cs typeface="Calibri"/>
                <a:sym typeface="Calibri"/>
              </a:rPr>
              <a:t>Innoslate</a:t>
            </a:r>
            <a:r>
              <a:rPr lang="en-US" dirty="0" smtClean="0">
                <a:latin typeface="Calibri"/>
                <a:ea typeface="Calibri"/>
                <a:cs typeface="Calibri"/>
                <a:sym typeface="Calibri"/>
              </a:rPr>
              <a:t>™ Capabilities</a:t>
            </a:r>
            <a:endParaRPr lang="x-none" b="0" i="0" u="none" strike="noStrike" cap="none" baseline="0" dirty="0">
              <a:solidFill>
                <a:schemeClr val="lt1"/>
              </a:solidFill>
              <a:latin typeface="Calibri"/>
              <a:ea typeface="Calibri"/>
              <a:cs typeface="Calibri"/>
              <a:sym typeface="Calibri"/>
            </a:endParaRPr>
          </a:p>
        </p:txBody>
      </p:sp>
      <p:sp>
        <p:nvSpPr>
          <p:cNvPr id="4" name="Shape 109"/>
          <p:cNvSpPr txBox="1"/>
          <p:nvPr/>
        </p:nvSpPr>
        <p:spPr>
          <a:xfrm>
            <a:off x="152400" y="1219200"/>
            <a:ext cx="8534399" cy="3877944"/>
          </a:xfrm>
          <a:prstGeom prst="rect">
            <a:avLst/>
          </a:prstGeom>
          <a:noFill/>
          <a:ln>
            <a:noFill/>
          </a:ln>
        </p:spPr>
        <p:txBody>
          <a:bodyPr lIns="91425" tIns="45700" rIns="91425" bIns="45700" anchor="t" anchorCtr="0">
            <a:spAutoFit/>
          </a:bodyPr>
          <a:lstStyle/>
          <a:p>
            <a:pPr marL="912813" indent="-455613">
              <a:spcBef>
                <a:spcPts val="560"/>
              </a:spcBef>
              <a:buClr>
                <a:srgbClr val="006600"/>
              </a:buClr>
              <a:buSzPct val="101190"/>
              <a:buFont typeface="Arial"/>
              <a:buChar char="•"/>
            </a:pPr>
            <a:r>
              <a:rPr lang="en-US" sz="2400" dirty="0" smtClean="0">
                <a:solidFill>
                  <a:schemeClr val="lt1"/>
                </a:solidFill>
                <a:latin typeface="Calibri"/>
                <a:ea typeface="Calibri"/>
                <a:cs typeface="Calibri"/>
                <a:sym typeface="Calibri"/>
              </a:rPr>
              <a:t>Isolated capabilities within </a:t>
            </a:r>
            <a:r>
              <a:rPr lang="en-US" sz="2400" dirty="0" err="1" smtClean="0">
                <a:solidFill>
                  <a:schemeClr val="lt1"/>
                </a:solidFill>
                <a:latin typeface="Calibri"/>
                <a:ea typeface="Calibri"/>
                <a:cs typeface="Calibri"/>
                <a:sym typeface="Calibri"/>
              </a:rPr>
              <a:t>Innoslate</a:t>
            </a:r>
            <a:r>
              <a:rPr lang="en-US" sz="2400" dirty="0" smtClean="0">
                <a:solidFill>
                  <a:schemeClr val="lt1"/>
                </a:solidFill>
                <a:latin typeface="Calibri"/>
                <a:ea typeface="Calibri"/>
                <a:cs typeface="Calibri"/>
                <a:sym typeface="Calibri"/>
              </a:rPr>
              <a:t>™ that can be</a:t>
            </a:r>
            <a:r>
              <a:rPr lang="en-US" sz="2400" dirty="0">
                <a:solidFill>
                  <a:schemeClr val="lt1"/>
                </a:solidFill>
                <a:latin typeface="Calibri"/>
                <a:ea typeface="Calibri"/>
                <a:cs typeface="Calibri"/>
                <a:sym typeface="Calibri"/>
              </a:rPr>
              <a:t> </a:t>
            </a:r>
            <a:r>
              <a:rPr lang="en-US" sz="2400" dirty="0" smtClean="0">
                <a:solidFill>
                  <a:schemeClr val="lt1"/>
                </a:solidFill>
                <a:latin typeface="Calibri"/>
                <a:ea typeface="Calibri"/>
                <a:cs typeface="Calibri"/>
                <a:sym typeface="Calibri"/>
              </a:rPr>
              <a:t>(1) used to develop the scoped deliverables from the project and (2) evaluated within the timeframe given.</a:t>
            </a:r>
          </a:p>
          <a:p>
            <a:pPr marL="912813" indent="-455613">
              <a:spcBef>
                <a:spcPts val="560"/>
              </a:spcBef>
              <a:buClr>
                <a:srgbClr val="006600"/>
              </a:buClr>
              <a:buSzPct val="101190"/>
              <a:buFont typeface="Arial"/>
              <a:buChar char="•"/>
            </a:pPr>
            <a:r>
              <a:rPr lang="en-US" sz="2400" dirty="0" smtClean="0">
                <a:solidFill>
                  <a:schemeClr val="lt1"/>
                </a:solidFill>
                <a:latin typeface="Calibri"/>
                <a:ea typeface="Calibri"/>
                <a:cs typeface="Calibri"/>
                <a:sym typeface="Calibri"/>
              </a:rPr>
              <a:t>Core components of </a:t>
            </a:r>
            <a:r>
              <a:rPr lang="en-US" sz="2400" dirty="0" err="1" smtClean="0">
                <a:solidFill>
                  <a:schemeClr val="lt1"/>
                </a:solidFill>
                <a:latin typeface="Calibri"/>
                <a:ea typeface="Calibri"/>
                <a:cs typeface="Calibri"/>
                <a:sym typeface="Calibri"/>
              </a:rPr>
              <a:t>Innoslate</a:t>
            </a:r>
            <a:r>
              <a:rPr lang="en-US" sz="2400" dirty="0" smtClean="0">
                <a:solidFill>
                  <a:schemeClr val="lt1"/>
                </a:solidFill>
                <a:latin typeface="Calibri"/>
                <a:ea typeface="Calibri"/>
                <a:cs typeface="Calibri"/>
                <a:sym typeface="Calibri"/>
              </a:rPr>
              <a:t> ™ that were tested include:</a:t>
            </a:r>
          </a:p>
          <a:p>
            <a:pPr marL="1370013" lvl="8" indent="-468313">
              <a:spcBef>
                <a:spcPts val="560"/>
              </a:spcBef>
              <a:buClr>
                <a:srgbClr val="006600"/>
              </a:buClr>
              <a:buSzPct val="101190"/>
              <a:buFont typeface="Arial" pitchFamily="34" charset="0"/>
              <a:buChar char="•"/>
            </a:pPr>
            <a:r>
              <a:rPr lang="en-US" sz="2400" dirty="0" smtClean="0">
                <a:solidFill>
                  <a:schemeClr val="lt1"/>
                </a:solidFill>
                <a:latin typeface="Calibri"/>
                <a:ea typeface="Calibri"/>
                <a:cs typeface="Calibri"/>
                <a:sym typeface="Calibri"/>
              </a:rPr>
              <a:t>Database View</a:t>
            </a:r>
          </a:p>
          <a:p>
            <a:pPr marL="1370013" lvl="8" indent="-468313">
              <a:spcBef>
                <a:spcPts val="560"/>
              </a:spcBef>
              <a:buClr>
                <a:srgbClr val="006600"/>
              </a:buClr>
              <a:buSzPct val="101190"/>
              <a:buFont typeface="Arial" pitchFamily="34" charset="0"/>
              <a:buChar char="•"/>
            </a:pPr>
            <a:r>
              <a:rPr lang="en-US" sz="2400" dirty="0" smtClean="0">
                <a:solidFill>
                  <a:schemeClr val="lt1"/>
                </a:solidFill>
                <a:latin typeface="Calibri"/>
                <a:ea typeface="Calibri"/>
                <a:cs typeface="Calibri"/>
                <a:sym typeface="Calibri"/>
              </a:rPr>
              <a:t>Document Analyzer</a:t>
            </a:r>
          </a:p>
          <a:p>
            <a:pPr marL="1370013" lvl="8" indent="-468313">
              <a:spcBef>
                <a:spcPts val="560"/>
              </a:spcBef>
              <a:buClr>
                <a:srgbClr val="006600"/>
              </a:buClr>
              <a:buSzPct val="101190"/>
              <a:buFont typeface="Arial" pitchFamily="34" charset="0"/>
              <a:buChar char="•"/>
            </a:pPr>
            <a:r>
              <a:rPr lang="en-US" sz="2400" dirty="0" smtClean="0">
                <a:solidFill>
                  <a:schemeClr val="lt1"/>
                </a:solidFill>
                <a:latin typeface="Calibri"/>
                <a:ea typeface="Calibri"/>
                <a:cs typeface="Calibri"/>
                <a:sym typeface="Calibri"/>
              </a:rPr>
              <a:t>Collaboration</a:t>
            </a:r>
          </a:p>
          <a:p>
            <a:pPr marL="1370013" lvl="8" indent="-468313">
              <a:spcBef>
                <a:spcPts val="560"/>
              </a:spcBef>
              <a:buClr>
                <a:srgbClr val="006600"/>
              </a:buClr>
              <a:buSzPct val="101190"/>
              <a:buFont typeface="Arial" pitchFamily="34" charset="0"/>
              <a:buChar char="•"/>
            </a:pPr>
            <a:r>
              <a:rPr lang="en-US" sz="2400" dirty="0" smtClean="0">
                <a:solidFill>
                  <a:schemeClr val="lt1"/>
                </a:solidFill>
                <a:latin typeface="Calibri"/>
                <a:ea typeface="Calibri"/>
                <a:cs typeface="Calibri"/>
                <a:sym typeface="Calibri"/>
              </a:rPr>
              <a:t>Requirements</a:t>
            </a:r>
          </a:p>
          <a:p>
            <a:pPr marL="1370013" lvl="8" indent="-468313">
              <a:spcBef>
                <a:spcPts val="560"/>
              </a:spcBef>
              <a:buClr>
                <a:srgbClr val="006600"/>
              </a:buClr>
              <a:buSzPct val="101190"/>
              <a:buFont typeface="Arial" pitchFamily="34" charset="0"/>
              <a:buChar char="•"/>
            </a:pPr>
            <a:r>
              <a:rPr lang="en-US" sz="2400" dirty="0" smtClean="0">
                <a:solidFill>
                  <a:schemeClr val="lt1"/>
                </a:solidFill>
                <a:latin typeface="Calibri"/>
                <a:ea typeface="Calibri"/>
                <a:cs typeface="Calibri"/>
                <a:sym typeface="Calibri"/>
              </a:rPr>
              <a:t>Report Generation</a:t>
            </a:r>
          </a:p>
        </p:txBody>
      </p:sp>
    </p:spTree>
    <p:extLst>
      <p:ext uri="{BB962C8B-B14F-4D97-AF65-F5344CB8AC3E}">
        <p14:creationId xmlns="" xmlns:p14="http://schemas.microsoft.com/office/powerpoint/2010/main" xmlns:mv="urn:schemas-microsoft-com:mac:vml" xmlns:mc="http://schemas.openxmlformats.org/markup-compatibility/2006" val="632958249"/>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
      <a:dk1>
        <a:srgbClr val="000000"/>
      </a:dk1>
      <a:lt1>
        <a:srgbClr val="000000"/>
      </a:lt1>
      <a:dk2>
        <a:srgbClr val="000000"/>
      </a:dk2>
      <a:lt2>
        <a:srgbClr val="5F5F5F"/>
      </a:lt2>
      <a:accent1>
        <a:srgbClr val="FFCC00"/>
      </a:accent1>
      <a:accent2>
        <a:srgbClr val="006600"/>
      </a:accent2>
      <a:accent3>
        <a:srgbClr val="AAAAAA"/>
      </a:accent3>
      <a:accent4>
        <a:srgbClr val="000000"/>
      </a:accent4>
      <a:accent5>
        <a:srgbClr val="FFE2AA"/>
      </a:accent5>
      <a:accent6>
        <a:srgbClr val="005C00"/>
      </a:accent6>
      <a:hlink>
        <a:srgbClr val="CC00CC"/>
      </a:hlink>
      <a:folHlink>
        <a:srgbClr val="99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1390</TotalTime>
  <Words>1689</Words>
  <Application>Microsoft Office PowerPoint</Application>
  <PresentationFormat>On-screen Show (4:3)</PresentationFormat>
  <Paragraphs>156</Paragraphs>
  <Slides>26</Slides>
  <Notes>12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
      <vt:lpstr>SYST699 – Spec Innovations</vt:lpstr>
      <vt:lpstr>Agenda</vt:lpstr>
      <vt:lpstr>Background – SPEC Innovations</vt:lpstr>
      <vt:lpstr>Background – Innoslate™</vt:lpstr>
      <vt:lpstr>Project Problem Definition</vt:lpstr>
      <vt:lpstr>Project Objectives</vt:lpstr>
      <vt:lpstr>Approach Overview</vt:lpstr>
      <vt:lpstr>Meeting and Event Planning Assistant System</vt:lpstr>
      <vt:lpstr>Innoslate™ Capabilities</vt:lpstr>
      <vt:lpstr>Test Scope</vt:lpstr>
      <vt:lpstr>Functionality Testing (1)</vt:lpstr>
      <vt:lpstr>Functionality Testing (2)</vt:lpstr>
      <vt:lpstr>Usability Testing</vt:lpstr>
      <vt:lpstr>Test Cases</vt:lpstr>
      <vt:lpstr>Analysis Scope</vt:lpstr>
      <vt:lpstr>Analysis Results – Database View</vt:lpstr>
      <vt:lpstr>Analysis Results – Requirements</vt:lpstr>
      <vt:lpstr>Analysis Results – Document Analyzer</vt:lpstr>
      <vt:lpstr>Analysis Results – Report Generation</vt:lpstr>
      <vt:lpstr>Recommendations on Existing Features  (1)</vt:lpstr>
      <vt:lpstr>Recommendations on Existing Features  (2)</vt:lpstr>
      <vt:lpstr>Recommendations on Existing Features  (3)</vt:lpstr>
      <vt:lpstr>Future Recommendations (1)</vt:lpstr>
      <vt:lpstr>Future Recommendations (2)</vt:lpstr>
      <vt:lpstr>Questions</vt:lpstr>
      <vt:lpstr>Acknowledgments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SYST699 – Spec Innovations</dc:title>
  <dc:creator>Hammond, Kate</dc:creator>
  <cp:lastModifiedBy>Bruck</cp:lastModifiedBy>
  <cp:revision>154</cp:revision>
  <dcterms:created xsi:type="dcterms:W3CDTF">2012-11-28T02:20:43Z</dcterms:created>
  <dcterms:modified xsi:type="dcterms:W3CDTF">2012-11-29T00:00:47Z</dcterms:modified>
</cp:coreProperties>
</file>