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2" r:id="rId4"/>
    <p:sldId id="263" r:id="rId5"/>
    <p:sldId id="264" r:id="rId6"/>
    <p:sldId id="265" r:id="rId7"/>
    <p:sldId id="283" r:id="rId8"/>
    <p:sldId id="275" r:id="rId9"/>
    <p:sldId id="276" r:id="rId10"/>
    <p:sldId id="284" r:id="rId11"/>
    <p:sldId id="258" r:id="rId12"/>
    <p:sldId id="270" r:id="rId13"/>
    <p:sldId id="285" r:id="rId14"/>
    <p:sldId id="282" r:id="rId15"/>
    <p:sldId id="273" r:id="rId16"/>
    <p:sldId id="286" r:id="rId17"/>
    <p:sldId id="260" r:id="rId18"/>
    <p:sldId id="272" r:id="rId19"/>
    <p:sldId id="280" r:id="rId20"/>
    <p:sldId id="281" r:id="rId21"/>
    <p:sldId id="267" r:id="rId22"/>
    <p:sldId id="27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 autoAdjust="0"/>
    <p:restoredTop sz="94622" autoAdjust="0"/>
  </p:normalViewPr>
  <p:slideViewPr>
    <p:cSldViewPr>
      <p:cViewPr>
        <p:scale>
          <a:sx n="104" d="100"/>
          <a:sy n="104" d="100"/>
        </p:scale>
        <p:origin x="-1720" y="-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D1DE-363E-E648-839E-6E4C1CB9D451}" type="datetimeFigureOut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54B49-CF3D-E143-9627-9710CCF47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C8245-D494-4804-A715-F67D29FDC3ED}" type="datetimeFigureOut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85EE7-38CD-4421-8FE2-F59C74622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40425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Give examples</a:t>
            </a:r>
            <a:r>
              <a:rPr lang="en-US" baseline="0" dirty="0" smtClean="0"/>
              <a:t> of functional and usability evaluation criteria verbally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5EE7-38CD-4421-8FE2-F59C746220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82265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5EE7-38CD-4421-8FE2-F59C746220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5EE7-38CD-4421-8FE2-F59C746220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37071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BDFE-3D3B-DF43-8B07-ACB3671D69AB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F6E6-0F8C-4143-BA79-86DB36A7B0A6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467-37A3-124B-80E2-C8F08BEC22E2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D209-1FAD-FC41-8A3F-03B5206F6578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0F4F-F080-CD42-9E2F-0E919B9B22D1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F1B2-77FC-D245-A544-226590513D53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234C-76ED-F642-AD61-CAEB6CCB0EE8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9FB-2651-B448-97A3-7E8409A3F9C8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A8B5-6C2F-8A40-9349-C1B69A052A56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E47-FE7C-434E-9CCC-1929D7B0F23E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3749-10A6-E246-91AB-4C505C63A27B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445825F-118D-F14A-9E49-3676B58593F4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9428F6-F178-48EF-AC35-2B0B363B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86375"/>
            <a:ext cx="7315200" cy="2595025"/>
          </a:xfrm>
        </p:spPr>
        <p:txBody>
          <a:bodyPr/>
          <a:lstStyle/>
          <a:p>
            <a:r>
              <a:rPr lang="en-US" dirty="0" smtClean="0"/>
              <a:t>Innoslate™ Systems Engineering Management Tool Test and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315200" cy="114463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Aron</a:t>
            </a:r>
            <a:r>
              <a:rPr lang="en-US" sz="2400" dirty="0" smtClean="0"/>
              <a:t> </a:t>
            </a:r>
            <a:r>
              <a:rPr lang="en-US" sz="2400" dirty="0" err="1" smtClean="0"/>
              <a:t>Ceely</a:t>
            </a:r>
            <a:endParaRPr lang="en-US" sz="2400" dirty="0" smtClean="0"/>
          </a:p>
          <a:p>
            <a:r>
              <a:rPr lang="en-US" sz="2400" dirty="0" smtClean="0"/>
              <a:t>Justin Mathews</a:t>
            </a:r>
          </a:p>
          <a:p>
            <a:r>
              <a:rPr lang="en-US" sz="2400" dirty="0" smtClean="0"/>
              <a:t>Kate Stevenson</a:t>
            </a:r>
          </a:p>
          <a:p>
            <a:r>
              <a:rPr lang="en-US" sz="2400" dirty="0" err="1" smtClean="0"/>
              <a:t>Bruck</a:t>
            </a:r>
            <a:r>
              <a:rPr lang="en-US" sz="2400" dirty="0" smtClean="0"/>
              <a:t> </a:t>
            </a:r>
            <a:r>
              <a:rPr lang="en-US" sz="2400" dirty="0" err="1" smtClean="0"/>
              <a:t>Woldie</a:t>
            </a:r>
            <a:endParaRPr lang="en-US" sz="2400" dirty="0"/>
          </a:p>
        </p:txBody>
      </p:sp>
      <p:sp>
        <p:nvSpPr>
          <p:cNvPr id="4" name="Shape 72"/>
          <p:cNvSpPr/>
          <p:nvPr/>
        </p:nvSpPr>
        <p:spPr>
          <a:xfrm>
            <a:off x="4521958" y="4876800"/>
            <a:ext cx="342899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3120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Requirements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6440" r="-6440"/>
          <a:stretch>
            <a:fillRect/>
          </a:stretch>
        </p:blipFill>
        <p:spPr bwMode="auto">
          <a:xfrm>
            <a:off x="381000" y="1713220"/>
            <a:ext cx="845820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5450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Viewer – User Experience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Though Requirements Viewer has all basic features to create and manage a project’s requirements, overall, users felt that this </a:t>
            </a:r>
            <a:r>
              <a:rPr lang="en-US" dirty="0"/>
              <a:t>capability</a:t>
            </a:r>
            <a:r>
              <a:rPr lang="en-US" dirty="0" smtClean="0"/>
              <a:t> could evolve to offer more robustness and better performance.</a:t>
            </a:r>
            <a:endParaRPr lang="en-US" dirty="0" smtClean="0"/>
          </a:p>
          <a:p>
            <a:r>
              <a:rPr lang="en-US" dirty="0"/>
              <a:t>Users did find the validation feature extremely useful enabling systems engineers evaluate the quality of their </a:t>
            </a:r>
            <a:r>
              <a:rPr lang="en-US" dirty="0" smtClean="0"/>
              <a:t>requirements.</a:t>
            </a:r>
          </a:p>
          <a:p>
            <a:r>
              <a:rPr lang="en-US" dirty="0"/>
              <a:t>The ability to easily create predefined and custom relations to other entities is a very powerful feature that helps to build traceability into the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Addition of advanced charting/diagramming capabilities and support for creating a batch of requirements would greatly enhance this feature’s usefulness.</a:t>
            </a:r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40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Viewer – Recommendations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05800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Provide automatic-numbering of requirements or perhaps provide a visual display noting the current numbering scheme.</a:t>
            </a:r>
          </a:p>
          <a:p>
            <a:r>
              <a:rPr lang="en-US" sz="2400" dirty="0" smtClean="0"/>
              <a:t>Provide a progress bar when running the requirements validation function.</a:t>
            </a:r>
          </a:p>
          <a:p>
            <a:r>
              <a:rPr lang="en-US" sz="2400" dirty="0" smtClean="0"/>
              <a:t>Provide the capability to add multiple requirements at once without having to exit to the database view after creating each requirement.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8462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Document Analyzer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6068" r="-6068"/>
          <a:stretch>
            <a:fillRect/>
          </a:stretch>
        </p:blipFill>
        <p:spPr bwMode="auto">
          <a:xfrm>
            <a:off x="228600" y="1752600"/>
            <a:ext cx="868680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2434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 Analyzer – User Experience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7848600" cy="4556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Enables users to easily archive systems engineering artifacts in a single location.</a:t>
            </a:r>
          </a:p>
          <a:p>
            <a:r>
              <a:rPr lang="en-US" sz="2400" dirty="0" smtClean="0"/>
              <a:t>Alleviates users from acquiring and managing other content management tools such as SharePoint.</a:t>
            </a:r>
          </a:p>
          <a:p>
            <a:r>
              <a:rPr lang="en-US" sz="2400" dirty="0" smtClean="0"/>
              <a:t>Can easily leverage existing content from existing artifacts stored in the Innoslate™ database, establish relationships between artifacts and other entities within Innoslate™.</a:t>
            </a:r>
          </a:p>
          <a:p>
            <a:r>
              <a:rPr lang="en-US" sz="2400" dirty="0" smtClean="0"/>
              <a:t>Improves traceability, i.e., requirements, architecture mapping.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325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699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 Analyzer – Recommendations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 explicit message that upload was completed successfully.</a:t>
            </a:r>
          </a:p>
          <a:p>
            <a:r>
              <a:rPr lang="en-US" sz="2400" dirty="0" smtClean="0"/>
              <a:t>Provide error messages that describe the specific reason for upload failures.</a:t>
            </a:r>
          </a:p>
          <a:p>
            <a:r>
              <a:rPr lang="en-US" sz="2400" dirty="0" smtClean="0"/>
              <a:t>During automatic parsing, provide a progress bar to show the status of the parsing process, i.e., percent complete.</a:t>
            </a:r>
          </a:p>
          <a:p>
            <a:r>
              <a:rPr lang="en-US" sz="2400" dirty="0" smtClean="0"/>
              <a:t>During </a:t>
            </a:r>
            <a:r>
              <a:rPr lang="en-US" sz="2400" dirty="0"/>
              <a:t>m</a:t>
            </a:r>
            <a:r>
              <a:rPr lang="en-US" sz="2400" dirty="0" smtClean="0"/>
              <a:t>anual parsing, if a file fails to appear in the extractor window after import, provide a message that describes why a file failed to appear in the extractor window (e.g., perhaps user uploads wrong PDF-version).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206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Report Generator</a:t>
            </a:r>
            <a:endParaRPr lang="en-US" dirty="0"/>
          </a:p>
        </p:txBody>
      </p:sp>
      <p:pic>
        <p:nvPicPr>
          <p:cNvPr id="6" name="Content Placeholder 5" descr="report_gen_screen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238" r="-5238"/>
          <a:stretch>
            <a:fillRect/>
          </a:stretch>
        </p:blipFill>
        <p:spPr>
          <a:xfrm>
            <a:off x="71938" y="1981200"/>
            <a:ext cx="8919662" cy="4571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1394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Generator – User Experience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1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Offers </a:t>
            </a:r>
            <a:r>
              <a:rPr lang="en-US" sz="2400" dirty="0"/>
              <a:t>an impressive list of reports and diagrams that can be easily </a:t>
            </a:r>
            <a:r>
              <a:rPr lang="en-US" sz="2400" dirty="0" smtClean="0"/>
              <a:t>generated and </a:t>
            </a:r>
            <a:r>
              <a:rPr lang="en-US" sz="2400" dirty="0"/>
              <a:t>tailored to meet a systems </a:t>
            </a:r>
            <a:r>
              <a:rPr lang="en-US" sz="2400" dirty="0" smtClean="0"/>
              <a:t>engineer’s </a:t>
            </a:r>
            <a:r>
              <a:rPr lang="en-US" sz="2400" dirty="0" smtClean="0"/>
              <a:t>needs.</a:t>
            </a:r>
          </a:p>
          <a:p>
            <a:r>
              <a:rPr lang="en-US" sz="2400" dirty="0" smtClean="0"/>
              <a:t>Enables systems engineers to create common </a:t>
            </a:r>
            <a:r>
              <a:rPr lang="en-US" sz="2400" dirty="0"/>
              <a:t>document framework </a:t>
            </a:r>
            <a:r>
              <a:rPr lang="en-US" sz="2400" dirty="0" smtClean="0"/>
              <a:t>for industry recognized documents and tailor for project’s specific needs.</a:t>
            </a:r>
          </a:p>
          <a:p>
            <a:r>
              <a:rPr lang="en-US" sz="2400" dirty="0" smtClean="0"/>
              <a:t>Offers a single location for content management by </a:t>
            </a:r>
            <a:r>
              <a:rPr lang="en-US" sz="2400" dirty="0"/>
              <a:t>storing </a:t>
            </a:r>
            <a:r>
              <a:rPr lang="en-US" sz="2400" dirty="0" smtClean="0"/>
              <a:t>all reports (Word format) and document frameworks </a:t>
            </a:r>
            <a:r>
              <a:rPr lang="en-US" sz="2400" dirty="0"/>
              <a:t>in the </a:t>
            </a:r>
            <a:r>
              <a:rPr lang="en-US" sz="2400" dirty="0" smtClean="0"/>
              <a:t>database.</a:t>
            </a:r>
          </a:p>
          <a:p>
            <a:r>
              <a:rPr lang="en-US" sz="2400" dirty="0" smtClean="0"/>
              <a:t>Currently successfully generates:</a:t>
            </a:r>
          </a:p>
          <a:p>
            <a:pPr lvl="1"/>
            <a:r>
              <a:rPr lang="en-US" sz="2000" dirty="0" smtClean="0"/>
              <a:t>CONOPS</a:t>
            </a:r>
          </a:p>
          <a:p>
            <a:pPr lvl="1"/>
            <a:r>
              <a:rPr lang="en-US" sz="2000" dirty="0" smtClean="0"/>
              <a:t>Class Based Reports, i.e., Requirements Documents</a:t>
            </a:r>
          </a:p>
          <a:p>
            <a:pPr lvl="1"/>
            <a:r>
              <a:rPr lang="en-US" sz="2000" dirty="0" smtClean="0"/>
              <a:t>Joint Capabilities Integration Development System (JCIDS)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354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Generator – Recommendations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Finish implementing the </a:t>
            </a:r>
            <a:r>
              <a:rPr lang="en-US" sz="2400" dirty="0" err="1" smtClean="0"/>
              <a:t>DoDAF</a:t>
            </a:r>
            <a:r>
              <a:rPr lang="en-US" sz="2400" dirty="0" smtClean="0"/>
              <a:t> report capability as this is a commonly used enterprise architecture framework.</a:t>
            </a:r>
          </a:p>
          <a:p>
            <a:r>
              <a:rPr lang="en-US" sz="2400" dirty="0" smtClean="0"/>
              <a:t>Improve users ability to access newly generated report by providing a ‘View Report’ button on the ‘Report Completed’ dialog.</a:t>
            </a:r>
          </a:p>
          <a:p>
            <a:r>
              <a:rPr lang="en-US" sz="2400" dirty="0" smtClean="0"/>
              <a:t>Enable the user to generate more systems engineering reports, i.e., Risk Management Plans, Implementation Plans.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5482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1303"/>
            <a:ext cx="7315200" cy="1154097"/>
          </a:xfrm>
        </p:spPr>
        <p:txBody>
          <a:bodyPr/>
          <a:lstStyle/>
          <a:p>
            <a:r>
              <a:rPr lang="en-US" dirty="0" smtClean="0"/>
              <a:t>Future Innoslate™ Features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Project Management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Project Scheduling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Enables project task development, task assignments, and generates reports for project tracking.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Project Scheduling Monitoring and Assessment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Automatically assesses the completeness of artifacts within Innoslate™.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Offers PMs accurate assessment of how the expected and actual schedules align mitigating schedule risk.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Cost Estimation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Enables users to auto generate estimates based on system development cost estimate heuristics and past performance.</a:t>
            </a:r>
          </a:p>
          <a:p>
            <a:pPr marL="32004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833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315200" cy="115409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7848600" cy="4709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Problem Definition and Objectives</a:t>
            </a:r>
          </a:p>
          <a:p>
            <a:r>
              <a:rPr lang="en-US" sz="2400" dirty="0" smtClean="0"/>
              <a:t>Approach Overview</a:t>
            </a:r>
          </a:p>
          <a:p>
            <a:r>
              <a:rPr lang="en-US" sz="2400" dirty="0" smtClean="0"/>
              <a:t>Test Strategy</a:t>
            </a:r>
          </a:p>
          <a:p>
            <a:r>
              <a:rPr lang="en-US" sz="2400" dirty="0" smtClean="0"/>
              <a:t>Innoslate™ Feature User Experience and Recommendations</a:t>
            </a:r>
          </a:p>
          <a:p>
            <a:r>
              <a:rPr lang="en-US" sz="2400" dirty="0" smtClean="0"/>
              <a:t>Future Innoslate™ Features</a:t>
            </a:r>
          </a:p>
          <a:p>
            <a:r>
              <a:rPr lang="en-US" sz="2400" dirty="0" smtClean="0"/>
              <a:t>Way Forward</a:t>
            </a:r>
          </a:p>
          <a:p>
            <a:r>
              <a:rPr lang="en-US" sz="2400" dirty="0" smtClean="0"/>
              <a:t>Acknowledgements</a:t>
            </a:r>
          </a:p>
          <a:p>
            <a:r>
              <a:rPr lang="en-US" sz="2400" dirty="0" smtClean="0"/>
              <a:t>Questions and Answers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8767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Future Innoslate™ Features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458200" cy="45567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Systems Engineering Life Cycle Workflow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Enables users to execute activities and relevant SE artifacts pertaining to a specific phase in the life </a:t>
            </a:r>
            <a:r>
              <a:rPr lang="en-US" sz="2200" dirty="0" smtClean="0"/>
              <a:t>cycle.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Offers users a list of common SE practice artifacts and activities that can be tailored based on a user’s organizational SELC </a:t>
            </a:r>
            <a:r>
              <a:rPr lang="en-US" sz="2200" dirty="0" smtClean="0"/>
              <a:t>workflow.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Highlight artifact dependencies within and across life cycle phases, and what content can be leveraged across </a:t>
            </a:r>
            <a:r>
              <a:rPr lang="en-US" sz="2200" dirty="0" smtClean="0"/>
              <a:t>artifacts.</a:t>
            </a:r>
          </a:p>
          <a:p>
            <a:pPr lvl="1">
              <a:buFont typeface="Wingdings" pitchFamily="2" charset="2"/>
              <a:buChar char="§"/>
            </a:pPr>
            <a:endParaRPr lang="en-US" sz="22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Scriptable Document Object Model (DOM)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It is recommended that Innoslate™ </a:t>
            </a:r>
            <a:r>
              <a:rPr lang="en-US" sz="2200" dirty="0" smtClean="0"/>
              <a:t>publish </a:t>
            </a:r>
            <a:r>
              <a:rPr lang="en-US" sz="2200" dirty="0"/>
              <a:t>a Document Object Model (DOM) and expose the DOM to an Application Programming Interface (API) using a script language like </a:t>
            </a:r>
            <a:r>
              <a:rPr lang="en-US" sz="2200" dirty="0" smtClean="0"/>
              <a:t>JavaScript which </a:t>
            </a:r>
            <a:r>
              <a:rPr lang="en-US" sz="2200" dirty="0"/>
              <a:t>will </a:t>
            </a:r>
            <a:r>
              <a:rPr lang="en-US" sz="2200" dirty="0" smtClean="0"/>
              <a:t>enable creating and manipulating SE </a:t>
            </a:r>
            <a:r>
              <a:rPr lang="en-US" sz="2200" dirty="0"/>
              <a:t>project and its entities </a:t>
            </a:r>
            <a:r>
              <a:rPr lang="en-US" sz="2200" dirty="0" smtClean="0"/>
              <a:t>programmatically.</a:t>
            </a:r>
          </a:p>
          <a:p>
            <a:pPr lvl="1">
              <a:buFont typeface="Wingdings" pitchFamily="2" charset="2"/>
              <a:buChar char="§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2025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315200" cy="3539527"/>
          </a:xfrm>
        </p:spPr>
        <p:txBody>
          <a:bodyPr>
            <a:noAutofit/>
          </a:bodyPr>
          <a:lstStyle/>
          <a:p>
            <a:pPr marL="460375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 smtClean="0"/>
              <a:t>User Forums</a:t>
            </a:r>
          </a:p>
          <a:p>
            <a:pPr marL="643255" lvl="2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 smtClean="0"/>
              <a:t>Establish and host user forums across the SE practice.</a:t>
            </a:r>
          </a:p>
          <a:p>
            <a:pPr marL="643255" lvl="2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 smtClean="0"/>
              <a:t>Attendees should be members of industry and government to capture user demands and SE trends.</a:t>
            </a:r>
          </a:p>
          <a:p>
            <a:pPr marL="643255" lvl="2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 smtClean="0"/>
              <a:t>Receive feedback about user experience with existing Innoslate™ features.</a:t>
            </a:r>
          </a:p>
          <a:p>
            <a:pPr marL="460375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 smtClean="0"/>
              <a:t>Comparative </a:t>
            </a:r>
            <a:r>
              <a:rPr lang="en-US" sz="2000" dirty="0"/>
              <a:t>Trade Study Evaluation</a:t>
            </a:r>
          </a:p>
          <a:p>
            <a:pPr marL="688975" lvl="3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1800" dirty="0"/>
              <a:t>Independent comparative analysis of Innoslate among leading systems engineering management tools (e.g., IBM Rational DOORS, Caliber, Enterprise Architect</a:t>
            </a:r>
            <a:r>
              <a:rPr lang="en-US" sz="1800" dirty="0" smtClean="0"/>
              <a:t>).</a:t>
            </a:r>
          </a:p>
          <a:p>
            <a:pPr marL="688975" lvl="3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1800" dirty="0"/>
              <a:t>Trade Study results may offer feedback as to Strengths, Weaknesses, Opportunities, and Threats (SWOT).</a:t>
            </a:r>
          </a:p>
          <a:p>
            <a:pPr marL="688975" lvl="3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1800" dirty="0"/>
              <a:t>Assist in evaluating recommended modifications and enhancements to Innoslate™ offering the most value.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982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399" cy="1038224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Acknowledgments</a:t>
            </a:r>
            <a:endParaRPr lang="en-US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560"/>
              </a:spcBef>
              <a:buClr>
                <a:schemeClr val="tx2"/>
              </a:buClr>
              <a:buSzPct val="101190"/>
              <a:buFont typeface="Wingdings" pitchFamily="2" charset="2"/>
              <a:buChar char="§"/>
            </a:pPr>
            <a:r>
              <a:rPr lang="en-US" sz="2800" dirty="0" smtClean="0"/>
              <a:t>Thank you to our sponsors at SPEC Innovations:</a:t>
            </a:r>
          </a:p>
          <a:p>
            <a:pPr lvl="2" indent="-457200">
              <a:spcBef>
                <a:spcPts val="560"/>
              </a:spcBef>
              <a:buClr>
                <a:schemeClr val="tx2"/>
              </a:buClr>
              <a:buSzPct val="101190"/>
              <a:buFont typeface="Wingdings" pitchFamily="2" charset="2"/>
              <a:buChar char="§"/>
            </a:pPr>
            <a:r>
              <a:rPr lang="en-US" sz="2800" dirty="0" smtClean="0"/>
              <a:t>Dr. Steven H. Dam, </a:t>
            </a:r>
            <a:r>
              <a:rPr lang="en-US" sz="2800" dirty="0" err="1" smtClean="0"/>
              <a:t>Ph.D</a:t>
            </a:r>
            <a:endParaRPr lang="en-US" sz="2800" dirty="0" smtClean="0"/>
          </a:p>
          <a:p>
            <a:pPr lvl="2" indent="-457200">
              <a:spcBef>
                <a:spcPts val="560"/>
              </a:spcBef>
              <a:buClr>
                <a:schemeClr val="tx2"/>
              </a:buClr>
              <a:buSzPct val="101190"/>
              <a:buFont typeface="Wingdings" pitchFamily="2" charset="2"/>
              <a:buChar char="§"/>
            </a:pPr>
            <a:r>
              <a:rPr lang="en-US" sz="2800" dirty="0" smtClean="0"/>
              <a:t>Chris Ritter</a:t>
            </a:r>
          </a:p>
          <a:p>
            <a:pPr lvl="1" indent="-457200">
              <a:spcBef>
                <a:spcPts val="560"/>
              </a:spcBef>
              <a:buClr>
                <a:schemeClr val="tx2"/>
              </a:buClr>
              <a:buSzPct val="101190"/>
              <a:buFont typeface="Wingdings" pitchFamily="2" charset="2"/>
              <a:buChar char="§"/>
            </a:pPr>
            <a:r>
              <a:rPr lang="en-US" sz="2800" dirty="0" smtClean="0"/>
              <a:t>Thank you to our advisor, Dr. Karla Hoffman</a:t>
            </a:r>
          </a:p>
          <a:p>
            <a:pPr lvl="1" indent="-457200">
              <a:spcBef>
                <a:spcPts val="560"/>
              </a:spcBef>
              <a:buClr>
                <a:schemeClr val="tx2"/>
              </a:buClr>
              <a:buSzPct val="101190"/>
              <a:buFont typeface="Wingdings" pitchFamily="2" charset="2"/>
              <a:buChar char="§"/>
            </a:pPr>
            <a:r>
              <a:rPr lang="en-US" sz="2800" dirty="0" smtClean="0"/>
              <a:t>Thank you to GMU’s SYST and OR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9575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38400"/>
            <a:ext cx="5791200" cy="1154097"/>
          </a:xfrm>
        </p:spPr>
        <p:txBody>
          <a:bodyPr/>
          <a:lstStyle/>
          <a:p>
            <a:pPr algn="ctr"/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5406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/>
          <a:lstStyle/>
          <a:p>
            <a:r>
              <a:rPr lang="en-US" dirty="0" smtClean="0"/>
              <a:t>Background – Innoslate™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>
            <a:normAutofit/>
          </a:bodyPr>
          <a:lstStyle/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eveloped as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an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aggregation of several systems engineering tools and concepts that have been utilized for the past 25 years.</a:t>
            </a:r>
            <a:endParaRPr lang="en-U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Cloud-based web application developed specifically for systems engineers to encompass activities related to the full systems lifecycle.</a:t>
            </a:r>
            <a:endParaRPr lang="en-U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Includes capabilities related to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equirements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anagement, 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</a:t>
            </a:r>
            <a:r>
              <a:rPr lang="x-none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ollaboration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</a:t>
            </a:r>
            <a:r>
              <a:rPr lang="x-none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ystem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odeling,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eporting, and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iscrete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vent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</a:t>
            </a:r>
            <a:r>
              <a:rPr lang="x-none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imulation.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5283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13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Definition and Objectives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76400"/>
            <a:ext cx="8458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x-none" sz="240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Software </a:t>
            </a:r>
            <a:r>
              <a:rPr lang="x-none" sz="2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product development is very new to SPEC Innovations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</a:t>
            </a:r>
            <a:r>
              <a:rPr lang="x-none" sz="2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necessitating a critical review and analysis of the Innoslate™ tool to provide independent feedback and recommendations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with a primary focus on usability and functionality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Objectives:</a:t>
            </a:r>
          </a:p>
          <a:p>
            <a:pPr marL="914400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Testing and critical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evaluation of the capabilities offered by Innoslate™.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Compile and detail test results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recommendations as part of a report to the sponsor.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Deliver the final project report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914400" lvl="1" indent="-457200">
              <a:spcBef>
                <a:spcPts val="560"/>
              </a:spcBef>
              <a:buSzPct val="101190"/>
              <a:buFont typeface="Wingdings" pitchFamily="2" charset="2"/>
              <a:buChar char="§"/>
            </a:pP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</a:t>
            </a: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resent project and finding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</a:t>
            </a:r>
            <a:r>
              <a:rPr lang="x-none" sz="20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to the sponsor and GMU faculty.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endParaRPr lang="en-US" sz="1800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5294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5103"/>
            <a:ext cx="7315200" cy="1154097"/>
          </a:xfrm>
        </p:spPr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Autofit/>
          </a:bodyPr>
          <a:lstStyle/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Leverage completed Systems Engineering (SE) project from a previous MSSE course to test tool in developing SE artifacts.</a:t>
            </a: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Scoped Innoslate™ features for testing and evaluation: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Database Viewer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Requirements Viewer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Document Analyzer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Report Generator</a:t>
            </a:r>
          </a:p>
          <a:p>
            <a:pPr marL="417830" lvl="2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Collaboration</a:t>
            </a: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Scoped test environment to two browsers: Google Chrome and Mozilla Firefox.</a:t>
            </a: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Developed and executed against a test strategy that outlined  evaluation criteria and test cases.</a:t>
            </a:r>
          </a:p>
          <a:p>
            <a:pPr marL="234950" lvl="1" indent="-234950" defTabSz="568325">
              <a:spcBef>
                <a:spcPts val="480"/>
              </a:spcBef>
              <a:buSzPct val="100694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Captured and analyzed test results to develop recommendations for growth and future capabilities.</a:t>
            </a:r>
            <a:endParaRPr lang="x-none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7549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41303"/>
            <a:ext cx="7315200" cy="1154097"/>
          </a:xfrm>
        </p:spPr>
        <p:txBody>
          <a:bodyPr/>
          <a:lstStyle/>
          <a:p>
            <a:r>
              <a:rPr lang="en-US" dirty="0" smtClean="0"/>
              <a:t>Test Strategy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Focus on testing the Functionality and Usability of the tool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Test case development and execution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Test cases based on expected steps and results described in the Innoslate™ User Guide (Described in Final Report).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Evaluation criteria development for Functionality and Usability.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Functionality Testing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Examine how feature(s) functions by inputting data, observing the tool’s actual behaviors in generating outputs, and compare to expected results defined in test cases.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Evaluate results of the test against functional criteria.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Usability Testing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Focused on evaluating the tool’s capability to meet its intended purpose as well as its ease of use.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Evaluate results of test against usability criteria.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26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Database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433" r="-2433"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271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Viewer – 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Robustly designed and developed function providing the ability to create, save, and view various types of class entities such as Assets, Artifacts, and Requirement statements.</a:t>
            </a:r>
          </a:p>
          <a:p>
            <a:r>
              <a:rPr lang="en-US" sz="2400" dirty="0" smtClean="0"/>
              <a:t>User interface browse viewer demonstrates efficient organization of persisted content entities.</a:t>
            </a:r>
          </a:p>
          <a:p>
            <a:r>
              <a:rPr lang="en-US" sz="2400" dirty="0" smtClean="0"/>
              <a:t>Dynamic sorting, filtering, and search functions enables users to find information easily.</a:t>
            </a:r>
          </a:p>
          <a:p>
            <a:r>
              <a:rPr lang="en-US" sz="2400" dirty="0" smtClean="0"/>
              <a:t>Offers the system engineer a valued tool for managing the variety of data elements that comprise system artifacts and documents.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7555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699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Viewer – Recommendations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05800" cy="4648199"/>
          </a:xfrm>
        </p:spPr>
        <p:txBody>
          <a:bodyPr>
            <a:normAutofit/>
          </a:bodyPr>
          <a:lstStyle/>
          <a:p>
            <a:pPr marL="228600" lvl="1"/>
            <a:r>
              <a:rPr lang="en-US" sz="2400" dirty="0" smtClean="0">
                <a:cs typeface="Calibri" pitchFamily="34" charset="0"/>
              </a:rPr>
              <a:t>Include a “Caution/Alert” dialog message to user about data loss when navigating away from an entity create/edit screen.</a:t>
            </a:r>
          </a:p>
          <a:p>
            <a:pPr marL="228600" lvl="1"/>
            <a:r>
              <a:rPr lang="en-US" sz="2400" dirty="0" smtClean="0">
                <a:cs typeface="Calibri" pitchFamily="34" charset="0"/>
              </a:rPr>
              <a:t>Include a graphic indicator to denote that an entity contains one or more attached files.</a:t>
            </a:r>
          </a:p>
          <a:p>
            <a:pPr marL="228600" lvl="1"/>
            <a:r>
              <a:rPr lang="en-US" sz="2400" dirty="0" smtClean="0">
                <a:cs typeface="Calibri" pitchFamily="34" charset="0"/>
              </a:rPr>
              <a:t>Provide the capability to delete files attached to existing database entities.</a:t>
            </a:r>
          </a:p>
          <a:p>
            <a:pPr marL="228600" lvl="1"/>
            <a:r>
              <a:rPr lang="en-US" sz="2400" dirty="0" smtClean="0">
                <a:cs typeface="Calibri" pitchFamily="34" charset="0"/>
              </a:rPr>
              <a:t>Provide a multi-attribute sort capability including the Class attribute within the Database view.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8F6-F178-48EF-AC35-2B0B363B8F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0437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2000</TotalTime>
  <Words>1415</Words>
  <Application>Microsoft Office PowerPoint</Application>
  <PresentationFormat>On-screen Show (4:3)</PresentationFormat>
  <Paragraphs>153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Perspective</vt:lpstr>
      <vt:lpstr>Innoslate™ Systems Engineering Management Tool Test and Analysis</vt:lpstr>
      <vt:lpstr>Agenda</vt:lpstr>
      <vt:lpstr>Background – Innoslate™</vt:lpstr>
      <vt:lpstr>Problem Definition and Objectives</vt:lpstr>
      <vt:lpstr>Approach Overview</vt:lpstr>
      <vt:lpstr>Test Strategy</vt:lpstr>
      <vt:lpstr>Database Viewer</vt:lpstr>
      <vt:lpstr>Database Viewer – User Experience</vt:lpstr>
      <vt:lpstr>Database Viewer – Recommendations</vt:lpstr>
      <vt:lpstr>Requirements Viewer</vt:lpstr>
      <vt:lpstr>Requirements Viewer – User Experience</vt:lpstr>
      <vt:lpstr>Requirements Viewer – Recommendations</vt:lpstr>
      <vt:lpstr>Document Analyzer</vt:lpstr>
      <vt:lpstr>Document Analyzer – User Experience</vt:lpstr>
      <vt:lpstr>Document Analyzer – Recommendations</vt:lpstr>
      <vt:lpstr>Report Generator</vt:lpstr>
      <vt:lpstr>Report Generator – User Experience</vt:lpstr>
      <vt:lpstr>Report Generator – Recommendations</vt:lpstr>
      <vt:lpstr>Future Innoslate™ Features [1]</vt:lpstr>
      <vt:lpstr>Future Innoslate™ Features [2]</vt:lpstr>
      <vt:lpstr>Way Forward</vt:lpstr>
      <vt:lpstr>Acknowledgments</vt:lpstr>
      <vt:lpstr>Questions and Answers</vt:lpstr>
    </vt:vector>
  </TitlesOfParts>
  <Company>The MITRE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Innoslate™ Systems Engineering Management Tool Test and Analysis</dc:title>
  <dc:creator>Hammond, Kate</dc:creator>
  <cp:lastModifiedBy>Aron Ceely</cp:lastModifiedBy>
  <cp:revision>42</cp:revision>
  <dcterms:created xsi:type="dcterms:W3CDTF">2012-12-06T23:50:00Z</dcterms:created>
  <dcterms:modified xsi:type="dcterms:W3CDTF">2012-12-07T02:16:35Z</dcterms:modified>
</cp:coreProperties>
</file>