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6" r:id="rId3"/>
    <p:sldId id="346" r:id="rId4"/>
    <p:sldId id="349" r:id="rId5"/>
    <p:sldId id="315" r:id="rId6"/>
    <p:sldId id="355" r:id="rId7"/>
    <p:sldId id="353" r:id="rId8"/>
    <p:sldId id="340" r:id="rId9"/>
    <p:sldId id="356" r:id="rId10"/>
    <p:sldId id="310" r:id="rId11"/>
    <p:sldId id="291" r:id="rId12"/>
    <p:sldId id="279" r:id="rId13"/>
    <p:sldId id="351" r:id="rId14"/>
    <p:sldId id="280" r:id="rId15"/>
    <p:sldId id="352" r:id="rId16"/>
    <p:sldId id="345" r:id="rId17"/>
    <p:sldId id="283" r:id="rId18"/>
    <p:sldId id="347" r:id="rId19"/>
    <p:sldId id="348" r:id="rId20"/>
    <p:sldId id="326" r:id="rId21"/>
    <p:sldId id="338" r:id="rId22"/>
    <p:sldId id="342" r:id="rId23"/>
    <p:sldId id="343" r:id="rId24"/>
    <p:sldId id="350" r:id="rId25"/>
    <p:sldId id="344" r:id="rId26"/>
    <p:sldId id="308" r:id="rId27"/>
    <p:sldId id="354" r:id="rId28"/>
    <p:sldId id="339" r:id="rId29"/>
    <p:sldId id="341" r:id="rId30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36" autoAdjust="0"/>
    <p:restoredTop sz="93632" autoAdjust="0"/>
  </p:normalViewPr>
  <p:slideViewPr>
    <p:cSldViewPr>
      <p:cViewPr varScale="1">
        <p:scale>
          <a:sx n="120" d="100"/>
          <a:sy n="120" d="100"/>
        </p:scale>
        <p:origin x="-10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D83BC3C4-13BB-4B14-A3DD-B718E28AB8E5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6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1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842399CD-85B2-4462-A5BB-920BABD37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2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label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44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7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3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7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4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2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9CD-85B2-4462-A5BB-920BABD374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BFE-7D3B-4A15-9844-3A35FB5593C2}" type="datetime1">
              <a:rPr lang="en-US" smtClean="0"/>
              <a:t>12/10/12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77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dist="35921" dir="2700000" algn="ctr" rotWithShape="0">
              <a:schemeClr val="bg2"/>
            </a:outerShdw>
            <a:reflection endPos="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525C1044-F3BE-4188-AACE-6699BBBBDC27}" type="datetime1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467600" cy="365125"/>
          </a:xfrm>
        </p:spPr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0128642D-0F0A-488C-85E3-1FA481EA5839}" type="datetime1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467600" cy="365125"/>
          </a:xfrm>
        </p:spPr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D3179D85-DB47-4E15-9181-C434B8FFC4DF}" type="datetime1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467600" cy="365125"/>
          </a:xfrm>
        </p:spPr>
        <p:txBody>
          <a:bodyPr/>
          <a:lstStyle>
            <a:lvl1pPr eaLnBrk="1" hangingPunct="1">
              <a:spcBef>
                <a:spcPct val="50000"/>
              </a:spcBef>
              <a:defRPr/>
            </a:lvl1pPr>
          </a:lstStyle>
          <a:p>
            <a:r>
              <a:rPr lang="en-US" dirty="0" smtClean="0"/>
              <a:t>UNCLASSIFIED Distribution Statement A: Approved for public release; distribution is unlimited.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19C8FD85-990B-4BE3-9767-D9792F0CB411}" type="datetime1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7467600" cy="381001"/>
          </a:xfrm>
        </p:spPr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A75257FD-9061-4998-B525-A2985D5A0096}" type="datetime1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467600" cy="365125"/>
          </a:xfrm>
        </p:spPr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66327190-8128-4108-9942-09CAD0311EA4}" type="datetime1">
              <a:rPr lang="en-US" smtClean="0"/>
              <a:t>12/10/12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467600" cy="365125"/>
          </a:xfrm>
        </p:spPr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B1F0A6AE-8BC1-498C-B0FB-DF2591B1B9E7}" type="datetime1">
              <a:rPr lang="en-US" smtClean="0"/>
              <a:t>12/10/12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467600" cy="365125"/>
          </a:xfrm>
        </p:spPr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D5649CDA-16E7-49EF-94DF-CCB4867A20C0}" type="datetime1">
              <a:rPr lang="en-US" smtClean="0"/>
              <a:t>12/10/12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467600" cy="365125"/>
          </a:xfrm>
        </p:spPr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0CFD8A1D-02CF-4635-8633-A2E2381B47DC}" type="datetime1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467600" cy="365125"/>
          </a:xfrm>
        </p:spPr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492875"/>
            <a:ext cx="905522" cy="365125"/>
          </a:xfrm>
        </p:spPr>
        <p:txBody>
          <a:bodyPr/>
          <a:lstStyle/>
          <a:p>
            <a:fld id="{05258F4F-84CF-45D3-82E2-612CCF11B7AF}" type="datetime1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467600" cy="365125"/>
          </a:xfrm>
        </p:spPr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4928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492875"/>
            <a:ext cx="90552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A9D811-DFCD-4838-ACD6-2B65DF1A0DDF}" type="datetime1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74676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UNCLASSIFIED Distribution Statement A: Approved for public release; distribution is unlimited.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492875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309FDD-14C7-4ADF-BF33-2D5831EA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239000" cy="9366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mbria" pitchFamily="18" charset="0"/>
              </a:rPr>
              <a:t>Ship Maintenance Costs</a:t>
            </a:r>
            <a:endParaRPr lang="en-US" sz="5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4267200" cy="175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Brittany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Basilone</a:t>
            </a: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Rudy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Catahan</a:t>
            </a: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Paul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Heroman</a:t>
            </a: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Jean-Ali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Tavassoli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UNCLASSIFIED Distribution Statement A: Approved for public release; distribution is unlimited.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</a:t>
            </a:r>
            <a:br>
              <a:rPr lang="en-US" dirty="0" smtClean="0"/>
            </a:br>
            <a:r>
              <a:rPr lang="en-US" dirty="0" smtClean="0"/>
              <a:t>DDG-51 Flight 1 </a:t>
            </a:r>
            <a:br>
              <a:rPr lang="en-US" dirty="0" smtClean="0"/>
            </a:br>
            <a:r>
              <a:rPr lang="en-US" dirty="0" smtClean="0"/>
              <a:t>Historical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80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955800"/>
            <a:ext cx="73533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09600"/>
            <a:ext cx="4456112" cy="828675"/>
          </a:xfrm>
        </p:spPr>
        <p:txBody>
          <a:bodyPr/>
          <a:lstStyle/>
          <a:p>
            <a:r>
              <a:rPr lang="en-US" dirty="0" smtClean="0"/>
              <a:t>DDG-51 Flight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228600"/>
            <a:ext cx="4343400" cy="30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Class Name:		Arleigh Burke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Ship Type:		Guided Missile Destroyer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NVR Reference Hull:	DDG-51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Overall Length:	505 ft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Extreme Beam:	66 ft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Maximum Nav. Draft:	31 ft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Light Displacement:	6,691 LT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Full Displacement:	8,960 LT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Hull Material:	Steel Hull, Steel Superstructure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Number of Propellers:	2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Propulsion Type:	Gas Turbines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Officers:		26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Enlisted:		330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029980"/>
            <a:ext cx="73152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DDG 51 Flight 1 will be the focus of our analysis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01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O-Level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99530"/>
            <a:ext cx="3670696" cy="57060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O-Level </a:t>
            </a:r>
            <a:r>
              <a:rPr lang="en-US" dirty="0"/>
              <a:t>costs include material only (performed by ship’s crew)</a:t>
            </a:r>
          </a:p>
          <a:p>
            <a:r>
              <a:rPr lang="en-US" dirty="0" smtClean="0"/>
              <a:t>O-Level median costs generally increase with 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O-Level median manhours show similar trend</a:t>
            </a:r>
          </a:p>
          <a:p>
            <a:pPr lvl="1"/>
            <a:r>
              <a:rPr lang="en-US" dirty="0" smtClean="0"/>
              <a:t>Manhours show greater variability across age levels than total cost</a:t>
            </a:r>
          </a:p>
          <a:p>
            <a:pPr lvl="1"/>
            <a:r>
              <a:rPr lang="en-US" dirty="0" smtClean="0"/>
              <a:t>Variability driven by few ship years that reflect high manhours that do not translate into high costs</a:t>
            </a:r>
          </a:p>
          <a:p>
            <a:pPr lvl="2"/>
            <a:r>
              <a:rPr lang="en-US" dirty="0" smtClean="0"/>
              <a:t>Suggests that these maintenance actions are not material-intensive</a:t>
            </a:r>
          </a:p>
          <a:p>
            <a:pPr lvl="2"/>
            <a:r>
              <a:rPr lang="en-US" dirty="0" smtClean="0"/>
              <a:t>Future research required to gain more insight into these outliers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5015695" cy="271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12" y="3733800"/>
            <a:ext cx="5053888" cy="26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3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" y="4419600"/>
            <a:ext cx="3417277" cy="21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417277" cy="215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731"/>
            <a:ext cx="3429000" cy="216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191000" y="1364096"/>
            <a:ext cx="4543425" cy="3924300"/>
          </a:xfrm>
        </p:spPr>
        <p:txBody>
          <a:bodyPr>
            <a:normAutofit/>
          </a:bodyPr>
          <a:lstStyle/>
          <a:p>
            <a:r>
              <a:rPr lang="en-US" dirty="0" smtClean="0"/>
              <a:t>Throughout the first 15 years of life, O-level maintenance costs increase</a:t>
            </a:r>
          </a:p>
          <a:p>
            <a:r>
              <a:rPr lang="en-US" dirty="0" smtClean="0"/>
              <a:t>Distributions show different shapes, along with increasing means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33800" y="152400"/>
            <a:ext cx="5334000" cy="838200"/>
          </a:xfrm>
        </p:spPr>
        <p:txBody>
          <a:bodyPr/>
          <a:lstStyle/>
          <a:p>
            <a:r>
              <a:rPr lang="en-US" dirty="0" smtClean="0"/>
              <a:t>Age Progression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76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0-5 years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286001" y="2276475"/>
            <a:ext cx="1219199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5-10 years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286001" y="4444721"/>
            <a:ext cx="1219199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10-15 years</a:t>
            </a:r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2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I-Level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733800" cy="50593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I-Level costs include Labor and Material</a:t>
            </a:r>
          </a:p>
          <a:p>
            <a:pPr lvl="1"/>
            <a:r>
              <a:rPr lang="en-US" sz="1500" dirty="0" smtClean="0"/>
              <a:t>Labor is the main cost driver (~85% of I-Level costs)</a:t>
            </a:r>
          </a:p>
          <a:p>
            <a:pPr lvl="1"/>
            <a:r>
              <a:rPr lang="en-US" sz="1500" dirty="0" smtClean="0"/>
              <a:t>Material costs are generally consistent across ages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r>
              <a:rPr lang="en-US" sz="2200" dirty="0" smtClean="0"/>
              <a:t>Median costs and manhours generally increase with age</a:t>
            </a:r>
          </a:p>
          <a:p>
            <a:pPr lvl="1"/>
            <a:r>
              <a:rPr lang="en-US" sz="1500" dirty="0" smtClean="0"/>
              <a:t>Variability tends to increase with age</a:t>
            </a:r>
          </a:p>
          <a:p>
            <a:pPr lvl="2"/>
            <a:endParaRPr lang="en-US" sz="1400" dirty="0" smtClean="0"/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33" y="863612"/>
            <a:ext cx="4913558" cy="26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83" y="3657600"/>
            <a:ext cx="4894508" cy="274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1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429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3429001" cy="216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3429001" cy="214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62400" y="2301701"/>
            <a:ext cx="5000625" cy="3924300"/>
          </a:xfrm>
        </p:spPr>
        <p:txBody>
          <a:bodyPr>
            <a:normAutofit/>
          </a:bodyPr>
          <a:lstStyle/>
          <a:p>
            <a:r>
              <a:rPr lang="en-US" dirty="0" smtClean="0"/>
              <a:t>Bin count and size are thrown off by outliers in years 5-15</a:t>
            </a:r>
          </a:p>
          <a:p>
            <a:endParaRPr lang="en-US" dirty="0" smtClean="0"/>
          </a:p>
          <a:p>
            <a:r>
              <a:rPr lang="en-US" dirty="0" smtClean="0"/>
              <a:t>Although costs appear to increase with age, histogram view is not appropriate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71900" y="428368"/>
            <a:ext cx="5334000" cy="609600"/>
          </a:xfrm>
        </p:spPr>
        <p:txBody>
          <a:bodyPr/>
          <a:lstStyle/>
          <a:p>
            <a:r>
              <a:rPr lang="en-US" dirty="0" smtClean="0"/>
              <a:t>Age Progression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76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0-5 years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286001" y="2223865"/>
            <a:ext cx="1219199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5-10 years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286001" y="4419600"/>
            <a:ext cx="1219199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10-15 years</a:t>
            </a:r>
            <a:endParaRPr lang="en-US" sz="1400" b="1" dirty="0"/>
          </a:p>
        </p:txBody>
      </p:sp>
      <p:sp>
        <p:nvSpPr>
          <p:cNvPr id="3" name="Oval 2"/>
          <p:cNvSpPr/>
          <p:nvPr/>
        </p:nvSpPr>
        <p:spPr>
          <a:xfrm>
            <a:off x="2780881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766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33282" y="2667000"/>
            <a:ext cx="1181518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429000" y="2667000"/>
            <a:ext cx="685800" cy="3505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43278" y="6797675"/>
            <a:ext cx="561975" cy="365125"/>
          </a:xfrm>
        </p:spPr>
        <p:txBody>
          <a:bodyPr/>
          <a:lstStyle/>
          <a:p>
            <a:fld id="{5D309FDD-14C7-4ADF-BF33-2D5831EAE2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D-Level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199"/>
          </a:xfrm>
        </p:spPr>
        <p:txBody>
          <a:bodyPr>
            <a:normAutofit/>
          </a:bodyPr>
          <a:lstStyle/>
          <a:p>
            <a:r>
              <a:rPr lang="en-US" dirty="0" smtClean="0"/>
              <a:t>D-Level maintenance is planned discretely by CNO</a:t>
            </a:r>
          </a:p>
          <a:p>
            <a:pPr lvl="1"/>
            <a:r>
              <a:rPr lang="en-US" sz="1800" dirty="0" smtClean="0"/>
              <a:t>Methodology for O/I-Level analysis cannot be applied to D-Level</a:t>
            </a:r>
          </a:p>
          <a:p>
            <a:r>
              <a:rPr lang="en-US" dirty="0" smtClean="0"/>
              <a:t>D-Level maintenance periods scheduled by OPNAVNOTE 4700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900" dirty="0" smtClean="0"/>
          </a:p>
          <a:p>
            <a:r>
              <a:rPr lang="en-US" dirty="0" smtClean="0"/>
              <a:t>Schedule above represents a notional profile</a:t>
            </a:r>
          </a:p>
          <a:p>
            <a:pPr lvl="1"/>
            <a:r>
              <a:rPr lang="en-US" sz="1800" dirty="0" smtClean="0"/>
              <a:t>Guidance changes every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590800"/>
            <a:ext cx="8562975" cy="178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1950" y="437253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8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03" y="3048000"/>
            <a:ext cx="5927397" cy="340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D-Level Maintenance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14399"/>
            <a:ext cx="8077200" cy="220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Compared actual cost returns with OPNAVNOTE 4700 guidance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Converted </a:t>
            </a:r>
            <a:r>
              <a:rPr lang="en-US" sz="1400" dirty="0" err="1" smtClean="0">
                <a:solidFill>
                  <a:schemeClr val="tx1"/>
                </a:solidFill>
              </a:rPr>
              <a:t>manday</a:t>
            </a:r>
            <a:r>
              <a:rPr lang="en-US" sz="1400" dirty="0" smtClean="0">
                <a:solidFill>
                  <a:schemeClr val="tx1"/>
                </a:solidFill>
              </a:rPr>
              <a:t> guidance to notional FY13$ for comparison (labor and material)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Most hulls have lower cumulative costs than planned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Actual costs reflect multiple iterations of OPNAVNOTE 4700 guidance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Notional line represents latest guidance 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Possibility that ships are not being maintained to the extent required (unable to confirm) 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Possibility that work is being completed at another level of maintenance (unable to confirm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3837801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OPNAVNOTE 4700 FY13$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24275" y="4163199"/>
            <a:ext cx="1000125" cy="8660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3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</a:t>
            </a:r>
            <a:br>
              <a:rPr lang="en-US" dirty="0" smtClean="0"/>
            </a:br>
            <a:r>
              <a:rPr lang="en-US" dirty="0" smtClean="0"/>
              <a:t>DDG-51 Flight 1 </a:t>
            </a:r>
            <a:br>
              <a:rPr lang="en-US" dirty="0" smtClean="0"/>
            </a:br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851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62000"/>
            <a:ext cx="8527847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  <a:p>
            <a:pPr lvl="1"/>
            <a:r>
              <a:rPr lang="en-US" sz="2000" dirty="0" smtClean="0"/>
              <a:t>Normalized general aging trends to compare multiple combatant classes</a:t>
            </a:r>
            <a:endParaRPr lang="en-US" sz="2000" dirty="0"/>
          </a:p>
          <a:p>
            <a:pPr lvl="2"/>
            <a:r>
              <a:rPr lang="en-US" sz="2000" dirty="0" smtClean="0"/>
              <a:t>Quantified </a:t>
            </a:r>
            <a:r>
              <a:rPr lang="en-US" sz="2000" dirty="0"/>
              <a:t>aging impacts that can be applied to future ship platforms </a:t>
            </a:r>
          </a:p>
          <a:p>
            <a:pPr lvl="1"/>
            <a:r>
              <a:rPr lang="en-US" sz="2000" dirty="0"/>
              <a:t>Forecasted future maintenance costs of </a:t>
            </a:r>
            <a:r>
              <a:rPr lang="en-US" sz="2000" dirty="0" smtClean="0"/>
              <a:t>DDG-51 </a:t>
            </a:r>
            <a:r>
              <a:rPr lang="en-US" sz="2000" dirty="0"/>
              <a:t>Flight 1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76500"/>
            <a:ext cx="72009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7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All Hands on Deck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Brittany </a:t>
            </a:r>
            <a:r>
              <a:rPr lang="en-US" dirty="0" err="1" smtClean="0"/>
              <a:t>Basilone</a:t>
            </a:r>
            <a:r>
              <a:rPr lang="en-US" dirty="0" smtClean="0"/>
              <a:t>, MS OR (Fall 2012)</a:t>
            </a:r>
          </a:p>
          <a:p>
            <a:pPr lvl="1"/>
            <a:r>
              <a:rPr lang="en-US" dirty="0" smtClean="0"/>
              <a:t>Rudy Catahan, MS SE (Fall 2013)</a:t>
            </a:r>
          </a:p>
          <a:p>
            <a:pPr lvl="1"/>
            <a:r>
              <a:rPr lang="en-US" dirty="0" smtClean="0"/>
              <a:t>Paul </a:t>
            </a:r>
            <a:r>
              <a:rPr lang="en-US" dirty="0" err="1" smtClean="0"/>
              <a:t>Heroman</a:t>
            </a:r>
            <a:r>
              <a:rPr lang="en-US" dirty="0" smtClean="0"/>
              <a:t>, MS OR (Fall 2012)</a:t>
            </a:r>
          </a:p>
          <a:p>
            <a:pPr lvl="1"/>
            <a:r>
              <a:rPr lang="en-US" dirty="0" smtClean="0"/>
              <a:t>Jean-Ali Tavassoli, MS OR (Fall 2012)</a:t>
            </a:r>
          </a:p>
          <a:p>
            <a:r>
              <a:rPr lang="en-US" dirty="0" smtClean="0"/>
              <a:t>Sponsor</a:t>
            </a:r>
          </a:p>
          <a:p>
            <a:pPr lvl="1"/>
            <a:r>
              <a:rPr lang="en-US" dirty="0" smtClean="0"/>
              <a:t>NAVSEA Cost Community</a:t>
            </a:r>
          </a:p>
          <a:p>
            <a:pPr lvl="2"/>
            <a:r>
              <a:rPr lang="en-US" dirty="0" smtClean="0"/>
              <a:t>Naval Surface Warfare Center, </a:t>
            </a:r>
            <a:r>
              <a:rPr lang="en-US" dirty="0" err="1" smtClean="0"/>
              <a:t>Carderock</a:t>
            </a:r>
            <a:r>
              <a:rPr lang="en-US" dirty="0" smtClean="0"/>
              <a:t> Division (NSWCCD)</a:t>
            </a:r>
            <a:r>
              <a:rPr lang="en-US" dirty="0"/>
              <a:t> Code </a:t>
            </a:r>
            <a:r>
              <a:rPr lang="en-US" dirty="0" smtClean="0"/>
              <a:t>2110, Cost Effectiveness Branch</a:t>
            </a:r>
          </a:p>
          <a:p>
            <a:pPr lvl="3"/>
            <a:r>
              <a:rPr lang="en-US" dirty="0" smtClean="0"/>
              <a:t>Molly Mertz, Cost Team Lead</a:t>
            </a:r>
          </a:p>
          <a:p>
            <a:pPr lvl="2"/>
            <a:r>
              <a:rPr lang="en-US" dirty="0" smtClean="0"/>
              <a:t>NAVSEA 05C Cost Engineering and Industrial Analysis Group</a:t>
            </a:r>
          </a:p>
          <a:p>
            <a:pPr lvl="3"/>
            <a:r>
              <a:rPr lang="en-US" dirty="0" smtClean="0"/>
              <a:t>Technical Warrant Holder for Cost Analysis</a:t>
            </a:r>
          </a:p>
          <a:p>
            <a:pPr lvl="2"/>
            <a:r>
              <a:rPr lang="en-US" dirty="0" smtClean="0"/>
              <a:t>Naval Center for Cost Analysis (NCCA)</a:t>
            </a:r>
          </a:p>
          <a:p>
            <a:pPr lvl="3"/>
            <a:r>
              <a:rPr lang="en-US" dirty="0" smtClean="0"/>
              <a:t>Mike Carey, VAMOSC Program Manager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5791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 Views expressed in this study are those of the authors and do not reflect views of the US Navy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8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33600"/>
            <a:ext cx="8020050" cy="439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O-Level Cost Aging Factors</a:t>
            </a:r>
            <a:endParaRPr lang="en-US" dirty="0"/>
          </a:p>
        </p:txBody>
      </p:sp>
      <p:sp>
        <p:nvSpPr>
          <p:cNvPr id="16" name="Right Brace 15"/>
          <p:cNvSpPr/>
          <p:nvPr/>
        </p:nvSpPr>
        <p:spPr>
          <a:xfrm>
            <a:off x="8077200" y="2705658"/>
            <a:ext cx="228600" cy="1096834"/>
          </a:xfrm>
          <a:prstGeom prst="rightBrac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4191000"/>
            <a:ext cx="20646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FFG-7 shows an increasing trend </a:t>
            </a:r>
            <a:r>
              <a:rPr lang="en-US" sz="1400" dirty="0" smtClean="0"/>
              <a:t>in terms </a:t>
            </a:r>
            <a:r>
              <a:rPr lang="en-US" sz="1400" dirty="0"/>
              <a:t>of </a:t>
            </a:r>
            <a:r>
              <a:rPr lang="en-US" sz="1400" dirty="0" smtClean="0"/>
              <a:t>manhours</a:t>
            </a:r>
            <a:r>
              <a:rPr lang="en-US" sz="1400" dirty="0"/>
              <a:t>, but not in terms of </a:t>
            </a:r>
            <a:r>
              <a:rPr lang="en-US" sz="1400" dirty="0" smtClean="0"/>
              <a:t>costs</a:t>
            </a:r>
            <a:r>
              <a:rPr lang="en-US" sz="1400" dirty="0"/>
              <a:t>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8378386" y="3295044"/>
            <a:ext cx="696642" cy="88245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066800"/>
            <a:ext cx="39338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5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" y="1981200"/>
            <a:ext cx="895819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-Level Cost Aging Factors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2448580"/>
            <a:ext cx="20646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Classes generally show similar aging factors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028700"/>
            <a:ext cx="39338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7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5338"/>
            <a:ext cx="6553200" cy="38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O-Level DDG-51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752600"/>
          </a:xfrm>
        </p:spPr>
        <p:txBody>
          <a:bodyPr/>
          <a:lstStyle/>
          <a:p>
            <a:r>
              <a:rPr lang="en-US" dirty="0" smtClean="0"/>
              <a:t>DDG-51 Flight 1 data available through age 16</a:t>
            </a:r>
          </a:p>
          <a:p>
            <a:r>
              <a:rPr lang="en-US" dirty="0" smtClean="0"/>
              <a:t>Leveraged other historical combatant trends to extrapolate future of DDG-51 maintenance costs</a:t>
            </a:r>
          </a:p>
          <a:p>
            <a:r>
              <a:rPr lang="en-US" dirty="0"/>
              <a:t>Range of forecasts can be used to develop risk ranges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629400" y="3048000"/>
            <a:ext cx="381000" cy="76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8500" y="2895600"/>
            <a:ext cx="163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Possible future trends based on other historical combatants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12" y="4343400"/>
            <a:ext cx="3724275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209800"/>
            <a:ext cx="6334735" cy="4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I-Level DDG-51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400800" y="2667000"/>
            <a:ext cx="381000" cy="76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2438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Possible future trends based on other historical combatants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DDG-51 Flight 1 data available through age 16</a:t>
            </a:r>
          </a:p>
          <a:p>
            <a:r>
              <a:rPr lang="en-US" dirty="0" smtClean="0"/>
              <a:t>Leveraged other historical combatant trends to extrapolate future of DDG-51 maintenance costs</a:t>
            </a:r>
          </a:p>
          <a:p>
            <a:r>
              <a:rPr lang="en-US" dirty="0" smtClean="0"/>
              <a:t>Range of forecasts can be used to develop risk ranges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343400"/>
            <a:ext cx="3667125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5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78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Analysis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Investigated non-cost element effects on trends</a:t>
            </a:r>
          </a:p>
          <a:p>
            <a:pPr lvl="1"/>
            <a:r>
              <a:rPr lang="en-US" dirty="0" smtClean="0"/>
              <a:t>Operational Tempo: Steaming Hours Underway/Not Underway</a:t>
            </a:r>
          </a:p>
          <a:p>
            <a:pPr lvl="1"/>
            <a:r>
              <a:rPr lang="en-US" dirty="0" smtClean="0"/>
              <a:t>Enlisted Personnel count</a:t>
            </a:r>
          </a:p>
          <a:p>
            <a:r>
              <a:rPr lang="en-US" dirty="0" smtClean="0"/>
              <a:t>Considered stochastic approach </a:t>
            </a:r>
          </a:p>
          <a:p>
            <a:pPr lvl="1"/>
            <a:r>
              <a:rPr lang="en-US" dirty="0" smtClean="0"/>
              <a:t>Visually inspected distributions of cost by age using histograms</a:t>
            </a:r>
          </a:p>
          <a:p>
            <a:pPr lvl="1"/>
            <a:r>
              <a:rPr lang="en-US" dirty="0" smtClean="0"/>
              <a:t>Found best fit probability density function</a:t>
            </a:r>
          </a:p>
          <a:p>
            <a:r>
              <a:rPr lang="en-US" dirty="0" smtClean="0"/>
              <a:t>Started initial analysis on Amphibious vessels</a:t>
            </a:r>
          </a:p>
          <a:p>
            <a:pPr lvl="1"/>
            <a:r>
              <a:rPr lang="en-US" dirty="0" smtClean="0"/>
              <a:t>O/I-Level analysis performed</a:t>
            </a:r>
          </a:p>
          <a:p>
            <a:pPr lvl="1"/>
            <a:r>
              <a:rPr lang="en-US" dirty="0" smtClean="0"/>
              <a:t>Further data understanding necessary</a:t>
            </a:r>
          </a:p>
          <a:p>
            <a:r>
              <a:rPr lang="en-US" dirty="0" smtClean="0"/>
              <a:t>Researched existing studies</a:t>
            </a:r>
          </a:p>
          <a:p>
            <a:pPr lvl="1"/>
            <a:r>
              <a:rPr lang="en-US" dirty="0" smtClean="0"/>
              <a:t>Service Life Extension Plan (SLEP) Study for Amphibious vessel</a:t>
            </a:r>
          </a:p>
          <a:p>
            <a:pPr lvl="1"/>
            <a:r>
              <a:rPr lang="en-US" dirty="0" smtClean="0"/>
              <a:t>Technical Foundation </a:t>
            </a:r>
            <a:r>
              <a:rPr lang="en-US" dirty="0"/>
              <a:t>P</a:t>
            </a:r>
            <a:r>
              <a:rPr lang="en-US" dirty="0" smtClean="0"/>
              <a:t>aper for Amphibious vessel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2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Refine current approach</a:t>
            </a:r>
          </a:p>
          <a:p>
            <a:pPr lvl="1"/>
            <a:r>
              <a:rPr lang="en-US" dirty="0" smtClean="0"/>
              <a:t>Gain additional data understanding</a:t>
            </a:r>
          </a:p>
          <a:p>
            <a:pPr lvl="2"/>
            <a:r>
              <a:rPr lang="en-US" dirty="0" smtClean="0"/>
              <a:t>Research </a:t>
            </a:r>
            <a:r>
              <a:rPr lang="en-US" dirty="0"/>
              <a:t>cause of </a:t>
            </a:r>
            <a:r>
              <a:rPr lang="en-US" dirty="0" smtClean="0"/>
              <a:t>outliers</a:t>
            </a:r>
          </a:p>
          <a:p>
            <a:pPr lvl="2"/>
            <a:r>
              <a:rPr lang="en-US" dirty="0" smtClean="0"/>
              <a:t>Consider why planned maintenance costs do not match actual costs expended </a:t>
            </a:r>
          </a:p>
          <a:p>
            <a:pPr lvl="1"/>
            <a:r>
              <a:rPr lang="en-US" dirty="0" smtClean="0"/>
              <a:t>Compare actual costs with budgeted costs</a:t>
            </a:r>
          </a:p>
          <a:p>
            <a:pPr lvl="2"/>
            <a:r>
              <a:rPr lang="en-US" dirty="0" smtClean="0"/>
              <a:t>Explore VAMOSC Depot Universe to obtain actual start and end dates of maintenance periods</a:t>
            </a:r>
          </a:p>
          <a:p>
            <a:pPr lvl="2"/>
            <a:r>
              <a:rPr lang="en-US" dirty="0" smtClean="0"/>
              <a:t>Overlay annual O&amp;MN allocations to compare actuals costs with budgets</a:t>
            </a:r>
          </a:p>
          <a:p>
            <a:pPr lvl="1"/>
            <a:r>
              <a:rPr lang="en-US" dirty="0" smtClean="0"/>
              <a:t>Examine if trends hold across multiple ship types</a:t>
            </a:r>
          </a:p>
          <a:p>
            <a:pPr lvl="2"/>
            <a:r>
              <a:rPr lang="en-US" dirty="0" smtClean="0"/>
              <a:t>Submarines</a:t>
            </a:r>
          </a:p>
          <a:p>
            <a:pPr lvl="2"/>
            <a:r>
              <a:rPr lang="en-US" dirty="0" smtClean="0"/>
              <a:t>Air Craft Carriers</a:t>
            </a:r>
          </a:p>
          <a:p>
            <a:pPr lvl="2"/>
            <a:r>
              <a:rPr lang="en-US" dirty="0" smtClean="0"/>
              <a:t>Amphibious Vessels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" y="76200"/>
            <a:ext cx="9144000" cy="990600"/>
          </a:xfrm>
        </p:spPr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Sponsor has requested the following: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Age </a:t>
            </a:r>
            <a:r>
              <a:rPr lang="en-US" dirty="0"/>
              <a:t>curve/factor for </a:t>
            </a:r>
            <a:r>
              <a:rPr lang="en-US" dirty="0" smtClean="0"/>
              <a:t>DDG-51class at appropriate levels of maintenance</a:t>
            </a:r>
          </a:p>
          <a:p>
            <a:pPr marL="1200150" lvl="2" indent="-342900">
              <a:buFont typeface="Wingdings" pitchFamily="2" charset="2"/>
              <a:buChar char="ü"/>
            </a:pPr>
            <a:r>
              <a:rPr lang="en-US" dirty="0" smtClean="0"/>
              <a:t>DDG-51 Flight 1 aging factors for O-Level and I-Level maintenance costs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Forecasted factors for future DDG-51 maintenance costs</a:t>
            </a:r>
          </a:p>
          <a:p>
            <a:pPr marL="1200150" lvl="2" indent="-342900">
              <a:buFont typeface="Wingdings" pitchFamily="2" charset="2"/>
              <a:buChar char="ü"/>
            </a:pPr>
            <a:r>
              <a:rPr lang="en-US" dirty="0" smtClean="0"/>
              <a:t>DDG-51 Flight 1 forecasted aging factors based on FFG-7 and CG-47 classes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Guidance/documentation </a:t>
            </a:r>
            <a:r>
              <a:rPr lang="en-US" dirty="0"/>
              <a:t>on </a:t>
            </a:r>
            <a:r>
              <a:rPr lang="en-US" dirty="0" smtClean="0"/>
              <a:t>analysis &amp; application</a:t>
            </a:r>
          </a:p>
          <a:p>
            <a:pPr marL="1200150" lvl="2" indent="-342900">
              <a:buFont typeface="Wingdings" pitchFamily="2" charset="2"/>
              <a:buChar char="ü"/>
            </a:pPr>
            <a:r>
              <a:rPr lang="en-US" dirty="0" smtClean="0"/>
              <a:t>Guidance/Documentation of analysis and application included in package to sponsor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41148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91000"/>
            <a:ext cx="8077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Aging Impact analysis will be incorporated into estimates produced by the, NAVSEA 05C, </a:t>
            </a:r>
            <a:r>
              <a:rPr lang="en-US" dirty="0"/>
              <a:t>Navy’s technical warrant holder for </a:t>
            </a:r>
            <a:r>
              <a:rPr lang="en-US" dirty="0" smtClean="0"/>
              <a:t>cost.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4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you were an ORSE-</a:t>
            </a:r>
            <a:r>
              <a:rPr lang="en-US" dirty="0" err="1" smtClean="0"/>
              <a:t>ome</a:t>
            </a:r>
            <a:r>
              <a:rPr lang="en-US" dirty="0" smtClean="0"/>
              <a:t> audience </a:t>
            </a:r>
            <a:r>
              <a:rPr lang="en-US" dirty="0" smtClean="0">
                <a:sym typeface="Wingdings" pitchFamily="2" charset="2"/>
              </a:rPr>
              <a:t>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8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http://www.navy.mil/view_image.asp?id=</a:t>
            </a:r>
            <a:r>
              <a:rPr lang="en-US" dirty="0" smtClean="0"/>
              <a:t>130721</a:t>
            </a:r>
          </a:p>
          <a:p>
            <a:r>
              <a:rPr lang="en-US" dirty="0"/>
              <a:t>http://www.navy.mil/view_image.asp?id=</a:t>
            </a:r>
            <a:r>
              <a:rPr lang="en-US" dirty="0" smtClean="0"/>
              <a:t>68934</a:t>
            </a:r>
          </a:p>
          <a:p>
            <a:r>
              <a:rPr lang="en-US" dirty="0"/>
              <a:t>http://</a:t>
            </a:r>
            <a:r>
              <a:rPr lang="en-US" dirty="0" smtClean="0"/>
              <a:t>www.navy.mil/view_image.asp?id=137844</a:t>
            </a:r>
          </a:p>
          <a:p>
            <a:r>
              <a:rPr lang="en-US" dirty="0" smtClean="0"/>
              <a:t>https://www.dau.mil/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pPr lvl="1"/>
            <a:r>
              <a:rPr lang="en-US" sz="1800" dirty="0"/>
              <a:t>Problem Definition</a:t>
            </a:r>
          </a:p>
          <a:p>
            <a:pPr lvl="1"/>
            <a:r>
              <a:rPr lang="en-US" sz="1800" dirty="0" smtClean="0"/>
              <a:t>Types of Maintenance</a:t>
            </a:r>
          </a:p>
          <a:p>
            <a:pPr lvl="1"/>
            <a:r>
              <a:rPr lang="en-US" sz="1800" dirty="0" smtClean="0"/>
              <a:t>Data Sources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sz="1800" dirty="0" smtClean="0"/>
              <a:t>DDG-51 Flight 1 Historical (First half of life)</a:t>
            </a:r>
          </a:p>
          <a:p>
            <a:pPr lvl="1"/>
            <a:r>
              <a:rPr lang="en-US" sz="1800" dirty="0" smtClean="0"/>
              <a:t>DDG-51 Flight 1 Forecast (Second half of life)</a:t>
            </a:r>
          </a:p>
          <a:p>
            <a:r>
              <a:rPr lang="en-US" dirty="0" smtClean="0"/>
              <a:t>Wrap-Up</a:t>
            </a:r>
          </a:p>
          <a:p>
            <a:pPr lvl="1"/>
            <a:r>
              <a:rPr lang="en-US" sz="1800" dirty="0" smtClean="0"/>
              <a:t>Other Analysis Performed</a:t>
            </a:r>
          </a:p>
          <a:p>
            <a:pPr lvl="1"/>
            <a:r>
              <a:rPr lang="en-US" sz="1800" dirty="0" smtClean="0"/>
              <a:t>Further Studies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7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991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" y="0"/>
            <a:ext cx="9144000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200400"/>
            <a:ext cx="4343400" cy="220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Theoretical Modeling</a:t>
            </a:r>
            <a:endParaRPr lang="en-US" dirty="0"/>
          </a:p>
          <a:p>
            <a:pPr lvl="1"/>
            <a:r>
              <a:rPr lang="en-US" dirty="0" smtClean="0"/>
              <a:t>Estimating ship maintenance is currently very static (historical average applied to every year of estimate)</a:t>
            </a:r>
          </a:p>
          <a:p>
            <a:pPr lvl="1"/>
            <a:r>
              <a:rPr lang="en-US" dirty="0" smtClean="0"/>
              <a:t>Although aging impacts are inherent in the average, estimates are not as dynamic as desired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3200400"/>
            <a:ext cx="4267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Reality</a:t>
            </a:r>
          </a:p>
          <a:p>
            <a:pPr lvl="1"/>
            <a:r>
              <a:rPr lang="en-US" dirty="0" smtClean="0"/>
              <a:t>Maintenance costs are not the same every year</a:t>
            </a:r>
          </a:p>
          <a:p>
            <a:pPr lvl="1"/>
            <a:r>
              <a:rPr lang="en-US" dirty="0" smtClean="0"/>
              <a:t>Goal is to adjust </a:t>
            </a:r>
            <a:r>
              <a:rPr lang="en-US" dirty="0"/>
              <a:t>cost estimating models to better reflect </a:t>
            </a:r>
            <a:r>
              <a:rPr lang="en-US" dirty="0" smtClean="0"/>
              <a:t>reality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191000" cy="2261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567238" y="3124200"/>
            <a:ext cx="9525" cy="228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 flipH="1" flipV="1">
            <a:off x="5162550" y="2228850"/>
            <a:ext cx="1981200" cy="419100"/>
          </a:xfrm>
          <a:prstGeom prst="bentConnector3">
            <a:avLst>
              <a:gd name="adj1" fmla="val -94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562600"/>
            <a:ext cx="44005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1" name="Straight Arrow Connector 1050"/>
          <p:cNvCxnSpPr/>
          <p:nvPr/>
        </p:nvCxnSpPr>
        <p:spPr>
          <a:xfrm flipV="1">
            <a:off x="1066800" y="1828800"/>
            <a:ext cx="1981200" cy="1447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4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cost </a:t>
            </a:r>
            <a:r>
              <a:rPr lang="en-US" dirty="0"/>
              <a:t>e</a:t>
            </a:r>
            <a:r>
              <a:rPr lang="en-US" dirty="0" smtClean="0"/>
              <a:t>stimating is at an all-time high</a:t>
            </a:r>
          </a:p>
          <a:p>
            <a:pPr lvl="1"/>
            <a:r>
              <a:rPr lang="en-US" sz="1800" dirty="0" smtClean="0"/>
              <a:t>Increased scrutiny of </a:t>
            </a:r>
            <a:r>
              <a:rPr lang="en-US" sz="1800" dirty="0"/>
              <a:t>d</a:t>
            </a:r>
            <a:r>
              <a:rPr lang="en-US" sz="1800" dirty="0" smtClean="0"/>
              <a:t>efense budgets/Fiscal constraints </a:t>
            </a:r>
          </a:p>
          <a:p>
            <a:pPr lvl="1"/>
            <a:r>
              <a:rPr lang="en-US" sz="1800" dirty="0" smtClean="0"/>
              <a:t>Navy must be better equipped to anticipate costs </a:t>
            </a:r>
          </a:p>
          <a:p>
            <a:r>
              <a:rPr lang="en-US" dirty="0" smtClean="0"/>
              <a:t>Lifecycle cost estimating includes 4 phases:</a:t>
            </a:r>
          </a:p>
          <a:p>
            <a:pPr lvl="1"/>
            <a:r>
              <a:rPr lang="en-US" sz="1800" dirty="0" smtClean="0"/>
              <a:t>Research &amp; Development</a:t>
            </a:r>
          </a:p>
          <a:p>
            <a:pPr lvl="1"/>
            <a:r>
              <a:rPr lang="en-US" sz="1800" dirty="0" smtClean="0"/>
              <a:t>Procurement</a:t>
            </a:r>
          </a:p>
          <a:p>
            <a:pPr lvl="1"/>
            <a:r>
              <a:rPr lang="en-US" sz="1800" i="1" dirty="0" smtClean="0"/>
              <a:t>Operations &amp; Sustainment (O&amp;S) – tends to be most expensive</a:t>
            </a:r>
          </a:p>
          <a:p>
            <a:pPr lvl="1"/>
            <a:r>
              <a:rPr lang="en-US" sz="1800" dirty="0" smtClean="0"/>
              <a:t>Disposal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041799" y="3048000"/>
            <a:ext cx="7060403" cy="3638454"/>
            <a:chOff x="192" y="960"/>
            <a:chExt cx="5713" cy="2928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947" y="3458"/>
              <a:ext cx="965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Years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34" y="1584"/>
              <a:ext cx="0" cy="187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018" y="1584"/>
              <a:ext cx="1200" cy="1872"/>
            </a:xfrm>
            <a:custGeom>
              <a:avLst/>
              <a:gdLst>
                <a:gd name="T0" fmla="*/ 0 w 1317"/>
                <a:gd name="T1" fmla="*/ 1867 h 1878"/>
                <a:gd name="T2" fmla="*/ 47 w 1317"/>
                <a:gd name="T3" fmla="*/ 1531 h 1878"/>
                <a:gd name="T4" fmla="*/ 184 w 1317"/>
                <a:gd name="T5" fmla="*/ 1030 h 1878"/>
                <a:gd name="T6" fmla="*/ 215 w 1317"/>
                <a:gd name="T7" fmla="*/ 904 h 1878"/>
                <a:gd name="T8" fmla="*/ 401 w 1317"/>
                <a:gd name="T9" fmla="*/ 636 h 1878"/>
                <a:gd name="T10" fmla="*/ 633 w 1317"/>
                <a:gd name="T11" fmla="*/ 84 h 1878"/>
                <a:gd name="T12" fmla="*/ 795 w 1317"/>
                <a:gd name="T13" fmla="*/ 424 h 1878"/>
                <a:gd name="T14" fmla="*/ 831 w 1317"/>
                <a:gd name="T15" fmla="*/ 140 h 1878"/>
                <a:gd name="T16" fmla="*/ 1052 w 1317"/>
                <a:gd name="T17" fmla="*/ 626 h 1878"/>
                <a:gd name="T18" fmla="*/ 1103 w 1317"/>
                <a:gd name="T19" fmla="*/ 842 h 1878"/>
                <a:gd name="T20" fmla="*/ 1163 w 1317"/>
                <a:gd name="T21" fmla="*/ 1101 h 1878"/>
                <a:gd name="T22" fmla="*/ 1240 w 1317"/>
                <a:gd name="T23" fmla="*/ 1277 h 1878"/>
                <a:gd name="T24" fmla="*/ 1264 w 1317"/>
                <a:gd name="T25" fmla="*/ 1407 h 1878"/>
                <a:gd name="T26" fmla="*/ 1290 w 1317"/>
                <a:gd name="T27" fmla="*/ 1493 h 1878"/>
                <a:gd name="T28" fmla="*/ 1308 w 1317"/>
                <a:gd name="T29" fmla="*/ 1878 h 1878"/>
                <a:gd name="T30" fmla="*/ 0 w 1317"/>
                <a:gd name="T31" fmla="*/ 1867 h 18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7"/>
                <a:gd name="T49" fmla="*/ 0 h 1878"/>
                <a:gd name="T50" fmla="*/ 1317 w 1317"/>
                <a:gd name="T51" fmla="*/ 1878 h 18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7" h="1878">
                  <a:moveTo>
                    <a:pt x="0" y="1867"/>
                  </a:moveTo>
                  <a:cubicBezTo>
                    <a:pt x="18" y="1758"/>
                    <a:pt x="29" y="1638"/>
                    <a:pt x="47" y="1531"/>
                  </a:cubicBezTo>
                  <a:cubicBezTo>
                    <a:pt x="85" y="1319"/>
                    <a:pt x="134" y="1195"/>
                    <a:pt x="184" y="1030"/>
                  </a:cubicBezTo>
                  <a:cubicBezTo>
                    <a:pt x="196" y="992"/>
                    <a:pt x="205" y="942"/>
                    <a:pt x="215" y="904"/>
                  </a:cubicBezTo>
                  <a:cubicBezTo>
                    <a:pt x="251" y="780"/>
                    <a:pt x="223" y="685"/>
                    <a:pt x="401" y="636"/>
                  </a:cubicBezTo>
                  <a:cubicBezTo>
                    <a:pt x="579" y="587"/>
                    <a:pt x="524" y="141"/>
                    <a:pt x="633" y="84"/>
                  </a:cubicBezTo>
                  <a:cubicBezTo>
                    <a:pt x="705" y="0"/>
                    <a:pt x="762" y="415"/>
                    <a:pt x="795" y="424"/>
                  </a:cubicBezTo>
                  <a:cubicBezTo>
                    <a:pt x="828" y="433"/>
                    <a:pt x="788" y="106"/>
                    <a:pt x="831" y="140"/>
                  </a:cubicBezTo>
                  <a:cubicBezTo>
                    <a:pt x="920" y="191"/>
                    <a:pt x="983" y="463"/>
                    <a:pt x="1052" y="626"/>
                  </a:cubicBezTo>
                  <a:cubicBezTo>
                    <a:pt x="1076" y="856"/>
                    <a:pt x="1049" y="668"/>
                    <a:pt x="1103" y="842"/>
                  </a:cubicBezTo>
                  <a:cubicBezTo>
                    <a:pt x="1125" y="915"/>
                    <a:pt x="1139" y="1036"/>
                    <a:pt x="1163" y="1101"/>
                  </a:cubicBezTo>
                  <a:cubicBezTo>
                    <a:pt x="1187" y="1169"/>
                    <a:pt x="1240" y="1277"/>
                    <a:pt x="1240" y="1277"/>
                  </a:cubicBezTo>
                  <a:cubicBezTo>
                    <a:pt x="1248" y="1320"/>
                    <a:pt x="1254" y="1367"/>
                    <a:pt x="1264" y="1407"/>
                  </a:cubicBezTo>
                  <a:cubicBezTo>
                    <a:pt x="1271" y="1442"/>
                    <a:pt x="1284" y="1457"/>
                    <a:pt x="1290" y="1493"/>
                  </a:cubicBezTo>
                  <a:cubicBezTo>
                    <a:pt x="1317" y="1638"/>
                    <a:pt x="1304" y="1799"/>
                    <a:pt x="1308" y="1878"/>
                  </a:cubicBezTo>
                  <a:lnTo>
                    <a:pt x="0" y="1867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258" y="2208"/>
              <a:ext cx="3957" cy="1263"/>
            </a:xfrm>
            <a:custGeom>
              <a:avLst/>
              <a:gdLst>
                <a:gd name="T0" fmla="*/ 0 w 3593"/>
                <a:gd name="T1" fmla="*/ 1247 h 1263"/>
                <a:gd name="T2" fmla="*/ 471 w 3593"/>
                <a:gd name="T3" fmla="*/ 774 h 1263"/>
                <a:gd name="T4" fmla="*/ 1234 w 3593"/>
                <a:gd name="T5" fmla="*/ 358 h 1263"/>
                <a:gd name="T6" fmla="*/ 2019 w 3593"/>
                <a:gd name="T7" fmla="*/ 46 h 1263"/>
                <a:gd name="T8" fmla="*/ 2796 w 3593"/>
                <a:gd name="T9" fmla="*/ 632 h 1263"/>
                <a:gd name="T10" fmla="*/ 3127 w 3593"/>
                <a:gd name="T11" fmla="*/ 1263 h 1263"/>
                <a:gd name="T12" fmla="*/ 0 w 3593"/>
                <a:gd name="T13" fmla="*/ 1247 h 1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93"/>
                <a:gd name="T22" fmla="*/ 0 h 1263"/>
                <a:gd name="T23" fmla="*/ 3593 w 3593"/>
                <a:gd name="T24" fmla="*/ 1263 h 12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93" h="1263">
                  <a:moveTo>
                    <a:pt x="0" y="1247"/>
                  </a:moveTo>
                  <a:lnTo>
                    <a:pt x="471" y="774"/>
                  </a:lnTo>
                  <a:lnTo>
                    <a:pt x="1234" y="358"/>
                  </a:lnTo>
                  <a:cubicBezTo>
                    <a:pt x="1492" y="237"/>
                    <a:pt x="1758" y="0"/>
                    <a:pt x="2019" y="46"/>
                  </a:cubicBezTo>
                  <a:cubicBezTo>
                    <a:pt x="2278" y="92"/>
                    <a:pt x="2612" y="431"/>
                    <a:pt x="2796" y="632"/>
                  </a:cubicBezTo>
                  <a:cubicBezTo>
                    <a:pt x="2981" y="836"/>
                    <a:pt x="3593" y="1161"/>
                    <a:pt x="3127" y="1263"/>
                  </a:cubicBezTo>
                  <a:lnTo>
                    <a:pt x="0" y="124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282" y="3360"/>
              <a:ext cx="1016" cy="114"/>
            </a:xfrm>
            <a:custGeom>
              <a:avLst/>
              <a:gdLst>
                <a:gd name="T0" fmla="*/ 0 w 968"/>
                <a:gd name="T1" fmla="*/ 416 h 464"/>
                <a:gd name="T2" fmla="*/ 192 w 968"/>
                <a:gd name="T3" fmla="*/ 128 h 464"/>
                <a:gd name="T4" fmla="*/ 576 w 968"/>
                <a:gd name="T5" fmla="*/ 32 h 464"/>
                <a:gd name="T6" fmla="*/ 912 w 968"/>
                <a:gd name="T7" fmla="*/ 320 h 464"/>
                <a:gd name="T8" fmla="*/ 912 w 968"/>
                <a:gd name="T9" fmla="*/ 464 h 464"/>
                <a:gd name="T10" fmla="*/ 0 w 968"/>
                <a:gd name="T11" fmla="*/ 416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8"/>
                <a:gd name="T19" fmla="*/ 0 h 464"/>
                <a:gd name="T20" fmla="*/ 968 w 968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8" h="464">
                  <a:moveTo>
                    <a:pt x="0" y="416"/>
                  </a:moveTo>
                  <a:cubicBezTo>
                    <a:pt x="48" y="304"/>
                    <a:pt x="96" y="192"/>
                    <a:pt x="192" y="128"/>
                  </a:cubicBezTo>
                  <a:cubicBezTo>
                    <a:pt x="288" y="64"/>
                    <a:pt x="456" y="0"/>
                    <a:pt x="576" y="32"/>
                  </a:cubicBezTo>
                  <a:cubicBezTo>
                    <a:pt x="696" y="64"/>
                    <a:pt x="856" y="248"/>
                    <a:pt x="912" y="320"/>
                  </a:cubicBezTo>
                  <a:cubicBezTo>
                    <a:pt x="968" y="392"/>
                    <a:pt x="904" y="440"/>
                    <a:pt x="912" y="464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 rot="16226513">
              <a:off x="902" y="2305"/>
              <a:ext cx="137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Procurement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019" y="2646"/>
              <a:ext cx="857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O&amp;S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4735" y="2945"/>
              <a:ext cx="1170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Disposal</a:t>
              </a: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624" y="3456"/>
              <a:ext cx="4656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336" y="2186"/>
              <a:ext cx="19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$</a:t>
              </a: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77" y="3322"/>
              <a:ext cx="1152" cy="110"/>
            </a:xfrm>
            <a:custGeom>
              <a:avLst/>
              <a:gdLst>
                <a:gd name="T0" fmla="*/ 0 w 1152"/>
                <a:gd name="T1" fmla="*/ 344 h 344"/>
                <a:gd name="T2" fmla="*/ 240 w 1152"/>
                <a:gd name="T3" fmla="*/ 104 h 344"/>
                <a:gd name="T4" fmla="*/ 624 w 1152"/>
                <a:gd name="T5" fmla="*/ 8 h 344"/>
                <a:gd name="T6" fmla="*/ 912 w 1152"/>
                <a:gd name="T7" fmla="*/ 152 h 344"/>
                <a:gd name="T8" fmla="*/ 1152 w 1152"/>
                <a:gd name="T9" fmla="*/ 344 h 344"/>
                <a:gd name="T10" fmla="*/ 0 w 1152"/>
                <a:gd name="T11" fmla="*/ 344 h 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344"/>
                <a:gd name="T20" fmla="*/ 1152 w 1152"/>
                <a:gd name="T21" fmla="*/ 344 h 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344">
                  <a:moveTo>
                    <a:pt x="0" y="344"/>
                  </a:moveTo>
                  <a:cubicBezTo>
                    <a:pt x="68" y="252"/>
                    <a:pt x="136" y="160"/>
                    <a:pt x="240" y="104"/>
                  </a:cubicBezTo>
                  <a:cubicBezTo>
                    <a:pt x="344" y="48"/>
                    <a:pt x="512" y="0"/>
                    <a:pt x="624" y="8"/>
                  </a:cubicBezTo>
                  <a:cubicBezTo>
                    <a:pt x="736" y="16"/>
                    <a:pt x="824" y="96"/>
                    <a:pt x="912" y="152"/>
                  </a:cubicBezTo>
                  <a:cubicBezTo>
                    <a:pt x="1000" y="208"/>
                    <a:pt x="1112" y="312"/>
                    <a:pt x="1152" y="344"/>
                  </a:cubicBezTo>
                  <a:lnTo>
                    <a:pt x="0" y="3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07" y="2922"/>
              <a:ext cx="6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R&amp;D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192" y="960"/>
              <a:ext cx="5328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  <a:cs typeface="Arial" charset="0"/>
              </a:endParaRPr>
            </a:p>
          </p:txBody>
        </p:sp>
      </p:grpSp>
      <p:cxnSp>
        <p:nvCxnSpPr>
          <p:cNvPr id="2049" name="Straight Connector 2048"/>
          <p:cNvCxnSpPr/>
          <p:nvPr/>
        </p:nvCxnSpPr>
        <p:spPr>
          <a:xfrm flipH="1">
            <a:off x="7086601" y="5888678"/>
            <a:ext cx="162866" cy="231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37327" y="5802175"/>
            <a:ext cx="43873" cy="317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2" name="Group 2061"/>
          <p:cNvGrpSpPr/>
          <p:nvPr/>
        </p:nvGrpSpPr>
        <p:grpSpPr>
          <a:xfrm>
            <a:off x="2587083" y="5564459"/>
            <a:ext cx="4282068" cy="557561"/>
            <a:chOff x="2587083" y="5564459"/>
            <a:chExt cx="4282068" cy="557561"/>
          </a:xfrm>
        </p:grpSpPr>
        <p:sp>
          <p:nvSpPr>
            <p:cNvPr id="2060" name="Freeform 2059"/>
            <p:cNvSpPr/>
            <p:nvPr/>
          </p:nvSpPr>
          <p:spPr>
            <a:xfrm>
              <a:off x="2587083" y="5564459"/>
              <a:ext cx="4282068" cy="557561"/>
            </a:xfrm>
            <a:custGeom>
              <a:avLst/>
              <a:gdLst>
                <a:gd name="connsiteX0" fmla="*/ 0 w 4282068"/>
                <a:gd name="connsiteY0" fmla="*/ 401443 h 557561"/>
                <a:gd name="connsiteX1" fmla="*/ 423746 w 4282068"/>
                <a:gd name="connsiteY1" fmla="*/ 11151 h 557561"/>
                <a:gd name="connsiteX2" fmla="*/ 925551 w 4282068"/>
                <a:gd name="connsiteY2" fmla="*/ 122663 h 557561"/>
                <a:gd name="connsiteX3" fmla="*/ 1170878 w 4282068"/>
                <a:gd name="connsiteY3" fmla="*/ 33453 h 557561"/>
                <a:gd name="connsiteX4" fmla="*/ 1572322 w 4282068"/>
                <a:gd name="connsiteY4" fmla="*/ 22302 h 557561"/>
                <a:gd name="connsiteX5" fmla="*/ 1895707 w 4282068"/>
                <a:gd name="connsiteY5" fmla="*/ 111512 h 557561"/>
                <a:gd name="connsiteX6" fmla="*/ 2330605 w 4282068"/>
                <a:gd name="connsiteY6" fmla="*/ 0 h 557561"/>
                <a:gd name="connsiteX7" fmla="*/ 2732049 w 4282068"/>
                <a:gd name="connsiteY7" fmla="*/ 122663 h 557561"/>
                <a:gd name="connsiteX8" fmla="*/ 3256156 w 4282068"/>
                <a:gd name="connsiteY8" fmla="*/ 89209 h 557561"/>
                <a:gd name="connsiteX9" fmla="*/ 3601844 w 4282068"/>
                <a:gd name="connsiteY9" fmla="*/ 167268 h 557561"/>
                <a:gd name="connsiteX10" fmla="*/ 3780263 w 4282068"/>
                <a:gd name="connsiteY10" fmla="*/ 55756 h 557561"/>
                <a:gd name="connsiteX11" fmla="*/ 3880624 w 4282068"/>
                <a:gd name="connsiteY11" fmla="*/ 66907 h 557561"/>
                <a:gd name="connsiteX12" fmla="*/ 4237463 w 4282068"/>
                <a:gd name="connsiteY12" fmla="*/ 345687 h 557561"/>
                <a:gd name="connsiteX13" fmla="*/ 4282068 w 4282068"/>
                <a:gd name="connsiteY13" fmla="*/ 468351 h 557561"/>
                <a:gd name="connsiteX14" fmla="*/ 3657600 w 4282068"/>
                <a:gd name="connsiteY14" fmla="*/ 535258 h 557561"/>
                <a:gd name="connsiteX15" fmla="*/ 379141 w 4282068"/>
                <a:gd name="connsiteY15" fmla="*/ 557561 h 557561"/>
                <a:gd name="connsiteX16" fmla="*/ 0 w 4282068"/>
                <a:gd name="connsiteY16" fmla="*/ 401443 h 55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82068" h="557561">
                  <a:moveTo>
                    <a:pt x="0" y="401443"/>
                  </a:moveTo>
                  <a:lnTo>
                    <a:pt x="423746" y="11151"/>
                  </a:lnTo>
                  <a:lnTo>
                    <a:pt x="925551" y="122663"/>
                  </a:lnTo>
                  <a:lnTo>
                    <a:pt x="1170878" y="33453"/>
                  </a:lnTo>
                  <a:lnTo>
                    <a:pt x="1572322" y="22302"/>
                  </a:lnTo>
                  <a:lnTo>
                    <a:pt x="1895707" y="111512"/>
                  </a:lnTo>
                  <a:lnTo>
                    <a:pt x="2330605" y="0"/>
                  </a:lnTo>
                  <a:lnTo>
                    <a:pt x="2732049" y="122663"/>
                  </a:lnTo>
                  <a:lnTo>
                    <a:pt x="3256156" y="89209"/>
                  </a:lnTo>
                  <a:lnTo>
                    <a:pt x="3601844" y="167268"/>
                  </a:lnTo>
                  <a:lnTo>
                    <a:pt x="3780263" y="55756"/>
                  </a:lnTo>
                  <a:lnTo>
                    <a:pt x="3880624" y="66907"/>
                  </a:lnTo>
                  <a:lnTo>
                    <a:pt x="4237463" y="345687"/>
                  </a:lnTo>
                  <a:lnTo>
                    <a:pt x="4282068" y="468351"/>
                  </a:lnTo>
                  <a:lnTo>
                    <a:pt x="3657600" y="535258"/>
                  </a:lnTo>
                  <a:lnTo>
                    <a:pt x="379141" y="557561"/>
                  </a:lnTo>
                  <a:lnTo>
                    <a:pt x="0" y="40144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TextBox 2060"/>
            <p:cNvSpPr txBox="1"/>
            <p:nvPr/>
          </p:nvSpPr>
          <p:spPr>
            <a:xfrm>
              <a:off x="3927679" y="5704012"/>
              <a:ext cx="1787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Maintenance</a:t>
              </a:r>
              <a:endParaRPr lang="en-US" sz="2000" dirty="0"/>
            </a:p>
          </p:txBody>
        </p:sp>
      </p:grpSp>
      <p:sp>
        <p:nvSpPr>
          <p:cNvPr id="2063" name="TextBox 2062"/>
          <p:cNvSpPr txBox="1"/>
          <p:nvPr/>
        </p:nvSpPr>
        <p:spPr>
          <a:xfrm>
            <a:off x="4474151" y="3959423"/>
            <a:ext cx="459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*Image from Defense Acquisition University, www.dau.mil</a:t>
            </a:r>
            <a:endParaRPr lang="en-US" sz="1400" i="1" dirty="0"/>
          </a:p>
        </p:txBody>
      </p:sp>
      <p:pic>
        <p:nvPicPr>
          <p:cNvPr id="51" name="Picture 4" descr="C:\Users\brittany.BASILONE\AppData\Local\Microsoft\Windows\Temporary Internet Files\Content.IE5\F0XI71K4\MP9004032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23636"/>
            <a:ext cx="1600200" cy="23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brittany.BASILONE\AppData\Local\Microsoft\Windows\Temporary Internet Files\Content.IE5\KNKG2N9R\MC9000786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2811">
            <a:off x="7449339" y="2103087"/>
            <a:ext cx="461331" cy="5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 rot="17502391">
            <a:off x="7528442" y="1383584"/>
            <a:ext cx="457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$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" y="76200"/>
            <a:ext cx="9144000" cy="990600"/>
          </a:xfrm>
        </p:spPr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Sponsor has requested the following: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Age </a:t>
            </a:r>
            <a:r>
              <a:rPr lang="en-US" sz="1800" dirty="0"/>
              <a:t>curve/factor for </a:t>
            </a:r>
            <a:r>
              <a:rPr lang="en-US" sz="1800" dirty="0" smtClean="0"/>
              <a:t>DDG-51class at appropriate levels of maintenance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Forecasted factors for future DDG-51 maintenance costs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Guidance/documentation on analysis &amp; application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5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914400"/>
          </a:xfrm>
        </p:spPr>
        <p:txBody>
          <a:bodyPr/>
          <a:lstStyle/>
          <a:p>
            <a:r>
              <a:rPr lang="en-US" dirty="0" smtClean="0"/>
              <a:t>Types of Maintenance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5562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Intermediate Level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Includes tasks that are outside crew’s capabilities</a:t>
            </a:r>
          </a:p>
          <a:p>
            <a:pPr marL="285750" lvl="2" indent="-285750">
              <a:buFont typeface="Arial" pitchFamily="34" charset="0"/>
              <a:buChar char="•"/>
            </a:pPr>
            <a:r>
              <a:rPr lang="en-US" dirty="0" smtClean="0"/>
              <a:t>Can be performed pier side, underway, or </a:t>
            </a:r>
            <a:r>
              <a:rPr lang="en-US" dirty="0"/>
              <a:t>at an I-level facility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219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Organizational Level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Performed by ship’s crew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Includes only material costs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130695"/>
            <a:ext cx="5029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Depot Level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Typically performed at a shipyard, in dry dock or pier side to accomplish more intense maintenance tasks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Determined by Chief of Naval Operations (CNO)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62484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* Funding source has large impact on maintenance categorization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3505200" cy="2342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295400"/>
            <a:ext cx="3228665" cy="21470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 Distribution Statement A: 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953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Visibility and Management of Operating and Support Costs (VAMOSC) </a:t>
            </a:r>
          </a:p>
          <a:p>
            <a:pPr lvl="1"/>
            <a:r>
              <a:rPr lang="en-US" dirty="0" smtClean="0"/>
              <a:t>Congressionally mandated database that collects/houses O&amp;S costs for the entire Navy</a:t>
            </a:r>
          </a:p>
          <a:p>
            <a:pPr lvl="1"/>
            <a:r>
              <a:rPr lang="en-US" i="1" dirty="0" smtClean="0"/>
              <a:t>Use in analysis:</a:t>
            </a:r>
          </a:p>
          <a:p>
            <a:pPr lvl="2"/>
            <a:r>
              <a:rPr lang="en-US" i="1" dirty="0" smtClean="0"/>
              <a:t>O-Level: material costs &amp; manhours</a:t>
            </a:r>
          </a:p>
          <a:p>
            <a:pPr lvl="2"/>
            <a:r>
              <a:rPr lang="en-US" i="1" dirty="0" smtClean="0"/>
              <a:t>I-Level: labor/material costs &amp; manhours</a:t>
            </a:r>
          </a:p>
          <a:p>
            <a:pPr lvl="2"/>
            <a:r>
              <a:rPr lang="en-US" i="1" dirty="0" smtClean="0"/>
              <a:t>D-Level: scheduled maintenance costs</a:t>
            </a:r>
          </a:p>
          <a:p>
            <a:pPr lvl="2"/>
            <a:endParaRPr lang="en-US" i="1" dirty="0"/>
          </a:p>
          <a:p>
            <a:pPr lvl="2"/>
            <a:endParaRPr lang="en-US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OPNAVNOTE 4700 (dated August 2011)</a:t>
            </a:r>
          </a:p>
          <a:p>
            <a:pPr lvl="1"/>
            <a:r>
              <a:rPr lang="en-US" dirty="0" smtClean="0"/>
              <a:t>Annual </a:t>
            </a:r>
            <a:r>
              <a:rPr lang="en-US" dirty="0"/>
              <a:t>budgeting/scheduling document from the Chief of Naval Operations (CNO) that lists the maintenance timeline necessary for a ship class to reach its Expected Service </a:t>
            </a:r>
            <a:r>
              <a:rPr lang="en-US" dirty="0" smtClean="0"/>
              <a:t>Life</a:t>
            </a:r>
          </a:p>
          <a:p>
            <a:pPr lvl="1"/>
            <a:r>
              <a:rPr lang="en-US" i="1" dirty="0" smtClean="0"/>
              <a:t>Use in analysis: D-Level planned maintenance</a:t>
            </a:r>
            <a:endParaRPr lang="en-US" i="1" dirty="0"/>
          </a:p>
          <a:p>
            <a:r>
              <a:rPr lang="en-US" dirty="0" smtClean="0"/>
              <a:t>Naval Vessel Register</a:t>
            </a:r>
          </a:p>
          <a:p>
            <a:pPr lvl="1"/>
            <a:r>
              <a:rPr lang="en-US" dirty="0" smtClean="0"/>
              <a:t>Official Inventory of US Naval Ships and Service Craft</a:t>
            </a:r>
          </a:p>
          <a:p>
            <a:pPr lvl="1"/>
            <a:r>
              <a:rPr lang="en-US" i="1" dirty="0" smtClean="0"/>
              <a:t>Use in analysis: technical summary of each ship class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FDD-14C7-4ADF-BF33-2D5831EAE2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 Distribution Statement A: Approved for public release; distribution is unlimited.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38475"/>
            <a:ext cx="72009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3491</TotalTime>
  <Words>1828</Words>
  <Application>Microsoft Macintosh PowerPoint</Application>
  <PresentationFormat>On-screen Show (4:3)</PresentationFormat>
  <Paragraphs>303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Ship Maintenance Costs</vt:lpstr>
      <vt:lpstr>All Hands on Deck</vt:lpstr>
      <vt:lpstr>Agenda</vt:lpstr>
      <vt:lpstr>Introduction</vt:lpstr>
      <vt:lpstr> Problem Definition</vt:lpstr>
      <vt:lpstr>Purpose</vt:lpstr>
      <vt:lpstr>Deliverables</vt:lpstr>
      <vt:lpstr>Types of Maintenance</vt:lpstr>
      <vt:lpstr>Data</vt:lpstr>
      <vt:lpstr>Analysis: DDG-51 Flight 1  Historical</vt:lpstr>
      <vt:lpstr>DDG-51 Flight 1</vt:lpstr>
      <vt:lpstr> O-Level Maintenance</vt:lpstr>
      <vt:lpstr>Age Progression</vt:lpstr>
      <vt:lpstr>I-Level Maintenance</vt:lpstr>
      <vt:lpstr>Age Progression</vt:lpstr>
      <vt:lpstr>D-Level Maintenance</vt:lpstr>
      <vt:lpstr>D-Level Maintenance</vt:lpstr>
      <vt:lpstr>Analysis: DDG-51 Flight 1  Forecast</vt:lpstr>
      <vt:lpstr>Forecast Analysis</vt:lpstr>
      <vt:lpstr>O-Level Cost Aging Factors</vt:lpstr>
      <vt:lpstr>I-Level Cost Aging Factors</vt:lpstr>
      <vt:lpstr>O-Level DDG-51 Forecast</vt:lpstr>
      <vt:lpstr>I-Level DDG-51 Forecast</vt:lpstr>
      <vt:lpstr>Wrap-Up</vt:lpstr>
      <vt:lpstr>Other Analysis Performed</vt:lpstr>
      <vt:lpstr>Further Studies</vt:lpstr>
      <vt:lpstr>Deliverables</vt:lpstr>
      <vt:lpstr>Thank you, you were an ORSE-ome audience    Questions?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Maintenance Costs</dc:title>
  <dc:creator>Brittany</dc:creator>
  <cp:lastModifiedBy>Paul Heroman</cp:lastModifiedBy>
  <cp:revision>252</cp:revision>
  <cp:lastPrinted>2012-11-27T13:47:06Z</cp:lastPrinted>
  <dcterms:created xsi:type="dcterms:W3CDTF">2012-11-23T20:25:16Z</dcterms:created>
  <dcterms:modified xsi:type="dcterms:W3CDTF">2012-12-11T02:46:42Z</dcterms:modified>
</cp:coreProperties>
</file>