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sldIdLst>
    <p:sldId id="256" r:id="rId2"/>
    <p:sldId id="259" r:id="rId3"/>
    <p:sldId id="264" r:id="rId4"/>
    <p:sldId id="257" r:id="rId5"/>
    <p:sldId id="260" r:id="rId6"/>
    <p:sldId id="261" r:id="rId7"/>
    <p:sldId id="262" r:id="rId8"/>
    <p:sldId id="263" r:id="rId9"/>
    <p:sldId id="265" r:id="rId1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2" autoAdjust="0"/>
    <p:restoredTop sz="86392" autoAdjust="0"/>
  </p:normalViewPr>
  <p:slideViewPr>
    <p:cSldViewPr>
      <p:cViewPr varScale="1">
        <p:scale>
          <a:sx n="80" d="100"/>
          <a:sy n="80" d="100"/>
        </p:scale>
        <p:origin x="-108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247" name="Rectangle 7"/>
          <p:cNvSpPr>
            <a:spLocks noGrp="1" noChangeArrowheads="1"/>
          </p:cNvSpPr>
          <p:nvPr>
            <p:ph type="ctrTitle" sz="quarter"/>
          </p:nvPr>
        </p:nvSpPr>
        <p:spPr>
          <a:xfrm>
            <a:off x="685800" y="973138"/>
            <a:ext cx="7772400" cy="1144587"/>
          </a:xfrm>
        </p:spPr>
        <p:txBody>
          <a:bodyPr lIns="92075" tIns="46038" rIns="92075" bIns="46038" anchor="b"/>
          <a:lstStyle>
            <a:lvl1pPr algn="ctr">
              <a:defRPr/>
            </a:lvl1pPr>
          </a:lstStyle>
          <a:p>
            <a:r>
              <a:rPr lang="en-US" smtClean="0"/>
              <a:t>Click to edit Master title style</a:t>
            </a:r>
            <a:endParaRPr lang="en-US"/>
          </a:p>
        </p:txBody>
      </p:sp>
      <p:sp>
        <p:nvSpPr>
          <p:cNvPr id="10248" name="Rectangle 8"/>
          <p:cNvSpPr>
            <a:spLocks noGrp="1" noChangeArrowheads="1"/>
          </p:cNvSpPr>
          <p:nvPr>
            <p:ph type="subTitle" sz="quarter" idx="1"/>
          </p:nvPr>
        </p:nvSpPr>
        <p:spPr>
          <a:xfrm>
            <a:off x="1371600" y="2895600"/>
            <a:ext cx="6400800" cy="1752600"/>
          </a:xfrm>
        </p:spPr>
        <p:txBody>
          <a:bodyPr lIns="92075" tIns="46038" rIns="92075" bIns="46038"/>
          <a:lstStyle>
            <a:lvl1pPr marL="0" indent="0" algn="ctr">
              <a:defRPr/>
            </a:lvl1pPr>
          </a:lstStyle>
          <a:p>
            <a:r>
              <a:rPr lang="en-US" smtClean="0"/>
              <a:t>Click to edit Master subtitle style</a:t>
            </a:r>
            <a:endParaRPr lang="en-US"/>
          </a:p>
        </p:txBody>
      </p:sp>
      <p:pic>
        <p:nvPicPr>
          <p:cNvPr id="10255" name="Picture 15" descr="GrayCurve"/>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114800" y="4333875"/>
            <a:ext cx="5029200" cy="2524125"/>
          </a:xfrm>
          <a:prstGeom prst="rect">
            <a:avLst/>
          </a:prstGeom>
          <a:noFill/>
        </p:spPr>
      </p:pic>
      <p:sp>
        <p:nvSpPr>
          <p:cNvPr id="10257" name="Rectangle 17"/>
          <p:cNvSpPr>
            <a:spLocks noChangeArrowheads="1"/>
          </p:cNvSpPr>
          <p:nvPr/>
        </p:nvSpPr>
        <p:spPr bwMode="auto">
          <a:xfrm>
            <a:off x="0" y="2133600"/>
            <a:ext cx="9144000" cy="103188"/>
          </a:xfrm>
          <a:prstGeom prst="rect">
            <a:avLst/>
          </a:prstGeom>
          <a:gradFill rotWithShape="0">
            <a:gsLst>
              <a:gs pos="0">
                <a:srgbClr val="006600"/>
              </a:gs>
              <a:gs pos="100000">
                <a:srgbClr val="FFFFFF"/>
              </a:gs>
            </a:gsLst>
            <a:lin ang="0" scaled="1"/>
          </a:gradFill>
          <a:ln w="9525">
            <a:noFill/>
            <a:miter lim="800000"/>
            <a:headEnd/>
            <a:tailEnd/>
          </a:ln>
          <a:effectLst/>
        </p:spPr>
        <p:txBody>
          <a:bodyPr wrap="none" anchor="ctr"/>
          <a:lstStyle/>
          <a:p>
            <a:endParaRPr lang="en-US"/>
          </a:p>
        </p:txBody>
      </p:sp>
      <p:sp>
        <p:nvSpPr>
          <p:cNvPr id="10" name="Rectangle 14"/>
          <p:cNvSpPr>
            <a:spLocks noGrp="1" noChangeArrowheads="1"/>
          </p:cNvSpPr>
          <p:nvPr>
            <p:ph type="dt" sz="half" idx="2"/>
          </p:nvPr>
        </p:nvSpPr>
        <p:spPr bwMode="auto">
          <a:xfrm>
            <a:off x="6858000" y="62484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defRPr>
            </a:lvl1pPr>
          </a:lstStyle>
          <a:p>
            <a:endParaRPr lang="en-US" dirty="0"/>
          </a:p>
        </p:txBody>
      </p:sp>
      <p:sp>
        <p:nvSpPr>
          <p:cNvPr id="11" name="Rectangle 16"/>
          <p:cNvSpPr>
            <a:spLocks noGrp="1" noChangeArrowheads="1"/>
          </p:cNvSpPr>
          <p:nvPr>
            <p:ph type="sldNum" sz="quarter" idx="4"/>
          </p:nvPr>
        </p:nvSpPr>
        <p:spPr bwMode="auto">
          <a:xfrm>
            <a:off x="8534400" y="6248400"/>
            <a:ext cx="46513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CDC06FC0-DD74-4FB3-84ED-BE0B53D97167}" type="slidenum">
              <a:rPr lang="en-US"/>
              <a:pPr/>
              <a:t>‹#›</a:t>
            </a:fld>
            <a:endParaRPr lang="en-US" dirty="0"/>
          </a:p>
        </p:txBody>
      </p:sp>
      <p:pic>
        <p:nvPicPr>
          <p:cNvPr id="12" name="Picture 18" descr="GMU_PLogo_RGB"/>
          <p:cNvPicPr>
            <a:picLocks noChangeAspect="1" noChangeArrowheads="1"/>
          </p:cNvPicPr>
          <p:nvPr userDrawn="1"/>
        </p:nvPicPr>
        <p:blipFill>
          <a:blip r:embed="rId3" cstate="print">
            <a:clrChange>
              <a:clrFrom>
                <a:srgbClr val="FFFFFF"/>
              </a:clrFrom>
              <a:clrTo>
                <a:srgbClr val="FFFFFF">
                  <a:alpha val="0"/>
                </a:srgbClr>
              </a:clrTo>
            </a:clrChange>
          </a:blip>
          <a:srcRect/>
          <a:stretch>
            <a:fillRect/>
          </a:stretch>
        </p:blipFill>
        <p:spPr bwMode="auto">
          <a:xfrm>
            <a:off x="152400" y="5318125"/>
            <a:ext cx="2144712" cy="1376363"/>
          </a:xfrm>
          <a:prstGeom prst="rect">
            <a:avLst/>
          </a:prstGeom>
          <a:noFill/>
        </p:spPr>
      </p:pic>
      <p:sp>
        <p:nvSpPr>
          <p:cNvPr id="13" name="Text Box 20"/>
          <p:cNvSpPr txBox="1">
            <a:spLocks noChangeArrowheads="1"/>
          </p:cNvSpPr>
          <p:nvPr userDrawn="1"/>
        </p:nvSpPr>
        <p:spPr bwMode="auto">
          <a:xfrm>
            <a:off x="3289300" y="6348413"/>
            <a:ext cx="3204916" cy="369332"/>
          </a:xfrm>
          <a:prstGeom prst="rect">
            <a:avLst/>
          </a:prstGeom>
          <a:noFill/>
          <a:ln w="12700">
            <a:noFill/>
            <a:miter lim="800000"/>
            <a:headEnd type="none" w="sm" len="sm"/>
            <a:tailEnd type="none" w="sm" len="sm"/>
          </a:ln>
          <a:effectLst/>
        </p:spPr>
        <p:txBody>
          <a:bodyPr wrap="none">
            <a:spAutoFit/>
          </a:bodyPr>
          <a:lstStyle/>
          <a:p>
            <a:r>
              <a:rPr lang="en-US" sz="1800" b="1" dirty="0" smtClean="0">
                <a:solidFill>
                  <a:srgbClr val="006600"/>
                </a:solidFill>
              </a:rPr>
              <a:t>Where</a:t>
            </a:r>
            <a:r>
              <a:rPr lang="en-US" sz="1800" b="1" baseline="0" dirty="0" smtClean="0">
                <a:solidFill>
                  <a:srgbClr val="006600"/>
                </a:solidFill>
              </a:rPr>
              <a:t> Innovation Is Tradition</a:t>
            </a:r>
            <a:endParaRPr lang="en-US" sz="1800" b="1" dirty="0">
              <a:solidFill>
                <a:srgbClr val="0066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A35907D-4555-4C21-A4AE-29A6EEBB127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6AA29CD-5C55-4FAC-B4D0-7ABD68B1A40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40005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371600"/>
            <a:ext cx="40005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ADB3DF80-2492-4947-999B-5A73EC95CD8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19028A33-74B8-4EA4-B590-FDB5C55CB12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20CB1B59-91B1-44B8-AEB3-F7B71F6B2BC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9DB1A9BE-1DE0-4630-8666-336DC1A0289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E6AC09E-ED19-4FA8-97C3-DC7C8F96FE0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A8721F89-F086-4317-9B87-389BDBD5ED0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0C0C0"/>
            </a:gs>
            <a:gs pos="50000">
              <a:srgbClr val="FFFFFF"/>
            </a:gs>
            <a:gs pos="100000">
              <a:srgbClr val="C0C0C0"/>
            </a:gs>
          </a:gsLst>
          <a:lin ang="18900000" scaled="1"/>
        </a:gradFill>
        <a:effectLst/>
      </p:bgPr>
    </p:bg>
    <p:spTree>
      <p:nvGrpSpPr>
        <p:cNvPr id="1" name=""/>
        <p:cNvGrpSpPr/>
        <p:nvPr/>
      </p:nvGrpSpPr>
      <p:grpSpPr>
        <a:xfrm>
          <a:off x="0" y="0"/>
          <a:ext cx="0" cy="0"/>
          <a:chOff x="0" y="0"/>
          <a:chExt cx="0" cy="0"/>
        </a:xfrm>
      </p:grpSpPr>
      <p:pic>
        <p:nvPicPr>
          <p:cNvPr id="9233" name="Picture 17" descr="GrayCurve"/>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4114800" y="4333875"/>
            <a:ext cx="5029200" cy="2524125"/>
          </a:xfrm>
          <a:prstGeom prst="rect">
            <a:avLst/>
          </a:prstGeom>
          <a:noFill/>
        </p:spPr>
      </p:pic>
      <p:sp>
        <p:nvSpPr>
          <p:cNvPr id="9230" name="Rectangle 14"/>
          <p:cNvSpPr>
            <a:spLocks noGrp="1" noChangeArrowheads="1"/>
          </p:cNvSpPr>
          <p:nvPr>
            <p:ph type="dt" sz="half" idx="2"/>
          </p:nvPr>
        </p:nvSpPr>
        <p:spPr bwMode="auto">
          <a:xfrm>
            <a:off x="6858000" y="62484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defRPr>
            </a:lvl1pPr>
          </a:lstStyle>
          <a:p>
            <a:endParaRPr lang="en-US" dirty="0"/>
          </a:p>
        </p:txBody>
      </p:sp>
      <p:sp>
        <p:nvSpPr>
          <p:cNvPr id="9232" name="Rectangle 16"/>
          <p:cNvSpPr>
            <a:spLocks noGrp="1" noChangeArrowheads="1"/>
          </p:cNvSpPr>
          <p:nvPr>
            <p:ph type="sldNum" sz="quarter" idx="4"/>
          </p:nvPr>
        </p:nvSpPr>
        <p:spPr bwMode="auto">
          <a:xfrm>
            <a:off x="8534400" y="6248400"/>
            <a:ext cx="46513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CDC06FC0-DD74-4FB3-84ED-BE0B53D97167}" type="slidenum">
              <a:rPr lang="en-US"/>
              <a:pPr/>
              <a:t>‹#›</a:t>
            </a:fld>
            <a:endParaRPr lang="en-US" dirty="0"/>
          </a:p>
        </p:txBody>
      </p:sp>
      <p:sp>
        <p:nvSpPr>
          <p:cNvPr id="9235" name="Rectangle 19"/>
          <p:cNvSpPr>
            <a:spLocks noChangeArrowheads="1"/>
          </p:cNvSpPr>
          <p:nvPr/>
        </p:nvSpPr>
        <p:spPr bwMode="auto">
          <a:xfrm>
            <a:off x="0" y="990600"/>
            <a:ext cx="9144000" cy="103188"/>
          </a:xfrm>
          <a:prstGeom prst="rect">
            <a:avLst/>
          </a:prstGeom>
          <a:gradFill rotWithShape="0">
            <a:gsLst>
              <a:gs pos="0">
                <a:srgbClr val="006600"/>
              </a:gs>
              <a:gs pos="100000">
                <a:srgbClr val="FFFFFF"/>
              </a:gs>
            </a:gsLst>
            <a:lin ang="0" scaled="1"/>
          </a:gradFill>
          <a:ln w="9525">
            <a:noFill/>
            <a:miter lim="800000"/>
            <a:headEnd/>
            <a:tailEnd/>
          </a:ln>
          <a:effectLst/>
        </p:spPr>
        <p:txBody>
          <a:bodyPr wrap="none" anchor="ctr"/>
          <a:lstStyle/>
          <a:p>
            <a:endParaRPr lang="en-US"/>
          </a:p>
        </p:txBody>
      </p:sp>
      <p:sp>
        <p:nvSpPr>
          <p:cNvPr id="9229" name="Rectangle 13"/>
          <p:cNvSpPr>
            <a:spLocks noGrp="1" noChangeArrowheads="1"/>
          </p:cNvSpPr>
          <p:nvPr>
            <p:ph type="body" idx="1"/>
          </p:nvPr>
        </p:nvSpPr>
        <p:spPr bwMode="auto">
          <a:xfrm>
            <a:off x="609600" y="1371600"/>
            <a:ext cx="8153400" cy="3810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8" name="Rectangle 12"/>
          <p:cNvSpPr>
            <a:spLocks noGrp="1" noChangeArrowheads="1"/>
          </p:cNvSpPr>
          <p:nvPr>
            <p:ph type="title"/>
          </p:nvPr>
        </p:nvSpPr>
        <p:spPr bwMode="auto">
          <a:xfrm>
            <a:off x="627063" y="80963"/>
            <a:ext cx="8153400" cy="10382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9234" name="Picture 18" descr="GMU_PLogo_RGB"/>
          <p:cNvPicPr>
            <a:picLocks noChangeAspect="1" noChangeArrowheads="1"/>
          </p:cNvPicPr>
          <p:nvPr/>
        </p:nvPicPr>
        <p:blipFill>
          <a:blip r:embed="rId12" cstate="print">
            <a:clrChange>
              <a:clrFrom>
                <a:srgbClr val="FFFFFF"/>
              </a:clrFrom>
              <a:clrTo>
                <a:srgbClr val="FFFFFF">
                  <a:alpha val="0"/>
                </a:srgbClr>
              </a:clrTo>
            </a:clrChange>
          </a:blip>
          <a:srcRect/>
          <a:stretch>
            <a:fillRect/>
          </a:stretch>
        </p:blipFill>
        <p:spPr bwMode="auto">
          <a:xfrm>
            <a:off x="152400" y="5318125"/>
            <a:ext cx="2144712" cy="1376363"/>
          </a:xfrm>
          <a:prstGeom prst="rect">
            <a:avLst/>
          </a:prstGeom>
          <a:noFill/>
        </p:spPr>
      </p:pic>
      <p:sp>
        <p:nvSpPr>
          <p:cNvPr id="9236" name="Text Box 20"/>
          <p:cNvSpPr txBox="1">
            <a:spLocks noChangeArrowheads="1"/>
          </p:cNvSpPr>
          <p:nvPr/>
        </p:nvSpPr>
        <p:spPr bwMode="auto">
          <a:xfrm>
            <a:off x="3289300" y="6348413"/>
            <a:ext cx="3204916" cy="369332"/>
          </a:xfrm>
          <a:prstGeom prst="rect">
            <a:avLst/>
          </a:prstGeom>
          <a:noFill/>
          <a:ln w="12700">
            <a:noFill/>
            <a:miter lim="800000"/>
            <a:headEnd type="none" w="sm" len="sm"/>
            <a:tailEnd type="none" w="sm" len="sm"/>
          </a:ln>
          <a:effectLst/>
        </p:spPr>
        <p:txBody>
          <a:bodyPr wrap="none">
            <a:spAutoFit/>
          </a:bodyPr>
          <a:lstStyle/>
          <a:p>
            <a:r>
              <a:rPr lang="en-US" sz="1800" b="1" dirty="0" smtClean="0">
                <a:solidFill>
                  <a:srgbClr val="006600"/>
                </a:solidFill>
              </a:rPr>
              <a:t>Where</a:t>
            </a:r>
            <a:r>
              <a:rPr lang="en-US" sz="1800" b="1" baseline="0" dirty="0" smtClean="0">
                <a:solidFill>
                  <a:srgbClr val="006600"/>
                </a:solidFill>
              </a:rPr>
              <a:t> Innovation Is Tradition</a:t>
            </a:r>
            <a:endParaRPr lang="en-US" sz="1800" b="1" dirty="0">
              <a:solidFill>
                <a:srgbClr val="006600"/>
              </a:solidFill>
            </a:endParaRPr>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Lst>
  <p:txStyles>
    <p:titleStyle>
      <a:lvl1pPr algn="l" rtl="0" eaLnBrk="1" fontAlgn="base" hangingPunct="1">
        <a:spcBef>
          <a:spcPct val="0"/>
        </a:spcBef>
        <a:spcAft>
          <a:spcPct val="0"/>
        </a:spcAft>
        <a:defRPr sz="44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Times New Roman" pitchFamily="18" charset="0"/>
        </a:defRPr>
      </a:lvl2pPr>
      <a:lvl3pPr algn="l" rtl="0" eaLnBrk="1" fontAlgn="base" hangingPunct="1">
        <a:spcBef>
          <a:spcPct val="0"/>
        </a:spcBef>
        <a:spcAft>
          <a:spcPct val="0"/>
        </a:spcAft>
        <a:defRPr sz="4400">
          <a:solidFill>
            <a:schemeClr val="bg1"/>
          </a:solidFill>
          <a:latin typeface="Times New Roman" pitchFamily="18" charset="0"/>
        </a:defRPr>
      </a:lvl3pPr>
      <a:lvl4pPr algn="l" rtl="0" eaLnBrk="1" fontAlgn="base" hangingPunct="1">
        <a:spcBef>
          <a:spcPct val="0"/>
        </a:spcBef>
        <a:spcAft>
          <a:spcPct val="0"/>
        </a:spcAft>
        <a:defRPr sz="4400">
          <a:solidFill>
            <a:schemeClr val="bg1"/>
          </a:solidFill>
          <a:latin typeface="Times New Roman" pitchFamily="18" charset="0"/>
        </a:defRPr>
      </a:lvl4pPr>
      <a:lvl5pPr algn="l" rtl="0" eaLnBrk="1" fontAlgn="base" hangingPunct="1">
        <a:spcBef>
          <a:spcPct val="0"/>
        </a:spcBef>
        <a:spcAft>
          <a:spcPct val="0"/>
        </a:spcAft>
        <a:defRPr sz="4400">
          <a:solidFill>
            <a:schemeClr val="bg1"/>
          </a:solidFill>
          <a:latin typeface="Times New Roman" pitchFamily="18" charset="0"/>
        </a:defRPr>
      </a:lvl5pPr>
      <a:lvl6pPr marL="457200" algn="l" rtl="0" eaLnBrk="1" fontAlgn="base" hangingPunct="1">
        <a:spcBef>
          <a:spcPct val="0"/>
        </a:spcBef>
        <a:spcAft>
          <a:spcPct val="0"/>
        </a:spcAft>
        <a:defRPr sz="4400">
          <a:solidFill>
            <a:schemeClr val="bg1"/>
          </a:solidFill>
          <a:latin typeface="Times New Roman" pitchFamily="18" charset="0"/>
        </a:defRPr>
      </a:lvl6pPr>
      <a:lvl7pPr marL="914400" algn="l" rtl="0" eaLnBrk="1" fontAlgn="base" hangingPunct="1">
        <a:spcBef>
          <a:spcPct val="0"/>
        </a:spcBef>
        <a:spcAft>
          <a:spcPct val="0"/>
        </a:spcAft>
        <a:defRPr sz="4400">
          <a:solidFill>
            <a:schemeClr val="bg1"/>
          </a:solidFill>
          <a:latin typeface="Times New Roman" pitchFamily="18" charset="0"/>
        </a:defRPr>
      </a:lvl7pPr>
      <a:lvl8pPr marL="1371600" algn="l" rtl="0" eaLnBrk="1" fontAlgn="base" hangingPunct="1">
        <a:spcBef>
          <a:spcPct val="0"/>
        </a:spcBef>
        <a:spcAft>
          <a:spcPct val="0"/>
        </a:spcAft>
        <a:defRPr sz="4400">
          <a:solidFill>
            <a:schemeClr val="bg1"/>
          </a:solidFill>
          <a:latin typeface="Times New Roman" pitchFamily="18" charset="0"/>
        </a:defRPr>
      </a:lvl8pPr>
      <a:lvl9pPr marL="1828800" algn="l" rtl="0" eaLnBrk="1" fontAlgn="base" hangingPunct="1">
        <a:spcBef>
          <a:spcPct val="0"/>
        </a:spcBef>
        <a:spcAft>
          <a:spcPct val="0"/>
        </a:spcAft>
        <a:defRPr sz="4400">
          <a:solidFill>
            <a:schemeClr val="bg1"/>
          </a:solidFill>
          <a:latin typeface="Times New Roman" pitchFamily="18" charset="0"/>
        </a:defRPr>
      </a:lvl9pPr>
    </p:titleStyle>
    <p:bodyStyle>
      <a:lvl1pPr marL="342900" indent="-342900" algn="l" rtl="0" eaLnBrk="1" fontAlgn="base" hangingPunct="1">
        <a:spcBef>
          <a:spcPct val="20000"/>
        </a:spcBef>
        <a:spcAft>
          <a:spcPct val="0"/>
        </a:spcAft>
        <a:buClr>
          <a:srgbClr val="006600"/>
        </a:buClr>
        <a:defRPr sz="3200">
          <a:solidFill>
            <a:schemeClr val="bg1"/>
          </a:solidFill>
          <a:latin typeface="+mn-lt"/>
          <a:ea typeface="+mn-ea"/>
          <a:cs typeface="+mn-cs"/>
        </a:defRPr>
      </a:lvl1pPr>
      <a:lvl2pPr marL="742950" indent="-285750" algn="l" rtl="0" eaLnBrk="1" fontAlgn="base" hangingPunct="1">
        <a:spcBef>
          <a:spcPct val="20000"/>
        </a:spcBef>
        <a:spcAft>
          <a:spcPct val="0"/>
        </a:spcAft>
        <a:buClr>
          <a:srgbClr val="006600"/>
        </a:buClr>
        <a:buChar char="•"/>
        <a:defRPr sz="2800">
          <a:solidFill>
            <a:schemeClr val="bg1"/>
          </a:solidFill>
          <a:latin typeface="+mn-lt"/>
        </a:defRPr>
      </a:lvl2pPr>
      <a:lvl3pPr marL="1143000" indent="-228600" algn="l" rtl="0" eaLnBrk="1" fontAlgn="base" hangingPunct="1">
        <a:spcBef>
          <a:spcPct val="20000"/>
        </a:spcBef>
        <a:spcAft>
          <a:spcPct val="0"/>
        </a:spcAft>
        <a:buClr>
          <a:srgbClr val="006600"/>
        </a:buClr>
        <a:buChar char="–"/>
        <a:defRPr sz="2400">
          <a:solidFill>
            <a:schemeClr val="bg1"/>
          </a:solidFill>
          <a:latin typeface="+mn-lt"/>
        </a:defRPr>
      </a:lvl3pPr>
      <a:lvl4pPr marL="1600200" indent="-228600" algn="l" rtl="0" eaLnBrk="1" fontAlgn="base" hangingPunct="1">
        <a:spcBef>
          <a:spcPct val="20000"/>
        </a:spcBef>
        <a:spcAft>
          <a:spcPct val="0"/>
        </a:spcAft>
        <a:buClr>
          <a:srgbClr val="006600"/>
        </a:buClr>
        <a:buChar char="•"/>
        <a:defRPr sz="2000">
          <a:solidFill>
            <a:schemeClr val="bg1"/>
          </a:solidFill>
          <a:latin typeface="+mn-lt"/>
        </a:defRPr>
      </a:lvl4pPr>
      <a:lvl5pPr marL="2057400" indent="-228600" algn="l" rtl="0" eaLnBrk="1" fontAlgn="base" hangingPunct="1">
        <a:spcBef>
          <a:spcPct val="20000"/>
        </a:spcBef>
        <a:spcAft>
          <a:spcPct val="0"/>
        </a:spcAft>
        <a:buClr>
          <a:srgbClr val="006600"/>
        </a:buClr>
        <a:buChar char="–"/>
        <a:defRPr sz="2000">
          <a:solidFill>
            <a:schemeClr val="bg1"/>
          </a:solidFill>
          <a:latin typeface="+mn-lt"/>
        </a:defRPr>
      </a:lvl5pPr>
      <a:lvl6pPr marL="2514600" indent="-228600" algn="l" rtl="0" eaLnBrk="1" fontAlgn="base" hangingPunct="1">
        <a:spcBef>
          <a:spcPct val="20000"/>
        </a:spcBef>
        <a:spcAft>
          <a:spcPct val="0"/>
        </a:spcAft>
        <a:buClr>
          <a:srgbClr val="006600"/>
        </a:buClr>
        <a:buChar char="–"/>
        <a:defRPr sz="2000">
          <a:solidFill>
            <a:schemeClr val="bg1"/>
          </a:solidFill>
          <a:latin typeface="+mn-lt"/>
        </a:defRPr>
      </a:lvl6pPr>
      <a:lvl7pPr marL="2971800" indent="-228600" algn="l" rtl="0" eaLnBrk="1" fontAlgn="base" hangingPunct="1">
        <a:spcBef>
          <a:spcPct val="20000"/>
        </a:spcBef>
        <a:spcAft>
          <a:spcPct val="0"/>
        </a:spcAft>
        <a:buClr>
          <a:srgbClr val="006600"/>
        </a:buClr>
        <a:buChar char="–"/>
        <a:defRPr sz="2000">
          <a:solidFill>
            <a:schemeClr val="bg1"/>
          </a:solidFill>
          <a:latin typeface="+mn-lt"/>
        </a:defRPr>
      </a:lvl7pPr>
      <a:lvl8pPr marL="3429000" indent="-228600" algn="l" rtl="0" eaLnBrk="1" fontAlgn="base" hangingPunct="1">
        <a:spcBef>
          <a:spcPct val="20000"/>
        </a:spcBef>
        <a:spcAft>
          <a:spcPct val="0"/>
        </a:spcAft>
        <a:buClr>
          <a:srgbClr val="006600"/>
        </a:buClr>
        <a:buChar char="–"/>
        <a:defRPr sz="2000">
          <a:solidFill>
            <a:schemeClr val="bg1"/>
          </a:solidFill>
          <a:latin typeface="+mn-lt"/>
        </a:defRPr>
      </a:lvl8pPr>
      <a:lvl9pPr marL="3886200" indent="-228600" algn="l" rtl="0" eaLnBrk="1" fontAlgn="base" hangingPunct="1">
        <a:spcBef>
          <a:spcPct val="20000"/>
        </a:spcBef>
        <a:spcAft>
          <a:spcPct val="0"/>
        </a:spcAft>
        <a:buClr>
          <a:srgbClr val="006600"/>
        </a:buClr>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mailto:hammettk@washpost.com" TargetMode="External"/><Relationship Id="rId2" Type="http://schemas.openxmlformats.org/officeDocument/2006/relationships/hyperlink" Target="mailto:renkk@washpost.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US" sz="3600" b="1" dirty="0" smtClean="0"/>
              <a:t>Project #3: Production Cost Savings</a:t>
            </a:r>
            <a:br>
              <a:rPr lang="en-US" sz="3600" b="1" dirty="0" smtClean="0"/>
            </a:br>
            <a:r>
              <a:rPr lang="en-US" sz="3600" b="1" dirty="0" smtClean="0"/>
              <a:t>at Washington Post</a:t>
            </a:r>
            <a:endParaRPr lang="en-US" sz="3600" dirty="0"/>
          </a:p>
        </p:txBody>
      </p:sp>
      <p:sp>
        <p:nvSpPr>
          <p:cNvPr id="4099" name="Rectangle 3"/>
          <p:cNvSpPr>
            <a:spLocks noGrp="1" noChangeArrowheads="1"/>
          </p:cNvSpPr>
          <p:nvPr>
            <p:ph type="subTitle" idx="1"/>
          </p:nvPr>
        </p:nvSpPr>
        <p:spPr/>
        <p:txBody>
          <a:bodyPr/>
          <a:lstStyle/>
          <a:p>
            <a:r>
              <a:rPr lang="en-US" sz="2000" dirty="0" smtClean="0"/>
              <a:t>SYST 798/OR 680</a:t>
            </a:r>
          </a:p>
          <a:p>
            <a:r>
              <a:rPr lang="en-US" sz="2000" dirty="0" smtClean="0"/>
              <a:t>Project Proposal</a:t>
            </a:r>
          </a:p>
          <a:p>
            <a:r>
              <a:rPr lang="en-US" sz="2000" dirty="0" smtClean="0"/>
              <a:t>February 17, 2011</a:t>
            </a:r>
          </a:p>
          <a:p>
            <a:endParaRPr lang="en-US" sz="2000" dirty="0" smtClean="0"/>
          </a:p>
          <a:p>
            <a:r>
              <a:rPr lang="en-US" sz="2000" dirty="0" smtClean="0"/>
              <a:t>Thomas Kuklinski</a:t>
            </a:r>
          </a:p>
          <a:p>
            <a:r>
              <a:rPr lang="en-US" sz="2000" dirty="0" smtClean="0"/>
              <a:t>Timothy Smith</a:t>
            </a:r>
          </a:p>
          <a:p>
            <a:r>
              <a:rPr lang="en-US" sz="2000" dirty="0" smtClean="0"/>
              <a:t>Ling Wu</a:t>
            </a:r>
          </a:p>
          <a:p>
            <a:r>
              <a:rPr lang="en-US" sz="2000" dirty="0" smtClean="0"/>
              <a:t>Vladimir Zivkovic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dirty="0" smtClean="0"/>
              <a:t>Overview</a:t>
            </a:r>
            <a:endParaRPr lang="en-US" dirty="0"/>
          </a:p>
        </p:txBody>
      </p:sp>
      <p:sp>
        <p:nvSpPr>
          <p:cNvPr id="1027" name="Rectangle 3"/>
          <p:cNvSpPr>
            <a:spLocks noGrp="1" noChangeArrowheads="1"/>
          </p:cNvSpPr>
          <p:nvPr>
            <p:ph type="body" idx="4294967295"/>
          </p:nvPr>
        </p:nvSpPr>
        <p:spPr/>
        <p:txBody>
          <a:bodyPr/>
          <a:lstStyle/>
          <a:p>
            <a:pPr>
              <a:buFont typeface="Arial" pitchFamily="34" charset="0"/>
              <a:buChar char="•"/>
            </a:pPr>
            <a:r>
              <a:rPr lang="en-US" sz="2800" dirty="0" smtClean="0"/>
              <a:t>Clients</a:t>
            </a:r>
          </a:p>
          <a:p>
            <a:pPr>
              <a:buFont typeface="Arial" pitchFamily="34" charset="0"/>
              <a:buChar char="•"/>
            </a:pPr>
            <a:r>
              <a:rPr lang="en-US" sz="2800" dirty="0" smtClean="0"/>
              <a:t>Problem Description</a:t>
            </a:r>
          </a:p>
          <a:p>
            <a:pPr>
              <a:buFont typeface="Arial" pitchFamily="34" charset="0"/>
              <a:buChar char="•"/>
            </a:pPr>
            <a:r>
              <a:rPr lang="en-US" sz="2800" dirty="0" smtClean="0"/>
              <a:t>Preliminary Requirements</a:t>
            </a:r>
          </a:p>
          <a:p>
            <a:pPr>
              <a:buFont typeface="Arial" pitchFamily="34" charset="0"/>
              <a:buChar char="•"/>
            </a:pPr>
            <a:r>
              <a:rPr lang="en-US" sz="2800" dirty="0" smtClean="0"/>
              <a:t>Technical Approach</a:t>
            </a:r>
          </a:p>
          <a:p>
            <a:pPr>
              <a:buFont typeface="Arial" pitchFamily="34" charset="0"/>
              <a:buChar char="•"/>
            </a:pPr>
            <a:r>
              <a:rPr lang="en-US" sz="2800" dirty="0" smtClean="0"/>
              <a:t>Expected Results</a:t>
            </a:r>
          </a:p>
          <a:p>
            <a:pPr>
              <a:buFont typeface="Arial" pitchFamily="34" charset="0"/>
              <a:buChar char="•"/>
            </a:pPr>
            <a:r>
              <a:rPr lang="en-US" sz="2800" dirty="0" smtClean="0"/>
              <a:t>Project Plan</a:t>
            </a:r>
          </a:p>
          <a:p>
            <a:pPr>
              <a:buFont typeface="Arial" pitchFamily="34" charset="0"/>
              <a:buChar char="•"/>
            </a:pPr>
            <a:r>
              <a:rPr lang="en-US" sz="2800" dirty="0" smtClean="0"/>
              <a:t>Questions</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2800" dirty="0" smtClean="0"/>
              <a:t>Kent Renk, Materials Handling Foreman, Washington Post, </a:t>
            </a:r>
            <a:r>
              <a:rPr lang="en-US" sz="2800" dirty="0" smtClean="0">
                <a:hlinkClick r:id="rId2"/>
              </a:rPr>
              <a:t>renkk@washpost.com</a:t>
            </a:r>
            <a:r>
              <a:rPr lang="en-US" sz="2800" dirty="0" smtClean="0"/>
              <a:t>, </a:t>
            </a:r>
          </a:p>
          <a:p>
            <a:pPr>
              <a:buNone/>
            </a:pPr>
            <a:r>
              <a:rPr lang="en-US" sz="2800" dirty="0" smtClean="0"/>
              <a:t>   703-916-2471 (office), 703-916-2471(cell)</a:t>
            </a:r>
          </a:p>
          <a:p>
            <a:pPr>
              <a:buNone/>
            </a:pPr>
            <a:endParaRPr lang="en-US" sz="2800" dirty="0" smtClean="0"/>
          </a:p>
          <a:p>
            <a:pPr>
              <a:buFont typeface="Arial" pitchFamily="34" charset="0"/>
              <a:buChar char="•"/>
            </a:pPr>
            <a:r>
              <a:rPr lang="en-US" sz="2800" dirty="0" smtClean="0"/>
              <a:t>Kim Hammett, Assistant Superintendent for Materials Handling, </a:t>
            </a:r>
            <a:r>
              <a:rPr lang="en-US" sz="2800" dirty="0" smtClean="0">
                <a:hlinkClick r:id="rId3"/>
              </a:rPr>
              <a:t>hammettk@washpost.com</a:t>
            </a:r>
            <a:r>
              <a:rPr lang="en-US" sz="2800" dirty="0" smtClean="0"/>
              <a:t>,</a:t>
            </a:r>
          </a:p>
          <a:p>
            <a:pPr>
              <a:buNone/>
            </a:pPr>
            <a:r>
              <a:rPr lang="en-US" sz="2800" dirty="0" smtClean="0"/>
              <a:t>   703-916-2447 (office), 703-869-2463 (cell)</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dirty="0" smtClean="0"/>
              <a:t>Problem Description</a:t>
            </a:r>
            <a:endParaRPr lang="en-US" dirty="0"/>
          </a:p>
        </p:txBody>
      </p:sp>
      <p:sp>
        <p:nvSpPr>
          <p:cNvPr id="1027" name="Rectangle 3"/>
          <p:cNvSpPr>
            <a:spLocks noGrp="1" noChangeArrowheads="1"/>
          </p:cNvSpPr>
          <p:nvPr>
            <p:ph type="body" idx="4294967295"/>
          </p:nvPr>
        </p:nvSpPr>
        <p:spPr>
          <a:xfrm>
            <a:off x="609600" y="1295400"/>
            <a:ext cx="8153400" cy="4038600"/>
          </a:xfrm>
        </p:spPr>
        <p:txBody>
          <a:bodyPr/>
          <a:lstStyle/>
          <a:p>
            <a:pPr>
              <a:buFont typeface="Arial" pitchFamily="34" charset="0"/>
              <a:buChar char="•"/>
            </a:pPr>
            <a:r>
              <a:rPr lang="en-US" sz="2000" dirty="0" smtClean="0"/>
              <a:t>Background</a:t>
            </a:r>
          </a:p>
          <a:p>
            <a:pPr lvl="1">
              <a:buFont typeface="Arial" pitchFamily="34" charset="0"/>
              <a:buChar char="•"/>
            </a:pPr>
            <a:r>
              <a:rPr lang="en-US" sz="1600" dirty="0" smtClean="0"/>
              <a:t>Fall of 2010 GMU students did initial static analysis of the Washington Post’s Shipping and Receiving Department in Springfield, VA</a:t>
            </a:r>
          </a:p>
          <a:p>
            <a:pPr lvl="1">
              <a:buFont typeface="Arial" pitchFamily="34" charset="0"/>
              <a:buChar char="•"/>
            </a:pPr>
            <a:r>
              <a:rPr lang="en-US" sz="1600" dirty="0" smtClean="0"/>
              <a:t>They conducted a process evaluation, an analysis of labor, and an analysis of routes which resulted in three recommendations:</a:t>
            </a:r>
          </a:p>
          <a:p>
            <a:pPr lvl="2">
              <a:buFont typeface="Arial" pitchFamily="34" charset="0"/>
              <a:buChar char="•"/>
            </a:pPr>
            <a:r>
              <a:rPr lang="en-US" sz="1200" dirty="0" smtClean="0"/>
              <a:t>Labor cuts (implemented)</a:t>
            </a:r>
          </a:p>
          <a:p>
            <a:pPr lvl="2">
              <a:buFont typeface="Arial" pitchFamily="34" charset="0"/>
              <a:buChar char="•"/>
            </a:pPr>
            <a:r>
              <a:rPr lang="en-US" sz="1200" dirty="0" smtClean="0"/>
              <a:t>Route simplifications</a:t>
            </a:r>
          </a:p>
          <a:p>
            <a:pPr lvl="2">
              <a:buFont typeface="Arial" pitchFamily="34" charset="0"/>
              <a:buChar char="•"/>
            </a:pPr>
            <a:r>
              <a:rPr lang="en-US" sz="1200" dirty="0" smtClean="0"/>
              <a:t>Improved data tracking</a:t>
            </a:r>
          </a:p>
          <a:p>
            <a:pPr>
              <a:buFont typeface="Arial" pitchFamily="34" charset="0"/>
              <a:buChar char="•"/>
            </a:pPr>
            <a:r>
              <a:rPr lang="en-US" sz="2000" dirty="0" smtClean="0"/>
              <a:t>Problem Statement</a:t>
            </a:r>
          </a:p>
          <a:p>
            <a:pPr lvl="1">
              <a:buFont typeface="Arial" pitchFamily="34" charset="0"/>
              <a:buChar char="•"/>
            </a:pPr>
            <a:r>
              <a:rPr lang="en-US" sz="1600" dirty="0" smtClean="0"/>
              <a:t>Our objective will be to maximize the efficiency of the Washington Post’s materials handling system at their four work centers in an effort to generate cost savings to the overall operation</a:t>
            </a:r>
          </a:p>
          <a:p>
            <a:pPr lvl="1">
              <a:buFont typeface="Arial" pitchFamily="34" charset="0"/>
              <a:buChar char="•"/>
            </a:pPr>
            <a:r>
              <a:rPr lang="en-US" sz="1600" dirty="0" smtClean="0"/>
              <a:t>We would like to bring to life and build upon the static analysis  done by previous group in a dynamic simulation model of the helper component of the work centers</a:t>
            </a:r>
          </a:p>
          <a:p>
            <a:pPr>
              <a:buFont typeface="Arial" pitchFamily="34" charset="0"/>
              <a:buChar char="•"/>
            </a:pPr>
            <a:r>
              <a:rPr lang="en-US" sz="2000" dirty="0" smtClean="0"/>
              <a:t>Stakeholders</a:t>
            </a:r>
          </a:p>
          <a:p>
            <a:pPr lvl="1">
              <a:buFont typeface="Arial" pitchFamily="34" charset="0"/>
              <a:buChar char="•"/>
            </a:pPr>
            <a:r>
              <a:rPr lang="en-US" sz="1600" dirty="0" smtClean="0"/>
              <a:t>Materials </a:t>
            </a:r>
            <a:r>
              <a:rPr lang="en-US" sz="1600" smtClean="0"/>
              <a:t>Handling Foreman</a:t>
            </a:r>
            <a:r>
              <a:rPr lang="en-US" sz="1600" smtClean="0"/>
              <a:t> </a:t>
            </a:r>
            <a:r>
              <a:rPr lang="en-US" sz="1600" dirty="0" smtClean="0"/>
              <a:t>(Kent Renk)</a:t>
            </a:r>
          </a:p>
          <a:p>
            <a:pPr lvl="1">
              <a:buFont typeface="Arial" pitchFamily="34" charset="0"/>
              <a:buChar char="•"/>
            </a:pPr>
            <a:endParaRPr lang="en-US" sz="1600" dirty="0" smtClean="0"/>
          </a:p>
          <a:p>
            <a:pPr lvl="1">
              <a:buFont typeface="Arial" pitchFamily="34" charset="0"/>
              <a:buChar char="•"/>
            </a:pPr>
            <a:endParaRPr lang="en-US" sz="1600" dirty="0" smtClean="0"/>
          </a:p>
          <a:p>
            <a:pPr>
              <a:buFont typeface="Arial" pitchFamily="34" charset="0"/>
              <a:buChar char="•"/>
            </a:pPr>
            <a:endParaRPr lang="en-US" sz="2200" dirty="0" smtClean="0"/>
          </a:p>
          <a:p>
            <a:pPr>
              <a:buFont typeface="Arial" pitchFamily="34" charset="0"/>
              <a:buChar char="•"/>
            </a:pPr>
            <a:endParaRPr lang="en-US" sz="2600" dirty="0" smtClean="0"/>
          </a:p>
          <a:p>
            <a:endParaRPr lang="en-US" sz="2600" dirty="0" smtClean="0"/>
          </a:p>
          <a:p>
            <a:pPr lvl="1">
              <a:buFont typeface="Arial" pitchFamily="34" charset="0"/>
              <a:buChar char="•"/>
            </a:pPr>
            <a:endParaRPr lang="en-US" sz="2200" dirty="0" smtClean="0"/>
          </a:p>
          <a:p>
            <a:pPr lvl="2">
              <a:buNone/>
            </a:pPr>
            <a:endParaRPr lang="en-US" sz="1400" dirty="0" smtClean="0"/>
          </a:p>
          <a:p>
            <a:pPr lvl="1"/>
            <a:endParaRPr lang="en-US" sz="1800" dirty="0" smtClean="0"/>
          </a:p>
          <a:p>
            <a:pPr>
              <a:buNone/>
            </a:pPr>
            <a:endParaRPr lang="en-US" sz="1200" dirty="0" smtClean="0"/>
          </a:p>
          <a:p>
            <a:endParaRPr lang="en-US" sz="1200"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dirty="0" smtClean="0"/>
              <a:t>Preliminary Requirements</a:t>
            </a:r>
            <a:endParaRPr lang="en-US" dirty="0"/>
          </a:p>
        </p:txBody>
      </p:sp>
      <p:sp>
        <p:nvSpPr>
          <p:cNvPr id="1027" name="Rectangle 3"/>
          <p:cNvSpPr>
            <a:spLocks noGrp="1" noChangeArrowheads="1"/>
          </p:cNvSpPr>
          <p:nvPr>
            <p:ph type="body" idx="4294967295"/>
          </p:nvPr>
        </p:nvSpPr>
        <p:spPr/>
        <p:txBody>
          <a:bodyPr/>
          <a:lstStyle/>
          <a:p>
            <a:pPr>
              <a:buFont typeface="Arial" pitchFamily="34" charset="0"/>
              <a:buChar char="•"/>
            </a:pPr>
            <a:r>
              <a:rPr lang="en-US" sz="2000" dirty="0" smtClean="0"/>
              <a:t>Project Requirements</a:t>
            </a:r>
          </a:p>
          <a:p>
            <a:pPr lvl="1">
              <a:buFont typeface="Arial" pitchFamily="34" charset="0"/>
              <a:buChar char="•"/>
            </a:pPr>
            <a:r>
              <a:rPr lang="en-US" sz="1600" dirty="0" smtClean="0"/>
              <a:t>The project requirements fall into three main categories:</a:t>
            </a:r>
          </a:p>
          <a:p>
            <a:pPr lvl="2">
              <a:buFont typeface="Arial" pitchFamily="34" charset="0"/>
              <a:buChar char="•"/>
            </a:pPr>
            <a:r>
              <a:rPr lang="en-US" sz="1200" dirty="0" smtClean="0"/>
              <a:t>Initial requirements collection and concept of operations</a:t>
            </a:r>
          </a:p>
          <a:p>
            <a:pPr lvl="2">
              <a:buFont typeface="Arial" pitchFamily="34" charset="0"/>
              <a:buChar char="•"/>
            </a:pPr>
            <a:r>
              <a:rPr lang="en-US" sz="1200" dirty="0" smtClean="0"/>
              <a:t>Straw man modeling and model alternative evaluation</a:t>
            </a:r>
          </a:p>
          <a:p>
            <a:pPr lvl="2">
              <a:buFont typeface="Arial" pitchFamily="34" charset="0"/>
              <a:buChar char="•"/>
            </a:pPr>
            <a:r>
              <a:rPr lang="en-US" sz="1200" dirty="0" smtClean="0"/>
              <a:t>Model construction, testing &amp; evaluation, and output analysis</a:t>
            </a:r>
          </a:p>
          <a:p>
            <a:pPr>
              <a:buFont typeface="Arial" pitchFamily="34" charset="0"/>
              <a:buChar char="•"/>
            </a:pPr>
            <a:r>
              <a:rPr lang="en-US" sz="2000" dirty="0" smtClean="0"/>
              <a:t>Functional Requirements</a:t>
            </a:r>
          </a:p>
          <a:p>
            <a:pPr lvl="1">
              <a:buFont typeface="Arial" pitchFamily="34" charset="0"/>
              <a:buChar char="•"/>
            </a:pPr>
            <a:r>
              <a:rPr lang="en-US" sz="1600" dirty="0" smtClean="0"/>
              <a:t>The functional requirements fall into three main categories:</a:t>
            </a:r>
          </a:p>
          <a:p>
            <a:pPr lvl="2">
              <a:buFont typeface="Arial" pitchFamily="34" charset="0"/>
              <a:buChar char="•"/>
            </a:pPr>
            <a:r>
              <a:rPr lang="en-US" sz="1200" dirty="0" smtClean="0"/>
              <a:t>Input parameter acceptance and data flexibility</a:t>
            </a:r>
          </a:p>
          <a:p>
            <a:pPr lvl="2">
              <a:buFont typeface="Arial" pitchFamily="34" charset="0"/>
              <a:buChar char="•"/>
            </a:pPr>
            <a:r>
              <a:rPr lang="en-US" sz="1200" dirty="0" smtClean="0"/>
              <a:t>Model process logic and visual animation representation</a:t>
            </a:r>
          </a:p>
          <a:p>
            <a:pPr lvl="2">
              <a:buFont typeface="Arial" pitchFamily="34" charset="0"/>
              <a:buChar char="•"/>
            </a:pPr>
            <a:r>
              <a:rPr lang="en-US" sz="1200" dirty="0" smtClean="0"/>
              <a:t>Output analysis and reporting</a:t>
            </a:r>
          </a:p>
          <a:p>
            <a:pPr>
              <a:buFont typeface="Arial" pitchFamily="34" charset="0"/>
              <a:buChar char="•"/>
            </a:pPr>
            <a:r>
              <a:rPr lang="en-US" sz="2000" dirty="0" smtClean="0"/>
              <a:t>Performance Requirements</a:t>
            </a:r>
          </a:p>
          <a:p>
            <a:pPr lvl="1">
              <a:buFont typeface="Arial" pitchFamily="34" charset="0"/>
              <a:buChar char="•"/>
            </a:pPr>
            <a:r>
              <a:rPr lang="en-US" sz="1600" dirty="0" smtClean="0"/>
              <a:t>Performance requirements deal primarily with ensuring that the labor constraints are satisfied (e.g. max of 5 shifts per week for each helper)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dirty="0" smtClean="0"/>
              <a:t>Technical Approach</a:t>
            </a:r>
            <a:endParaRPr lang="en-US" dirty="0"/>
          </a:p>
        </p:txBody>
      </p:sp>
      <p:sp>
        <p:nvSpPr>
          <p:cNvPr id="1027" name="Rectangle 3"/>
          <p:cNvSpPr>
            <a:spLocks noGrp="1" noChangeArrowheads="1"/>
          </p:cNvSpPr>
          <p:nvPr>
            <p:ph type="body" idx="4294967295"/>
          </p:nvPr>
        </p:nvSpPr>
        <p:spPr>
          <a:xfrm>
            <a:off x="457200" y="838200"/>
            <a:ext cx="8153400" cy="4648200"/>
          </a:xfrm>
        </p:spPr>
        <p:txBody>
          <a:bodyPr/>
          <a:lstStyle/>
          <a:p>
            <a:pPr lvl="1">
              <a:buNone/>
            </a:pPr>
            <a:endParaRPr lang="en-US" sz="2000" dirty="0" smtClean="0"/>
          </a:p>
          <a:p>
            <a:pPr>
              <a:buFont typeface="Arial" pitchFamily="34" charset="0"/>
              <a:buChar char="•"/>
            </a:pPr>
            <a:r>
              <a:rPr lang="en-US" sz="2000" dirty="0" smtClean="0"/>
              <a:t>Process Analysis</a:t>
            </a:r>
          </a:p>
          <a:p>
            <a:pPr lvl="1">
              <a:buFont typeface="Arial" pitchFamily="34" charset="0"/>
              <a:buChar char="•"/>
            </a:pPr>
            <a:r>
              <a:rPr lang="en-US" sz="1600" dirty="0" smtClean="0"/>
              <a:t>Build upon last group’s work done on process evaluation</a:t>
            </a:r>
          </a:p>
          <a:p>
            <a:pPr lvl="1">
              <a:buFont typeface="Arial" pitchFamily="34" charset="0"/>
              <a:buChar char="•"/>
            </a:pPr>
            <a:r>
              <a:rPr lang="en-US" sz="1600" dirty="0" smtClean="0"/>
              <a:t>Develop a complete and detailed qualitative understanding of how the Shipping and Receiving Department operates</a:t>
            </a:r>
          </a:p>
          <a:p>
            <a:pPr>
              <a:buFont typeface="Arial" pitchFamily="34" charset="0"/>
              <a:buChar char="•"/>
            </a:pPr>
            <a:r>
              <a:rPr lang="en-US" sz="2000" dirty="0" smtClean="0"/>
              <a:t>Data Collection and Analysis</a:t>
            </a:r>
          </a:p>
          <a:p>
            <a:pPr lvl="1">
              <a:buFont typeface="Arial" pitchFamily="34" charset="0"/>
              <a:buChar char="•"/>
            </a:pPr>
            <a:r>
              <a:rPr lang="en-US" sz="1600" dirty="0" smtClean="0"/>
              <a:t>Collect data from both the materials tracking system (i.e. MTC) and subject matter experts</a:t>
            </a:r>
          </a:p>
          <a:p>
            <a:pPr lvl="1">
              <a:buFont typeface="Arial" pitchFamily="34" charset="0"/>
              <a:buChar char="•"/>
            </a:pPr>
            <a:r>
              <a:rPr lang="en-US" sz="1600" dirty="0" smtClean="0"/>
              <a:t>Obtain descriptive statistics on each component of the system</a:t>
            </a:r>
          </a:p>
          <a:p>
            <a:pPr>
              <a:buFont typeface="Arial" pitchFamily="34" charset="0"/>
              <a:buChar char="•"/>
            </a:pPr>
            <a:r>
              <a:rPr lang="en-US" sz="2000" dirty="0" smtClean="0"/>
              <a:t>Model Selection and Construction</a:t>
            </a:r>
          </a:p>
          <a:p>
            <a:pPr lvl="1">
              <a:buFont typeface="Arial" pitchFamily="34" charset="0"/>
              <a:buChar char="•"/>
            </a:pPr>
            <a:r>
              <a:rPr lang="en-US" sz="1600" dirty="0" smtClean="0"/>
              <a:t>Evaluate model alternatives based on quantitative/qualitative data and client needs</a:t>
            </a:r>
          </a:p>
          <a:p>
            <a:pPr lvl="1">
              <a:buFont typeface="Arial" pitchFamily="34" charset="0"/>
              <a:buChar char="•"/>
            </a:pPr>
            <a:r>
              <a:rPr lang="en-US" sz="1600" dirty="0" smtClean="0"/>
              <a:t>Construct and test model (e.g. turn system processes into Arena modules)</a:t>
            </a:r>
          </a:p>
          <a:p>
            <a:pPr>
              <a:buFont typeface="Arial" pitchFamily="34" charset="0"/>
              <a:buChar char="•"/>
            </a:pPr>
            <a:r>
              <a:rPr lang="en-US" sz="2000" dirty="0" smtClean="0"/>
              <a:t>Output Analysis</a:t>
            </a:r>
          </a:p>
          <a:p>
            <a:pPr lvl="1">
              <a:buFont typeface="Arial" pitchFamily="34" charset="0"/>
              <a:buChar char="•"/>
            </a:pPr>
            <a:r>
              <a:rPr lang="en-US" sz="1600" dirty="0" smtClean="0"/>
              <a:t>Evaluate output in terms of cost and throughput</a:t>
            </a:r>
          </a:p>
          <a:p>
            <a:pPr lvl="1">
              <a:buFont typeface="Arial" pitchFamily="34" charset="0"/>
              <a:buChar char="•"/>
            </a:pPr>
            <a:r>
              <a:rPr lang="en-US" sz="1600" dirty="0" smtClean="0"/>
              <a:t>Iterate</a:t>
            </a:r>
          </a:p>
          <a:p>
            <a:pPr>
              <a:buFont typeface="Arial" pitchFamily="34" charset="0"/>
              <a:buChar char="•"/>
            </a:pPr>
            <a:endParaRPr lang="en-US" sz="1800" dirty="0" smtClean="0"/>
          </a:p>
          <a:p>
            <a:pPr lvl="2">
              <a:buNone/>
            </a:pPr>
            <a:endParaRPr lang="en-US" sz="1000" dirty="0" smtClean="0"/>
          </a:p>
          <a:p>
            <a:pPr lvl="1">
              <a:buFont typeface="Arial" pitchFamily="34" charset="0"/>
              <a:buChar char="•"/>
            </a:pPr>
            <a:endParaRPr lang="en-US" sz="1400" dirty="0" smtClean="0"/>
          </a:p>
          <a:p>
            <a:pPr>
              <a:buFont typeface="Arial" pitchFamily="34" charset="0"/>
              <a:buChar char="•"/>
            </a:pPr>
            <a:endParaRPr 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dirty="0" smtClean="0"/>
              <a:t>Expected Results</a:t>
            </a:r>
            <a:endParaRPr lang="en-US" dirty="0"/>
          </a:p>
        </p:txBody>
      </p:sp>
      <p:sp>
        <p:nvSpPr>
          <p:cNvPr id="1027" name="Rectangle 3"/>
          <p:cNvSpPr>
            <a:spLocks noGrp="1" noChangeArrowheads="1"/>
          </p:cNvSpPr>
          <p:nvPr>
            <p:ph type="body" idx="4294967295"/>
          </p:nvPr>
        </p:nvSpPr>
        <p:spPr>
          <a:xfrm>
            <a:off x="609600" y="1219200"/>
            <a:ext cx="8153400" cy="3810000"/>
          </a:xfrm>
        </p:spPr>
        <p:txBody>
          <a:bodyPr/>
          <a:lstStyle/>
          <a:p>
            <a:pPr lvl="1">
              <a:buNone/>
            </a:pPr>
            <a:endParaRPr lang="en-US" sz="2000" dirty="0" smtClean="0"/>
          </a:p>
          <a:p>
            <a:pPr>
              <a:buFont typeface="Arial" pitchFamily="34" charset="0"/>
              <a:buChar char="•"/>
            </a:pPr>
            <a:r>
              <a:rPr lang="en-US" sz="2000" dirty="0" smtClean="0"/>
              <a:t>Simulation Model</a:t>
            </a:r>
          </a:p>
          <a:p>
            <a:pPr lvl="1">
              <a:buFont typeface="Arial" pitchFamily="34" charset="0"/>
              <a:buChar char="•"/>
            </a:pPr>
            <a:r>
              <a:rPr lang="en-US" sz="1600" dirty="0" smtClean="0"/>
              <a:t>Reflect the Washington Post’s Shipping and Receiving Department accurately</a:t>
            </a:r>
          </a:p>
          <a:p>
            <a:pPr lvl="1">
              <a:buFont typeface="Arial" pitchFamily="34" charset="0"/>
              <a:buChar char="•"/>
            </a:pPr>
            <a:r>
              <a:rPr lang="en-US" sz="1600" dirty="0" smtClean="0"/>
              <a:t>Backend process logic should be complex, but sound</a:t>
            </a:r>
          </a:p>
          <a:p>
            <a:pPr lvl="1">
              <a:buFont typeface="Arial" pitchFamily="34" charset="0"/>
              <a:buChar char="•"/>
            </a:pPr>
            <a:r>
              <a:rPr lang="en-US" sz="1600" dirty="0" smtClean="0"/>
              <a:t>Provide adjustable input parameters and understandable output results</a:t>
            </a:r>
          </a:p>
          <a:p>
            <a:pPr>
              <a:buFont typeface="Arial" pitchFamily="34" charset="0"/>
              <a:buChar char="•"/>
            </a:pPr>
            <a:r>
              <a:rPr lang="en-US" sz="2000" dirty="0" smtClean="0"/>
              <a:t>Graphical User Interface</a:t>
            </a:r>
          </a:p>
          <a:p>
            <a:pPr lvl="1">
              <a:buFont typeface="Arial" pitchFamily="34" charset="0"/>
              <a:buChar char="•"/>
            </a:pPr>
            <a:r>
              <a:rPr lang="en-US" sz="1600" dirty="0" smtClean="0"/>
              <a:t>Allow easy manipulation of input parameters for the client</a:t>
            </a:r>
          </a:p>
          <a:p>
            <a:pPr lvl="1">
              <a:buFont typeface="Arial" pitchFamily="34" charset="0"/>
              <a:buChar char="•"/>
            </a:pPr>
            <a:r>
              <a:rPr lang="en-US" sz="1600" dirty="0" smtClean="0"/>
              <a:t>Display useful animation of the system that adds another layer of understanding for the client</a:t>
            </a:r>
          </a:p>
          <a:p>
            <a:pPr lvl="1">
              <a:buFont typeface="Arial" pitchFamily="34" charset="0"/>
              <a:buChar char="•"/>
            </a:pPr>
            <a:r>
              <a:rPr lang="en-US" sz="1600" dirty="0" smtClean="0"/>
              <a:t>Provides output analysis and reports that enable the client to make informed decisions on how to improve the cost efficiency at the Washington Post (e.g. labor cuts) </a:t>
            </a:r>
          </a:p>
          <a:p>
            <a:pPr>
              <a:buFont typeface="Arial" pitchFamily="34" charset="0"/>
              <a:buChar char="•"/>
            </a:pPr>
            <a:endParaRPr lang="en-US" sz="1800" dirty="0" smtClean="0"/>
          </a:p>
          <a:p>
            <a:pPr lvl="2">
              <a:buNone/>
            </a:pPr>
            <a:endParaRPr lang="en-US" sz="1000" dirty="0" smtClean="0"/>
          </a:p>
          <a:p>
            <a:pPr lvl="1">
              <a:buFont typeface="Arial" pitchFamily="34" charset="0"/>
              <a:buChar char="•"/>
            </a:pPr>
            <a:endParaRPr lang="en-US" sz="1400" dirty="0" smtClean="0"/>
          </a:p>
          <a:p>
            <a:pPr>
              <a:buFont typeface="Arial" pitchFamily="34" charset="0"/>
              <a:buChar char="•"/>
            </a:pPr>
            <a:endParaRPr lang="en-US"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dirty="0" smtClean="0"/>
              <a:t>Project Plan</a:t>
            </a:r>
            <a:endParaRPr lang="en-US" dirty="0"/>
          </a:p>
        </p:txBody>
      </p:sp>
      <p:pic>
        <p:nvPicPr>
          <p:cNvPr id="2" name="Picture 2"/>
          <p:cNvPicPr>
            <a:picLocks noChangeAspect="1" noChangeArrowheads="1"/>
          </p:cNvPicPr>
          <p:nvPr/>
        </p:nvPicPr>
        <p:blipFill>
          <a:blip r:embed="rId2" cstate="print"/>
          <a:srcRect/>
          <a:stretch>
            <a:fillRect/>
          </a:stretch>
        </p:blipFill>
        <p:spPr bwMode="auto">
          <a:xfrm>
            <a:off x="3276600" y="1371600"/>
            <a:ext cx="5638799" cy="4724400"/>
          </a:xfrm>
          <a:prstGeom prst="rect">
            <a:avLst/>
          </a:prstGeom>
          <a:noFill/>
          <a:ln w="9525">
            <a:noFill/>
            <a:miter lim="800000"/>
            <a:headEnd/>
            <a:tailEnd/>
          </a:ln>
        </p:spPr>
      </p:pic>
      <p:graphicFrame>
        <p:nvGraphicFramePr>
          <p:cNvPr id="7" name="Table 6"/>
          <p:cNvGraphicFramePr>
            <a:graphicFrameLocks noGrp="1"/>
          </p:cNvGraphicFramePr>
          <p:nvPr/>
        </p:nvGraphicFramePr>
        <p:xfrm>
          <a:off x="304800" y="1371600"/>
          <a:ext cx="2697480" cy="1682750"/>
        </p:xfrm>
        <a:graphic>
          <a:graphicData uri="http://schemas.openxmlformats.org/drawingml/2006/table">
            <a:tbl>
              <a:tblPr/>
              <a:tblGrid>
                <a:gridCol w="1954530"/>
                <a:gridCol w="742950"/>
              </a:tblGrid>
              <a:tr h="0">
                <a:tc>
                  <a:txBody>
                    <a:bodyPr/>
                    <a:lstStyle/>
                    <a:p>
                      <a:pPr marL="0" marR="0">
                        <a:spcBef>
                          <a:spcPts val="0"/>
                        </a:spcBef>
                        <a:spcAft>
                          <a:spcPts val="0"/>
                        </a:spcAft>
                      </a:pPr>
                      <a:r>
                        <a:rPr lang="en-US" sz="1000" b="1" dirty="0">
                          <a:solidFill>
                            <a:srgbClr val="000000"/>
                          </a:solidFill>
                          <a:latin typeface="Times New Roman"/>
                          <a:ea typeface="Times New Roman"/>
                        </a:rPr>
                        <a:t>Deliverable</a:t>
                      </a:r>
                      <a:endParaRPr lang="en-US" sz="1200" b="1" dirty="0">
                        <a:solidFill>
                          <a:srgbClr val="365F91"/>
                        </a:solidFill>
                        <a:latin typeface="Times New Roman"/>
                        <a:ea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spcBef>
                          <a:spcPts val="0"/>
                        </a:spcBef>
                        <a:spcAft>
                          <a:spcPts val="0"/>
                        </a:spcAft>
                      </a:pPr>
                      <a:r>
                        <a:rPr lang="en-US" sz="1000" b="1" dirty="0">
                          <a:solidFill>
                            <a:srgbClr val="000000"/>
                          </a:solidFill>
                          <a:latin typeface="Times New Roman"/>
                          <a:ea typeface="Times New Roman"/>
                        </a:rPr>
                        <a:t>Date</a:t>
                      </a:r>
                      <a:endParaRPr lang="en-US" sz="1200" b="1" dirty="0">
                        <a:solidFill>
                          <a:srgbClr val="365F91"/>
                        </a:solidFill>
                        <a:latin typeface="Times New Roman"/>
                        <a:ea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0">
                <a:tc>
                  <a:txBody>
                    <a:bodyPr/>
                    <a:lstStyle/>
                    <a:p>
                      <a:pPr marL="0" marR="0">
                        <a:spcBef>
                          <a:spcPts val="0"/>
                        </a:spcBef>
                        <a:spcAft>
                          <a:spcPts val="0"/>
                        </a:spcAft>
                      </a:pPr>
                      <a:r>
                        <a:rPr lang="en-US" sz="1000" b="0">
                          <a:solidFill>
                            <a:schemeClr val="bg1"/>
                          </a:solidFill>
                          <a:latin typeface="Times New Roman"/>
                          <a:ea typeface="Times New Roman"/>
                        </a:rPr>
                        <a:t>Problem Definition</a:t>
                      </a:r>
                      <a:endParaRPr lang="en-US" sz="1200" b="0">
                        <a:solidFill>
                          <a:schemeClr val="bg1"/>
                        </a:solidFill>
                        <a:latin typeface="Times New Roman"/>
                        <a:ea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0" marR="0" algn="ctr">
                        <a:spcBef>
                          <a:spcPts val="0"/>
                        </a:spcBef>
                        <a:spcAft>
                          <a:spcPts val="0"/>
                        </a:spcAft>
                      </a:pPr>
                      <a:r>
                        <a:rPr lang="en-US" sz="1000" b="0" dirty="0" smtClean="0">
                          <a:solidFill>
                            <a:schemeClr val="bg1"/>
                          </a:solidFill>
                          <a:latin typeface="Times New Roman"/>
                          <a:ea typeface="Times New Roman"/>
                        </a:rPr>
                        <a:t>3-Feb</a:t>
                      </a:r>
                      <a:endParaRPr lang="en-US" sz="1200" b="0" dirty="0">
                        <a:solidFill>
                          <a:schemeClr val="bg1"/>
                        </a:solidFill>
                        <a:latin typeface="Times New Roman"/>
                        <a:ea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r>
              <a:tr h="0">
                <a:tc>
                  <a:txBody>
                    <a:bodyPr/>
                    <a:lstStyle/>
                    <a:p>
                      <a:pPr marL="0" marR="0">
                        <a:spcBef>
                          <a:spcPts val="0"/>
                        </a:spcBef>
                        <a:spcAft>
                          <a:spcPts val="0"/>
                        </a:spcAft>
                      </a:pPr>
                      <a:r>
                        <a:rPr lang="en-US" sz="1000" b="0">
                          <a:solidFill>
                            <a:schemeClr val="bg1"/>
                          </a:solidFill>
                          <a:latin typeface="Times New Roman"/>
                          <a:ea typeface="Times New Roman"/>
                        </a:rPr>
                        <a:t>Problem Definition &amp; Scope</a:t>
                      </a:r>
                      <a:endParaRPr lang="en-US" sz="1200" b="0">
                        <a:solidFill>
                          <a:schemeClr val="bg1"/>
                        </a:solidFill>
                        <a:latin typeface="Times New Roman"/>
                        <a:ea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1000" b="0">
                          <a:solidFill>
                            <a:schemeClr val="bg1"/>
                          </a:solidFill>
                          <a:latin typeface="Times New Roman"/>
                          <a:ea typeface="Times New Roman"/>
                        </a:rPr>
                        <a:t>17-Feb</a:t>
                      </a:r>
                      <a:endParaRPr lang="en-US" sz="1200" b="0">
                        <a:solidFill>
                          <a:schemeClr val="bg1"/>
                        </a:solidFill>
                        <a:latin typeface="Times New Roman"/>
                        <a:ea typeface="Times New Roman"/>
                      </a:endParaRPr>
                    </a:p>
                  </a:txBody>
                  <a:tcPr marL="68580" marR="68580" marT="0" marB="0">
                    <a:lnL>
                      <a:noFill/>
                    </a:lnL>
                    <a:lnR>
                      <a:noFill/>
                    </a:lnR>
                    <a:lnT>
                      <a:noFill/>
                    </a:lnT>
                    <a:lnB>
                      <a:noFill/>
                    </a:lnB>
                  </a:tcPr>
                </a:tc>
              </a:tr>
              <a:tr h="0">
                <a:tc>
                  <a:txBody>
                    <a:bodyPr/>
                    <a:lstStyle/>
                    <a:p>
                      <a:pPr marL="0" marR="0">
                        <a:spcBef>
                          <a:spcPts val="0"/>
                        </a:spcBef>
                        <a:spcAft>
                          <a:spcPts val="0"/>
                        </a:spcAft>
                      </a:pPr>
                      <a:r>
                        <a:rPr lang="en-US" sz="1000" b="0">
                          <a:solidFill>
                            <a:schemeClr val="bg1"/>
                          </a:solidFill>
                          <a:latin typeface="Times New Roman"/>
                          <a:ea typeface="Times New Roman"/>
                        </a:rPr>
                        <a:t>Project Proposal</a:t>
                      </a:r>
                      <a:endParaRPr lang="en-US" sz="1200" b="0">
                        <a:solidFill>
                          <a:schemeClr val="bg1"/>
                        </a:solidFill>
                        <a:latin typeface="Times New Roman"/>
                        <a:ea typeface="Times New Roman"/>
                      </a:endParaRPr>
                    </a:p>
                  </a:txBody>
                  <a:tcPr marL="68580" marR="68580" marT="0" marB="0">
                    <a:lnL>
                      <a:noFill/>
                    </a:lnL>
                    <a:lnR>
                      <a:noFill/>
                    </a:lnR>
                    <a:lnT>
                      <a:noFill/>
                    </a:lnT>
                    <a:lnB>
                      <a:noFill/>
                    </a:lnB>
                    <a:solidFill>
                      <a:srgbClr val="D3DFEE"/>
                    </a:solidFill>
                  </a:tcPr>
                </a:tc>
                <a:tc>
                  <a:txBody>
                    <a:bodyPr/>
                    <a:lstStyle/>
                    <a:p>
                      <a:pPr marL="0" marR="0" algn="ctr">
                        <a:spcBef>
                          <a:spcPts val="0"/>
                        </a:spcBef>
                        <a:spcAft>
                          <a:spcPts val="0"/>
                        </a:spcAft>
                      </a:pPr>
                      <a:r>
                        <a:rPr lang="en-US" sz="1000" b="0">
                          <a:solidFill>
                            <a:schemeClr val="bg1"/>
                          </a:solidFill>
                          <a:latin typeface="Times New Roman"/>
                          <a:ea typeface="Times New Roman"/>
                        </a:rPr>
                        <a:t>24-Feb</a:t>
                      </a:r>
                      <a:endParaRPr lang="en-US" sz="1200" b="0">
                        <a:solidFill>
                          <a:schemeClr val="bg1"/>
                        </a:solidFill>
                        <a:latin typeface="Times New Roman"/>
                        <a:ea typeface="Times New Roman"/>
                      </a:endParaRPr>
                    </a:p>
                  </a:txBody>
                  <a:tcPr marL="68580" marR="68580" marT="0" marB="0">
                    <a:lnL>
                      <a:noFill/>
                    </a:lnL>
                    <a:lnR>
                      <a:noFill/>
                    </a:lnR>
                    <a:lnT>
                      <a:noFill/>
                    </a:lnT>
                    <a:lnB>
                      <a:noFill/>
                    </a:lnB>
                    <a:solidFill>
                      <a:srgbClr val="D3DFEE"/>
                    </a:solidFill>
                  </a:tcPr>
                </a:tc>
              </a:tr>
              <a:tr h="0">
                <a:tc>
                  <a:txBody>
                    <a:bodyPr/>
                    <a:lstStyle/>
                    <a:p>
                      <a:pPr marL="0" marR="0">
                        <a:spcBef>
                          <a:spcPts val="0"/>
                        </a:spcBef>
                        <a:spcAft>
                          <a:spcPts val="0"/>
                        </a:spcAft>
                      </a:pPr>
                      <a:r>
                        <a:rPr lang="en-US" sz="1000" b="0">
                          <a:solidFill>
                            <a:schemeClr val="bg1"/>
                          </a:solidFill>
                          <a:latin typeface="Times New Roman"/>
                          <a:ea typeface="Times New Roman"/>
                        </a:rPr>
                        <a:t>Progress Report (1)</a:t>
                      </a:r>
                      <a:endParaRPr lang="en-US" sz="1200" b="0">
                        <a:solidFill>
                          <a:schemeClr val="bg1"/>
                        </a:solidFill>
                        <a:latin typeface="Times New Roman"/>
                        <a:ea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1000" b="0">
                          <a:solidFill>
                            <a:schemeClr val="bg1"/>
                          </a:solidFill>
                          <a:latin typeface="Times New Roman"/>
                          <a:ea typeface="Times New Roman"/>
                        </a:rPr>
                        <a:t>10-Mar</a:t>
                      </a:r>
                      <a:endParaRPr lang="en-US" sz="1200" b="0">
                        <a:solidFill>
                          <a:schemeClr val="bg1"/>
                        </a:solidFill>
                        <a:latin typeface="Times New Roman"/>
                        <a:ea typeface="Times New Roman"/>
                      </a:endParaRPr>
                    </a:p>
                  </a:txBody>
                  <a:tcPr marL="68580" marR="68580" marT="0" marB="0">
                    <a:lnL>
                      <a:noFill/>
                    </a:lnL>
                    <a:lnR>
                      <a:noFill/>
                    </a:lnR>
                    <a:lnT>
                      <a:noFill/>
                    </a:lnT>
                    <a:lnB>
                      <a:noFill/>
                    </a:lnB>
                  </a:tcPr>
                </a:tc>
              </a:tr>
              <a:tr h="0">
                <a:tc>
                  <a:txBody>
                    <a:bodyPr/>
                    <a:lstStyle/>
                    <a:p>
                      <a:pPr marL="0" marR="0">
                        <a:spcBef>
                          <a:spcPts val="0"/>
                        </a:spcBef>
                        <a:spcAft>
                          <a:spcPts val="0"/>
                        </a:spcAft>
                      </a:pPr>
                      <a:r>
                        <a:rPr lang="en-US" sz="1000" b="0">
                          <a:solidFill>
                            <a:schemeClr val="bg1"/>
                          </a:solidFill>
                          <a:latin typeface="Times New Roman"/>
                          <a:ea typeface="Times New Roman"/>
                        </a:rPr>
                        <a:t>Progress Report (2)</a:t>
                      </a:r>
                      <a:endParaRPr lang="en-US" sz="1200" b="0">
                        <a:solidFill>
                          <a:schemeClr val="bg1"/>
                        </a:solidFill>
                        <a:latin typeface="Times New Roman"/>
                        <a:ea typeface="Times New Roman"/>
                      </a:endParaRPr>
                    </a:p>
                  </a:txBody>
                  <a:tcPr marL="68580" marR="68580" marT="0" marB="0">
                    <a:lnL>
                      <a:noFill/>
                    </a:lnL>
                    <a:lnR>
                      <a:noFill/>
                    </a:lnR>
                    <a:lnT>
                      <a:noFill/>
                    </a:lnT>
                    <a:lnB>
                      <a:noFill/>
                    </a:lnB>
                    <a:solidFill>
                      <a:srgbClr val="D3DFEE"/>
                    </a:solidFill>
                  </a:tcPr>
                </a:tc>
                <a:tc>
                  <a:txBody>
                    <a:bodyPr/>
                    <a:lstStyle/>
                    <a:p>
                      <a:pPr marL="0" marR="0" algn="ctr">
                        <a:spcBef>
                          <a:spcPts val="0"/>
                        </a:spcBef>
                        <a:spcAft>
                          <a:spcPts val="0"/>
                        </a:spcAft>
                      </a:pPr>
                      <a:r>
                        <a:rPr lang="en-US" sz="1000" b="0">
                          <a:solidFill>
                            <a:schemeClr val="bg1"/>
                          </a:solidFill>
                          <a:latin typeface="Times New Roman"/>
                          <a:ea typeface="Times New Roman"/>
                        </a:rPr>
                        <a:t>14-Apr</a:t>
                      </a:r>
                      <a:endParaRPr lang="en-US" sz="1200" b="0">
                        <a:solidFill>
                          <a:schemeClr val="bg1"/>
                        </a:solidFill>
                        <a:latin typeface="Times New Roman"/>
                        <a:ea typeface="Times New Roman"/>
                      </a:endParaRPr>
                    </a:p>
                  </a:txBody>
                  <a:tcPr marL="68580" marR="68580" marT="0" marB="0">
                    <a:lnL>
                      <a:noFill/>
                    </a:lnL>
                    <a:lnR>
                      <a:noFill/>
                    </a:lnR>
                    <a:lnT>
                      <a:noFill/>
                    </a:lnT>
                    <a:lnB>
                      <a:noFill/>
                    </a:lnB>
                    <a:solidFill>
                      <a:srgbClr val="D3DFEE"/>
                    </a:solidFill>
                  </a:tcPr>
                </a:tc>
              </a:tr>
              <a:tr h="0">
                <a:tc>
                  <a:txBody>
                    <a:bodyPr/>
                    <a:lstStyle/>
                    <a:p>
                      <a:pPr marL="0" marR="0">
                        <a:spcBef>
                          <a:spcPts val="0"/>
                        </a:spcBef>
                        <a:spcAft>
                          <a:spcPts val="0"/>
                        </a:spcAft>
                      </a:pPr>
                      <a:r>
                        <a:rPr lang="en-US" sz="1000" b="0">
                          <a:solidFill>
                            <a:schemeClr val="bg1"/>
                          </a:solidFill>
                          <a:latin typeface="Times New Roman"/>
                          <a:ea typeface="Times New Roman"/>
                        </a:rPr>
                        <a:t>Final Presentation Run (1)</a:t>
                      </a:r>
                      <a:endParaRPr lang="en-US" sz="1200" b="0">
                        <a:solidFill>
                          <a:schemeClr val="bg1"/>
                        </a:solidFill>
                        <a:latin typeface="Times New Roman"/>
                        <a:ea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1000" b="0">
                          <a:solidFill>
                            <a:schemeClr val="bg1"/>
                          </a:solidFill>
                          <a:latin typeface="Times New Roman"/>
                          <a:ea typeface="Times New Roman"/>
                        </a:rPr>
                        <a:t>28-Apr</a:t>
                      </a:r>
                      <a:endParaRPr lang="en-US" sz="1200" b="0">
                        <a:solidFill>
                          <a:schemeClr val="bg1"/>
                        </a:solidFill>
                        <a:latin typeface="Times New Roman"/>
                        <a:ea typeface="Times New Roman"/>
                      </a:endParaRPr>
                    </a:p>
                  </a:txBody>
                  <a:tcPr marL="68580" marR="68580" marT="0" marB="0">
                    <a:lnL>
                      <a:noFill/>
                    </a:lnL>
                    <a:lnR>
                      <a:noFill/>
                    </a:lnR>
                    <a:lnT>
                      <a:noFill/>
                    </a:lnT>
                    <a:lnB>
                      <a:noFill/>
                    </a:lnB>
                  </a:tcPr>
                </a:tc>
              </a:tr>
              <a:tr h="158750">
                <a:tc>
                  <a:txBody>
                    <a:bodyPr/>
                    <a:lstStyle/>
                    <a:p>
                      <a:pPr marL="0" marR="0">
                        <a:spcBef>
                          <a:spcPts val="0"/>
                        </a:spcBef>
                        <a:spcAft>
                          <a:spcPts val="0"/>
                        </a:spcAft>
                      </a:pPr>
                      <a:r>
                        <a:rPr lang="en-US" sz="1000" b="0">
                          <a:solidFill>
                            <a:schemeClr val="bg1"/>
                          </a:solidFill>
                          <a:latin typeface="Times New Roman"/>
                          <a:ea typeface="Times New Roman"/>
                        </a:rPr>
                        <a:t>Final Written Report</a:t>
                      </a:r>
                      <a:endParaRPr lang="en-US" sz="1200" b="0">
                        <a:solidFill>
                          <a:schemeClr val="bg1"/>
                        </a:solidFill>
                        <a:latin typeface="Times New Roman"/>
                        <a:ea typeface="Times New Roman"/>
                      </a:endParaRPr>
                    </a:p>
                  </a:txBody>
                  <a:tcPr marL="68580" marR="68580" marT="0" marB="0">
                    <a:lnL>
                      <a:noFill/>
                    </a:lnL>
                    <a:lnR>
                      <a:noFill/>
                    </a:lnR>
                    <a:lnT>
                      <a:noFill/>
                    </a:lnT>
                    <a:lnB>
                      <a:noFill/>
                    </a:lnB>
                    <a:solidFill>
                      <a:srgbClr val="D3DFEE"/>
                    </a:solidFill>
                  </a:tcPr>
                </a:tc>
                <a:tc>
                  <a:txBody>
                    <a:bodyPr/>
                    <a:lstStyle/>
                    <a:p>
                      <a:pPr marL="0" marR="0" algn="ctr">
                        <a:spcBef>
                          <a:spcPts val="0"/>
                        </a:spcBef>
                        <a:spcAft>
                          <a:spcPts val="0"/>
                        </a:spcAft>
                      </a:pPr>
                      <a:r>
                        <a:rPr lang="en-US" sz="1000" b="0">
                          <a:solidFill>
                            <a:schemeClr val="bg1"/>
                          </a:solidFill>
                          <a:latin typeface="Times New Roman"/>
                          <a:ea typeface="Times New Roman"/>
                        </a:rPr>
                        <a:t>2-May</a:t>
                      </a:r>
                      <a:endParaRPr lang="en-US" sz="1200" b="0">
                        <a:solidFill>
                          <a:schemeClr val="bg1"/>
                        </a:solidFill>
                        <a:latin typeface="Times New Roman"/>
                        <a:ea typeface="Times New Roman"/>
                      </a:endParaRPr>
                    </a:p>
                  </a:txBody>
                  <a:tcPr marL="68580" marR="68580" marT="0" marB="0">
                    <a:lnL>
                      <a:noFill/>
                    </a:lnL>
                    <a:lnR>
                      <a:noFill/>
                    </a:lnR>
                    <a:lnT>
                      <a:noFill/>
                    </a:lnT>
                    <a:lnB>
                      <a:noFill/>
                    </a:lnB>
                    <a:solidFill>
                      <a:srgbClr val="D3DFEE"/>
                    </a:solidFill>
                  </a:tcPr>
                </a:tc>
              </a:tr>
              <a:tr h="0">
                <a:tc>
                  <a:txBody>
                    <a:bodyPr/>
                    <a:lstStyle/>
                    <a:p>
                      <a:pPr marL="0" marR="0">
                        <a:spcBef>
                          <a:spcPts val="0"/>
                        </a:spcBef>
                        <a:spcAft>
                          <a:spcPts val="0"/>
                        </a:spcAft>
                      </a:pPr>
                      <a:r>
                        <a:rPr lang="en-US" sz="1000" b="0">
                          <a:solidFill>
                            <a:schemeClr val="bg1"/>
                          </a:solidFill>
                          <a:latin typeface="Times New Roman"/>
                          <a:ea typeface="Times New Roman"/>
                        </a:rPr>
                        <a:t>Final Presentation Run (2)</a:t>
                      </a:r>
                      <a:endParaRPr lang="en-US" sz="1200" b="0">
                        <a:solidFill>
                          <a:schemeClr val="bg1"/>
                        </a:solidFill>
                        <a:latin typeface="Times New Roman"/>
                        <a:ea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1000" b="0">
                          <a:solidFill>
                            <a:schemeClr val="bg1"/>
                          </a:solidFill>
                          <a:latin typeface="Times New Roman"/>
                          <a:ea typeface="Times New Roman"/>
                        </a:rPr>
                        <a:t>5-May</a:t>
                      </a:r>
                      <a:endParaRPr lang="en-US" sz="1200" b="0">
                        <a:solidFill>
                          <a:schemeClr val="bg1"/>
                        </a:solidFill>
                        <a:latin typeface="Times New Roman"/>
                        <a:ea typeface="Times New Roman"/>
                      </a:endParaRPr>
                    </a:p>
                  </a:txBody>
                  <a:tcPr marL="68580" marR="68580" marT="0" marB="0">
                    <a:lnL>
                      <a:noFill/>
                    </a:lnL>
                    <a:lnR>
                      <a:noFill/>
                    </a:lnR>
                    <a:lnT>
                      <a:noFill/>
                    </a:lnT>
                    <a:lnB>
                      <a:noFill/>
                    </a:lnB>
                  </a:tcPr>
                </a:tc>
              </a:tr>
              <a:tr h="0">
                <a:tc>
                  <a:txBody>
                    <a:bodyPr/>
                    <a:lstStyle/>
                    <a:p>
                      <a:pPr marL="0" marR="0">
                        <a:spcBef>
                          <a:spcPts val="0"/>
                        </a:spcBef>
                        <a:spcAft>
                          <a:spcPts val="0"/>
                        </a:spcAft>
                      </a:pPr>
                      <a:r>
                        <a:rPr lang="en-US" sz="1000" b="0">
                          <a:solidFill>
                            <a:schemeClr val="bg1"/>
                          </a:solidFill>
                          <a:latin typeface="Times New Roman"/>
                          <a:ea typeface="Times New Roman"/>
                        </a:rPr>
                        <a:t>Final Website</a:t>
                      </a:r>
                      <a:endParaRPr lang="en-US" sz="1200" b="0">
                        <a:solidFill>
                          <a:schemeClr val="bg1"/>
                        </a:solidFill>
                        <a:latin typeface="Times New Roman"/>
                        <a:ea typeface="Times New Roman"/>
                      </a:endParaRPr>
                    </a:p>
                  </a:txBody>
                  <a:tcPr marL="68580" marR="68580" marT="0" marB="0">
                    <a:lnL>
                      <a:noFill/>
                    </a:lnL>
                    <a:lnR>
                      <a:noFill/>
                    </a:lnR>
                    <a:lnT>
                      <a:noFill/>
                    </a:lnT>
                    <a:lnB>
                      <a:noFill/>
                    </a:lnB>
                    <a:solidFill>
                      <a:srgbClr val="D3DFEE"/>
                    </a:solidFill>
                  </a:tcPr>
                </a:tc>
                <a:tc>
                  <a:txBody>
                    <a:bodyPr/>
                    <a:lstStyle/>
                    <a:p>
                      <a:pPr marL="0" marR="0" algn="ctr">
                        <a:spcBef>
                          <a:spcPts val="0"/>
                        </a:spcBef>
                        <a:spcAft>
                          <a:spcPts val="0"/>
                        </a:spcAft>
                      </a:pPr>
                      <a:r>
                        <a:rPr lang="en-US" sz="1000" b="0">
                          <a:solidFill>
                            <a:schemeClr val="bg1"/>
                          </a:solidFill>
                          <a:latin typeface="Times New Roman"/>
                          <a:ea typeface="Times New Roman"/>
                        </a:rPr>
                        <a:t>5-May</a:t>
                      </a:r>
                      <a:endParaRPr lang="en-US" sz="1200" b="0">
                        <a:solidFill>
                          <a:schemeClr val="bg1"/>
                        </a:solidFill>
                        <a:latin typeface="Times New Roman"/>
                        <a:ea typeface="Times New Roman"/>
                      </a:endParaRPr>
                    </a:p>
                  </a:txBody>
                  <a:tcPr marL="68580" marR="68580" marT="0" marB="0">
                    <a:lnL>
                      <a:noFill/>
                    </a:lnL>
                    <a:lnR>
                      <a:noFill/>
                    </a:lnR>
                    <a:lnT>
                      <a:noFill/>
                    </a:lnT>
                    <a:lnB>
                      <a:noFill/>
                    </a:lnB>
                    <a:solidFill>
                      <a:srgbClr val="D3DFEE"/>
                    </a:solidFill>
                  </a:tcPr>
                </a:tc>
              </a:tr>
              <a:tr h="0">
                <a:tc>
                  <a:txBody>
                    <a:bodyPr/>
                    <a:lstStyle/>
                    <a:p>
                      <a:pPr marL="0" marR="0">
                        <a:spcBef>
                          <a:spcPts val="0"/>
                        </a:spcBef>
                        <a:spcAft>
                          <a:spcPts val="0"/>
                        </a:spcAft>
                      </a:pPr>
                      <a:r>
                        <a:rPr lang="en-US" sz="1000" b="0">
                          <a:solidFill>
                            <a:schemeClr val="bg1"/>
                          </a:solidFill>
                          <a:latin typeface="Times New Roman"/>
                          <a:ea typeface="Times New Roman"/>
                        </a:rPr>
                        <a:t>Final Presentation</a:t>
                      </a:r>
                      <a:endParaRPr lang="en-US" sz="1200" b="0">
                        <a:solidFill>
                          <a:schemeClr val="bg1"/>
                        </a:solidFill>
                        <a:latin typeface="Times New Roman"/>
                        <a:ea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1000" b="0" dirty="0">
                          <a:solidFill>
                            <a:schemeClr val="bg1"/>
                          </a:solidFill>
                          <a:latin typeface="Times New Roman"/>
                          <a:ea typeface="Times New Roman"/>
                        </a:rPr>
                        <a:t>6-May</a:t>
                      </a:r>
                      <a:endParaRPr lang="en-US" sz="1200" b="0" dirty="0">
                        <a:solidFill>
                          <a:schemeClr val="bg1"/>
                        </a:solidFill>
                        <a:latin typeface="Times New Roman"/>
                        <a:ea typeface="Times New Roman"/>
                      </a:endParaRPr>
                    </a:p>
                  </a:txBody>
                  <a:tcPr marL="68580" marR="6858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685800" y="2514600"/>
            <a:ext cx="8153400" cy="1038225"/>
          </a:xfrm>
        </p:spPr>
        <p:txBody>
          <a:bodyPr/>
          <a:lstStyle/>
          <a:p>
            <a:r>
              <a:rPr lang="en-US" dirty="0" smtClean="0"/>
              <a:t>                   Questions?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son Template 1b-1">
  <a:themeElements>
    <a:clrScheme name="">
      <a:dk1>
        <a:srgbClr val="000000"/>
      </a:dk1>
      <a:lt1>
        <a:srgbClr val="000000"/>
      </a:lt1>
      <a:dk2>
        <a:srgbClr val="000000"/>
      </a:dk2>
      <a:lt2>
        <a:srgbClr val="5F5F5F"/>
      </a:lt2>
      <a:accent1>
        <a:srgbClr val="FFCC00"/>
      </a:accent1>
      <a:accent2>
        <a:srgbClr val="006600"/>
      </a:accent2>
      <a:accent3>
        <a:srgbClr val="AAAAAA"/>
      </a:accent3>
      <a:accent4>
        <a:srgbClr val="000000"/>
      </a:accent4>
      <a:accent5>
        <a:srgbClr val="FFE2AA"/>
      </a:accent5>
      <a:accent6>
        <a:srgbClr val="005C00"/>
      </a:accent6>
      <a:hlink>
        <a:srgbClr val="CC00CC"/>
      </a:hlink>
      <a:folHlink>
        <a:srgbClr val="990099"/>
      </a:folHlink>
    </a:clrScheme>
    <a:fontScheme name="Mason Template 1b">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son Template 1b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Mason Template 1b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Mason Template 1b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Mason Template 1b-1</Template>
  <TotalTime>240</TotalTime>
  <Words>534</Words>
  <Application>Microsoft Office PowerPoint</Application>
  <PresentationFormat>On-screen Show (4:3)</PresentationFormat>
  <Paragraphs>109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Mason Template 1b-1</vt:lpstr>
      <vt:lpstr>Project #3: Production Cost Savings at Washington Post</vt:lpstr>
      <vt:lpstr>Overview</vt:lpstr>
      <vt:lpstr>Clients</vt:lpstr>
      <vt:lpstr>Problem Description</vt:lpstr>
      <vt:lpstr>Preliminary Requirements</vt:lpstr>
      <vt:lpstr>Technical Approach</vt:lpstr>
      <vt:lpstr>Expected Results</vt:lpstr>
      <vt:lpstr>Project Plan</vt:lpstr>
      <vt:lpstr>                   Questions?</vt:lpstr>
    </vt:vector>
  </TitlesOfParts>
  <Company>George Mason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Mason Template 1: Title Slide</dc:title>
  <dc:creator>2009 ETF</dc:creator>
  <cp:lastModifiedBy>Kuklinski, Thomas </cp:lastModifiedBy>
  <cp:revision>21</cp:revision>
  <dcterms:created xsi:type="dcterms:W3CDTF">2010-02-22T20:01:48Z</dcterms:created>
  <dcterms:modified xsi:type="dcterms:W3CDTF">2011-03-10T22:34:59Z</dcterms:modified>
</cp:coreProperties>
</file>