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7"/>
  </p:notesMasterIdLst>
  <p:sldIdLst>
    <p:sldId id="347" r:id="rId2"/>
    <p:sldId id="348" r:id="rId3"/>
    <p:sldId id="349" r:id="rId4"/>
    <p:sldId id="350" r:id="rId5"/>
    <p:sldId id="351" r:id="rId6"/>
    <p:sldId id="318" r:id="rId7"/>
    <p:sldId id="320" r:id="rId8"/>
    <p:sldId id="321" r:id="rId9"/>
    <p:sldId id="322" r:id="rId10"/>
    <p:sldId id="324" r:id="rId11"/>
    <p:sldId id="325" r:id="rId12"/>
    <p:sldId id="326" r:id="rId13"/>
    <p:sldId id="327" r:id="rId14"/>
    <p:sldId id="319" r:id="rId15"/>
    <p:sldId id="329" r:id="rId16"/>
    <p:sldId id="330" r:id="rId17"/>
    <p:sldId id="331" r:id="rId18"/>
    <p:sldId id="332" r:id="rId19"/>
    <p:sldId id="334" r:id="rId20"/>
    <p:sldId id="338" r:id="rId21"/>
    <p:sldId id="339" r:id="rId22"/>
    <p:sldId id="352" r:id="rId23"/>
    <p:sldId id="344" r:id="rId24"/>
    <p:sldId id="346" r:id="rId25"/>
    <p:sldId id="297"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FF"/>
  </p:clrMru>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014" autoAdjust="0"/>
    <p:restoredTop sz="86392" autoAdjust="0"/>
  </p:normalViewPr>
  <p:slideViewPr>
    <p:cSldViewPr>
      <p:cViewPr>
        <p:scale>
          <a:sx n="68" d="100"/>
          <a:sy n="68" d="100"/>
        </p:scale>
        <p:origin x="-1440"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479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GM\SYST%20798\Statistic%20Analysis%203\BaseSchedule_2.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GM\SYST%20798\Statistic%20Analysis%203\BaseSchedule_2.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GM\SYST%20798\Statistic%20Analysis%203\OptSchedule_2.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GM\SYST%20798\Statistic%20Analysis%203\BaseSchedule_2.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c:chart>
    <c:title>
      <c:tx>
        <c:rich>
          <a:bodyPr/>
          <a:lstStyle/>
          <a:p>
            <a:pPr>
              <a:defRPr/>
            </a:pPr>
            <a:r>
              <a:rPr lang="en-US" dirty="0">
                <a:latin typeface="Calibri" pitchFamily="34" charset="0"/>
              </a:rPr>
              <a:t>Base Schedule: % utilization per </a:t>
            </a:r>
            <a:r>
              <a:rPr lang="en-US" dirty="0" smtClean="0">
                <a:latin typeface="Calibri" pitchFamily="34" charset="0"/>
              </a:rPr>
              <a:t>helper </a:t>
            </a:r>
            <a:r>
              <a:rPr lang="en-US" dirty="0">
                <a:latin typeface="Calibri" pitchFamily="34" charset="0"/>
              </a:rPr>
              <a:t>zone in one WW </a:t>
            </a:r>
          </a:p>
        </c:rich>
      </c:tx>
      <c:layout/>
      <c:spPr>
        <a:noFill/>
      </c:spPr>
    </c:title>
    <c:view3D>
      <c:rotX val="10"/>
      <c:rotY val="15"/>
      <c:rAngAx val="1"/>
    </c:view3D>
    <c:plotArea>
      <c:layout>
        <c:manualLayout>
          <c:layoutTarget val="inner"/>
          <c:xMode val="edge"/>
          <c:yMode val="edge"/>
          <c:x val="7.9731700204141415E-2"/>
          <c:y val="0.2760002916302135"/>
          <c:w val="0.89383894877307624"/>
          <c:h val="0.46603107044051917"/>
        </c:manualLayout>
      </c:layout>
      <c:bar3DChart>
        <c:barDir val="col"/>
        <c:grouping val="clustered"/>
        <c:ser>
          <c:idx val="0"/>
          <c:order val="0"/>
          <c:tx>
            <c:v>% utilization</c:v>
          </c:tx>
          <c:spPr>
            <a:gradFill flip="none" rotWithShape="1">
              <a:gsLst>
                <a:gs pos="0">
                  <a:srgbClr val="03D4A8"/>
                </a:gs>
                <a:gs pos="25000">
                  <a:srgbClr val="21D6E0"/>
                </a:gs>
                <a:gs pos="75000">
                  <a:srgbClr val="0087E6"/>
                </a:gs>
                <a:gs pos="100000">
                  <a:srgbClr val="005CBF"/>
                </a:gs>
              </a:gsLst>
              <a:lin ang="18900000" scaled="1"/>
              <a:tileRect/>
            </a:gradFill>
          </c:spPr>
          <c:dLbls>
            <c:dLbl>
              <c:idx val="0"/>
              <c:layout>
                <c:manualLayout>
                  <c:x val="1.2820512820512825E-2"/>
                  <c:y val="-1.2820512820512825E-2"/>
                </c:manualLayout>
              </c:layout>
              <c:showVal val="1"/>
            </c:dLbl>
            <c:dLbl>
              <c:idx val="1"/>
              <c:layout>
                <c:manualLayout>
                  <c:x val="1.4957264957264925E-2"/>
                  <c:y val="-4.2735042735042774E-3"/>
                </c:manualLayout>
              </c:layout>
              <c:showVal val="1"/>
            </c:dLbl>
            <c:dLbl>
              <c:idx val="3"/>
              <c:layout>
                <c:manualLayout>
                  <c:x val="1.2820512820512825E-2"/>
                  <c:y val="0"/>
                </c:manualLayout>
              </c:layout>
              <c:showVal val="1"/>
            </c:dLbl>
            <c:dLbl>
              <c:idx val="4"/>
              <c:layout>
                <c:manualLayout>
                  <c:x val="6.4102564102564222E-3"/>
                  <c:y val="-8.5470085470085513E-3"/>
                </c:manualLayout>
              </c:layout>
              <c:showVal val="1"/>
            </c:dLbl>
            <c:dLbl>
              <c:idx val="5"/>
              <c:layout>
                <c:manualLayout>
                  <c:x val="1.7094017094017103E-2"/>
                  <c:y val="-1.2820512820512825E-2"/>
                </c:manualLayout>
              </c:layout>
              <c:showVal val="1"/>
            </c:dLbl>
            <c:dLbl>
              <c:idx val="6"/>
              <c:layout>
                <c:manualLayout>
                  <c:x val="1.2820512820512745E-2"/>
                  <c:y val="0"/>
                </c:manualLayout>
              </c:layout>
              <c:showVal val="1"/>
            </c:dLbl>
            <c:dLbl>
              <c:idx val="7"/>
              <c:layout>
                <c:manualLayout>
                  <c:x val="1.0683760683760724E-2"/>
                  <c:y val="4.2735042735041993E-3"/>
                </c:manualLayout>
              </c:layout>
              <c:showVal val="1"/>
            </c:dLbl>
            <c:dLbl>
              <c:idx val="8"/>
              <c:layout>
                <c:manualLayout>
                  <c:x val="6.4102564102564222E-3"/>
                  <c:y val="8.5470085470085513E-3"/>
                </c:manualLayout>
              </c:layout>
              <c:showVal val="1"/>
            </c:dLbl>
            <c:dLbl>
              <c:idx val="9"/>
              <c:layout>
                <c:manualLayout>
                  <c:x val="1.4957264957264925E-2"/>
                  <c:y val="0"/>
                </c:manualLayout>
              </c:layout>
              <c:showVal val="1"/>
            </c:dLbl>
            <c:dLbl>
              <c:idx val="10"/>
              <c:layout>
                <c:manualLayout>
                  <c:x val="1.0683760683760724E-2"/>
                  <c:y val="4.2735042735042774E-3"/>
                </c:manualLayout>
              </c:layout>
              <c:showVal val="1"/>
            </c:dLbl>
            <c:txPr>
              <a:bodyPr rot="0" anchor="b" anchorCtr="1"/>
              <a:lstStyle/>
              <a:p>
                <a:pPr>
                  <a:defRPr/>
                </a:pPr>
                <a:endParaRPr lang="en-US"/>
              </a:p>
            </c:txPr>
            <c:showVal val="1"/>
          </c:dLbls>
          <c:cat>
            <c:strRef>
              <c:f>Util!$A$18:$A$28</c:f>
              <c:strCache>
                <c:ptCount val="11"/>
                <c:pt idx="0">
                  <c:v>CDR</c:v>
                </c:pt>
                <c:pt idx="1">
                  <c:v>C1FT</c:v>
                </c:pt>
                <c:pt idx="2">
                  <c:v>C2FT</c:v>
                </c:pt>
                <c:pt idx="3">
                  <c:v>C4FT</c:v>
                </c:pt>
                <c:pt idx="4">
                  <c:v>C3FT</c:v>
                </c:pt>
                <c:pt idx="5">
                  <c:v>S14</c:v>
                </c:pt>
                <c:pt idx="6">
                  <c:v>S56</c:v>
                </c:pt>
                <c:pt idx="7">
                  <c:v>Setup</c:v>
                </c:pt>
                <c:pt idx="8">
                  <c:v>DeepReach</c:v>
                </c:pt>
                <c:pt idx="9">
                  <c:v>UnloaderLoader</c:v>
                </c:pt>
                <c:pt idx="10">
                  <c:v>Zloader</c:v>
                </c:pt>
              </c:strCache>
            </c:strRef>
          </c:cat>
          <c:val>
            <c:numRef>
              <c:f>Util!$Q$18:$Q$28</c:f>
              <c:numCache>
                <c:formatCode>0%</c:formatCode>
                <c:ptCount val="11"/>
                <c:pt idx="0">
                  <c:v>0.49844322344322339</c:v>
                </c:pt>
                <c:pt idx="1">
                  <c:v>2.0634920634920652E-2</c:v>
                </c:pt>
                <c:pt idx="3">
                  <c:v>0.11767399267399269</c:v>
                </c:pt>
                <c:pt idx="4">
                  <c:v>5.9523809523809529E-3</c:v>
                </c:pt>
                <c:pt idx="5">
                  <c:v>0.20413359788359789</c:v>
                </c:pt>
                <c:pt idx="6">
                  <c:v>0.17111111111111121</c:v>
                </c:pt>
                <c:pt idx="7">
                  <c:v>0.12261904761904747</c:v>
                </c:pt>
                <c:pt idx="8">
                  <c:v>0.13311688311688324</c:v>
                </c:pt>
                <c:pt idx="9">
                  <c:v>0.250859788359789</c:v>
                </c:pt>
                <c:pt idx="10">
                  <c:v>0.41402116402116401</c:v>
                </c:pt>
              </c:numCache>
            </c:numRef>
          </c:val>
        </c:ser>
        <c:gapWidth val="75"/>
        <c:shape val="box"/>
        <c:axId val="121848576"/>
        <c:axId val="121850112"/>
        <c:axId val="0"/>
      </c:bar3DChart>
      <c:catAx>
        <c:axId val="121848576"/>
        <c:scaling>
          <c:orientation val="minMax"/>
        </c:scaling>
        <c:axPos val="b"/>
        <c:majorTickMark val="none"/>
        <c:tickLblPos val="nextTo"/>
        <c:crossAx val="121850112"/>
        <c:crosses val="autoZero"/>
        <c:auto val="1"/>
        <c:lblAlgn val="ctr"/>
        <c:lblOffset val="100"/>
      </c:catAx>
      <c:valAx>
        <c:axId val="121850112"/>
        <c:scaling>
          <c:orientation val="minMax"/>
          <c:max val="1"/>
        </c:scaling>
        <c:axPos val="l"/>
        <c:majorGridlines/>
        <c:numFmt formatCode="0%" sourceLinked="0"/>
        <c:majorTickMark val="none"/>
        <c:tickLblPos val="nextTo"/>
        <c:spPr>
          <a:ln w="9525">
            <a:noFill/>
          </a:ln>
        </c:spPr>
        <c:crossAx val="121848576"/>
        <c:crosses val="autoZero"/>
        <c:crossBetween val="between"/>
        <c:majorUnit val="0.2"/>
      </c:valAx>
    </c:plotArea>
    <c:plotVisOnly val="1"/>
  </c:chart>
  <c:spPr>
    <a:solidFill>
      <a:srgbClr val="FFFFFF"/>
    </a:solidFill>
    <a:ln cmpd="sng">
      <a:solidFill>
        <a:schemeClr val="bg1"/>
      </a:solidFill>
      <a:prstDash val="solid"/>
    </a:ln>
  </c:spPr>
  <c:txPr>
    <a:bodyPr/>
    <a:lstStyle/>
    <a:p>
      <a:pPr>
        <a:defRPr>
          <a:effectLst/>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1"/>
  <c:clrMapOvr bg1="lt1" tx1="dk1" bg2="lt2" tx2="dk2" accent1="accent1" accent2="accent2" accent3="accent3" accent4="accent4" accent5="accent5" accent6="accent6" hlink="hlink" folHlink="folHlink"/>
  <c:chart>
    <c:title>
      <c:tx>
        <c:rich>
          <a:bodyPr/>
          <a:lstStyle/>
          <a:p>
            <a:pPr>
              <a:defRPr/>
            </a:pPr>
            <a:r>
              <a:rPr lang="en-US" dirty="0"/>
              <a:t>Base Schedule:</a:t>
            </a:r>
            <a:r>
              <a:rPr lang="en-US" baseline="0" dirty="0"/>
              <a:t> Average # </a:t>
            </a:r>
            <a:r>
              <a:rPr lang="en-US" baseline="0" dirty="0" smtClean="0"/>
              <a:t>of moves </a:t>
            </a:r>
            <a:r>
              <a:rPr lang="en-US" baseline="0" dirty="0"/>
              <a:t>per helper per hour</a:t>
            </a:r>
            <a:endParaRPr lang="en-US" dirty="0"/>
          </a:p>
        </c:rich>
      </c:tx>
      <c:layout/>
    </c:title>
    <c:plotArea>
      <c:layout/>
      <c:barChart>
        <c:barDir val="col"/>
        <c:grouping val="clustered"/>
        <c:ser>
          <c:idx val="0"/>
          <c:order val="0"/>
          <c:tx>
            <c:v>Avg. # of moves</c:v>
          </c:tx>
          <c:cat>
            <c:strRef>
              <c:f>Moves!$R$2:$R$12</c:f>
              <c:strCache>
                <c:ptCount val="11"/>
                <c:pt idx="0">
                  <c:v>CDR</c:v>
                </c:pt>
                <c:pt idx="1">
                  <c:v>C1FT</c:v>
                </c:pt>
                <c:pt idx="2">
                  <c:v>C2FT</c:v>
                </c:pt>
                <c:pt idx="3">
                  <c:v>C4FT</c:v>
                </c:pt>
                <c:pt idx="4">
                  <c:v>C3FT</c:v>
                </c:pt>
                <c:pt idx="5">
                  <c:v>S14</c:v>
                </c:pt>
                <c:pt idx="6">
                  <c:v>S56</c:v>
                </c:pt>
                <c:pt idx="7">
                  <c:v>Setup</c:v>
                </c:pt>
                <c:pt idx="8">
                  <c:v>DeepReach</c:v>
                </c:pt>
                <c:pt idx="9">
                  <c:v>UnloaderLoader</c:v>
                </c:pt>
                <c:pt idx="10">
                  <c:v>Zloader</c:v>
                </c:pt>
              </c:strCache>
            </c:strRef>
          </c:cat>
          <c:val>
            <c:numRef>
              <c:f>Moves!$S$2:$S$12</c:f>
              <c:numCache>
                <c:formatCode>0.0</c:formatCode>
                <c:ptCount val="11"/>
                <c:pt idx="0">
                  <c:v>9.9175824175824268</c:v>
                </c:pt>
                <c:pt idx="1">
                  <c:v>1.1587301587301588</c:v>
                </c:pt>
                <c:pt idx="2">
                  <c:v>0</c:v>
                </c:pt>
                <c:pt idx="3">
                  <c:v>3.3846153846153837</c:v>
                </c:pt>
                <c:pt idx="4">
                  <c:v>0.30952380952381026</c:v>
                </c:pt>
                <c:pt idx="5">
                  <c:v>5.4563492063492074</c:v>
                </c:pt>
                <c:pt idx="6">
                  <c:v>5.3214285714285685</c:v>
                </c:pt>
                <c:pt idx="7">
                  <c:v>4.7380952380952355</c:v>
                </c:pt>
                <c:pt idx="8">
                  <c:v>2.551948051948052</c:v>
                </c:pt>
                <c:pt idx="9">
                  <c:v>15.382936507936529</c:v>
                </c:pt>
                <c:pt idx="10">
                  <c:v>7.9365079365079358</c:v>
                </c:pt>
              </c:numCache>
            </c:numRef>
          </c:val>
        </c:ser>
        <c:dLbls>
          <c:showVal val="1"/>
        </c:dLbls>
        <c:overlap val="-25"/>
        <c:axId val="121877248"/>
        <c:axId val="121878784"/>
      </c:barChart>
      <c:catAx>
        <c:axId val="121877248"/>
        <c:scaling>
          <c:orientation val="minMax"/>
        </c:scaling>
        <c:axPos val="b"/>
        <c:majorTickMark val="none"/>
        <c:tickLblPos val="nextTo"/>
        <c:crossAx val="121878784"/>
        <c:crosses val="autoZero"/>
        <c:auto val="1"/>
        <c:lblAlgn val="ctr"/>
        <c:lblOffset val="100"/>
      </c:catAx>
      <c:valAx>
        <c:axId val="121878784"/>
        <c:scaling>
          <c:orientation val="minMax"/>
        </c:scaling>
        <c:delete val="1"/>
        <c:axPos val="l"/>
        <c:numFmt formatCode="General" sourceLinked="0"/>
        <c:majorTickMark val="none"/>
        <c:tickLblPos val="none"/>
        <c:crossAx val="121877248"/>
        <c:crosses val="autoZero"/>
        <c:crossBetween val="between"/>
      </c:valAx>
    </c:plotArea>
    <c:plotVisOnly val="1"/>
  </c:chart>
  <c:spPr>
    <a:solidFill>
      <a:srgbClr val="FFFFFF"/>
    </a:solidFill>
    <a:ln>
      <a:solidFill>
        <a:srgbClr val="000000"/>
      </a:solid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1"/>
  <c:chart>
    <c:title>
      <c:tx>
        <c:rich>
          <a:bodyPr/>
          <a:lstStyle/>
          <a:p>
            <a:pPr>
              <a:defRPr/>
            </a:pPr>
            <a:r>
              <a:rPr lang="en-US" dirty="0" smtClean="0">
                <a:latin typeface="Calibri" pitchFamily="34" charset="0"/>
              </a:rPr>
              <a:t>Suggested </a:t>
            </a:r>
            <a:r>
              <a:rPr lang="en-US" dirty="0">
                <a:latin typeface="Calibri" pitchFamily="34" charset="0"/>
              </a:rPr>
              <a:t>Schedule: % utilization per </a:t>
            </a:r>
            <a:r>
              <a:rPr lang="en-US" dirty="0" smtClean="0">
                <a:latin typeface="Calibri" pitchFamily="34" charset="0"/>
              </a:rPr>
              <a:t>helper </a:t>
            </a:r>
            <a:r>
              <a:rPr lang="en-US" dirty="0">
                <a:latin typeface="Calibri" pitchFamily="34" charset="0"/>
              </a:rPr>
              <a:t>zone in one WW </a:t>
            </a:r>
          </a:p>
        </c:rich>
      </c:tx>
      <c:layout/>
      <c:spPr>
        <a:noFill/>
      </c:spPr>
    </c:title>
    <c:view3D>
      <c:rotX val="10"/>
      <c:rotY val="15"/>
      <c:rAngAx val="1"/>
    </c:view3D>
    <c:plotArea>
      <c:layout>
        <c:manualLayout>
          <c:layoutTarget val="inner"/>
          <c:xMode val="edge"/>
          <c:yMode val="edge"/>
          <c:x val="7.9731700204141415E-2"/>
          <c:y val="0.27137050436263144"/>
          <c:w val="0.89383894877307613"/>
          <c:h val="0.42803404782735532"/>
        </c:manualLayout>
      </c:layout>
      <c:bar3DChart>
        <c:barDir val="col"/>
        <c:grouping val="clustered"/>
        <c:ser>
          <c:idx val="0"/>
          <c:order val="0"/>
          <c:spPr>
            <a:gradFill flip="none" rotWithShape="1">
              <a:gsLst>
                <a:gs pos="0">
                  <a:srgbClr val="03D4A8"/>
                </a:gs>
                <a:gs pos="25000">
                  <a:srgbClr val="21D6E0"/>
                </a:gs>
                <a:gs pos="75000">
                  <a:srgbClr val="0087E6"/>
                </a:gs>
                <a:gs pos="100000">
                  <a:srgbClr val="005CBF"/>
                </a:gs>
              </a:gsLst>
              <a:lin ang="18900000" scaled="1"/>
              <a:tileRect/>
            </a:gradFill>
          </c:spPr>
          <c:dLbls>
            <c:dLbl>
              <c:idx val="0"/>
              <c:layout>
                <c:manualLayout>
                  <c:x val="1.282051282051282E-2"/>
                  <c:y val="-1.282051282051282E-2"/>
                </c:manualLayout>
              </c:layout>
              <c:showVal val="1"/>
            </c:dLbl>
            <c:dLbl>
              <c:idx val="1"/>
              <c:layout>
                <c:manualLayout>
                  <c:x val="1.4957264957264913E-2"/>
                  <c:y val="-4.2735042735042739E-3"/>
                </c:manualLayout>
              </c:layout>
              <c:showVal val="1"/>
            </c:dLbl>
            <c:dLbl>
              <c:idx val="3"/>
              <c:layout>
                <c:manualLayout>
                  <c:x val="1.282051282051282E-2"/>
                  <c:y val="0"/>
                </c:manualLayout>
              </c:layout>
              <c:showVal val="1"/>
            </c:dLbl>
            <c:dLbl>
              <c:idx val="4"/>
              <c:layout>
                <c:manualLayout>
                  <c:x val="6.4102564102564248E-3"/>
                  <c:y val="-8.5470085470085496E-3"/>
                </c:manualLayout>
              </c:layout>
              <c:showVal val="1"/>
            </c:dLbl>
            <c:dLbl>
              <c:idx val="5"/>
              <c:layout>
                <c:manualLayout>
                  <c:x val="1.7094017094017103E-2"/>
                  <c:y val="-1.282051282051282E-2"/>
                </c:manualLayout>
              </c:layout>
              <c:showVal val="1"/>
            </c:dLbl>
            <c:dLbl>
              <c:idx val="6"/>
              <c:layout>
                <c:manualLayout>
                  <c:x val="1.2820512820512745E-2"/>
                  <c:y val="0"/>
                </c:manualLayout>
              </c:layout>
              <c:showVal val="1"/>
            </c:dLbl>
            <c:dLbl>
              <c:idx val="7"/>
              <c:layout>
                <c:manualLayout>
                  <c:x val="1.0683760683760731E-2"/>
                  <c:y val="4.2735042735041993E-3"/>
                </c:manualLayout>
              </c:layout>
              <c:showVal val="1"/>
            </c:dLbl>
            <c:dLbl>
              <c:idx val="8"/>
              <c:layout>
                <c:manualLayout>
                  <c:x val="6.4102564102564248E-3"/>
                  <c:y val="8.5470085470085496E-3"/>
                </c:manualLayout>
              </c:layout>
              <c:showVal val="1"/>
            </c:dLbl>
            <c:dLbl>
              <c:idx val="9"/>
              <c:layout>
                <c:manualLayout>
                  <c:x val="1.4957264957264913E-2"/>
                  <c:y val="0"/>
                </c:manualLayout>
              </c:layout>
              <c:showVal val="1"/>
            </c:dLbl>
            <c:dLbl>
              <c:idx val="10"/>
              <c:layout>
                <c:manualLayout>
                  <c:x val="1.0683760683760731E-2"/>
                  <c:y val="4.2735042735042739E-3"/>
                </c:manualLayout>
              </c:layout>
              <c:showVal val="1"/>
            </c:dLbl>
            <c:txPr>
              <a:bodyPr rot="0" anchor="b" anchorCtr="1"/>
              <a:lstStyle/>
              <a:p>
                <a:pPr>
                  <a:defRPr/>
                </a:pPr>
                <a:endParaRPr lang="en-US"/>
              </a:p>
            </c:txPr>
            <c:showVal val="1"/>
          </c:dLbls>
          <c:cat>
            <c:strRef>
              <c:f>Util!$A$17:$A$27</c:f>
              <c:strCache>
                <c:ptCount val="11"/>
                <c:pt idx="0">
                  <c:v>CDR</c:v>
                </c:pt>
                <c:pt idx="1">
                  <c:v>C1FT</c:v>
                </c:pt>
                <c:pt idx="2">
                  <c:v>C2FT</c:v>
                </c:pt>
                <c:pt idx="3">
                  <c:v>C4FT</c:v>
                </c:pt>
                <c:pt idx="4">
                  <c:v>C3FT</c:v>
                </c:pt>
                <c:pt idx="5">
                  <c:v>S14</c:v>
                </c:pt>
                <c:pt idx="6">
                  <c:v>S56</c:v>
                </c:pt>
                <c:pt idx="7">
                  <c:v>Setup</c:v>
                </c:pt>
                <c:pt idx="8">
                  <c:v>DeepReach</c:v>
                </c:pt>
                <c:pt idx="9">
                  <c:v>UnloaderLoader</c:v>
                </c:pt>
                <c:pt idx="10">
                  <c:v>Zloader</c:v>
                </c:pt>
              </c:strCache>
            </c:strRef>
          </c:cat>
          <c:val>
            <c:numRef>
              <c:f>Util!$B$17:$B$27</c:f>
              <c:numCache>
                <c:formatCode>0%</c:formatCode>
                <c:ptCount val="11"/>
                <c:pt idx="0">
                  <c:v>0.53</c:v>
                </c:pt>
                <c:pt idx="1">
                  <c:v>4.2857142857142913E-2</c:v>
                </c:pt>
                <c:pt idx="3">
                  <c:v>0.20567765567765567</c:v>
                </c:pt>
                <c:pt idx="4">
                  <c:v>8.2142857142857156E-2</c:v>
                </c:pt>
                <c:pt idx="5">
                  <c:v>0.58154761904761776</c:v>
                </c:pt>
                <c:pt idx="6">
                  <c:v>0.49142857142857244</c:v>
                </c:pt>
                <c:pt idx="7">
                  <c:v>0.16587301587301587</c:v>
                </c:pt>
                <c:pt idx="8">
                  <c:v>0.35892857142857243</c:v>
                </c:pt>
                <c:pt idx="9">
                  <c:v>0.40984848484848552</c:v>
                </c:pt>
                <c:pt idx="10">
                  <c:v>0.6920634920634936</c:v>
                </c:pt>
              </c:numCache>
            </c:numRef>
          </c:val>
        </c:ser>
        <c:gapWidth val="75"/>
        <c:shape val="box"/>
        <c:axId val="122194176"/>
        <c:axId val="122208256"/>
        <c:axId val="0"/>
      </c:bar3DChart>
      <c:catAx>
        <c:axId val="122194176"/>
        <c:scaling>
          <c:orientation val="minMax"/>
        </c:scaling>
        <c:axPos val="b"/>
        <c:majorTickMark val="none"/>
        <c:tickLblPos val="nextTo"/>
        <c:crossAx val="122208256"/>
        <c:crosses val="autoZero"/>
        <c:auto val="1"/>
        <c:lblAlgn val="ctr"/>
        <c:lblOffset val="100"/>
      </c:catAx>
      <c:valAx>
        <c:axId val="122208256"/>
        <c:scaling>
          <c:orientation val="minMax"/>
          <c:max val="1"/>
        </c:scaling>
        <c:axPos val="l"/>
        <c:majorGridlines/>
        <c:numFmt formatCode="0%" sourceLinked="0"/>
        <c:majorTickMark val="none"/>
        <c:tickLblPos val="nextTo"/>
        <c:spPr>
          <a:ln w="9525">
            <a:noFill/>
          </a:ln>
        </c:spPr>
        <c:crossAx val="122194176"/>
        <c:crosses val="autoZero"/>
        <c:crossBetween val="between"/>
        <c:majorUnit val="0.2"/>
      </c:valAx>
    </c:plotArea>
    <c:plotVisOnly val="1"/>
  </c:chart>
  <c:spPr>
    <a:solidFill>
      <a:srgbClr val="FFFFFF"/>
    </a:solidFill>
    <a:ln cmpd="sng">
      <a:solidFill>
        <a:schemeClr val="bg1"/>
      </a:solidFill>
      <a:prstDash val="solid"/>
    </a:ln>
  </c:spPr>
  <c:txPr>
    <a:bodyPr/>
    <a:lstStyle/>
    <a:p>
      <a:pPr>
        <a:defRPr>
          <a:effectLst/>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1"/>
  <c:clrMapOvr bg1="lt1" tx1="dk1" bg2="lt2" tx2="dk2" accent1="accent1" accent2="accent2" accent3="accent3" accent4="accent4" accent5="accent5" accent6="accent6" hlink="hlink" folHlink="folHlink"/>
  <c:chart>
    <c:title>
      <c:tx>
        <c:rich>
          <a:bodyPr/>
          <a:lstStyle/>
          <a:p>
            <a:pPr>
              <a:defRPr/>
            </a:pPr>
            <a:r>
              <a:rPr lang="en-US" dirty="0"/>
              <a:t>Suggested Schedule:</a:t>
            </a:r>
            <a:r>
              <a:rPr lang="en-US" baseline="0" dirty="0"/>
              <a:t> Average # </a:t>
            </a:r>
            <a:r>
              <a:rPr lang="en-US" baseline="0" dirty="0" smtClean="0"/>
              <a:t>of moves </a:t>
            </a:r>
            <a:r>
              <a:rPr lang="en-US" baseline="0" dirty="0"/>
              <a:t>per helper per hour</a:t>
            </a:r>
            <a:endParaRPr lang="en-US" dirty="0"/>
          </a:p>
        </c:rich>
      </c:tx>
      <c:layout/>
    </c:title>
    <c:plotArea>
      <c:layout/>
      <c:barChart>
        <c:barDir val="col"/>
        <c:grouping val="clustered"/>
        <c:ser>
          <c:idx val="0"/>
          <c:order val="0"/>
          <c:tx>
            <c:v>Avg. # of moves</c:v>
          </c:tx>
          <c:cat>
            <c:strRef>
              <c:f>Moves!$R$14:$R$24</c:f>
              <c:strCache>
                <c:ptCount val="11"/>
                <c:pt idx="0">
                  <c:v>CDR</c:v>
                </c:pt>
                <c:pt idx="1">
                  <c:v>C1FT</c:v>
                </c:pt>
                <c:pt idx="2">
                  <c:v>C2FT</c:v>
                </c:pt>
                <c:pt idx="3">
                  <c:v>C4FT</c:v>
                </c:pt>
                <c:pt idx="4">
                  <c:v>C3FT</c:v>
                </c:pt>
                <c:pt idx="5">
                  <c:v>S14</c:v>
                </c:pt>
                <c:pt idx="6">
                  <c:v>S56</c:v>
                </c:pt>
                <c:pt idx="7">
                  <c:v>Setup</c:v>
                </c:pt>
                <c:pt idx="8">
                  <c:v>DeepReach</c:v>
                </c:pt>
                <c:pt idx="9">
                  <c:v>UnloaderLoader</c:v>
                </c:pt>
                <c:pt idx="10">
                  <c:v>Zloader</c:v>
                </c:pt>
              </c:strCache>
            </c:strRef>
          </c:cat>
          <c:val>
            <c:numRef>
              <c:f>Moves!$S$14:$S$24</c:f>
              <c:numCache>
                <c:formatCode>0.0</c:formatCode>
                <c:ptCount val="11"/>
                <c:pt idx="0">
                  <c:v>10.494505494505496</c:v>
                </c:pt>
                <c:pt idx="1">
                  <c:v>2.3333333333333335</c:v>
                </c:pt>
                <c:pt idx="2">
                  <c:v>0</c:v>
                </c:pt>
                <c:pt idx="3">
                  <c:v>5.7912087912087982</c:v>
                </c:pt>
                <c:pt idx="4">
                  <c:v>4</c:v>
                </c:pt>
                <c:pt idx="5">
                  <c:v>14.642857142857141</c:v>
                </c:pt>
                <c:pt idx="6">
                  <c:v>16.085714285714229</c:v>
                </c:pt>
                <c:pt idx="7">
                  <c:v>6.4761904761904754</c:v>
                </c:pt>
                <c:pt idx="8">
                  <c:v>6.8571428571428479</c:v>
                </c:pt>
                <c:pt idx="9">
                  <c:v>26.818181818181817</c:v>
                </c:pt>
                <c:pt idx="10">
                  <c:v>12.154761904761905</c:v>
                </c:pt>
              </c:numCache>
            </c:numRef>
          </c:val>
        </c:ser>
        <c:dLbls>
          <c:showVal val="1"/>
        </c:dLbls>
        <c:overlap val="-25"/>
        <c:axId val="122255616"/>
        <c:axId val="122273792"/>
      </c:barChart>
      <c:catAx>
        <c:axId val="122255616"/>
        <c:scaling>
          <c:orientation val="minMax"/>
        </c:scaling>
        <c:axPos val="b"/>
        <c:majorTickMark val="none"/>
        <c:tickLblPos val="nextTo"/>
        <c:crossAx val="122273792"/>
        <c:crosses val="autoZero"/>
        <c:auto val="1"/>
        <c:lblAlgn val="ctr"/>
        <c:lblOffset val="100"/>
      </c:catAx>
      <c:valAx>
        <c:axId val="122273792"/>
        <c:scaling>
          <c:orientation val="minMax"/>
        </c:scaling>
        <c:delete val="1"/>
        <c:axPos val="l"/>
        <c:numFmt formatCode="General" sourceLinked="0"/>
        <c:majorTickMark val="none"/>
        <c:tickLblPos val="none"/>
        <c:crossAx val="122255616"/>
        <c:crosses val="autoZero"/>
        <c:crossBetween val="between"/>
      </c:valAx>
    </c:plotArea>
    <c:plotVisOnly val="1"/>
  </c:chart>
  <c:spPr>
    <a:solidFill>
      <a:srgbClr val="FFFFFF"/>
    </a:solidFill>
    <a:ln>
      <a:solidFill>
        <a:srgbClr val="000000"/>
      </a:solidFill>
    </a:ln>
  </c:spPr>
  <c:externalData r:id="rId2"/>
</c:chartSpace>
</file>

<file path=ppt/drawings/drawing1.xml><?xml version="1.0" encoding="utf-8"?>
<c:userShapes xmlns:c="http://schemas.openxmlformats.org/drawingml/2006/chart">
  <cdr:relSizeAnchor xmlns:cdr="http://schemas.openxmlformats.org/drawingml/2006/chartDrawing">
    <cdr:from>
      <cdr:x>0.2874</cdr:x>
      <cdr:y>0.5847</cdr:y>
    </cdr:from>
    <cdr:to>
      <cdr:x>0.36492</cdr:x>
      <cdr:y>0.68887</cdr:y>
    </cdr:to>
    <cdr:sp macro="" textlink="">
      <cdr:nvSpPr>
        <cdr:cNvPr id="4" name="TextBox 1"/>
        <cdr:cNvSpPr txBox="1"/>
      </cdr:nvSpPr>
      <cdr:spPr>
        <a:xfrm xmlns:a="http://schemas.openxmlformats.org/drawingml/2006/main" rot="18968836">
          <a:off x="1773872" y="1425724"/>
          <a:ext cx="478469" cy="25400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900" b="0" dirty="0"/>
            <a:t>NA</a:t>
          </a:r>
        </a:p>
      </cdr:txBody>
    </cdr:sp>
  </cdr:relSizeAnchor>
</c:userShapes>
</file>

<file path=ppt/drawings/drawing2.xml><?xml version="1.0" encoding="utf-8"?>
<c:userShapes xmlns:c="http://schemas.openxmlformats.org/drawingml/2006/chart">
  <cdr:relSizeAnchor xmlns:cdr="http://schemas.openxmlformats.org/drawingml/2006/chartDrawing">
    <cdr:from>
      <cdr:x>0.28784</cdr:x>
      <cdr:y>0.56654</cdr:y>
    </cdr:from>
    <cdr:to>
      <cdr:x>0.36536</cdr:x>
      <cdr:y>0.67071</cdr:y>
    </cdr:to>
    <cdr:sp macro="" textlink="">
      <cdr:nvSpPr>
        <cdr:cNvPr id="4" name="TextBox 1"/>
        <cdr:cNvSpPr txBox="1"/>
      </cdr:nvSpPr>
      <cdr:spPr>
        <a:xfrm xmlns:a="http://schemas.openxmlformats.org/drawingml/2006/main" rot="18968836">
          <a:off x="1776622" y="1424617"/>
          <a:ext cx="478469" cy="26194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900" b="0" dirty="0"/>
            <a:t>NA</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4A6729-9C54-42B1-8A7C-BD541C7A5412}" type="datetimeFigureOut">
              <a:rPr lang="en-US" smtClean="0"/>
              <a:pPr/>
              <a:t>5/5/2011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99D8A3-B944-4746-9BF9-FF3DF37455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9F99D8A3-B944-4746-9BF9-FF3DF374557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Self-explanatory.</a:t>
            </a:r>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Self-explanatory.</a:t>
            </a:r>
            <a:r>
              <a:rPr lang="en-US" baseline="0" dirty="0" smtClean="0"/>
              <a:t> Tie this into the website and questions.</a:t>
            </a:r>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9F99D8A3-B944-4746-9BF9-FF3DF374557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9D8A3-B944-4746-9BF9-FF3DF374557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7" name="Rectangle 7"/>
          <p:cNvSpPr>
            <a:spLocks noGrp="1" noChangeArrowheads="1"/>
          </p:cNvSpPr>
          <p:nvPr>
            <p:ph type="ctrTitle" sz="quarter"/>
          </p:nvPr>
        </p:nvSpPr>
        <p:spPr>
          <a:xfrm>
            <a:off x="685800" y="973138"/>
            <a:ext cx="7772400" cy="1144587"/>
          </a:xfrm>
        </p:spPr>
        <p:txBody>
          <a:bodyPr lIns="92075" tIns="46038" rIns="92075" bIns="46038" anchor="b"/>
          <a:lstStyle>
            <a:lvl1pPr algn="ctr">
              <a:defRPr/>
            </a:lvl1pPr>
          </a:lstStyle>
          <a:p>
            <a:r>
              <a:rPr lang="en-US" smtClean="0"/>
              <a:t>Click to edit Master title style</a:t>
            </a:r>
            <a:endParaRPr lang="en-US"/>
          </a:p>
        </p:txBody>
      </p:sp>
      <p:sp>
        <p:nvSpPr>
          <p:cNvPr id="10248" name="Rectangle 8"/>
          <p:cNvSpPr>
            <a:spLocks noGrp="1" noChangeArrowheads="1"/>
          </p:cNvSpPr>
          <p:nvPr>
            <p:ph type="subTitle" sz="quarter" idx="1"/>
          </p:nvPr>
        </p:nvSpPr>
        <p:spPr>
          <a:xfrm>
            <a:off x="1371600" y="2895600"/>
            <a:ext cx="6400800" cy="1752600"/>
          </a:xfrm>
        </p:spPr>
        <p:txBody>
          <a:bodyPr lIns="92075" tIns="46038" rIns="92075" bIns="46038"/>
          <a:lstStyle>
            <a:lvl1pPr marL="0" indent="0" algn="ctr">
              <a:defRPr/>
            </a:lvl1pPr>
          </a:lstStyle>
          <a:p>
            <a:r>
              <a:rPr lang="en-US" smtClean="0"/>
              <a:t>Click to edit Master subtitle style</a:t>
            </a:r>
            <a:endParaRPr lang="en-US"/>
          </a:p>
        </p:txBody>
      </p:sp>
      <p:pic>
        <p:nvPicPr>
          <p:cNvPr id="10255" name="Picture 15" descr="GrayCurv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114800" y="4333875"/>
            <a:ext cx="5029200" cy="2524125"/>
          </a:xfrm>
          <a:prstGeom prst="rect">
            <a:avLst/>
          </a:prstGeom>
          <a:noFill/>
        </p:spPr>
      </p:pic>
      <p:sp>
        <p:nvSpPr>
          <p:cNvPr id="10257" name="Rectangle 17"/>
          <p:cNvSpPr>
            <a:spLocks noChangeArrowheads="1"/>
          </p:cNvSpPr>
          <p:nvPr/>
        </p:nvSpPr>
        <p:spPr bwMode="auto">
          <a:xfrm>
            <a:off x="0" y="2133600"/>
            <a:ext cx="9144000" cy="103188"/>
          </a:xfrm>
          <a:prstGeom prst="rect">
            <a:avLst/>
          </a:prstGeom>
          <a:gradFill rotWithShape="0">
            <a:gsLst>
              <a:gs pos="0">
                <a:srgbClr val="006600"/>
              </a:gs>
              <a:gs pos="100000">
                <a:srgbClr val="FFFFFF"/>
              </a:gs>
            </a:gsLst>
            <a:lin ang="0" scaled="1"/>
          </a:gradFill>
          <a:ln w="9525">
            <a:noFill/>
            <a:miter lim="800000"/>
            <a:headEnd/>
            <a:tailEnd/>
          </a:ln>
          <a:effectLst/>
        </p:spPr>
        <p:txBody>
          <a:bodyPr wrap="none" anchor="ctr"/>
          <a:lstStyle/>
          <a:p>
            <a:endParaRPr lang="en-US"/>
          </a:p>
        </p:txBody>
      </p:sp>
      <p:sp>
        <p:nvSpPr>
          <p:cNvPr id="10" name="Rectangle 14"/>
          <p:cNvSpPr>
            <a:spLocks noGrp="1" noChangeArrowheads="1"/>
          </p:cNvSpPr>
          <p:nvPr>
            <p:ph type="dt" sz="half" idx="2"/>
          </p:nvPr>
        </p:nvSpPr>
        <p:spPr bwMode="auto">
          <a:xfrm>
            <a:off x="68580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DC34CDEF-0B5A-4BB4-9E23-5681AD583785}" type="datetime1">
              <a:rPr lang="en-US" smtClean="0"/>
              <a:pPr/>
              <a:t>5/5/2011</a:t>
            </a:fld>
            <a:endParaRPr lang="en-US" dirty="0"/>
          </a:p>
        </p:txBody>
      </p:sp>
      <p:sp>
        <p:nvSpPr>
          <p:cNvPr id="11" name="Rectangle 16"/>
          <p:cNvSpPr>
            <a:spLocks noGrp="1" noChangeArrowheads="1"/>
          </p:cNvSpPr>
          <p:nvPr>
            <p:ph type="sldNum" sz="quarter" idx="4"/>
          </p:nvPr>
        </p:nvSpPr>
        <p:spPr bwMode="auto">
          <a:xfrm>
            <a:off x="8534400" y="6248400"/>
            <a:ext cx="46513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CDC06FC0-DD74-4FB3-84ED-BE0B53D97167}" type="slidenum">
              <a:rPr lang="en-US"/>
              <a:pPr/>
              <a:t>‹#›</a:t>
            </a:fld>
            <a:endParaRPr lang="en-US" dirty="0"/>
          </a:p>
        </p:txBody>
      </p:sp>
      <p:pic>
        <p:nvPicPr>
          <p:cNvPr id="12" name="Picture 18" descr="GMU_PLogo_RGB"/>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152400" y="5318125"/>
            <a:ext cx="2144712" cy="1376363"/>
          </a:xfrm>
          <a:prstGeom prst="rect">
            <a:avLst/>
          </a:prstGeom>
          <a:noFill/>
        </p:spPr>
      </p:pic>
      <p:sp>
        <p:nvSpPr>
          <p:cNvPr id="13" name="Text Box 20"/>
          <p:cNvSpPr txBox="1">
            <a:spLocks noChangeArrowheads="1"/>
          </p:cNvSpPr>
          <p:nvPr userDrawn="1"/>
        </p:nvSpPr>
        <p:spPr bwMode="auto">
          <a:xfrm>
            <a:off x="3289300" y="6348413"/>
            <a:ext cx="3204916" cy="369332"/>
          </a:xfrm>
          <a:prstGeom prst="rect">
            <a:avLst/>
          </a:prstGeom>
          <a:noFill/>
          <a:ln w="12700">
            <a:noFill/>
            <a:miter lim="800000"/>
            <a:headEnd type="none" w="sm" len="sm"/>
            <a:tailEnd type="none" w="sm" len="sm"/>
          </a:ln>
          <a:effectLst/>
        </p:spPr>
        <p:txBody>
          <a:bodyPr wrap="none">
            <a:spAutoFit/>
          </a:bodyPr>
          <a:lstStyle/>
          <a:p>
            <a:r>
              <a:rPr lang="en-US" sz="1800" b="1" dirty="0" smtClean="0">
                <a:solidFill>
                  <a:srgbClr val="006600"/>
                </a:solidFill>
              </a:rPr>
              <a:t>Where</a:t>
            </a:r>
            <a:r>
              <a:rPr lang="en-US" sz="1800" b="1" baseline="0" dirty="0" smtClean="0">
                <a:solidFill>
                  <a:srgbClr val="006600"/>
                </a:solidFill>
              </a:rPr>
              <a:t> Innovation Is Tradition</a:t>
            </a:r>
            <a:endParaRPr lang="en-US" sz="1800" b="1" dirty="0">
              <a:solidFill>
                <a:srgbClr val="0066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599992F-EF00-4C01-AC37-0C67D3344C9A}" type="datetime1">
              <a:rPr lang="en-US" smtClean="0"/>
              <a:pPr/>
              <a:t>5/5/2011</a:t>
            </a:fld>
            <a:endParaRPr lang="en-US"/>
          </a:p>
        </p:txBody>
      </p:sp>
      <p:sp>
        <p:nvSpPr>
          <p:cNvPr id="5" name="Slide Number Placeholder 4"/>
          <p:cNvSpPr>
            <a:spLocks noGrp="1"/>
          </p:cNvSpPr>
          <p:nvPr>
            <p:ph type="sldNum" sz="quarter" idx="11"/>
          </p:nvPr>
        </p:nvSpPr>
        <p:spPr/>
        <p:txBody>
          <a:bodyPr/>
          <a:lstStyle>
            <a:lvl1pPr>
              <a:defRPr/>
            </a:lvl1pPr>
          </a:lstStyle>
          <a:p>
            <a:fld id="{BA35907D-4555-4C21-A4AE-29A6EEBB127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51D2EA8-F909-49BC-A308-82A32489190A}" type="datetime1">
              <a:rPr lang="en-US" smtClean="0"/>
              <a:pPr/>
              <a:t>5/5/2011</a:t>
            </a:fld>
            <a:endParaRPr lang="en-US"/>
          </a:p>
        </p:txBody>
      </p:sp>
      <p:sp>
        <p:nvSpPr>
          <p:cNvPr id="5" name="Slide Number Placeholder 4"/>
          <p:cNvSpPr>
            <a:spLocks noGrp="1"/>
          </p:cNvSpPr>
          <p:nvPr>
            <p:ph type="sldNum" sz="quarter" idx="11"/>
          </p:nvPr>
        </p:nvSpPr>
        <p:spPr/>
        <p:txBody>
          <a:bodyPr/>
          <a:lstStyle>
            <a:lvl1pPr>
              <a:defRPr/>
            </a:lvl1pPr>
          </a:lstStyle>
          <a:p>
            <a:fld id="{B6AA29CD-5C55-4FAC-B4D0-7ABD68B1A40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3716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6EB9FE2-78A5-48DB-A953-6DE7BE2F490E}" type="datetime1">
              <a:rPr lang="en-US" smtClean="0"/>
              <a:pPr/>
              <a:t>5/5/2011</a:t>
            </a:fld>
            <a:endParaRPr lang="en-US"/>
          </a:p>
        </p:txBody>
      </p:sp>
      <p:sp>
        <p:nvSpPr>
          <p:cNvPr id="6" name="Slide Number Placeholder 5"/>
          <p:cNvSpPr>
            <a:spLocks noGrp="1"/>
          </p:cNvSpPr>
          <p:nvPr>
            <p:ph type="sldNum" sz="quarter" idx="11"/>
          </p:nvPr>
        </p:nvSpPr>
        <p:spPr/>
        <p:txBody>
          <a:bodyPr/>
          <a:lstStyle>
            <a:lvl1pPr>
              <a:defRPr/>
            </a:lvl1pPr>
          </a:lstStyle>
          <a:p>
            <a:fld id="{ADB3DF80-2492-4947-999B-5A73EC95CD8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C2237E6-AED9-44BA-9821-B8F33F6DF59C}" type="datetime1">
              <a:rPr lang="en-US" smtClean="0"/>
              <a:pPr/>
              <a:t>5/5/2011</a:t>
            </a:fld>
            <a:endParaRPr lang="en-US"/>
          </a:p>
        </p:txBody>
      </p:sp>
      <p:sp>
        <p:nvSpPr>
          <p:cNvPr id="8" name="Slide Number Placeholder 7"/>
          <p:cNvSpPr>
            <a:spLocks noGrp="1"/>
          </p:cNvSpPr>
          <p:nvPr>
            <p:ph type="sldNum" sz="quarter" idx="11"/>
          </p:nvPr>
        </p:nvSpPr>
        <p:spPr/>
        <p:txBody>
          <a:bodyPr/>
          <a:lstStyle>
            <a:lvl1pPr>
              <a:defRPr/>
            </a:lvl1pPr>
          </a:lstStyle>
          <a:p>
            <a:fld id="{19028A33-74B8-4EA4-B590-FDB5C55CB12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8EF693E-10F8-4268-91B4-6F7DECC0FFBF}" type="datetime1">
              <a:rPr lang="en-US" smtClean="0"/>
              <a:pPr/>
              <a:t>5/5/2011</a:t>
            </a:fld>
            <a:endParaRPr lang="en-US"/>
          </a:p>
        </p:txBody>
      </p:sp>
      <p:sp>
        <p:nvSpPr>
          <p:cNvPr id="4" name="Slide Number Placeholder 3"/>
          <p:cNvSpPr>
            <a:spLocks noGrp="1"/>
          </p:cNvSpPr>
          <p:nvPr>
            <p:ph type="sldNum" sz="quarter" idx="11"/>
          </p:nvPr>
        </p:nvSpPr>
        <p:spPr/>
        <p:txBody>
          <a:bodyPr/>
          <a:lstStyle>
            <a:lvl1pPr>
              <a:defRPr/>
            </a:lvl1pPr>
          </a:lstStyle>
          <a:p>
            <a:fld id="{20CB1B59-91B1-44B8-AEB3-F7B71F6B2BC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69F7AA3-6182-435D-917B-EFA52F419470}" type="datetime1">
              <a:rPr lang="en-US" smtClean="0"/>
              <a:pPr/>
              <a:t>5/5/2011</a:t>
            </a:fld>
            <a:endParaRPr lang="en-US"/>
          </a:p>
        </p:txBody>
      </p:sp>
      <p:sp>
        <p:nvSpPr>
          <p:cNvPr id="3" name="Slide Number Placeholder 2"/>
          <p:cNvSpPr>
            <a:spLocks noGrp="1"/>
          </p:cNvSpPr>
          <p:nvPr>
            <p:ph type="sldNum" sz="quarter" idx="11"/>
          </p:nvPr>
        </p:nvSpPr>
        <p:spPr/>
        <p:txBody>
          <a:bodyPr/>
          <a:lstStyle>
            <a:lvl1pPr>
              <a:defRPr/>
            </a:lvl1pPr>
          </a:lstStyle>
          <a:p>
            <a:fld id="{9DB1A9BE-1DE0-4630-8666-336DC1A0289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673FBDD-C79A-4E72-901A-04EE0E5C6235}" type="datetime1">
              <a:rPr lang="en-US" smtClean="0"/>
              <a:pPr/>
              <a:t>5/5/2011</a:t>
            </a:fld>
            <a:endParaRPr lang="en-US"/>
          </a:p>
        </p:txBody>
      </p:sp>
      <p:sp>
        <p:nvSpPr>
          <p:cNvPr id="6" name="Slide Number Placeholder 5"/>
          <p:cNvSpPr>
            <a:spLocks noGrp="1"/>
          </p:cNvSpPr>
          <p:nvPr>
            <p:ph type="sldNum" sz="quarter" idx="11"/>
          </p:nvPr>
        </p:nvSpPr>
        <p:spPr/>
        <p:txBody>
          <a:bodyPr/>
          <a:lstStyle>
            <a:lvl1pPr>
              <a:defRPr/>
            </a:lvl1pPr>
          </a:lstStyle>
          <a:p>
            <a:fld id="{BE6AC09E-ED19-4FA8-97C3-DC7C8F96FE0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8F548CD-2434-4900-BC27-1BEC7EEC9181}" type="datetime1">
              <a:rPr lang="en-US" smtClean="0"/>
              <a:pPr/>
              <a:t>5/5/2011</a:t>
            </a:fld>
            <a:endParaRPr lang="en-US"/>
          </a:p>
        </p:txBody>
      </p:sp>
      <p:sp>
        <p:nvSpPr>
          <p:cNvPr id="6" name="Slide Number Placeholder 5"/>
          <p:cNvSpPr>
            <a:spLocks noGrp="1"/>
          </p:cNvSpPr>
          <p:nvPr>
            <p:ph type="sldNum" sz="quarter" idx="11"/>
          </p:nvPr>
        </p:nvSpPr>
        <p:spPr/>
        <p:txBody>
          <a:bodyPr/>
          <a:lstStyle>
            <a:lvl1pPr>
              <a:defRPr/>
            </a:lvl1pPr>
          </a:lstStyle>
          <a:p>
            <a:fld id="{A8721F89-F086-4317-9B87-389BDBD5ED0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FF"/>
            </a:gs>
            <a:gs pos="100000">
              <a:srgbClr val="C0C0C0"/>
            </a:gs>
          </a:gsLst>
          <a:lin ang="18900000" scaled="1"/>
        </a:gradFill>
        <a:effectLst/>
      </p:bgPr>
    </p:bg>
    <p:spTree>
      <p:nvGrpSpPr>
        <p:cNvPr id="1" name=""/>
        <p:cNvGrpSpPr/>
        <p:nvPr/>
      </p:nvGrpSpPr>
      <p:grpSpPr>
        <a:xfrm>
          <a:off x="0" y="0"/>
          <a:ext cx="0" cy="0"/>
          <a:chOff x="0" y="0"/>
          <a:chExt cx="0" cy="0"/>
        </a:xfrm>
      </p:grpSpPr>
      <p:pic>
        <p:nvPicPr>
          <p:cNvPr id="9233" name="Picture 17" descr="GrayCurve"/>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4114800" y="4333875"/>
            <a:ext cx="5029200" cy="2524125"/>
          </a:xfrm>
          <a:prstGeom prst="rect">
            <a:avLst/>
          </a:prstGeom>
          <a:noFill/>
        </p:spPr>
      </p:pic>
      <p:sp>
        <p:nvSpPr>
          <p:cNvPr id="9230" name="Rectangle 14"/>
          <p:cNvSpPr>
            <a:spLocks noGrp="1" noChangeArrowheads="1"/>
          </p:cNvSpPr>
          <p:nvPr>
            <p:ph type="dt" sz="half" idx="2"/>
          </p:nvPr>
        </p:nvSpPr>
        <p:spPr bwMode="auto">
          <a:xfrm>
            <a:off x="68580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837601D0-A7FD-477C-9803-F7537BF2C51F}" type="datetime1">
              <a:rPr lang="en-US" smtClean="0"/>
              <a:pPr/>
              <a:t>5/5/2011</a:t>
            </a:fld>
            <a:endParaRPr lang="en-US" dirty="0"/>
          </a:p>
        </p:txBody>
      </p:sp>
      <p:sp>
        <p:nvSpPr>
          <p:cNvPr id="9232" name="Rectangle 16"/>
          <p:cNvSpPr>
            <a:spLocks noGrp="1" noChangeArrowheads="1"/>
          </p:cNvSpPr>
          <p:nvPr>
            <p:ph type="sldNum" sz="quarter" idx="4"/>
          </p:nvPr>
        </p:nvSpPr>
        <p:spPr bwMode="auto">
          <a:xfrm>
            <a:off x="8534400" y="6248400"/>
            <a:ext cx="46513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CDC06FC0-DD74-4FB3-84ED-BE0B53D97167}" type="slidenum">
              <a:rPr lang="en-US"/>
              <a:pPr/>
              <a:t>‹#›</a:t>
            </a:fld>
            <a:endParaRPr lang="en-US" dirty="0"/>
          </a:p>
        </p:txBody>
      </p:sp>
      <p:sp>
        <p:nvSpPr>
          <p:cNvPr id="9235" name="Rectangle 19"/>
          <p:cNvSpPr>
            <a:spLocks noChangeArrowheads="1"/>
          </p:cNvSpPr>
          <p:nvPr/>
        </p:nvSpPr>
        <p:spPr bwMode="auto">
          <a:xfrm>
            <a:off x="0" y="990600"/>
            <a:ext cx="9144000" cy="103188"/>
          </a:xfrm>
          <a:prstGeom prst="rect">
            <a:avLst/>
          </a:prstGeom>
          <a:gradFill rotWithShape="0">
            <a:gsLst>
              <a:gs pos="0">
                <a:srgbClr val="006600"/>
              </a:gs>
              <a:gs pos="100000">
                <a:srgbClr val="FFFFFF"/>
              </a:gs>
            </a:gsLst>
            <a:lin ang="0" scaled="1"/>
          </a:gradFill>
          <a:ln w="9525">
            <a:noFill/>
            <a:miter lim="800000"/>
            <a:headEnd/>
            <a:tailEnd/>
          </a:ln>
          <a:effectLst/>
        </p:spPr>
        <p:txBody>
          <a:bodyPr wrap="none" anchor="ctr"/>
          <a:lstStyle/>
          <a:p>
            <a:endParaRPr lang="en-US"/>
          </a:p>
        </p:txBody>
      </p:sp>
      <p:sp>
        <p:nvSpPr>
          <p:cNvPr id="9229" name="Rectangle 13"/>
          <p:cNvSpPr>
            <a:spLocks noGrp="1" noChangeArrowheads="1"/>
          </p:cNvSpPr>
          <p:nvPr>
            <p:ph type="body" idx="1"/>
          </p:nvPr>
        </p:nvSpPr>
        <p:spPr bwMode="auto">
          <a:xfrm>
            <a:off x="609600" y="1371600"/>
            <a:ext cx="8153400" cy="381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8" name="Rectangle 12"/>
          <p:cNvSpPr>
            <a:spLocks noGrp="1" noChangeArrowheads="1"/>
          </p:cNvSpPr>
          <p:nvPr>
            <p:ph type="title"/>
          </p:nvPr>
        </p:nvSpPr>
        <p:spPr bwMode="auto">
          <a:xfrm>
            <a:off x="627063" y="80963"/>
            <a:ext cx="8153400" cy="10382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9234" name="Picture 18" descr="GMU_PLogo_RGB"/>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152400" y="5318125"/>
            <a:ext cx="2144712" cy="1376363"/>
          </a:xfrm>
          <a:prstGeom prst="rect">
            <a:avLst/>
          </a:prstGeom>
          <a:noFill/>
        </p:spPr>
      </p:pic>
      <p:sp>
        <p:nvSpPr>
          <p:cNvPr id="9236" name="Text Box 20"/>
          <p:cNvSpPr txBox="1">
            <a:spLocks noChangeArrowheads="1"/>
          </p:cNvSpPr>
          <p:nvPr/>
        </p:nvSpPr>
        <p:spPr bwMode="auto">
          <a:xfrm>
            <a:off x="3289300" y="6348413"/>
            <a:ext cx="3204916" cy="369332"/>
          </a:xfrm>
          <a:prstGeom prst="rect">
            <a:avLst/>
          </a:prstGeom>
          <a:noFill/>
          <a:ln w="12700">
            <a:noFill/>
            <a:miter lim="800000"/>
            <a:headEnd type="none" w="sm" len="sm"/>
            <a:tailEnd type="none" w="sm" len="sm"/>
          </a:ln>
          <a:effectLst/>
        </p:spPr>
        <p:txBody>
          <a:bodyPr wrap="none">
            <a:spAutoFit/>
          </a:bodyPr>
          <a:lstStyle/>
          <a:p>
            <a:r>
              <a:rPr lang="en-US" sz="1800" b="1" dirty="0" smtClean="0">
                <a:solidFill>
                  <a:srgbClr val="006600"/>
                </a:solidFill>
              </a:rPr>
              <a:t>Where</a:t>
            </a:r>
            <a:r>
              <a:rPr lang="en-US" sz="1800" b="1" baseline="0" dirty="0" smtClean="0">
                <a:solidFill>
                  <a:srgbClr val="006600"/>
                </a:solidFill>
              </a:rPr>
              <a:t> Innovation Is Tradition</a:t>
            </a:r>
            <a:endParaRPr lang="en-US" sz="1800" b="1" dirty="0">
              <a:solidFill>
                <a:srgbClr val="006600"/>
              </a:solidFill>
            </a:endParaRP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Lst>
  <p:hf hdr="0" ftr="0" dt="0"/>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Times New Roman" pitchFamily="18" charset="0"/>
        </a:defRPr>
      </a:lvl2pPr>
      <a:lvl3pPr algn="l" rtl="0" eaLnBrk="1" fontAlgn="base" hangingPunct="1">
        <a:spcBef>
          <a:spcPct val="0"/>
        </a:spcBef>
        <a:spcAft>
          <a:spcPct val="0"/>
        </a:spcAft>
        <a:defRPr sz="4400">
          <a:solidFill>
            <a:schemeClr val="bg1"/>
          </a:solidFill>
          <a:latin typeface="Times New Roman" pitchFamily="18" charset="0"/>
        </a:defRPr>
      </a:lvl3pPr>
      <a:lvl4pPr algn="l" rtl="0" eaLnBrk="1" fontAlgn="base" hangingPunct="1">
        <a:spcBef>
          <a:spcPct val="0"/>
        </a:spcBef>
        <a:spcAft>
          <a:spcPct val="0"/>
        </a:spcAft>
        <a:defRPr sz="4400">
          <a:solidFill>
            <a:schemeClr val="bg1"/>
          </a:solidFill>
          <a:latin typeface="Times New Roman" pitchFamily="18" charset="0"/>
        </a:defRPr>
      </a:lvl4pPr>
      <a:lvl5pPr algn="l" rtl="0" eaLnBrk="1" fontAlgn="base" hangingPunct="1">
        <a:spcBef>
          <a:spcPct val="0"/>
        </a:spcBef>
        <a:spcAft>
          <a:spcPct val="0"/>
        </a:spcAft>
        <a:defRPr sz="4400">
          <a:solidFill>
            <a:schemeClr val="bg1"/>
          </a:solidFill>
          <a:latin typeface="Times New Roman" pitchFamily="18" charset="0"/>
        </a:defRPr>
      </a:lvl5pPr>
      <a:lvl6pPr marL="457200" algn="l" rtl="0" eaLnBrk="1" fontAlgn="base" hangingPunct="1">
        <a:spcBef>
          <a:spcPct val="0"/>
        </a:spcBef>
        <a:spcAft>
          <a:spcPct val="0"/>
        </a:spcAft>
        <a:defRPr sz="4400">
          <a:solidFill>
            <a:schemeClr val="bg1"/>
          </a:solidFill>
          <a:latin typeface="Times New Roman" pitchFamily="18" charset="0"/>
        </a:defRPr>
      </a:lvl6pPr>
      <a:lvl7pPr marL="914400" algn="l" rtl="0" eaLnBrk="1" fontAlgn="base" hangingPunct="1">
        <a:spcBef>
          <a:spcPct val="0"/>
        </a:spcBef>
        <a:spcAft>
          <a:spcPct val="0"/>
        </a:spcAft>
        <a:defRPr sz="4400">
          <a:solidFill>
            <a:schemeClr val="bg1"/>
          </a:solidFill>
          <a:latin typeface="Times New Roman" pitchFamily="18" charset="0"/>
        </a:defRPr>
      </a:lvl7pPr>
      <a:lvl8pPr marL="1371600" algn="l" rtl="0" eaLnBrk="1" fontAlgn="base" hangingPunct="1">
        <a:spcBef>
          <a:spcPct val="0"/>
        </a:spcBef>
        <a:spcAft>
          <a:spcPct val="0"/>
        </a:spcAft>
        <a:defRPr sz="4400">
          <a:solidFill>
            <a:schemeClr val="bg1"/>
          </a:solidFill>
          <a:latin typeface="Times New Roman" pitchFamily="18" charset="0"/>
        </a:defRPr>
      </a:lvl8pPr>
      <a:lvl9pPr marL="1828800" algn="l" rtl="0" eaLnBrk="1" fontAlgn="base" hangingPunct="1">
        <a:spcBef>
          <a:spcPct val="0"/>
        </a:spcBef>
        <a:spcAft>
          <a:spcPct val="0"/>
        </a:spcAft>
        <a:defRPr sz="4400">
          <a:solidFill>
            <a:schemeClr val="bg1"/>
          </a:solidFill>
          <a:latin typeface="Times New Roman" pitchFamily="18" charset="0"/>
        </a:defRPr>
      </a:lvl9pPr>
    </p:titleStyle>
    <p:bodyStyle>
      <a:lvl1pPr marL="342900" indent="-342900" algn="l" rtl="0" eaLnBrk="1" fontAlgn="base" hangingPunct="1">
        <a:spcBef>
          <a:spcPct val="20000"/>
        </a:spcBef>
        <a:spcAft>
          <a:spcPct val="0"/>
        </a:spcAft>
        <a:buClr>
          <a:srgbClr val="006600"/>
        </a:buClr>
        <a:defRPr sz="3200">
          <a:solidFill>
            <a:schemeClr val="bg1"/>
          </a:solidFill>
          <a:latin typeface="+mn-lt"/>
          <a:ea typeface="+mn-ea"/>
          <a:cs typeface="+mn-cs"/>
        </a:defRPr>
      </a:lvl1pPr>
      <a:lvl2pPr marL="742950" indent="-285750" algn="l" rtl="0" eaLnBrk="1" fontAlgn="base" hangingPunct="1">
        <a:spcBef>
          <a:spcPct val="20000"/>
        </a:spcBef>
        <a:spcAft>
          <a:spcPct val="0"/>
        </a:spcAft>
        <a:buClr>
          <a:srgbClr val="006600"/>
        </a:buClr>
        <a:buChar char="•"/>
        <a:defRPr sz="2800">
          <a:solidFill>
            <a:schemeClr val="bg1"/>
          </a:solidFill>
          <a:latin typeface="+mn-lt"/>
        </a:defRPr>
      </a:lvl2pPr>
      <a:lvl3pPr marL="1143000" indent="-228600" algn="l" rtl="0" eaLnBrk="1" fontAlgn="base" hangingPunct="1">
        <a:spcBef>
          <a:spcPct val="20000"/>
        </a:spcBef>
        <a:spcAft>
          <a:spcPct val="0"/>
        </a:spcAft>
        <a:buClr>
          <a:srgbClr val="006600"/>
        </a:buClr>
        <a:buChar char="–"/>
        <a:defRPr sz="2400">
          <a:solidFill>
            <a:schemeClr val="bg1"/>
          </a:solidFill>
          <a:latin typeface="+mn-lt"/>
        </a:defRPr>
      </a:lvl3pPr>
      <a:lvl4pPr marL="1600200" indent="-228600" algn="l" rtl="0" eaLnBrk="1" fontAlgn="base" hangingPunct="1">
        <a:spcBef>
          <a:spcPct val="20000"/>
        </a:spcBef>
        <a:spcAft>
          <a:spcPct val="0"/>
        </a:spcAft>
        <a:buClr>
          <a:srgbClr val="006600"/>
        </a:buClr>
        <a:buChar char="•"/>
        <a:defRPr sz="2000">
          <a:solidFill>
            <a:schemeClr val="bg1"/>
          </a:solidFill>
          <a:latin typeface="+mn-lt"/>
        </a:defRPr>
      </a:lvl4pPr>
      <a:lvl5pPr marL="2057400" indent="-228600" algn="l" rtl="0" eaLnBrk="1" fontAlgn="base" hangingPunct="1">
        <a:spcBef>
          <a:spcPct val="20000"/>
        </a:spcBef>
        <a:spcAft>
          <a:spcPct val="0"/>
        </a:spcAft>
        <a:buClr>
          <a:srgbClr val="006600"/>
        </a:buClr>
        <a:buChar char="–"/>
        <a:defRPr sz="2000">
          <a:solidFill>
            <a:schemeClr val="bg1"/>
          </a:solidFill>
          <a:latin typeface="+mn-lt"/>
        </a:defRPr>
      </a:lvl5pPr>
      <a:lvl6pPr marL="2514600" indent="-228600" algn="l" rtl="0" eaLnBrk="1" fontAlgn="base" hangingPunct="1">
        <a:spcBef>
          <a:spcPct val="20000"/>
        </a:spcBef>
        <a:spcAft>
          <a:spcPct val="0"/>
        </a:spcAft>
        <a:buClr>
          <a:srgbClr val="006600"/>
        </a:buClr>
        <a:buChar char="–"/>
        <a:defRPr sz="2000">
          <a:solidFill>
            <a:schemeClr val="bg1"/>
          </a:solidFill>
          <a:latin typeface="+mn-lt"/>
        </a:defRPr>
      </a:lvl6pPr>
      <a:lvl7pPr marL="2971800" indent="-228600" algn="l" rtl="0" eaLnBrk="1" fontAlgn="base" hangingPunct="1">
        <a:spcBef>
          <a:spcPct val="20000"/>
        </a:spcBef>
        <a:spcAft>
          <a:spcPct val="0"/>
        </a:spcAft>
        <a:buClr>
          <a:srgbClr val="006600"/>
        </a:buClr>
        <a:buChar char="–"/>
        <a:defRPr sz="2000">
          <a:solidFill>
            <a:schemeClr val="bg1"/>
          </a:solidFill>
          <a:latin typeface="+mn-lt"/>
        </a:defRPr>
      </a:lvl7pPr>
      <a:lvl8pPr marL="3429000" indent="-228600" algn="l" rtl="0" eaLnBrk="1" fontAlgn="base" hangingPunct="1">
        <a:spcBef>
          <a:spcPct val="20000"/>
        </a:spcBef>
        <a:spcAft>
          <a:spcPct val="0"/>
        </a:spcAft>
        <a:buClr>
          <a:srgbClr val="006600"/>
        </a:buClr>
        <a:buChar char="–"/>
        <a:defRPr sz="2000">
          <a:solidFill>
            <a:schemeClr val="bg1"/>
          </a:solidFill>
          <a:latin typeface="+mn-lt"/>
        </a:defRPr>
      </a:lvl8pPr>
      <a:lvl9pPr marL="3886200" indent="-228600" algn="l" rtl="0" eaLnBrk="1" fontAlgn="base" hangingPunct="1">
        <a:spcBef>
          <a:spcPct val="20000"/>
        </a:spcBef>
        <a:spcAft>
          <a:spcPct val="0"/>
        </a:spcAft>
        <a:buClr>
          <a:srgbClr val="006600"/>
        </a:buClr>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renkk@washpost.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hammettk@washpost.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sz="3600" b="1" dirty="0" smtClean="0">
                <a:solidFill>
                  <a:srgbClr val="006600"/>
                </a:solidFill>
              </a:rPr>
              <a:t>Project #3: Production Cost Savings</a:t>
            </a:r>
            <a:br>
              <a:rPr lang="en-US" sz="3600" b="1" dirty="0" smtClean="0">
                <a:solidFill>
                  <a:srgbClr val="006600"/>
                </a:solidFill>
              </a:rPr>
            </a:br>
            <a:r>
              <a:rPr lang="en-US" sz="3600" b="1" dirty="0" smtClean="0">
                <a:solidFill>
                  <a:srgbClr val="006600"/>
                </a:solidFill>
              </a:rPr>
              <a:t>at </a:t>
            </a:r>
            <a:r>
              <a:rPr lang="en-US" sz="3600" b="1" i="1" dirty="0" smtClean="0">
                <a:solidFill>
                  <a:srgbClr val="006600"/>
                </a:solidFill>
              </a:rPr>
              <a:t>Washington Post</a:t>
            </a:r>
            <a:endParaRPr lang="en-US" sz="3600" i="1" dirty="0">
              <a:solidFill>
                <a:srgbClr val="006600"/>
              </a:solidFill>
            </a:endParaRPr>
          </a:p>
        </p:txBody>
      </p:sp>
      <p:sp>
        <p:nvSpPr>
          <p:cNvPr id="4099" name="Rectangle 3"/>
          <p:cNvSpPr>
            <a:spLocks noGrp="1" noChangeArrowheads="1"/>
          </p:cNvSpPr>
          <p:nvPr>
            <p:ph type="subTitle" idx="1"/>
          </p:nvPr>
        </p:nvSpPr>
        <p:spPr>
          <a:xfrm>
            <a:off x="1371600" y="2438400"/>
            <a:ext cx="6400800" cy="3657600"/>
          </a:xfrm>
        </p:spPr>
        <p:txBody>
          <a:bodyPr/>
          <a:lstStyle/>
          <a:p>
            <a:r>
              <a:rPr lang="en-US" sz="2000" dirty="0" smtClean="0"/>
              <a:t>SYST 798/OR 680</a:t>
            </a:r>
          </a:p>
          <a:p>
            <a:r>
              <a:rPr lang="en-US" sz="2000" dirty="0" smtClean="0"/>
              <a:t>Final Presentation</a:t>
            </a:r>
          </a:p>
          <a:p>
            <a:r>
              <a:rPr lang="en-US" sz="2000" dirty="0" smtClean="0"/>
              <a:t>6 May 2011</a:t>
            </a:r>
          </a:p>
          <a:p>
            <a:endParaRPr lang="en-US" sz="2000" dirty="0" smtClean="0"/>
          </a:p>
          <a:p>
            <a:r>
              <a:rPr lang="en-US" sz="2800" dirty="0" smtClean="0">
                <a:solidFill>
                  <a:srgbClr val="006600"/>
                </a:solidFill>
              </a:rPr>
              <a:t>Team Power Wash Post</a:t>
            </a:r>
          </a:p>
          <a:p>
            <a:r>
              <a:rPr lang="en-US" sz="2000" dirty="0" smtClean="0"/>
              <a:t>Thomas Kuklinski</a:t>
            </a:r>
          </a:p>
          <a:p>
            <a:r>
              <a:rPr lang="en-US" sz="2000" dirty="0" smtClean="0"/>
              <a:t>Timothy Smith</a:t>
            </a:r>
          </a:p>
          <a:p>
            <a:r>
              <a:rPr lang="en-US" sz="2000" dirty="0" smtClean="0"/>
              <a:t>Ling Wu</a:t>
            </a:r>
          </a:p>
          <a:p>
            <a:r>
              <a:rPr lang="en-US" sz="2000" dirty="0" smtClean="0"/>
              <a:t>Vladimir Zivkovic</a:t>
            </a:r>
          </a:p>
        </p:txBody>
      </p:sp>
      <p:sp>
        <p:nvSpPr>
          <p:cNvPr id="4" name="Slide Number Placeholder 3"/>
          <p:cNvSpPr>
            <a:spLocks noGrp="1"/>
          </p:cNvSpPr>
          <p:nvPr>
            <p:ph type="sldNum" sz="quarter" idx="4"/>
          </p:nvPr>
        </p:nvSpPr>
        <p:spPr/>
        <p:txBody>
          <a:bodyPr/>
          <a:lstStyle/>
          <a:p>
            <a:fld id="{CDC06FC0-DD74-4FB3-84ED-BE0B53D97167}"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General Module</a:t>
            </a:r>
            <a:endParaRPr lang="en-US" dirty="0"/>
          </a:p>
        </p:txBody>
      </p:sp>
      <p:sp>
        <p:nvSpPr>
          <p:cNvPr id="4" name="TextBox 3"/>
          <p:cNvSpPr txBox="1"/>
          <p:nvPr/>
        </p:nvSpPr>
        <p:spPr>
          <a:xfrm>
            <a:off x="3505200" y="2819400"/>
            <a:ext cx="838200" cy="323165"/>
          </a:xfrm>
          <a:prstGeom prst="rect">
            <a:avLst/>
          </a:prstGeom>
          <a:solidFill>
            <a:schemeClr val="tx1">
              <a:lumMod val="50000"/>
              <a:lumOff val="50000"/>
            </a:schemeClr>
          </a:solidFill>
        </p:spPr>
        <p:txBody>
          <a:bodyPr wrap="square" rtlCol="0">
            <a:spAutoFit/>
          </a:bodyPr>
          <a:lstStyle/>
          <a:p>
            <a:pPr algn="ctr"/>
            <a:r>
              <a:rPr lang="en-US" sz="1500" dirty="0" smtClean="0"/>
              <a:t>C1HS</a:t>
            </a:r>
            <a:endParaRPr lang="en-US" sz="1500" dirty="0"/>
          </a:p>
        </p:txBody>
      </p:sp>
      <p:sp>
        <p:nvSpPr>
          <p:cNvPr id="5" name="TextBox 4"/>
          <p:cNvSpPr txBox="1"/>
          <p:nvPr/>
        </p:nvSpPr>
        <p:spPr>
          <a:xfrm>
            <a:off x="3505200" y="3657600"/>
            <a:ext cx="838200" cy="323165"/>
          </a:xfrm>
          <a:prstGeom prst="rect">
            <a:avLst/>
          </a:prstGeom>
          <a:solidFill>
            <a:schemeClr val="bg1">
              <a:lumMod val="50000"/>
              <a:lumOff val="50000"/>
            </a:schemeClr>
          </a:solidFill>
        </p:spPr>
        <p:txBody>
          <a:bodyPr wrap="square" rtlCol="0">
            <a:spAutoFit/>
          </a:bodyPr>
          <a:lstStyle/>
          <a:p>
            <a:pPr algn="ctr"/>
            <a:r>
              <a:rPr lang="en-US" sz="1500" dirty="0" smtClean="0"/>
              <a:t>S1HS</a:t>
            </a:r>
            <a:endParaRPr lang="en-US" sz="1500" dirty="0"/>
          </a:p>
        </p:txBody>
      </p:sp>
      <p:sp>
        <p:nvSpPr>
          <p:cNvPr id="8" name="TextBox 7"/>
          <p:cNvSpPr txBox="1"/>
          <p:nvPr/>
        </p:nvSpPr>
        <p:spPr>
          <a:xfrm>
            <a:off x="7772400" y="3200400"/>
            <a:ext cx="1143000" cy="461665"/>
          </a:xfrm>
          <a:prstGeom prst="rect">
            <a:avLst/>
          </a:prstGeom>
          <a:solidFill>
            <a:schemeClr val="accent1"/>
          </a:solidFill>
        </p:spPr>
        <p:txBody>
          <a:bodyPr wrap="square" rtlCol="0">
            <a:spAutoFit/>
          </a:bodyPr>
          <a:lstStyle/>
          <a:p>
            <a:pPr algn="ctr"/>
            <a:r>
              <a:rPr lang="en-US" dirty="0" smtClean="0"/>
              <a:t>Dock</a:t>
            </a:r>
            <a:endParaRPr lang="en-US" dirty="0"/>
          </a:p>
        </p:txBody>
      </p:sp>
      <p:sp>
        <p:nvSpPr>
          <p:cNvPr id="10" name="TextBox 9"/>
          <p:cNvSpPr txBox="1"/>
          <p:nvPr/>
        </p:nvSpPr>
        <p:spPr>
          <a:xfrm>
            <a:off x="381000" y="3200400"/>
            <a:ext cx="1143000" cy="457200"/>
          </a:xfrm>
          <a:prstGeom prst="rect">
            <a:avLst/>
          </a:prstGeom>
          <a:solidFill>
            <a:srgbClr val="FF0000"/>
          </a:solidFill>
        </p:spPr>
        <p:txBody>
          <a:bodyPr wrap="square" rtlCol="0">
            <a:spAutoFit/>
          </a:bodyPr>
          <a:lstStyle/>
          <a:p>
            <a:pPr algn="ctr"/>
            <a:r>
              <a:rPr lang="en-US" dirty="0" smtClean="0"/>
              <a:t>Rack</a:t>
            </a:r>
            <a:endParaRPr lang="en-US" dirty="0"/>
          </a:p>
        </p:txBody>
      </p:sp>
      <p:cxnSp>
        <p:nvCxnSpPr>
          <p:cNvPr id="16" name="Straight Arrow Connector 15"/>
          <p:cNvCxnSpPr>
            <a:stCxn id="10" idx="3"/>
            <a:endCxn id="4" idx="1"/>
          </p:cNvCxnSpPr>
          <p:nvPr/>
        </p:nvCxnSpPr>
        <p:spPr bwMode="auto">
          <a:xfrm flipV="1">
            <a:off x="1524000" y="2980983"/>
            <a:ext cx="1981200" cy="448017"/>
          </a:xfrm>
          <a:prstGeom prst="straightConnector1">
            <a:avLst/>
          </a:prstGeom>
          <a:solidFill>
            <a:schemeClr val="accent1"/>
          </a:solidFill>
          <a:ln w="38100" cap="flat" cmpd="sng" algn="ctr">
            <a:solidFill>
              <a:schemeClr val="tx1"/>
            </a:solidFill>
            <a:prstDash val="solid"/>
            <a:round/>
            <a:headEnd type="none" w="sm" len="sm"/>
            <a:tailEnd type="arrow"/>
          </a:ln>
          <a:effectLst/>
        </p:spPr>
      </p:cxnSp>
      <p:cxnSp>
        <p:nvCxnSpPr>
          <p:cNvPr id="19" name="Straight Arrow Connector 18"/>
          <p:cNvCxnSpPr>
            <a:stCxn id="10" idx="3"/>
            <a:endCxn id="5" idx="1"/>
          </p:cNvCxnSpPr>
          <p:nvPr/>
        </p:nvCxnSpPr>
        <p:spPr bwMode="auto">
          <a:xfrm>
            <a:off x="1524000" y="3429000"/>
            <a:ext cx="1981200" cy="390183"/>
          </a:xfrm>
          <a:prstGeom prst="straightConnector1">
            <a:avLst/>
          </a:prstGeom>
          <a:solidFill>
            <a:schemeClr val="accent1"/>
          </a:solidFill>
          <a:ln w="38100" cap="flat" cmpd="sng" algn="ctr">
            <a:solidFill>
              <a:schemeClr val="tx1"/>
            </a:solidFill>
            <a:prstDash val="solid"/>
            <a:round/>
            <a:headEnd type="none" w="sm" len="sm"/>
            <a:tailEnd type="arrow"/>
          </a:ln>
          <a:effectLst/>
        </p:spPr>
      </p:cxnSp>
      <p:cxnSp>
        <p:nvCxnSpPr>
          <p:cNvPr id="22" name="Straight Arrow Connector 21"/>
          <p:cNvCxnSpPr>
            <a:stCxn id="67" idx="3"/>
            <a:endCxn id="8" idx="1"/>
          </p:cNvCxnSpPr>
          <p:nvPr/>
        </p:nvCxnSpPr>
        <p:spPr bwMode="auto">
          <a:xfrm>
            <a:off x="5791200" y="2980983"/>
            <a:ext cx="1981200" cy="450250"/>
          </a:xfrm>
          <a:prstGeom prst="straightConnector1">
            <a:avLst/>
          </a:prstGeom>
          <a:solidFill>
            <a:schemeClr val="accent1"/>
          </a:solidFill>
          <a:ln w="38100" cap="flat" cmpd="sng" algn="ctr">
            <a:solidFill>
              <a:schemeClr val="tx1"/>
            </a:solidFill>
            <a:prstDash val="solid"/>
            <a:round/>
            <a:headEnd type="none" w="sm" len="sm"/>
            <a:tailEnd type="arrow"/>
          </a:ln>
          <a:effectLst/>
        </p:spPr>
      </p:cxnSp>
      <p:cxnSp>
        <p:nvCxnSpPr>
          <p:cNvPr id="25" name="Straight Arrow Connector 24"/>
          <p:cNvCxnSpPr>
            <a:stCxn id="68" idx="3"/>
            <a:endCxn id="8" idx="1"/>
          </p:cNvCxnSpPr>
          <p:nvPr/>
        </p:nvCxnSpPr>
        <p:spPr bwMode="auto">
          <a:xfrm flipV="1">
            <a:off x="5791200" y="3431233"/>
            <a:ext cx="1981200" cy="387950"/>
          </a:xfrm>
          <a:prstGeom prst="straightConnector1">
            <a:avLst/>
          </a:prstGeom>
          <a:solidFill>
            <a:schemeClr val="accent1"/>
          </a:solidFill>
          <a:ln w="38100" cap="flat" cmpd="sng" algn="ctr">
            <a:solidFill>
              <a:schemeClr val="tx1"/>
            </a:solidFill>
            <a:prstDash val="solid"/>
            <a:round/>
            <a:headEnd type="none" w="sm" len="sm"/>
            <a:tailEnd type="arrow"/>
          </a:ln>
          <a:effectLst/>
        </p:spPr>
      </p:cxnSp>
      <p:sp>
        <p:nvSpPr>
          <p:cNvPr id="28" name="Left Brace 27"/>
          <p:cNvSpPr/>
          <p:nvPr/>
        </p:nvSpPr>
        <p:spPr bwMode="auto">
          <a:xfrm rot="16200000">
            <a:off x="2133600" y="3429000"/>
            <a:ext cx="304800" cy="1219200"/>
          </a:xfrm>
          <a:prstGeom prst="leftBrace">
            <a:avLst/>
          </a:prstGeom>
          <a:noFill/>
          <a:ln w="12700" cap="flat" cmpd="sng" algn="ctr">
            <a:solidFill>
              <a:srgbClr val="0066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9" name="Left Brace 28"/>
          <p:cNvSpPr/>
          <p:nvPr/>
        </p:nvSpPr>
        <p:spPr bwMode="auto">
          <a:xfrm rot="5400000">
            <a:off x="6667500" y="2247900"/>
            <a:ext cx="304800" cy="1295400"/>
          </a:xfrm>
          <a:prstGeom prst="leftBrace">
            <a:avLst/>
          </a:prstGeom>
          <a:noFill/>
          <a:ln w="12700" cap="flat" cmpd="sng" algn="ctr">
            <a:solidFill>
              <a:srgbClr val="0066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0" name="TextBox 29"/>
          <p:cNvSpPr txBox="1"/>
          <p:nvPr/>
        </p:nvSpPr>
        <p:spPr>
          <a:xfrm>
            <a:off x="1600200" y="4191000"/>
            <a:ext cx="1752600" cy="369332"/>
          </a:xfrm>
          <a:prstGeom prst="rect">
            <a:avLst/>
          </a:prstGeom>
          <a:noFill/>
        </p:spPr>
        <p:txBody>
          <a:bodyPr wrap="square" rtlCol="0">
            <a:spAutoFit/>
          </a:bodyPr>
          <a:lstStyle/>
          <a:p>
            <a:r>
              <a:rPr lang="en-US" sz="1800" dirty="0" smtClean="0"/>
              <a:t>TRIA(2,5,6)</a:t>
            </a:r>
            <a:endParaRPr lang="en-US" sz="1800" dirty="0"/>
          </a:p>
        </p:txBody>
      </p:sp>
      <p:sp>
        <p:nvSpPr>
          <p:cNvPr id="32" name="TextBox 31"/>
          <p:cNvSpPr txBox="1"/>
          <p:nvPr/>
        </p:nvSpPr>
        <p:spPr>
          <a:xfrm>
            <a:off x="6172200" y="2362200"/>
            <a:ext cx="1447800" cy="369332"/>
          </a:xfrm>
          <a:prstGeom prst="rect">
            <a:avLst/>
          </a:prstGeom>
          <a:noFill/>
        </p:spPr>
        <p:txBody>
          <a:bodyPr wrap="square" rtlCol="0">
            <a:spAutoFit/>
          </a:bodyPr>
          <a:lstStyle/>
          <a:p>
            <a:r>
              <a:rPr lang="en-US" sz="1800" dirty="0" smtClean="0"/>
              <a:t>TRIA(6,8,9)</a:t>
            </a:r>
            <a:endParaRPr lang="en-US" sz="1800" dirty="0"/>
          </a:p>
        </p:txBody>
      </p:sp>
      <p:sp>
        <p:nvSpPr>
          <p:cNvPr id="37" name="Left Brace 36"/>
          <p:cNvSpPr/>
          <p:nvPr/>
        </p:nvSpPr>
        <p:spPr bwMode="auto">
          <a:xfrm rot="5400000">
            <a:off x="762000" y="2438400"/>
            <a:ext cx="304800" cy="1066800"/>
          </a:xfrm>
          <a:prstGeom prst="leftBrace">
            <a:avLst/>
          </a:prstGeom>
          <a:noFill/>
          <a:ln w="12700" cap="flat" cmpd="sng" algn="ctr">
            <a:solidFill>
              <a:srgbClr val="0066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TextBox 37"/>
          <p:cNvSpPr txBox="1"/>
          <p:nvPr/>
        </p:nvSpPr>
        <p:spPr>
          <a:xfrm>
            <a:off x="4876800" y="2057400"/>
            <a:ext cx="1066800" cy="369332"/>
          </a:xfrm>
          <a:prstGeom prst="rect">
            <a:avLst/>
          </a:prstGeom>
          <a:noFill/>
        </p:spPr>
        <p:txBody>
          <a:bodyPr wrap="square" rtlCol="0">
            <a:spAutoFit/>
          </a:bodyPr>
          <a:lstStyle/>
          <a:p>
            <a:r>
              <a:rPr lang="en-US" sz="1800" dirty="0" smtClean="0"/>
              <a:t>EXP(5)</a:t>
            </a:r>
            <a:endParaRPr lang="en-US" sz="1800" dirty="0"/>
          </a:p>
        </p:txBody>
      </p:sp>
      <p:sp>
        <p:nvSpPr>
          <p:cNvPr id="40" name="Right Arrow 39"/>
          <p:cNvSpPr/>
          <p:nvPr/>
        </p:nvSpPr>
        <p:spPr bwMode="auto">
          <a:xfrm>
            <a:off x="152400" y="1905000"/>
            <a:ext cx="1524000" cy="228600"/>
          </a:xfrm>
          <a:prstGeom prst="rightArrow">
            <a:avLst/>
          </a:prstGeom>
          <a:solidFill>
            <a:schemeClr val="accent6">
              <a:lumMod val="90000"/>
              <a:lumOff val="10000"/>
            </a:scheme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1" name="TextBox 40"/>
          <p:cNvSpPr txBox="1"/>
          <p:nvPr/>
        </p:nvSpPr>
        <p:spPr>
          <a:xfrm>
            <a:off x="228600" y="1676400"/>
            <a:ext cx="1295400" cy="307777"/>
          </a:xfrm>
          <a:prstGeom prst="rect">
            <a:avLst/>
          </a:prstGeom>
          <a:noFill/>
        </p:spPr>
        <p:txBody>
          <a:bodyPr wrap="square" rtlCol="0">
            <a:spAutoFit/>
          </a:bodyPr>
          <a:lstStyle/>
          <a:p>
            <a:r>
              <a:rPr lang="en-US" sz="1400" dirty="0" smtClean="0"/>
              <a:t>Raw Materials</a:t>
            </a:r>
            <a:endParaRPr lang="en-US" sz="1400" dirty="0"/>
          </a:p>
        </p:txBody>
      </p:sp>
      <p:sp>
        <p:nvSpPr>
          <p:cNvPr id="47" name="Rectangle 46"/>
          <p:cNvSpPr/>
          <p:nvPr/>
        </p:nvSpPr>
        <p:spPr bwMode="auto">
          <a:xfrm>
            <a:off x="1524000" y="2209800"/>
            <a:ext cx="1981200" cy="3276600"/>
          </a:xfrm>
          <a:prstGeom prst="rect">
            <a:avLst/>
          </a:prstGeom>
          <a:noFill/>
          <a:ln w="57150" cap="flat" cmpd="sng" algn="ctr">
            <a:solidFill>
              <a:schemeClr val="accent1">
                <a:lumMod val="40000"/>
                <a:lumOff val="6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5791200" y="2209800"/>
            <a:ext cx="1981200" cy="3200400"/>
          </a:xfrm>
          <a:prstGeom prst="rect">
            <a:avLst/>
          </a:prstGeom>
          <a:noFill/>
          <a:ln w="57150" cap="flat" cmpd="sng" algn="ctr">
            <a:solidFill>
              <a:schemeClr val="accent1">
                <a:lumMod val="40000"/>
                <a:lumOff val="6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0" name="Smiley Face 49"/>
          <p:cNvSpPr/>
          <p:nvPr/>
        </p:nvSpPr>
        <p:spPr bwMode="auto">
          <a:xfrm>
            <a:off x="1676400" y="2362200"/>
            <a:ext cx="381000" cy="304800"/>
          </a:xfrm>
          <a:prstGeom prst="smileyFac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1" name="Smiley Face 50"/>
          <p:cNvSpPr/>
          <p:nvPr/>
        </p:nvSpPr>
        <p:spPr bwMode="auto">
          <a:xfrm>
            <a:off x="2133600" y="3124200"/>
            <a:ext cx="381000" cy="304800"/>
          </a:xfrm>
          <a:prstGeom prst="smileyFac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2" name="Smiley Face 51"/>
          <p:cNvSpPr/>
          <p:nvPr/>
        </p:nvSpPr>
        <p:spPr bwMode="auto">
          <a:xfrm>
            <a:off x="6172200" y="3581400"/>
            <a:ext cx="381000" cy="304800"/>
          </a:xfrm>
          <a:prstGeom prst="smileyFac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3" name="TextBox 52"/>
          <p:cNvSpPr txBox="1"/>
          <p:nvPr/>
        </p:nvSpPr>
        <p:spPr>
          <a:xfrm>
            <a:off x="3200400" y="1447800"/>
            <a:ext cx="2743200" cy="461665"/>
          </a:xfrm>
          <a:prstGeom prst="rect">
            <a:avLst/>
          </a:prstGeom>
          <a:noFill/>
        </p:spPr>
        <p:txBody>
          <a:bodyPr wrap="square" rtlCol="0">
            <a:spAutoFit/>
          </a:bodyPr>
          <a:lstStyle/>
          <a:p>
            <a:r>
              <a:rPr lang="en-US" b="1" dirty="0" smtClean="0"/>
              <a:t>Monday, Shift 1</a:t>
            </a:r>
            <a:endParaRPr lang="en-US" b="1" dirty="0"/>
          </a:p>
        </p:txBody>
      </p:sp>
      <p:sp>
        <p:nvSpPr>
          <p:cNvPr id="39" name="Right Arrow 38"/>
          <p:cNvSpPr/>
          <p:nvPr/>
        </p:nvSpPr>
        <p:spPr bwMode="auto">
          <a:xfrm>
            <a:off x="7696200" y="4114800"/>
            <a:ext cx="1219200" cy="228600"/>
          </a:xfrm>
          <a:prstGeom prst="rightArrow">
            <a:avLst/>
          </a:prstGeom>
          <a:solidFill>
            <a:schemeClr val="accent6">
              <a:lumMod val="90000"/>
              <a:lumOff val="10000"/>
            </a:scheme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620000" y="3733800"/>
            <a:ext cx="1524000" cy="307777"/>
          </a:xfrm>
          <a:prstGeom prst="rect">
            <a:avLst/>
          </a:prstGeom>
          <a:noFill/>
        </p:spPr>
        <p:txBody>
          <a:bodyPr wrap="square" rtlCol="0">
            <a:spAutoFit/>
          </a:bodyPr>
          <a:lstStyle/>
          <a:p>
            <a:r>
              <a:rPr lang="en-US" sz="1400" dirty="0" smtClean="0"/>
              <a:t>Production Targets</a:t>
            </a:r>
            <a:endParaRPr lang="en-US" sz="1400" dirty="0"/>
          </a:p>
        </p:txBody>
      </p:sp>
      <p:sp>
        <p:nvSpPr>
          <p:cNvPr id="67" name="TextBox 66"/>
          <p:cNvSpPr txBox="1"/>
          <p:nvPr/>
        </p:nvSpPr>
        <p:spPr>
          <a:xfrm>
            <a:off x="4953000" y="2819400"/>
            <a:ext cx="838200" cy="323165"/>
          </a:xfrm>
          <a:prstGeom prst="rect">
            <a:avLst/>
          </a:prstGeom>
          <a:solidFill>
            <a:schemeClr val="tx1">
              <a:lumMod val="50000"/>
              <a:lumOff val="50000"/>
            </a:schemeClr>
          </a:solidFill>
        </p:spPr>
        <p:txBody>
          <a:bodyPr wrap="square" rtlCol="0">
            <a:spAutoFit/>
          </a:bodyPr>
          <a:lstStyle/>
          <a:p>
            <a:pPr algn="ctr"/>
            <a:r>
              <a:rPr lang="en-US" sz="1500" dirty="0" smtClean="0"/>
              <a:t>C1PZ</a:t>
            </a:r>
            <a:endParaRPr lang="en-US" sz="1500" dirty="0"/>
          </a:p>
        </p:txBody>
      </p:sp>
      <p:sp>
        <p:nvSpPr>
          <p:cNvPr id="68" name="TextBox 67"/>
          <p:cNvSpPr txBox="1"/>
          <p:nvPr/>
        </p:nvSpPr>
        <p:spPr>
          <a:xfrm>
            <a:off x="4953000" y="3657600"/>
            <a:ext cx="838200" cy="323165"/>
          </a:xfrm>
          <a:prstGeom prst="rect">
            <a:avLst/>
          </a:prstGeom>
          <a:solidFill>
            <a:schemeClr val="tx1">
              <a:lumMod val="50000"/>
              <a:lumOff val="50000"/>
            </a:schemeClr>
          </a:solidFill>
        </p:spPr>
        <p:txBody>
          <a:bodyPr wrap="square" rtlCol="0">
            <a:spAutoFit/>
          </a:bodyPr>
          <a:lstStyle/>
          <a:p>
            <a:pPr algn="ctr"/>
            <a:r>
              <a:rPr lang="en-US" sz="1500" dirty="0" smtClean="0"/>
              <a:t>C1PZ</a:t>
            </a:r>
            <a:endParaRPr lang="en-US" sz="1500" dirty="0"/>
          </a:p>
        </p:txBody>
      </p:sp>
      <p:sp>
        <p:nvSpPr>
          <p:cNvPr id="73" name="Left Brace 72"/>
          <p:cNvSpPr/>
          <p:nvPr/>
        </p:nvSpPr>
        <p:spPr bwMode="auto">
          <a:xfrm rot="5400000">
            <a:off x="5219700" y="2171700"/>
            <a:ext cx="304800" cy="838200"/>
          </a:xfrm>
          <a:prstGeom prst="leftBrace">
            <a:avLst/>
          </a:prstGeom>
          <a:noFill/>
          <a:ln w="12700" cap="flat" cmpd="sng" algn="ctr">
            <a:solidFill>
              <a:srgbClr val="0066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4" name="Smiley Face 73"/>
          <p:cNvSpPr/>
          <p:nvPr/>
        </p:nvSpPr>
        <p:spPr bwMode="auto">
          <a:xfrm>
            <a:off x="2743200" y="4648200"/>
            <a:ext cx="381000" cy="304800"/>
          </a:xfrm>
          <a:prstGeom prst="smileyFac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533400" y="2362200"/>
            <a:ext cx="1066800" cy="369332"/>
          </a:xfrm>
          <a:prstGeom prst="rect">
            <a:avLst/>
          </a:prstGeom>
          <a:noFill/>
        </p:spPr>
        <p:txBody>
          <a:bodyPr wrap="square" rtlCol="0">
            <a:spAutoFit/>
          </a:bodyPr>
          <a:lstStyle/>
          <a:p>
            <a:r>
              <a:rPr lang="en-US" sz="1800" dirty="0" smtClean="0"/>
              <a:t>EXP(5)</a:t>
            </a:r>
            <a:endParaRPr lang="en-US" sz="1800" dirty="0"/>
          </a:p>
        </p:txBody>
      </p:sp>
      <p:sp>
        <p:nvSpPr>
          <p:cNvPr id="33" name="Slide Number Placeholder 32"/>
          <p:cNvSpPr>
            <a:spLocks noGrp="1"/>
          </p:cNvSpPr>
          <p:nvPr>
            <p:ph type="sldNum" sz="quarter" idx="11"/>
          </p:nvPr>
        </p:nvSpPr>
        <p:spPr/>
        <p:txBody>
          <a:bodyPr/>
          <a:lstStyle/>
          <a:p>
            <a:fld id="{20CB1B59-91B1-44B8-AEB3-F7B71F6B2BC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General Process Modules</a:t>
            </a:r>
            <a:endParaRPr lang="en-US" dirty="0"/>
          </a:p>
        </p:txBody>
      </p:sp>
      <p:sp>
        <p:nvSpPr>
          <p:cNvPr id="8" name="Rectangle 3"/>
          <p:cNvSpPr txBox="1">
            <a:spLocks noChangeArrowheads="1"/>
          </p:cNvSpPr>
          <p:nvPr/>
        </p:nvSpPr>
        <p:spPr bwMode="auto">
          <a:xfrm>
            <a:off x="457200" y="838200"/>
            <a:ext cx="81534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20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smtClean="0">
              <a:ln>
                <a:noFill/>
              </a:ln>
              <a:solidFill>
                <a:schemeClr val="bg1"/>
              </a:solidFill>
              <a:effectLst/>
              <a:uLnTx/>
              <a:uFillTx/>
              <a:latin typeface="+mn-lt"/>
              <a:ea typeface="+mn-ea"/>
              <a:cs typeface="+mn-cs"/>
            </a:endParaRPr>
          </a:p>
          <a:p>
            <a:pPr marL="1143000" marR="0" lvl="2" indent="-22860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1000" b="0" i="0" u="none" strike="noStrike" kern="0" cap="none" spc="0" normalizeH="0" baseline="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4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a:ln>
                <a:noFill/>
              </a:ln>
              <a:solidFill>
                <a:schemeClr val="bg1"/>
              </a:solidFill>
              <a:effectLst/>
              <a:uLnTx/>
              <a:uFillTx/>
              <a:latin typeface="+mn-lt"/>
              <a:ea typeface="+mn-ea"/>
              <a:cs typeface="+mn-cs"/>
            </a:endParaRPr>
          </a:p>
        </p:txBody>
      </p:sp>
      <p:sp>
        <p:nvSpPr>
          <p:cNvPr id="9" name="Rectangle 3"/>
          <p:cNvSpPr txBox="1">
            <a:spLocks noChangeArrowheads="1"/>
          </p:cNvSpPr>
          <p:nvPr/>
        </p:nvSpPr>
        <p:spPr bwMode="auto">
          <a:xfrm>
            <a:off x="457200" y="838200"/>
            <a:ext cx="86868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20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r>
              <a:rPr lang="en-US" sz="2000" kern="0" dirty="0" smtClean="0">
                <a:solidFill>
                  <a:schemeClr val="bg1"/>
                </a:solidFill>
                <a:latin typeface="+mn-lt"/>
              </a:rPr>
              <a:t>Utilizes “T</a:t>
            </a:r>
            <a:r>
              <a:rPr lang="en-US" sz="2000" kern="0" noProof="0" dirty="0" err="1" smtClean="0">
                <a:solidFill>
                  <a:schemeClr val="bg1"/>
                </a:solidFill>
                <a:latin typeface="+mn-lt"/>
              </a:rPr>
              <a:t>ransporter</a:t>
            </a:r>
            <a:r>
              <a:rPr lang="en-US" sz="2000" kern="0" noProof="0" dirty="0" smtClean="0">
                <a:solidFill>
                  <a:schemeClr val="bg1"/>
                </a:solidFill>
                <a:latin typeface="+mn-lt"/>
              </a:rPr>
              <a:t>” modules and non-stationary Poisson Process schedule</a:t>
            </a: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r>
              <a:rPr lang="en-US" sz="2000" kern="0" noProof="0" dirty="0" smtClean="0">
                <a:solidFill>
                  <a:schemeClr val="bg1"/>
                </a:solidFill>
                <a:latin typeface="+mn-lt"/>
              </a:rPr>
              <a:t>Internal business logic dictated by historical statistics (e.g. CSLD </a:t>
            </a:r>
            <a:r>
              <a:rPr lang="en-US" sz="2000" kern="0" dirty="0" smtClean="0">
                <a:solidFill>
                  <a:schemeClr val="bg1"/>
                </a:solidFill>
                <a:latin typeface="+mn-lt"/>
              </a:rPr>
              <a:t>vs.</a:t>
            </a:r>
            <a:r>
              <a:rPr lang="en-US" sz="2000" kern="0" noProof="0" dirty="0" smtClean="0">
                <a:solidFill>
                  <a:schemeClr val="bg1"/>
                </a:solidFill>
                <a:latin typeface="+mn-lt"/>
              </a:rPr>
              <a:t> NDSL) and internal business logic (</a:t>
            </a:r>
            <a:r>
              <a:rPr lang="en-US" sz="2000" kern="0" dirty="0" smtClean="0">
                <a:solidFill>
                  <a:schemeClr val="bg1"/>
                </a:solidFill>
                <a:latin typeface="+mn-lt"/>
              </a:rPr>
              <a:t>e.g. Z-Loader selection)</a:t>
            </a:r>
            <a:endParaRPr kumimoji="0" lang="en-US" sz="1800" b="0" i="0" u="none" strike="noStrike" kern="0" cap="none" spc="0" normalizeH="0" baseline="0" noProof="0" dirty="0" smtClean="0">
              <a:ln>
                <a:noFill/>
              </a:ln>
              <a:solidFill>
                <a:schemeClr val="bg1"/>
              </a:solidFill>
              <a:effectLst/>
              <a:uLnTx/>
              <a:uFillTx/>
              <a:latin typeface="+mn-lt"/>
              <a:ea typeface="+mn-ea"/>
              <a:cs typeface="+mn-cs"/>
            </a:endParaRPr>
          </a:p>
          <a:p>
            <a:pPr marL="1143000" marR="0" lvl="2" indent="-22860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1000" b="0" i="0" u="none" strike="noStrike" kern="0" cap="none" spc="0" normalizeH="0" baseline="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4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a:ln>
                <a:noFill/>
              </a:ln>
              <a:solidFill>
                <a:schemeClr val="bg1"/>
              </a:solidFill>
              <a:effectLst/>
              <a:uLnTx/>
              <a:uFillTx/>
              <a:latin typeface="+mn-lt"/>
              <a:ea typeface="+mn-ea"/>
              <a:cs typeface="+mn-cs"/>
            </a:endParaRPr>
          </a:p>
        </p:txBody>
      </p:sp>
      <p:pic>
        <p:nvPicPr>
          <p:cNvPr id="7" name="Picture 6"/>
          <p:cNvPicPr/>
          <p:nvPr/>
        </p:nvPicPr>
        <p:blipFill>
          <a:blip r:embed="rId3" cstate="print"/>
          <a:srcRect/>
          <a:stretch>
            <a:fillRect/>
          </a:stretch>
        </p:blipFill>
        <p:spPr bwMode="auto">
          <a:xfrm>
            <a:off x="228600" y="2362200"/>
            <a:ext cx="8610600" cy="4495800"/>
          </a:xfrm>
          <a:prstGeom prst="rect">
            <a:avLst/>
          </a:prstGeom>
          <a:noFill/>
          <a:ln w="9525">
            <a:noFill/>
            <a:miter lim="800000"/>
            <a:headEnd/>
            <a:tailEnd/>
          </a:ln>
        </p:spPr>
      </p:pic>
      <p:sp>
        <p:nvSpPr>
          <p:cNvPr id="10" name="Slide Number Placeholder 9"/>
          <p:cNvSpPr>
            <a:spLocks noGrp="1"/>
          </p:cNvSpPr>
          <p:nvPr>
            <p:ph type="sldNum" sz="quarter" idx="11"/>
          </p:nvPr>
        </p:nvSpPr>
        <p:spPr/>
        <p:txBody>
          <a:bodyPr/>
          <a:lstStyle/>
          <a:p>
            <a:fld id="{20CB1B59-91B1-44B8-AEB3-F7B71F6B2BC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Schedule Module</a:t>
            </a:r>
            <a:endParaRPr lang="en-US" dirty="0"/>
          </a:p>
        </p:txBody>
      </p:sp>
      <p:sp>
        <p:nvSpPr>
          <p:cNvPr id="8" name="Rectangle 3"/>
          <p:cNvSpPr txBox="1">
            <a:spLocks noChangeArrowheads="1"/>
          </p:cNvSpPr>
          <p:nvPr/>
        </p:nvSpPr>
        <p:spPr bwMode="auto">
          <a:xfrm>
            <a:off x="457200" y="838200"/>
            <a:ext cx="81534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20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smtClean="0">
              <a:ln>
                <a:noFill/>
              </a:ln>
              <a:solidFill>
                <a:schemeClr val="bg1"/>
              </a:solidFill>
              <a:effectLst/>
              <a:uLnTx/>
              <a:uFillTx/>
              <a:latin typeface="+mn-lt"/>
              <a:ea typeface="+mn-ea"/>
              <a:cs typeface="+mn-cs"/>
            </a:endParaRPr>
          </a:p>
          <a:p>
            <a:pPr marL="1143000" marR="0" lvl="2" indent="-22860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1000" b="0" i="0" u="none" strike="noStrike" kern="0" cap="none" spc="0" normalizeH="0" baseline="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4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a:ln>
                <a:noFill/>
              </a:ln>
              <a:solidFill>
                <a:schemeClr val="bg1"/>
              </a:solidFill>
              <a:effectLst/>
              <a:uLnTx/>
              <a:uFillTx/>
              <a:latin typeface="+mn-lt"/>
              <a:ea typeface="+mn-ea"/>
              <a:cs typeface="+mn-cs"/>
            </a:endParaRPr>
          </a:p>
        </p:txBody>
      </p:sp>
      <p:sp>
        <p:nvSpPr>
          <p:cNvPr id="9" name="Rectangle 3"/>
          <p:cNvSpPr txBox="1">
            <a:spLocks noChangeArrowheads="1"/>
          </p:cNvSpPr>
          <p:nvPr/>
        </p:nvSpPr>
        <p:spPr bwMode="auto">
          <a:xfrm>
            <a:off x="609600" y="990600"/>
            <a:ext cx="81534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20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r>
              <a:rPr lang="en-US" sz="2000" kern="0" dirty="0" smtClean="0">
                <a:solidFill>
                  <a:schemeClr val="bg1"/>
                </a:solidFill>
                <a:latin typeface="+mn-lt"/>
              </a:rPr>
              <a:t>Utilizes “Halt” and “Activate” modules</a:t>
            </a:r>
            <a:endParaRPr kumimoji="0" lang="en-US" sz="1800" b="0" i="0" u="none" strike="noStrike" kern="0" cap="none" spc="0" normalizeH="0" baseline="0" noProof="0" dirty="0" smtClean="0">
              <a:ln>
                <a:noFill/>
              </a:ln>
              <a:solidFill>
                <a:schemeClr val="bg1"/>
              </a:solidFill>
              <a:effectLst/>
              <a:uLnTx/>
              <a:uFillTx/>
              <a:latin typeface="+mn-lt"/>
              <a:ea typeface="+mn-ea"/>
              <a:cs typeface="+mn-cs"/>
            </a:endParaRPr>
          </a:p>
          <a:p>
            <a:pPr marL="1143000" marR="0" lvl="2" indent="-22860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1000" b="0" i="0" u="none" strike="noStrike" kern="0" cap="none" spc="0" normalizeH="0" baseline="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4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a:ln>
                <a:noFill/>
              </a:ln>
              <a:solidFill>
                <a:schemeClr val="bg1"/>
              </a:solidFill>
              <a:effectLst/>
              <a:uLnTx/>
              <a:uFillTx/>
              <a:latin typeface="+mn-lt"/>
              <a:ea typeface="+mn-ea"/>
              <a:cs typeface="+mn-cs"/>
            </a:endParaRPr>
          </a:p>
        </p:txBody>
      </p:sp>
      <p:pic>
        <p:nvPicPr>
          <p:cNvPr id="5" name="Picture 4"/>
          <p:cNvPicPr/>
          <p:nvPr/>
        </p:nvPicPr>
        <p:blipFill>
          <a:blip r:embed="rId3" cstate="print"/>
          <a:srcRect/>
          <a:stretch>
            <a:fillRect/>
          </a:stretch>
        </p:blipFill>
        <p:spPr bwMode="auto">
          <a:xfrm>
            <a:off x="0" y="1905000"/>
            <a:ext cx="8915400" cy="4953000"/>
          </a:xfrm>
          <a:prstGeom prst="rect">
            <a:avLst/>
          </a:prstGeom>
          <a:noFill/>
          <a:ln w="9525">
            <a:noFill/>
            <a:miter lim="800000"/>
            <a:headEnd/>
            <a:tailEnd/>
          </a:ln>
        </p:spPr>
      </p:pic>
      <p:sp>
        <p:nvSpPr>
          <p:cNvPr id="6" name="Slide Number Placeholder 5"/>
          <p:cNvSpPr>
            <a:spLocks noGrp="1"/>
          </p:cNvSpPr>
          <p:nvPr>
            <p:ph type="sldNum" sz="quarter" idx="11"/>
          </p:nvPr>
        </p:nvSpPr>
        <p:spPr/>
        <p:txBody>
          <a:bodyPr/>
          <a:lstStyle/>
          <a:p>
            <a:fld id="{20CB1B59-91B1-44B8-AEB3-F7B71F6B2BC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Output Analysis Modules</a:t>
            </a:r>
            <a:endParaRPr lang="en-US" dirty="0"/>
          </a:p>
        </p:txBody>
      </p:sp>
      <p:sp>
        <p:nvSpPr>
          <p:cNvPr id="9" name="Rectangle 3"/>
          <p:cNvSpPr txBox="1">
            <a:spLocks noChangeArrowheads="1"/>
          </p:cNvSpPr>
          <p:nvPr/>
        </p:nvSpPr>
        <p:spPr bwMode="auto">
          <a:xfrm>
            <a:off x="609600" y="838200"/>
            <a:ext cx="8153400" cy="2743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20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r>
              <a:rPr lang="en-US" sz="2000" kern="0" dirty="0" smtClean="0">
                <a:solidFill>
                  <a:schemeClr val="bg1"/>
                </a:solidFill>
                <a:latin typeface="+mn-lt"/>
              </a:rPr>
              <a:t>Utilizes “Record” and “</a:t>
            </a:r>
            <a:r>
              <a:rPr lang="en-US" sz="2000" kern="0" dirty="0" err="1" smtClean="0">
                <a:solidFill>
                  <a:schemeClr val="bg1"/>
                </a:solidFill>
                <a:latin typeface="+mn-lt"/>
              </a:rPr>
              <a:t>ReadWrite</a:t>
            </a:r>
            <a:r>
              <a:rPr lang="en-US" sz="2000" kern="0" dirty="0" smtClean="0">
                <a:solidFill>
                  <a:schemeClr val="bg1"/>
                </a:solidFill>
                <a:latin typeface="+mn-lt"/>
              </a:rPr>
              <a:t>” modules</a:t>
            </a:r>
          </a:p>
          <a:p>
            <a:pPr marL="800100" lvl="1" indent="-342900">
              <a:spcBef>
                <a:spcPct val="20000"/>
              </a:spcBef>
              <a:buClr>
                <a:srgbClr val="006600"/>
              </a:buClr>
              <a:buFont typeface="Arial" pitchFamily="34" charset="0"/>
              <a:buChar char="•"/>
              <a:defRPr/>
            </a:pPr>
            <a:r>
              <a:rPr lang="en-US" sz="2000" kern="0" dirty="0" smtClean="0">
                <a:solidFill>
                  <a:schemeClr val="bg1"/>
                </a:solidFill>
                <a:latin typeface="+mn-lt"/>
              </a:rPr>
              <a:t>Records current markup</a:t>
            </a:r>
          </a:p>
          <a:p>
            <a:pPr marL="800100" lvl="1" indent="-342900">
              <a:spcBef>
                <a:spcPct val="20000"/>
              </a:spcBef>
              <a:buClr>
                <a:srgbClr val="006600"/>
              </a:buClr>
              <a:buFont typeface="Arial" pitchFamily="34" charset="0"/>
              <a:buChar char="•"/>
              <a:defRPr/>
            </a:pPr>
            <a:r>
              <a:rPr lang="en-US" sz="2000" kern="0" dirty="0" smtClean="0">
                <a:solidFill>
                  <a:schemeClr val="bg1"/>
                </a:solidFill>
                <a:latin typeface="+mn-lt"/>
              </a:rPr>
              <a:t>Records utilization time by helper by shift/day</a:t>
            </a:r>
          </a:p>
          <a:p>
            <a:pPr marL="800100" lvl="1" indent="-342900">
              <a:spcBef>
                <a:spcPct val="20000"/>
              </a:spcBef>
              <a:buClr>
                <a:srgbClr val="006600"/>
              </a:buClr>
              <a:buFont typeface="Arial" pitchFamily="34" charset="0"/>
              <a:buChar char="•"/>
              <a:defRPr/>
            </a:pPr>
            <a:r>
              <a:rPr lang="en-US" sz="2000" kern="0" noProof="0" dirty="0" smtClean="0">
                <a:solidFill>
                  <a:schemeClr val="bg1"/>
                </a:solidFill>
                <a:latin typeface="+mn-lt"/>
              </a:rPr>
              <a:t>Records helper moves by helper by shift/day</a:t>
            </a:r>
          </a:p>
          <a:p>
            <a:pPr marL="800100" lvl="1" indent="-342900">
              <a:spcBef>
                <a:spcPct val="20000"/>
              </a:spcBef>
              <a:buClr>
                <a:srgbClr val="006600"/>
              </a:buClr>
              <a:buFont typeface="Arial" pitchFamily="34" charset="0"/>
              <a:buChar char="•"/>
              <a:defRPr/>
            </a:pPr>
            <a:r>
              <a:rPr lang="en-US" sz="2000" kern="0" dirty="0" smtClean="0">
                <a:solidFill>
                  <a:schemeClr val="bg1"/>
                </a:solidFill>
                <a:latin typeface="+mn-lt"/>
              </a:rPr>
              <a:t>Records total pallets moved through model by week</a:t>
            </a:r>
            <a:endParaRPr lang="en-US" sz="2000" kern="0" noProof="0" dirty="0" smtClean="0">
              <a:solidFill>
                <a:schemeClr val="bg1"/>
              </a:solidFill>
              <a:latin typeface="+mn-lt"/>
            </a:endParaRPr>
          </a:p>
          <a:p>
            <a:pPr marL="1143000" marR="0" lvl="2" indent="-22860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1000" b="0" i="0" u="none" strike="noStrike" kern="0" cap="none" spc="0" normalizeH="0" baseline="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4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a:ln>
                <a:noFill/>
              </a:ln>
              <a:solidFill>
                <a:schemeClr val="bg1"/>
              </a:solidFill>
              <a:effectLst/>
              <a:uLnTx/>
              <a:uFillTx/>
              <a:latin typeface="+mn-lt"/>
              <a:ea typeface="+mn-ea"/>
              <a:cs typeface="+mn-cs"/>
            </a:endParaRPr>
          </a:p>
        </p:txBody>
      </p:sp>
      <p:pic>
        <p:nvPicPr>
          <p:cNvPr id="5" name="Picture 4"/>
          <p:cNvPicPr/>
          <p:nvPr/>
        </p:nvPicPr>
        <p:blipFill>
          <a:blip r:embed="rId3" cstate="print"/>
          <a:srcRect/>
          <a:stretch>
            <a:fillRect/>
          </a:stretch>
        </p:blipFill>
        <p:spPr bwMode="auto">
          <a:xfrm>
            <a:off x="228600" y="3352800"/>
            <a:ext cx="8610600" cy="3505200"/>
          </a:xfrm>
          <a:prstGeom prst="rect">
            <a:avLst/>
          </a:prstGeom>
          <a:noFill/>
          <a:ln w="9525">
            <a:noFill/>
            <a:miter lim="800000"/>
            <a:headEnd/>
            <a:tailEnd/>
          </a:ln>
        </p:spPr>
      </p:pic>
      <p:sp>
        <p:nvSpPr>
          <p:cNvPr id="6" name="Slide Number Placeholder 5"/>
          <p:cNvSpPr>
            <a:spLocks noGrp="1"/>
          </p:cNvSpPr>
          <p:nvPr>
            <p:ph type="sldNum" sz="quarter" idx="11"/>
          </p:nvPr>
        </p:nvSpPr>
        <p:spPr/>
        <p:txBody>
          <a:bodyPr/>
          <a:lstStyle/>
          <a:p>
            <a:fld id="{20CB1B59-91B1-44B8-AEB3-F7B71F6B2BC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dirty="0" smtClean="0"/>
              <a:t>Model Architecture (Assumptions)</a:t>
            </a:r>
            <a:endParaRPr lang="en-US" sz="4000" dirty="0"/>
          </a:p>
        </p:txBody>
      </p:sp>
      <p:sp>
        <p:nvSpPr>
          <p:cNvPr id="1027" name="Rectangle 3"/>
          <p:cNvSpPr>
            <a:spLocks noGrp="1" noChangeArrowheads="1"/>
          </p:cNvSpPr>
          <p:nvPr>
            <p:ph type="body" idx="4294967295"/>
          </p:nvPr>
        </p:nvSpPr>
        <p:spPr>
          <a:xfrm>
            <a:off x="533400" y="990600"/>
            <a:ext cx="8153400" cy="4648200"/>
          </a:xfrm>
        </p:spPr>
        <p:txBody>
          <a:bodyPr/>
          <a:lstStyle/>
          <a:p>
            <a:pPr lvl="1">
              <a:buNone/>
            </a:pPr>
            <a:endParaRPr lang="en-US" sz="1800" dirty="0" smtClean="0"/>
          </a:p>
          <a:p>
            <a:pPr>
              <a:buFont typeface="Arial" pitchFamily="34" charset="0"/>
              <a:buChar char="•"/>
            </a:pPr>
            <a:r>
              <a:rPr lang="en-US" sz="2400" dirty="0" smtClean="0"/>
              <a:t>Raw materials start at rack (95% go to rack first)</a:t>
            </a:r>
          </a:p>
          <a:p>
            <a:pPr>
              <a:buFont typeface="Arial" pitchFamily="34" charset="0"/>
              <a:buChar char="•"/>
            </a:pPr>
            <a:r>
              <a:rPr lang="en-US" sz="2400" dirty="0" smtClean="0"/>
              <a:t>Exponential/Poisson arrival processes</a:t>
            </a:r>
          </a:p>
          <a:p>
            <a:pPr>
              <a:buFont typeface="Arial" pitchFamily="34" charset="0"/>
              <a:buChar char="•"/>
            </a:pPr>
            <a:r>
              <a:rPr lang="en-US" sz="2400" dirty="0" smtClean="0"/>
              <a:t>Triangular route time and Z-Loader distributions</a:t>
            </a:r>
          </a:p>
          <a:p>
            <a:pPr>
              <a:buFont typeface="Arial" pitchFamily="34" charset="0"/>
              <a:buChar char="•"/>
            </a:pPr>
            <a:r>
              <a:rPr lang="en-US" sz="2400" dirty="0" smtClean="0"/>
              <a:t>Machine and rack processes as terminate and arrive modules</a:t>
            </a:r>
          </a:p>
          <a:p>
            <a:pPr>
              <a:buFont typeface="Arial" pitchFamily="34" charset="0"/>
              <a:buChar char="•"/>
            </a:pPr>
            <a:r>
              <a:rPr lang="en-US" sz="2400" dirty="0" smtClean="0"/>
              <a:t>Internal business logic</a:t>
            </a:r>
          </a:p>
          <a:p>
            <a:pPr lvl="1">
              <a:buFont typeface="Arial" pitchFamily="34" charset="0"/>
              <a:buChar char="•"/>
            </a:pPr>
            <a:r>
              <a:rPr lang="en-US" sz="2400" dirty="0" smtClean="0"/>
              <a:t>NDSL vs. CSLD; NDSL vs. Rack</a:t>
            </a:r>
          </a:p>
          <a:p>
            <a:pPr lvl="1">
              <a:buFont typeface="Arial" pitchFamily="34" charset="0"/>
              <a:buChar char="•"/>
            </a:pPr>
            <a:r>
              <a:rPr lang="en-US" sz="2400" dirty="0" smtClean="0"/>
              <a:t>Least busy Z-Loaders machines are used </a:t>
            </a:r>
          </a:p>
          <a:p>
            <a:pPr>
              <a:buFont typeface="Arial" pitchFamily="34" charset="0"/>
              <a:buChar char="•"/>
            </a:pPr>
            <a:r>
              <a:rPr lang="en-US" sz="2400" dirty="0" smtClean="0"/>
              <a:t>Unlimited trucks available for delivery of completed materials</a:t>
            </a:r>
          </a:p>
          <a:p>
            <a:pPr>
              <a:buFont typeface="Arial" pitchFamily="34" charset="0"/>
              <a:buChar char="•"/>
            </a:pPr>
            <a:r>
              <a:rPr lang="en-US" sz="2400" dirty="0" smtClean="0"/>
              <a:t>1 week reflects all weeks</a:t>
            </a:r>
          </a:p>
          <a:p>
            <a:pPr lvl="1">
              <a:buFont typeface="Arial" pitchFamily="34" charset="0"/>
              <a:buChar char="•"/>
            </a:pPr>
            <a:endParaRPr lang="en-US" sz="1800" dirty="0" smtClean="0"/>
          </a:p>
          <a:p>
            <a:pPr lvl="1">
              <a:buFont typeface="Arial" pitchFamily="34" charset="0"/>
              <a:buChar char="•"/>
            </a:pPr>
            <a:endParaRPr lang="en-US" sz="1800" dirty="0" smtClean="0"/>
          </a:p>
          <a:p>
            <a:pPr lvl="2">
              <a:buNone/>
            </a:pPr>
            <a:endParaRPr lang="en-US" sz="1400" dirty="0" smtClean="0"/>
          </a:p>
          <a:p>
            <a:pPr lvl="1">
              <a:buFont typeface="Arial" pitchFamily="34" charset="0"/>
              <a:buChar char="•"/>
            </a:pPr>
            <a:endParaRPr lang="en-US" sz="1800" dirty="0" smtClean="0"/>
          </a:p>
          <a:p>
            <a:pPr>
              <a:buFont typeface="Arial" pitchFamily="34" charset="0"/>
              <a:buChar char="•"/>
            </a:pPr>
            <a:endParaRPr lang="en-US" sz="1800" dirty="0"/>
          </a:p>
        </p:txBody>
      </p:sp>
      <p:sp>
        <p:nvSpPr>
          <p:cNvPr id="4" name="Slide Number Placeholder 3"/>
          <p:cNvSpPr>
            <a:spLocks noGrp="1"/>
          </p:cNvSpPr>
          <p:nvPr>
            <p:ph type="sldNum" sz="quarter" idx="11"/>
          </p:nvPr>
        </p:nvSpPr>
        <p:spPr/>
        <p:txBody>
          <a:bodyPr/>
          <a:lstStyle/>
          <a:p>
            <a:fld id="{20CB1B59-91B1-44B8-AEB3-F7B71F6B2BC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dirty="0" smtClean="0"/>
              <a:t>Model Architecture (Limitations)</a:t>
            </a:r>
            <a:endParaRPr lang="en-US" sz="4000" dirty="0"/>
          </a:p>
        </p:txBody>
      </p:sp>
      <p:sp>
        <p:nvSpPr>
          <p:cNvPr id="1027" name="Rectangle 3"/>
          <p:cNvSpPr>
            <a:spLocks noGrp="1" noChangeArrowheads="1"/>
          </p:cNvSpPr>
          <p:nvPr>
            <p:ph type="body" idx="4294967295"/>
          </p:nvPr>
        </p:nvSpPr>
        <p:spPr>
          <a:xfrm>
            <a:off x="457200" y="838200"/>
            <a:ext cx="8153400" cy="4648200"/>
          </a:xfrm>
        </p:spPr>
        <p:txBody>
          <a:bodyPr/>
          <a:lstStyle/>
          <a:p>
            <a:pPr lvl="1">
              <a:buNone/>
            </a:pPr>
            <a:endParaRPr lang="en-US" sz="1800" dirty="0" smtClean="0"/>
          </a:p>
          <a:p>
            <a:pPr>
              <a:buFont typeface="Arial" pitchFamily="34" charset="0"/>
              <a:buChar char="•"/>
            </a:pPr>
            <a:r>
              <a:rPr lang="en-US" dirty="0" smtClean="0"/>
              <a:t>Lack of route time data</a:t>
            </a:r>
          </a:p>
          <a:p>
            <a:pPr lvl="1">
              <a:buFont typeface="Arial" pitchFamily="34" charset="0"/>
              <a:buChar char="•"/>
            </a:pPr>
            <a:r>
              <a:rPr lang="en-US" dirty="0" smtClean="0"/>
              <a:t>Plenty of arrival data</a:t>
            </a:r>
          </a:p>
          <a:p>
            <a:pPr>
              <a:buFont typeface="Arial" pitchFamily="34" charset="0"/>
              <a:buChar char="•"/>
            </a:pPr>
            <a:r>
              <a:rPr lang="en-US" dirty="0" smtClean="0"/>
              <a:t>Changing work center business logic makes it hard to keep up</a:t>
            </a:r>
          </a:p>
          <a:p>
            <a:pPr lvl="1">
              <a:buFont typeface="Arial" pitchFamily="34" charset="0"/>
              <a:buChar char="•"/>
            </a:pPr>
            <a:r>
              <a:rPr lang="en-US" sz="2400" dirty="0" smtClean="0"/>
              <a:t>Lack of fully developed business logic for the internal model process (e.g. 50% NDSL vs. CSLD)</a:t>
            </a:r>
          </a:p>
          <a:p>
            <a:pPr lvl="1">
              <a:buFont typeface="Arial" pitchFamily="34" charset="0"/>
              <a:buChar char="•"/>
            </a:pPr>
            <a:r>
              <a:rPr lang="en-US" sz="2400" dirty="0" smtClean="0"/>
              <a:t>Recipes for advertisements and rack waiting times make it difficult to model a seamless transition of materials through the system</a:t>
            </a:r>
          </a:p>
          <a:p>
            <a:pPr lvl="2">
              <a:buNone/>
            </a:pPr>
            <a:endParaRPr lang="en-US" sz="1000" dirty="0" smtClean="0"/>
          </a:p>
          <a:p>
            <a:pPr lvl="1">
              <a:buFont typeface="Arial" pitchFamily="34" charset="0"/>
              <a:buChar char="•"/>
            </a:pPr>
            <a:endParaRPr lang="en-US" sz="1400" dirty="0" smtClean="0"/>
          </a:p>
          <a:p>
            <a:pPr>
              <a:buFont typeface="Arial" pitchFamily="34" charset="0"/>
              <a:buChar char="•"/>
            </a:pPr>
            <a:endParaRPr lang="en-US" sz="1800" dirty="0"/>
          </a:p>
        </p:txBody>
      </p:sp>
      <p:sp>
        <p:nvSpPr>
          <p:cNvPr id="4" name="Slide Number Placeholder 3"/>
          <p:cNvSpPr>
            <a:spLocks noGrp="1"/>
          </p:cNvSpPr>
          <p:nvPr>
            <p:ph type="sldNum" sz="quarter" idx="11"/>
          </p:nvPr>
        </p:nvSpPr>
        <p:spPr/>
        <p:txBody>
          <a:bodyPr/>
          <a:lstStyle/>
          <a:p>
            <a:fld id="{20CB1B59-91B1-44B8-AEB3-F7B71F6B2BC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dirty="0" smtClean="0"/>
              <a:t>Results and Analysis</a:t>
            </a:r>
            <a:endParaRPr lang="en-US" sz="4000" dirty="0"/>
          </a:p>
        </p:txBody>
      </p:sp>
      <p:sp>
        <p:nvSpPr>
          <p:cNvPr id="5" name="Content Placeholder 2"/>
          <p:cNvSpPr txBox="1">
            <a:spLocks/>
          </p:cNvSpPr>
          <p:nvPr/>
        </p:nvSpPr>
        <p:spPr>
          <a:xfrm>
            <a:off x="381000" y="1066800"/>
            <a:ext cx="8153400" cy="3810000"/>
          </a:xfrm>
          <a:prstGeom prst="rect">
            <a:avLst/>
          </a:prstGeom>
        </p:spPr>
        <p:txBody>
          <a:bodyPr/>
          <a:lstStyle/>
          <a:p>
            <a:pPr marL="285750" indent="-285750">
              <a:spcBef>
                <a:spcPct val="20000"/>
              </a:spcBef>
              <a:buClr>
                <a:srgbClr val="006600"/>
              </a:buClr>
              <a:buFontTx/>
              <a:buChar char="•"/>
            </a:pPr>
            <a:r>
              <a:rPr lang="en-US" sz="3000" kern="0" dirty="0" smtClean="0">
                <a:solidFill>
                  <a:schemeClr val="bg1"/>
                </a:solidFill>
                <a:latin typeface="+mn-lt"/>
              </a:rPr>
              <a:t>Input Analysis</a:t>
            </a:r>
          </a:p>
          <a:p>
            <a:pPr marL="742950" lvl="1" indent="-285750">
              <a:spcBef>
                <a:spcPct val="20000"/>
              </a:spcBef>
              <a:buClr>
                <a:srgbClr val="006600"/>
              </a:buClr>
              <a:buFontTx/>
              <a:buChar char="•"/>
            </a:pPr>
            <a:r>
              <a:rPr lang="en-US" sz="3000" kern="0" dirty="0" smtClean="0">
                <a:solidFill>
                  <a:schemeClr val="bg1"/>
                </a:solidFill>
                <a:latin typeface="+mn-lt"/>
              </a:rPr>
              <a:t>Labor Analysis</a:t>
            </a:r>
          </a:p>
          <a:p>
            <a:pPr marL="742950" lvl="1" indent="-285750">
              <a:spcBef>
                <a:spcPct val="20000"/>
              </a:spcBef>
              <a:buClr>
                <a:srgbClr val="006600"/>
              </a:buClr>
              <a:buFontTx/>
              <a:buChar char="•"/>
            </a:pPr>
            <a:r>
              <a:rPr kumimoji="0" lang="en-US" sz="3000" b="0" i="0" u="none" strike="noStrike" kern="0" cap="none" spc="0" normalizeH="0" baseline="0" noProof="0" dirty="0" smtClean="0">
                <a:ln>
                  <a:noFill/>
                </a:ln>
                <a:solidFill>
                  <a:schemeClr val="bg1"/>
                </a:solidFill>
                <a:effectLst/>
                <a:uLnTx/>
                <a:uFillTx/>
                <a:latin typeface="+mn-lt"/>
              </a:rPr>
              <a:t>Route</a:t>
            </a:r>
            <a:r>
              <a:rPr kumimoji="0" lang="en-US" sz="3000" b="0" i="0" u="none" strike="noStrike" kern="0" cap="none" spc="0" normalizeH="0" noProof="0" dirty="0" smtClean="0">
                <a:ln>
                  <a:noFill/>
                </a:ln>
                <a:solidFill>
                  <a:schemeClr val="bg1"/>
                </a:solidFill>
                <a:effectLst/>
                <a:uLnTx/>
                <a:uFillTx/>
                <a:latin typeface="+mn-lt"/>
              </a:rPr>
              <a:t> </a:t>
            </a:r>
            <a:r>
              <a:rPr lang="en-US" sz="3000" kern="0" noProof="0" dirty="0" smtClean="0">
                <a:solidFill>
                  <a:schemeClr val="bg1"/>
                </a:solidFill>
                <a:latin typeface="+mn-lt"/>
              </a:rPr>
              <a:t>Analysis</a:t>
            </a:r>
            <a:endParaRPr kumimoji="0" lang="en-US" sz="3000" b="0" i="0" u="none" strike="noStrike" kern="0" cap="none" spc="0" normalizeH="0" noProof="0" dirty="0" smtClean="0">
              <a:ln>
                <a:noFill/>
              </a:ln>
              <a:solidFill>
                <a:schemeClr val="bg1"/>
              </a:solidFill>
              <a:effectLst/>
              <a:uLnTx/>
              <a:uFillTx/>
              <a:latin typeface="+mn-lt"/>
            </a:endParaRPr>
          </a:p>
          <a:p>
            <a:pPr marL="742950" lvl="1" indent="-285750">
              <a:spcBef>
                <a:spcPct val="20000"/>
              </a:spcBef>
              <a:buClr>
                <a:srgbClr val="006600"/>
              </a:buClr>
              <a:buFontTx/>
              <a:buChar char="•"/>
            </a:pPr>
            <a:r>
              <a:rPr lang="en-US" sz="3000" kern="0" dirty="0" smtClean="0">
                <a:solidFill>
                  <a:schemeClr val="bg1"/>
                </a:solidFill>
                <a:latin typeface="+mn-lt"/>
              </a:rPr>
              <a:t>Arrival Process Analysis</a:t>
            </a:r>
          </a:p>
          <a:p>
            <a:pPr marL="285750" indent="-285750">
              <a:spcBef>
                <a:spcPct val="20000"/>
              </a:spcBef>
              <a:buClr>
                <a:srgbClr val="006600"/>
              </a:buClr>
              <a:buFontTx/>
              <a:buChar char="•"/>
            </a:pPr>
            <a:r>
              <a:rPr lang="en-US" sz="3000" kern="0" dirty="0" smtClean="0">
                <a:solidFill>
                  <a:schemeClr val="bg1"/>
                </a:solidFill>
                <a:latin typeface="+mn-lt"/>
              </a:rPr>
              <a:t>Output Analysis</a:t>
            </a:r>
          </a:p>
          <a:p>
            <a:pPr marL="742950" lvl="1" indent="-285750">
              <a:spcBef>
                <a:spcPct val="20000"/>
              </a:spcBef>
              <a:buClr>
                <a:srgbClr val="006600"/>
              </a:buClr>
              <a:buFontTx/>
              <a:buChar char="•"/>
            </a:pPr>
            <a:r>
              <a:rPr lang="en-US" sz="3000" kern="0" dirty="0" smtClean="0">
                <a:solidFill>
                  <a:schemeClr val="bg1"/>
                </a:solidFill>
                <a:latin typeface="+mn-lt"/>
              </a:rPr>
              <a:t>Base vs. Suggested Schedule</a:t>
            </a:r>
          </a:p>
          <a:p>
            <a:pPr marL="1200150" lvl="2" indent="-285750">
              <a:spcBef>
                <a:spcPct val="20000"/>
              </a:spcBef>
              <a:buClr>
                <a:srgbClr val="006600"/>
              </a:buClr>
              <a:buFontTx/>
              <a:buChar char="•"/>
            </a:pPr>
            <a:r>
              <a:rPr lang="en-US" sz="3000" kern="0" dirty="0" smtClean="0">
                <a:solidFill>
                  <a:schemeClr val="bg1"/>
                </a:solidFill>
                <a:latin typeface="+mn-lt"/>
              </a:rPr>
              <a:t>Helper utilization and moves</a:t>
            </a:r>
          </a:p>
          <a:p>
            <a:pPr marL="1200150" lvl="2" indent="-285750">
              <a:spcBef>
                <a:spcPct val="20000"/>
              </a:spcBef>
              <a:buClr>
                <a:srgbClr val="006600"/>
              </a:buClr>
              <a:buFontTx/>
              <a:buChar char="•"/>
            </a:pPr>
            <a:r>
              <a:rPr lang="en-US" sz="3000" kern="0" dirty="0" smtClean="0">
                <a:solidFill>
                  <a:schemeClr val="bg1"/>
                </a:solidFill>
                <a:latin typeface="+mn-lt"/>
              </a:rPr>
              <a:t>Total production</a:t>
            </a:r>
          </a:p>
          <a:p>
            <a:pPr marL="1200150" lvl="2" indent="-285750">
              <a:spcBef>
                <a:spcPct val="20000"/>
              </a:spcBef>
              <a:buClr>
                <a:srgbClr val="006600"/>
              </a:buClr>
            </a:pPr>
            <a:endParaRPr lang="en-US" sz="3200" kern="0" dirty="0" smtClean="0">
              <a:solidFill>
                <a:schemeClr val="bg1"/>
              </a:solidFill>
              <a:latin typeface="+mn-lt"/>
            </a:endParaRPr>
          </a:p>
          <a:p>
            <a:pPr marL="1200150" lvl="2" indent="-285750">
              <a:spcBef>
                <a:spcPct val="20000"/>
              </a:spcBef>
              <a:buClr>
                <a:srgbClr val="006600"/>
              </a:buClr>
            </a:pPr>
            <a:endParaRPr kumimoji="0" lang="en-US" sz="3200" b="0" i="0" u="none" strike="noStrike" kern="0" cap="none" spc="0" normalizeH="0" noProof="0" dirty="0" smtClean="0">
              <a:ln>
                <a:noFill/>
              </a:ln>
              <a:solidFill>
                <a:schemeClr val="bg1"/>
              </a:solidFill>
              <a:effectLst/>
              <a:uLnTx/>
              <a:uFillTx/>
              <a:latin typeface="+mn-lt"/>
            </a:endParaRPr>
          </a:p>
          <a:p>
            <a:pPr marL="1200150" lvl="2" indent="-285750">
              <a:spcBef>
                <a:spcPct val="20000"/>
              </a:spcBef>
              <a:buClr>
                <a:srgbClr val="006600"/>
              </a:buClr>
              <a:buFontTx/>
              <a:buChar char="•"/>
            </a:pPr>
            <a:endParaRPr kumimoji="0" lang="en-US" sz="3200" b="0" i="0" u="none" strike="noStrike" kern="0" cap="none" spc="0" normalizeH="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endParaRPr kumimoji="0" lang="en-US" sz="3200" b="0" i="0" u="none" strike="noStrike" kern="0" cap="none" spc="0" normalizeH="0" baseline="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Tx/>
              <a:buNone/>
              <a:tabLst/>
              <a:defRPr/>
            </a:pPr>
            <a:r>
              <a:rPr kumimoji="0" lang="en-US" sz="2400" b="0" i="0" u="none" strike="noStrike" kern="0" cap="none" spc="0" normalizeH="0" baseline="0" noProof="0" dirty="0" smtClean="0">
                <a:ln>
                  <a:noFill/>
                </a:ln>
                <a:solidFill>
                  <a:schemeClr val="bg1"/>
                </a:solidFill>
                <a:effectLst/>
                <a:uLnTx/>
                <a:uFillTx/>
                <a:latin typeface="+mn-lt"/>
              </a:rPr>
              <a:t>	</a:t>
            </a:r>
          </a:p>
          <a:p>
            <a:pPr marL="342900" marR="0" lvl="0" indent="-34290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3200" b="0" i="0" u="none" strike="noStrike" kern="0" cap="none" spc="0" normalizeH="0" baseline="0" noProof="0" dirty="0">
              <a:ln>
                <a:noFill/>
              </a:ln>
              <a:solidFill>
                <a:schemeClr val="bg1"/>
              </a:solidFill>
              <a:effectLst/>
              <a:uLnTx/>
              <a:uFillTx/>
              <a:latin typeface="+mn-lt"/>
              <a:ea typeface="+mn-ea"/>
              <a:cs typeface="+mn-cs"/>
            </a:endParaRPr>
          </a:p>
        </p:txBody>
      </p:sp>
      <p:sp>
        <p:nvSpPr>
          <p:cNvPr id="4" name="Slide Number Placeholder 3"/>
          <p:cNvSpPr>
            <a:spLocks noGrp="1"/>
          </p:cNvSpPr>
          <p:nvPr>
            <p:ph type="sldNum" sz="quarter" idx="11"/>
          </p:nvPr>
        </p:nvSpPr>
        <p:spPr/>
        <p:txBody>
          <a:bodyPr/>
          <a:lstStyle/>
          <a:p>
            <a:fld id="{20CB1B59-91B1-44B8-AEB3-F7B71F6B2BC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dirty="0" smtClean="0"/>
              <a:t>Labor Input Analysis</a:t>
            </a:r>
            <a:endParaRPr lang="en-US" sz="4000" dirty="0"/>
          </a:p>
        </p:txBody>
      </p:sp>
      <p:sp>
        <p:nvSpPr>
          <p:cNvPr id="35" name="Rectangle 3"/>
          <p:cNvSpPr txBox="1">
            <a:spLocks noChangeArrowheads="1"/>
          </p:cNvSpPr>
          <p:nvPr/>
        </p:nvSpPr>
        <p:spPr bwMode="auto">
          <a:xfrm>
            <a:off x="609600" y="1143000"/>
            <a:ext cx="8153400" cy="3276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006600"/>
              </a:buClr>
              <a:buFont typeface="Arial" pitchFamily="34" charset="0"/>
              <a:buChar char="•"/>
            </a:pPr>
            <a:r>
              <a:rPr lang="en-US" sz="2600" kern="0" dirty="0" smtClean="0">
                <a:solidFill>
                  <a:schemeClr val="bg1"/>
                </a:solidFill>
                <a:latin typeface="+mn-lt"/>
              </a:rPr>
              <a:t>Obtained labor markup data for this period</a:t>
            </a:r>
            <a:r>
              <a:rPr kumimoji="0" lang="en-US" sz="2600" b="0" i="0" u="none" strike="noStrike" kern="0" cap="none" spc="0" normalizeH="0" baseline="0" dirty="0" smtClean="0">
                <a:ln>
                  <a:noFill/>
                </a:ln>
                <a:solidFill>
                  <a:schemeClr val="bg1"/>
                </a:solidFill>
                <a:effectLst/>
                <a:uLnTx/>
                <a:uFillTx/>
                <a:latin typeface="+mn-lt"/>
              </a:rPr>
              <a:t> </a:t>
            </a:r>
          </a:p>
          <a:p>
            <a:pPr marL="800100" lvl="1" indent="-342900">
              <a:spcBef>
                <a:spcPct val="20000"/>
              </a:spcBef>
              <a:buClr>
                <a:srgbClr val="006600"/>
              </a:buClr>
              <a:buFont typeface="Arial" pitchFamily="34" charset="0"/>
              <a:buChar char="•"/>
            </a:pPr>
            <a:r>
              <a:rPr kumimoji="0" lang="en-US" sz="2600" b="0" i="0" u="none" strike="noStrike" kern="0" cap="none" spc="0" normalizeH="0" baseline="0" dirty="0" smtClean="0">
                <a:ln>
                  <a:noFill/>
                </a:ln>
                <a:solidFill>
                  <a:schemeClr val="bg1"/>
                </a:solidFill>
                <a:effectLst/>
                <a:uLnTx/>
                <a:uFillTx/>
                <a:latin typeface="+mn-lt"/>
              </a:rPr>
              <a:t>Broken</a:t>
            </a:r>
            <a:r>
              <a:rPr kumimoji="0" lang="en-US" sz="2600" b="0" i="0" u="none" strike="noStrike" kern="0" cap="none" spc="0" normalizeH="0" dirty="0" smtClean="0">
                <a:ln>
                  <a:noFill/>
                </a:ln>
                <a:solidFill>
                  <a:schemeClr val="bg1"/>
                </a:solidFill>
                <a:effectLst/>
                <a:uLnTx/>
                <a:uFillTx/>
                <a:latin typeface="+mn-lt"/>
              </a:rPr>
              <a:t> down by work center, day</a:t>
            </a:r>
            <a:r>
              <a:rPr lang="en-US" sz="2600" kern="0" dirty="0" smtClean="0">
                <a:solidFill>
                  <a:schemeClr val="bg1"/>
                </a:solidFill>
                <a:latin typeface="+mn-lt"/>
              </a:rPr>
              <a:t>, </a:t>
            </a:r>
            <a:r>
              <a:rPr kumimoji="0" lang="en-US" sz="2600" b="0" i="0" u="none" strike="noStrike" kern="0" cap="none" spc="0" normalizeH="0" dirty="0" smtClean="0">
                <a:ln>
                  <a:noFill/>
                </a:ln>
                <a:solidFill>
                  <a:schemeClr val="bg1"/>
                </a:solidFill>
                <a:effectLst/>
                <a:uLnTx/>
                <a:uFillTx/>
                <a:latin typeface="+mn-lt"/>
              </a:rPr>
              <a:t>shift, and role</a:t>
            </a:r>
          </a:p>
          <a:p>
            <a:pPr marL="342900" indent="-342900">
              <a:spcBef>
                <a:spcPct val="20000"/>
              </a:spcBef>
              <a:buClr>
                <a:srgbClr val="006600"/>
              </a:buClr>
              <a:buFont typeface="Arial" pitchFamily="34" charset="0"/>
              <a:buChar char="•"/>
            </a:pPr>
            <a:r>
              <a:rPr lang="en-US" sz="2600" kern="0" dirty="0" smtClean="0">
                <a:solidFill>
                  <a:schemeClr val="bg1"/>
                </a:solidFill>
                <a:latin typeface="+mn-lt"/>
              </a:rPr>
              <a:t>Assigned helpers within the work centers to specific routes they were responsible for</a:t>
            </a:r>
          </a:p>
          <a:p>
            <a:pPr marL="800100" lvl="1" indent="-342900">
              <a:spcBef>
                <a:spcPct val="20000"/>
              </a:spcBef>
              <a:buClr>
                <a:srgbClr val="006600"/>
              </a:buClr>
              <a:buFont typeface="Arial" pitchFamily="34" charset="0"/>
              <a:buChar char="•"/>
            </a:pPr>
            <a:r>
              <a:rPr lang="en-US" sz="2600" kern="0" dirty="0" smtClean="0">
                <a:solidFill>
                  <a:schemeClr val="bg1"/>
                </a:solidFill>
                <a:latin typeface="+mn-lt"/>
              </a:rPr>
              <a:t>This required splitting helpers assigned to specific routes into subsets (e.g. Collator – Deep Reach)</a:t>
            </a:r>
          </a:p>
          <a:p>
            <a:pPr marL="342900" indent="-342900">
              <a:spcBef>
                <a:spcPct val="20000"/>
              </a:spcBef>
              <a:buClr>
                <a:srgbClr val="006600"/>
              </a:buClr>
              <a:buFont typeface="Arial" pitchFamily="34" charset="0"/>
              <a:buChar char="•"/>
            </a:pPr>
            <a:r>
              <a:rPr lang="en-US" sz="2600" kern="0" dirty="0" smtClean="0">
                <a:solidFill>
                  <a:schemeClr val="bg1"/>
                </a:solidFill>
                <a:latin typeface="+mn-lt"/>
              </a:rPr>
              <a:t>Trimmed off helpers in the markup that would be working on tasks not reflected in the model (i.e. Loaders/</a:t>
            </a:r>
            <a:r>
              <a:rPr lang="en-US" sz="2600" kern="0" dirty="0" err="1" smtClean="0">
                <a:solidFill>
                  <a:schemeClr val="bg1"/>
                </a:solidFill>
                <a:latin typeface="+mn-lt"/>
              </a:rPr>
              <a:t>Unloaders</a:t>
            </a:r>
            <a:r>
              <a:rPr lang="en-US" sz="2600" kern="0" dirty="0" smtClean="0">
                <a:solidFill>
                  <a:schemeClr val="bg1"/>
                </a:solidFill>
                <a:latin typeface="+mn-lt"/>
              </a:rPr>
              <a:t> working at the receiving dock)</a:t>
            </a:r>
          </a:p>
          <a:p>
            <a:pPr marL="1257300" lvl="2" indent="-342900">
              <a:spcBef>
                <a:spcPct val="20000"/>
              </a:spcBef>
              <a:buClr>
                <a:srgbClr val="006600"/>
              </a:buClr>
              <a:buFont typeface="Arial" pitchFamily="34" charset="0"/>
              <a:buChar char="•"/>
            </a:pPr>
            <a:endParaRPr lang="en-US" sz="1800" kern="0" dirty="0" smtClean="0">
              <a:solidFill>
                <a:schemeClr val="bg1"/>
              </a:solidFill>
              <a:latin typeface="+mn-lt"/>
            </a:endParaRPr>
          </a:p>
          <a:p>
            <a:pPr marL="1257300" lvl="2" indent="-342900">
              <a:spcBef>
                <a:spcPct val="20000"/>
              </a:spcBef>
              <a:buClr>
                <a:srgbClr val="006600"/>
              </a:buClr>
              <a:buFont typeface="Arial" pitchFamily="34" charset="0"/>
              <a:buChar char="•"/>
            </a:pPr>
            <a:endParaRPr lang="en-US" sz="1800" kern="0" dirty="0" smtClean="0">
              <a:solidFill>
                <a:schemeClr val="bg1"/>
              </a:solidFill>
              <a:latin typeface="+mn-lt"/>
            </a:endParaRPr>
          </a:p>
          <a:p>
            <a:pPr marL="800100" lvl="1" indent="-342900">
              <a:spcBef>
                <a:spcPct val="20000"/>
              </a:spcBef>
              <a:buClr>
                <a:srgbClr val="006600"/>
              </a:buClr>
              <a:buFont typeface="Arial" pitchFamily="34" charset="0"/>
              <a:buChar char="•"/>
            </a:pPr>
            <a:endParaRPr kumimoji="0" lang="en-US" sz="1600" b="0" i="0" u="none" strike="noStrike" kern="0" cap="none" spc="0" normalizeH="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600" b="0" i="0" u="none" strike="noStrike" kern="0" cap="none" spc="0" normalizeH="0" baseline="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6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smtClean="0">
              <a:ln>
                <a:noFill/>
              </a:ln>
              <a:solidFill>
                <a:schemeClr val="bg1"/>
              </a:solidFill>
              <a:effectLst/>
              <a:uLnTx/>
              <a:uFillTx/>
              <a:latin typeface="+mn-lt"/>
              <a:ea typeface="+mn-ea"/>
              <a:cs typeface="+mn-cs"/>
            </a:endParaRPr>
          </a:p>
          <a:p>
            <a:pPr marL="1143000" marR="0" lvl="2" indent="-22860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1000" b="0" i="0" u="none" strike="noStrike" kern="0" cap="none" spc="0" normalizeH="0" baseline="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4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a:ln>
                <a:noFill/>
              </a:ln>
              <a:solidFill>
                <a:schemeClr val="bg1"/>
              </a:solidFill>
              <a:effectLst/>
              <a:uLnTx/>
              <a:uFillTx/>
              <a:latin typeface="+mn-lt"/>
              <a:ea typeface="+mn-ea"/>
              <a:cs typeface="+mn-cs"/>
            </a:endParaRPr>
          </a:p>
        </p:txBody>
      </p:sp>
      <p:sp>
        <p:nvSpPr>
          <p:cNvPr id="5" name="Slide Number Placeholder 4"/>
          <p:cNvSpPr>
            <a:spLocks noGrp="1"/>
          </p:cNvSpPr>
          <p:nvPr>
            <p:ph type="sldNum" sz="quarter" idx="11"/>
          </p:nvPr>
        </p:nvSpPr>
        <p:spPr/>
        <p:txBody>
          <a:bodyPr/>
          <a:lstStyle/>
          <a:p>
            <a:fld id="{20CB1B59-91B1-44B8-AEB3-F7B71F6B2BC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dirty="0" smtClean="0"/>
              <a:t>Route Input Analysis</a:t>
            </a:r>
            <a:endParaRPr lang="en-US" sz="4000" dirty="0"/>
          </a:p>
        </p:txBody>
      </p:sp>
      <p:sp>
        <p:nvSpPr>
          <p:cNvPr id="35" name="Rectangle 3"/>
          <p:cNvSpPr txBox="1">
            <a:spLocks noChangeArrowheads="1"/>
          </p:cNvSpPr>
          <p:nvPr/>
        </p:nvSpPr>
        <p:spPr bwMode="auto">
          <a:xfrm>
            <a:off x="457200" y="1219200"/>
            <a:ext cx="8153400" cy="2438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006600"/>
              </a:buClr>
              <a:buFont typeface="Arial" pitchFamily="34" charset="0"/>
              <a:buChar char="•"/>
            </a:pPr>
            <a:r>
              <a:rPr lang="en-US" sz="2300" kern="0" dirty="0" smtClean="0">
                <a:solidFill>
                  <a:schemeClr val="bg1"/>
                </a:solidFill>
              </a:rPr>
              <a:t>Mapped all of the routes to specific areas within our system</a:t>
            </a:r>
          </a:p>
          <a:p>
            <a:pPr marL="800100" lvl="1" indent="-342900">
              <a:spcBef>
                <a:spcPct val="20000"/>
              </a:spcBef>
              <a:buClr>
                <a:srgbClr val="006600"/>
              </a:buClr>
              <a:buFont typeface="Arial" pitchFamily="34" charset="0"/>
              <a:buChar char="•"/>
            </a:pPr>
            <a:r>
              <a:rPr lang="en-US" sz="2300" kern="0" dirty="0" smtClean="0">
                <a:solidFill>
                  <a:schemeClr val="bg1"/>
                </a:solidFill>
              </a:rPr>
              <a:t>Routes </a:t>
            </a:r>
            <a:r>
              <a:rPr lang="en-US" sz="2300" kern="0" dirty="0" smtClean="0">
                <a:solidFill>
                  <a:schemeClr val="bg1"/>
                </a:solidFill>
              </a:rPr>
              <a:t>obtained from </a:t>
            </a:r>
            <a:r>
              <a:rPr lang="en-US" sz="2300" kern="0" dirty="0" smtClean="0">
                <a:solidFill>
                  <a:schemeClr val="bg1"/>
                </a:solidFill>
              </a:rPr>
              <a:t>MTC Pallet Move Summary Report for February 7-12, 2011</a:t>
            </a:r>
          </a:p>
          <a:p>
            <a:pPr marL="342900" indent="-342900">
              <a:spcBef>
                <a:spcPct val="20000"/>
              </a:spcBef>
              <a:buClr>
                <a:srgbClr val="006600"/>
              </a:buClr>
              <a:buFont typeface="Arial" pitchFamily="34" charset="0"/>
              <a:buChar char="•"/>
            </a:pPr>
            <a:r>
              <a:rPr lang="en-US" sz="2300" kern="0" dirty="0" smtClean="0">
                <a:solidFill>
                  <a:schemeClr val="bg1"/>
                </a:solidFill>
              </a:rPr>
              <a:t>Obtained  route time and distance for all relevant routes from client</a:t>
            </a:r>
          </a:p>
          <a:p>
            <a:pPr marL="800100" lvl="1" indent="-342900">
              <a:spcBef>
                <a:spcPct val="20000"/>
              </a:spcBef>
              <a:buClr>
                <a:srgbClr val="006600"/>
              </a:buClr>
              <a:buFont typeface="Arial" pitchFamily="34" charset="0"/>
              <a:buChar char="•"/>
            </a:pPr>
            <a:r>
              <a:rPr lang="en-US" sz="2300" kern="0" dirty="0" smtClean="0">
                <a:solidFill>
                  <a:schemeClr val="bg1"/>
                </a:solidFill>
              </a:rPr>
              <a:t>Client </a:t>
            </a:r>
            <a:r>
              <a:rPr lang="en-US" sz="2300" dirty="0" smtClean="0"/>
              <a:t>provided estimated max, min</a:t>
            </a:r>
            <a:r>
              <a:rPr lang="en-US" sz="2300" dirty="0" smtClean="0"/>
              <a:t>, and </a:t>
            </a:r>
            <a:r>
              <a:rPr lang="en-US" sz="2300" dirty="0" smtClean="0"/>
              <a:t>mean routes times for a triangular distribution</a:t>
            </a:r>
          </a:p>
          <a:p>
            <a:pPr marL="800100" lvl="1" indent="-342900">
              <a:spcBef>
                <a:spcPct val="20000"/>
              </a:spcBef>
              <a:buClr>
                <a:srgbClr val="006600"/>
              </a:buClr>
              <a:buFont typeface="Arial" pitchFamily="34" charset="0"/>
              <a:buChar char="•"/>
            </a:pPr>
            <a:r>
              <a:rPr lang="en-US" sz="2300" kern="0" dirty="0" smtClean="0">
                <a:solidFill>
                  <a:schemeClr val="bg1"/>
                </a:solidFill>
              </a:rPr>
              <a:t>Client recommended this approach because of “bad” MTC data</a:t>
            </a:r>
          </a:p>
          <a:p>
            <a:pPr marL="342900" indent="-342900">
              <a:spcBef>
                <a:spcPct val="20000"/>
              </a:spcBef>
              <a:buClr>
                <a:srgbClr val="006600"/>
              </a:buClr>
              <a:buFont typeface="Arial" pitchFamily="34" charset="0"/>
              <a:buChar char="•"/>
            </a:pPr>
            <a:r>
              <a:rPr lang="en-US" sz="2300" kern="0" dirty="0" smtClean="0">
                <a:solidFill>
                  <a:schemeClr val="bg1"/>
                </a:solidFill>
              </a:rPr>
              <a:t>Used route times, distances, and helper assignments to determine velocities of each helper for model input</a:t>
            </a:r>
          </a:p>
          <a:p>
            <a:pPr marL="800100" lvl="1" indent="-342900">
              <a:spcBef>
                <a:spcPct val="20000"/>
              </a:spcBef>
              <a:buClr>
                <a:srgbClr val="006600"/>
              </a:buClr>
              <a:buFont typeface="Arial" pitchFamily="34" charset="0"/>
              <a:buChar char="•"/>
            </a:pPr>
            <a:endParaRPr kumimoji="0" lang="en-US" sz="1600" b="0" i="0" u="none" strike="noStrike" kern="0" cap="none" spc="0" normalizeH="0" dirty="0" smtClean="0">
              <a:ln>
                <a:noFill/>
              </a:ln>
              <a:solidFill>
                <a:schemeClr val="bg1"/>
              </a:solidFill>
              <a:effectLst/>
              <a:uLnTx/>
              <a:uFillTx/>
              <a:latin typeface="+mn-lt"/>
            </a:endParaRPr>
          </a:p>
        </p:txBody>
      </p:sp>
      <p:sp>
        <p:nvSpPr>
          <p:cNvPr id="6" name="Slide Number Placeholder 5"/>
          <p:cNvSpPr>
            <a:spLocks noGrp="1"/>
          </p:cNvSpPr>
          <p:nvPr>
            <p:ph type="sldNum" sz="quarter" idx="11"/>
          </p:nvPr>
        </p:nvSpPr>
        <p:spPr/>
        <p:txBody>
          <a:bodyPr/>
          <a:lstStyle/>
          <a:p>
            <a:fld id="{20CB1B59-91B1-44B8-AEB3-F7B71F6B2BC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Arrival Processes Input Analysis</a:t>
            </a:r>
            <a:endParaRPr lang="en-US" sz="4000" dirty="0"/>
          </a:p>
        </p:txBody>
      </p:sp>
      <p:sp>
        <p:nvSpPr>
          <p:cNvPr id="3" name="Content Placeholder 2"/>
          <p:cNvSpPr>
            <a:spLocks noGrp="1"/>
          </p:cNvSpPr>
          <p:nvPr>
            <p:ph idx="1"/>
          </p:nvPr>
        </p:nvSpPr>
        <p:spPr/>
        <p:txBody>
          <a:bodyPr/>
          <a:lstStyle/>
          <a:p>
            <a:pPr>
              <a:buFont typeface="Arial" pitchFamily="34" charset="0"/>
              <a:buChar char="•"/>
            </a:pPr>
            <a:r>
              <a:rPr lang="en-US" sz="2300" dirty="0" smtClean="0"/>
              <a:t>Obtained arrival timestamp summaries for components of the system from MTC</a:t>
            </a:r>
          </a:p>
          <a:p>
            <a:pPr lvl="1">
              <a:buFont typeface="Arial" pitchFamily="34" charset="0"/>
              <a:buChar char="•"/>
            </a:pPr>
            <a:r>
              <a:rPr lang="en-US" sz="2300" dirty="0" smtClean="0"/>
              <a:t>Rack Sunday Packaging and Daily Insert raw ads</a:t>
            </a:r>
          </a:p>
          <a:p>
            <a:pPr lvl="1">
              <a:buFont typeface="Arial" pitchFamily="34" charset="0"/>
              <a:buChar char="•"/>
            </a:pPr>
            <a:r>
              <a:rPr lang="en-US" sz="2300" dirty="0" smtClean="0"/>
              <a:t>SLS </a:t>
            </a:r>
            <a:r>
              <a:rPr lang="en-US" sz="2300" dirty="0" smtClean="0"/>
              <a:t>1-6 &amp; Collators 1-4 finished pallets</a:t>
            </a:r>
          </a:p>
          <a:p>
            <a:pPr lvl="1">
              <a:buFont typeface="Arial" pitchFamily="34" charset="0"/>
              <a:buChar char="•"/>
            </a:pPr>
            <a:r>
              <a:rPr lang="en-US" sz="2300" dirty="0" smtClean="0"/>
              <a:t>Empty </a:t>
            </a:r>
            <a:r>
              <a:rPr lang="en-US" sz="2300" dirty="0" smtClean="0"/>
              <a:t>Run of Press jackets</a:t>
            </a:r>
          </a:p>
          <a:p>
            <a:pPr lvl="1">
              <a:buFont typeface="Arial" pitchFamily="34" charset="0"/>
              <a:buChar char="•"/>
            </a:pPr>
            <a:r>
              <a:rPr lang="en-US" sz="2300" dirty="0" smtClean="0"/>
              <a:t>Rack finished Sunday Packaging</a:t>
            </a:r>
          </a:p>
          <a:p>
            <a:pPr>
              <a:buFont typeface="Arial" pitchFamily="34" charset="0"/>
              <a:buChar char="•"/>
            </a:pPr>
            <a:r>
              <a:rPr lang="en-US" sz="2300" dirty="0" smtClean="0"/>
              <a:t>Used Arena’s Input Analyzer to determine distributions on the arrival processes for the components based on timestamps</a:t>
            </a:r>
          </a:p>
          <a:p>
            <a:pPr lvl="1">
              <a:buFont typeface="Arial" pitchFamily="34" charset="0"/>
              <a:buChar char="•"/>
            </a:pPr>
            <a:r>
              <a:rPr lang="en-US" sz="2300" dirty="0" smtClean="0"/>
              <a:t>Distributions broken down by shift/day and machine</a:t>
            </a:r>
          </a:p>
          <a:p>
            <a:pPr lvl="1">
              <a:buFont typeface="Arial" pitchFamily="34" charset="0"/>
              <a:buChar char="•"/>
            </a:pPr>
            <a:r>
              <a:rPr lang="en-US" sz="2300" dirty="0" smtClean="0"/>
              <a:t>Exponential inter-arrival times</a:t>
            </a:r>
          </a:p>
          <a:p>
            <a:pPr lvl="1">
              <a:buFont typeface="Arial" pitchFamily="34" charset="0"/>
              <a:buChar char="•"/>
            </a:pPr>
            <a:r>
              <a:rPr lang="en-US" sz="2300" dirty="0" smtClean="0"/>
              <a:t>Poisson arrival process</a:t>
            </a:r>
          </a:p>
          <a:p>
            <a:pPr lvl="1">
              <a:buNone/>
            </a:pPr>
            <a:endParaRPr lang="en-US" sz="2300" dirty="0" smtClean="0"/>
          </a:p>
          <a:p>
            <a:pPr>
              <a:buFont typeface="Arial" pitchFamily="34" charset="0"/>
              <a:buChar char="•"/>
            </a:pPr>
            <a:endParaRPr lang="en-US" sz="2300" dirty="0" smtClean="0"/>
          </a:p>
          <a:p>
            <a:endParaRPr lang="en-US" dirty="0"/>
          </a:p>
        </p:txBody>
      </p:sp>
      <p:sp>
        <p:nvSpPr>
          <p:cNvPr id="4" name="Slide Number Placeholder 3"/>
          <p:cNvSpPr>
            <a:spLocks noGrp="1"/>
          </p:cNvSpPr>
          <p:nvPr>
            <p:ph type="sldNum" sz="quarter" idx="11"/>
          </p:nvPr>
        </p:nvSpPr>
        <p:spPr/>
        <p:txBody>
          <a:bodyPr/>
          <a:lstStyle/>
          <a:p>
            <a:fld id="{BA35907D-4555-4C21-A4AE-29A6EEBB1277}"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dirty="0" smtClean="0"/>
              <a:t>Overview</a:t>
            </a:r>
            <a:endParaRPr lang="en-US" sz="4000" dirty="0"/>
          </a:p>
        </p:txBody>
      </p:sp>
      <p:sp>
        <p:nvSpPr>
          <p:cNvPr id="1027" name="Rectangle 3"/>
          <p:cNvSpPr>
            <a:spLocks noGrp="1" noChangeArrowheads="1"/>
          </p:cNvSpPr>
          <p:nvPr>
            <p:ph type="body" idx="4294967295"/>
          </p:nvPr>
        </p:nvSpPr>
        <p:spPr>
          <a:xfrm>
            <a:off x="609600" y="1295400"/>
            <a:ext cx="8153400" cy="4724400"/>
          </a:xfrm>
        </p:spPr>
        <p:txBody>
          <a:bodyPr/>
          <a:lstStyle/>
          <a:p>
            <a:pPr>
              <a:buFont typeface="Arial" pitchFamily="34" charset="0"/>
              <a:buChar char="•"/>
            </a:pPr>
            <a:r>
              <a:rPr lang="en-US" sz="2200" dirty="0" smtClean="0"/>
              <a:t>Clients and Introduction</a:t>
            </a:r>
          </a:p>
          <a:p>
            <a:pPr>
              <a:buFont typeface="Arial" pitchFamily="34" charset="0"/>
              <a:buChar char="•"/>
            </a:pPr>
            <a:r>
              <a:rPr lang="en-US" sz="2200" dirty="0" smtClean="0"/>
              <a:t>Background, Objective, and Scope</a:t>
            </a:r>
          </a:p>
          <a:p>
            <a:pPr>
              <a:buFont typeface="Arial" pitchFamily="34" charset="0"/>
              <a:buChar char="•"/>
            </a:pPr>
            <a:r>
              <a:rPr lang="en-US" sz="2200" dirty="0" smtClean="0"/>
              <a:t>Technical Approach</a:t>
            </a:r>
          </a:p>
          <a:p>
            <a:pPr>
              <a:buFont typeface="Arial" pitchFamily="34" charset="0"/>
              <a:buChar char="•"/>
            </a:pPr>
            <a:r>
              <a:rPr lang="en-US" sz="2200" dirty="0" smtClean="0"/>
              <a:t>Model Architecture</a:t>
            </a:r>
          </a:p>
          <a:p>
            <a:pPr>
              <a:buFont typeface="Arial" pitchFamily="34" charset="0"/>
              <a:buChar char="•"/>
            </a:pPr>
            <a:r>
              <a:rPr lang="en-US" sz="2200" dirty="0" smtClean="0"/>
              <a:t>Results and Analysis</a:t>
            </a:r>
          </a:p>
          <a:p>
            <a:pPr>
              <a:buFont typeface="Arial" pitchFamily="34" charset="0"/>
              <a:buChar char="•"/>
            </a:pPr>
            <a:r>
              <a:rPr lang="en-US" sz="2200" dirty="0" smtClean="0"/>
              <a:t>Recommendations</a:t>
            </a:r>
          </a:p>
          <a:p>
            <a:pPr>
              <a:buFont typeface="Arial" pitchFamily="34" charset="0"/>
              <a:buChar char="•"/>
            </a:pPr>
            <a:r>
              <a:rPr lang="en-US" sz="2200" dirty="0" smtClean="0"/>
              <a:t>Future Work</a:t>
            </a:r>
          </a:p>
          <a:p>
            <a:pPr>
              <a:buFont typeface="Arial" pitchFamily="34" charset="0"/>
              <a:buChar char="•"/>
            </a:pPr>
            <a:r>
              <a:rPr lang="en-US" sz="2200" dirty="0" smtClean="0"/>
              <a:t>Acknowledgements</a:t>
            </a:r>
          </a:p>
          <a:p>
            <a:pPr>
              <a:buFont typeface="Arial" pitchFamily="34" charset="0"/>
              <a:buChar char="•"/>
            </a:pPr>
            <a:r>
              <a:rPr lang="en-US" sz="2200" dirty="0" smtClean="0"/>
              <a:t>Questions</a:t>
            </a:r>
          </a:p>
        </p:txBody>
      </p:sp>
      <p:sp>
        <p:nvSpPr>
          <p:cNvPr id="4" name="Slide Number Placeholder 3"/>
          <p:cNvSpPr>
            <a:spLocks noGrp="1"/>
          </p:cNvSpPr>
          <p:nvPr>
            <p:ph type="sldNum" sz="quarter" idx="11"/>
          </p:nvPr>
        </p:nvSpPr>
        <p:spPr/>
        <p:txBody>
          <a:bodyPr/>
          <a:lstStyle/>
          <a:p>
            <a:fld id="{20CB1B59-91B1-44B8-AEB3-F7B71F6B2BC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Analysis</a:t>
            </a:r>
            <a:endParaRPr lang="en-US" dirty="0"/>
          </a:p>
        </p:txBody>
      </p:sp>
      <p:sp>
        <p:nvSpPr>
          <p:cNvPr id="4" name="Content Placeholder 2"/>
          <p:cNvSpPr txBox="1">
            <a:spLocks/>
          </p:cNvSpPr>
          <p:nvPr/>
        </p:nvSpPr>
        <p:spPr bwMode="auto">
          <a:xfrm>
            <a:off x="0" y="1295400"/>
            <a:ext cx="8153400" cy="381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r>
              <a:rPr lang="en-US" sz="2500" kern="0" dirty="0" smtClean="0">
                <a:solidFill>
                  <a:schemeClr val="bg1"/>
                </a:solidFill>
                <a:latin typeface="+mn-lt"/>
              </a:rPr>
              <a:t>Output analysis was conducted as a demonstration of how the model could be used to inform decisions</a:t>
            </a:r>
          </a:p>
          <a:p>
            <a:pPr marL="1200150" lvl="2" indent="-285750">
              <a:spcBef>
                <a:spcPct val="20000"/>
              </a:spcBef>
              <a:buClr>
                <a:srgbClr val="006600"/>
              </a:buClr>
              <a:buFontTx/>
              <a:buChar char="•"/>
              <a:defRPr/>
            </a:pPr>
            <a:r>
              <a:rPr kumimoji="0" lang="en-US" sz="2000" b="0" i="0" u="none" strike="noStrike" kern="0" cap="none" spc="0" normalizeH="0" baseline="0" noProof="0" dirty="0" smtClean="0">
                <a:ln>
                  <a:noFill/>
                </a:ln>
                <a:solidFill>
                  <a:schemeClr val="bg1"/>
                </a:solidFill>
                <a:effectLst/>
                <a:uLnTx/>
                <a:uFillTx/>
                <a:latin typeface="+mn-lt"/>
              </a:rPr>
              <a:t>Primary</a:t>
            </a:r>
            <a:r>
              <a:rPr kumimoji="0" lang="en-US" sz="2000" b="0" i="0" u="none" strike="noStrike" kern="0" cap="none" spc="0" normalizeH="0" noProof="0" dirty="0" smtClean="0">
                <a:ln>
                  <a:noFill/>
                </a:ln>
                <a:solidFill>
                  <a:schemeClr val="bg1"/>
                </a:solidFill>
                <a:effectLst/>
                <a:uLnTx/>
                <a:uFillTx/>
                <a:latin typeface="+mn-lt"/>
              </a:rPr>
              <a:t> deliverable was usable decision tool going forward</a:t>
            </a:r>
          </a:p>
          <a:p>
            <a:pPr marL="1657350" lvl="3" indent="-285750">
              <a:spcBef>
                <a:spcPct val="20000"/>
              </a:spcBef>
              <a:buClr>
                <a:srgbClr val="006600"/>
              </a:buClr>
              <a:buFontTx/>
              <a:buChar char="•"/>
              <a:defRPr/>
            </a:pPr>
            <a:r>
              <a:rPr lang="en-US" sz="2000" kern="0" noProof="0" dirty="0" smtClean="0">
                <a:solidFill>
                  <a:schemeClr val="bg1"/>
                </a:solidFill>
                <a:latin typeface="+mn-lt"/>
              </a:rPr>
              <a:t>Technical session and model instructions ensured client understanding of </a:t>
            </a:r>
            <a:r>
              <a:rPr lang="en-US" sz="2000" kern="0" dirty="0" smtClean="0">
                <a:solidFill>
                  <a:schemeClr val="bg1"/>
                </a:solidFill>
                <a:latin typeface="+mn-lt"/>
              </a:rPr>
              <a:t> </a:t>
            </a:r>
            <a:r>
              <a:rPr lang="en-US" sz="2000" kern="0" dirty="0" smtClean="0">
                <a:solidFill>
                  <a:schemeClr val="bg1"/>
                </a:solidFill>
                <a:latin typeface="+mn-lt"/>
              </a:rPr>
              <a:t>the model functionality</a:t>
            </a:r>
            <a:endParaRPr lang="en-US" sz="2000" kern="0" noProof="0" dirty="0" smtClean="0">
              <a:solidFill>
                <a:schemeClr val="bg1"/>
              </a:solidFill>
              <a:latin typeface="+mn-lt"/>
            </a:endParaRPr>
          </a:p>
          <a:p>
            <a:pPr marL="742950" lvl="1" indent="-285750">
              <a:spcBef>
                <a:spcPct val="20000"/>
              </a:spcBef>
              <a:buClr>
                <a:srgbClr val="006600"/>
              </a:buClr>
              <a:buFontTx/>
              <a:buChar char="•"/>
              <a:defRPr/>
            </a:pPr>
            <a:r>
              <a:rPr lang="en-US" sz="2500" kern="0" dirty="0" smtClean="0">
                <a:solidFill>
                  <a:schemeClr val="bg1"/>
                </a:solidFill>
                <a:latin typeface="+mn-lt"/>
              </a:rPr>
              <a:t>Compared base </a:t>
            </a:r>
            <a:r>
              <a:rPr lang="en-US" sz="2500" kern="0" dirty="0" smtClean="0">
                <a:solidFill>
                  <a:schemeClr val="bg1"/>
                </a:solidFill>
                <a:latin typeface="+mn-lt"/>
              </a:rPr>
              <a:t>schedule</a:t>
            </a:r>
            <a:r>
              <a:rPr lang="en-US" sz="2500" kern="0" dirty="0" smtClean="0">
                <a:solidFill>
                  <a:schemeClr val="bg1"/>
                </a:solidFill>
                <a:latin typeface="+mn-lt"/>
              </a:rPr>
              <a:t> </a:t>
            </a:r>
            <a:r>
              <a:rPr lang="en-US" sz="2500" kern="0" dirty="0" smtClean="0">
                <a:solidFill>
                  <a:schemeClr val="bg1"/>
                </a:solidFill>
                <a:latin typeface="+mn-lt"/>
              </a:rPr>
              <a:t>and suggested </a:t>
            </a:r>
            <a:r>
              <a:rPr lang="en-US" sz="2500" kern="0" dirty="0" smtClean="0">
                <a:solidFill>
                  <a:schemeClr val="bg1"/>
                </a:solidFill>
                <a:latin typeface="+mn-lt"/>
              </a:rPr>
              <a:t>schedule</a:t>
            </a:r>
            <a:endParaRPr lang="en-US" sz="2500" kern="0" dirty="0" smtClean="0">
              <a:solidFill>
                <a:schemeClr val="bg1"/>
              </a:solidFill>
              <a:latin typeface="+mn-lt"/>
            </a:endParaRPr>
          </a:p>
          <a:p>
            <a:pPr marL="1200150" lvl="2" indent="-285750">
              <a:spcBef>
                <a:spcPct val="20000"/>
              </a:spcBef>
              <a:buClr>
                <a:srgbClr val="006600"/>
              </a:buClr>
              <a:buFontTx/>
              <a:buChar char="•"/>
              <a:defRPr/>
            </a:pPr>
            <a:r>
              <a:rPr lang="en-US" sz="2000" kern="0" noProof="0" dirty="0" smtClean="0">
                <a:solidFill>
                  <a:schemeClr val="bg1"/>
                </a:solidFill>
                <a:latin typeface="+mn-lt"/>
              </a:rPr>
              <a:t>Utilization: </a:t>
            </a:r>
            <a:r>
              <a:rPr lang="en-US" sz="2000" kern="0" dirty="0" smtClean="0">
                <a:solidFill>
                  <a:schemeClr val="bg1"/>
                </a:solidFill>
                <a:latin typeface="+mn-lt"/>
              </a:rPr>
              <a:t>Percentage of workers busy at any given time</a:t>
            </a:r>
            <a:endParaRPr lang="en-US" sz="2000" kern="0" noProof="0" dirty="0" smtClean="0">
              <a:solidFill>
                <a:schemeClr val="bg1"/>
              </a:solidFill>
              <a:latin typeface="+mn-lt"/>
            </a:endParaRPr>
          </a:p>
          <a:p>
            <a:pPr marL="1200150" lvl="2" indent="-285750">
              <a:spcBef>
                <a:spcPct val="20000"/>
              </a:spcBef>
              <a:buClr>
                <a:srgbClr val="006600"/>
              </a:buClr>
              <a:buFontTx/>
              <a:buChar char="•"/>
              <a:defRPr/>
            </a:pPr>
            <a:r>
              <a:rPr lang="en-US" sz="2000" kern="0" dirty="0" smtClean="0">
                <a:solidFill>
                  <a:schemeClr val="bg1"/>
                </a:solidFill>
                <a:latin typeface="+mn-lt"/>
              </a:rPr>
              <a:t>Helper Moves: Moves per helper-hour</a:t>
            </a:r>
          </a:p>
          <a:p>
            <a:pPr marL="1200150" lvl="2" indent="-285750">
              <a:spcBef>
                <a:spcPct val="20000"/>
              </a:spcBef>
              <a:buClr>
                <a:srgbClr val="006600"/>
              </a:buClr>
              <a:buFontTx/>
              <a:buChar char="•"/>
              <a:defRPr/>
            </a:pPr>
            <a:r>
              <a:rPr lang="en-US" sz="2000" kern="0" noProof="0" dirty="0" smtClean="0">
                <a:solidFill>
                  <a:schemeClr val="bg1"/>
                </a:solidFill>
                <a:latin typeface="+mn-lt"/>
              </a:rPr>
              <a:t>Total Production: Total weekly moves</a:t>
            </a:r>
          </a:p>
          <a:p>
            <a:pPr marL="742950" lvl="1" indent="-285750">
              <a:spcBef>
                <a:spcPct val="20000"/>
              </a:spcBef>
              <a:buClr>
                <a:srgbClr val="006600"/>
              </a:buClr>
              <a:buFontTx/>
              <a:buChar char="•"/>
              <a:defRPr/>
            </a:pPr>
            <a:r>
              <a:rPr lang="en-US" sz="2500" kern="0" dirty="0" smtClean="0">
                <a:solidFill>
                  <a:schemeClr val="bg1"/>
                </a:solidFill>
                <a:latin typeface="+mn-lt"/>
              </a:rPr>
              <a:t>Sensitivity analysis on arrival processes and helper velocities confirmed results</a:t>
            </a:r>
            <a:endParaRPr lang="en-US" sz="2500" kern="0" noProof="0" dirty="0" smtClean="0">
              <a:solidFill>
                <a:schemeClr val="bg1"/>
              </a:solidFill>
              <a:latin typeface="+mn-lt"/>
            </a:endParaRPr>
          </a:p>
          <a:p>
            <a:pPr marL="742950" lvl="1" indent="-285750">
              <a:spcBef>
                <a:spcPct val="20000"/>
              </a:spcBef>
              <a:buClr>
                <a:srgbClr val="006600"/>
              </a:buClr>
              <a:buFontTx/>
              <a:buChar char="•"/>
              <a:defRPr/>
            </a:pPr>
            <a:endParaRPr kumimoji="0" lang="en-US" sz="2000" b="0" i="0" u="none" strike="noStrike" kern="0" cap="none" spc="0" normalizeH="0" noProof="0" dirty="0" smtClean="0">
              <a:ln>
                <a:noFill/>
              </a:ln>
              <a:solidFill>
                <a:schemeClr val="bg1"/>
              </a:solidFill>
              <a:effectLst/>
              <a:uLnTx/>
              <a:uFillTx/>
              <a:latin typeface="+mn-lt"/>
            </a:endParaRPr>
          </a:p>
          <a:p>
            <a:pPr marL="742950" lvl="1" indent="-285750">
              <a:spcBef>
                <a:spcPct val="20000"/>
              </a:spcBef>
              <a:buClr>
                <a:srgbClr val="006600"/>
              </a:buClr>
              <a:buFontTx/>
              <a:buChar char="•"/>
              <a:defRPr/>
            </a:pPr>
            <a:endParaRPr kumimoji="0" lang="en-US" sz="2800" b="0" i="0" u="none" strike="noStrike" kern="0" cap="none" spc="0" normalizeH="0" baseline="0" noProof="0" dirty="0" smtClean="0">
              <a:ln>
                <a:noFill/>
              </a:ln>
              <a:solidFill>
                <a:schemeClr val="bg1"/>
              </a:solidFill>
              <a:effectLst/>
              <a:uLnTx/>
              <a:uFillTx/>
              <a:latin typeface="+mn-lt"/>
            </a:endParaRPr>
          </a:p>
        </p:txBody>
      </p:sp>
      <p:sp>
        <p:nvSpPr>
          <p:cNvPr id="5" name="Slide Number Placeholder 4"/>
          <p:cNvSpPr>
            <a:spLocks noGrp="1"/>
          </p:cNvSpPr>
          <p:nvPr>
            <p:ph type="sldNum" sz="quarter" idx="11"/>
          </p:nvPr>
        </p:nvSpPr>
        <p:spPr/>
        <p:txBody>
          <a:bodyPr/>
          <a:lstStyle/>
          <a:p>
            <a:fld id="{BA35907D-4555-4C21-A4AE-29A6EEBB1277}"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533400" y="80963"/>
            <a:ext cx="8247063" cy="1038225"/>
          </a:xfrm>
        </p:spPr>
        <p:txBody>
          <a:bodyPr/>
          <a:lstStyle/>
          <a:p>
            <a:r>
              <a:rPr lang="en-US" dirty="0" smtClean="0"/>
              <a:t>Base Schedule</a:t>
            </a:r>
            <a:endParaRPr lang="en-US" dirty="0"/>
          </a:p>
        </p:txBody>
      </p:sp>
      <p:sp>
        <p:nvSpPr>
          <p:cNvPr id="5" name="Slide Number Placeholder 4"/>
          <p:cNvSpPr>
            <a:spLocks noGrp="1"/>
          </p:cNvSpPr>
          <p:nvPr>
            <p:ph type="sldNum" sz="quarter" idx="11"/>
          </p:nvPr>
        </p:nvSpPr>
        <p:spPr/>
        <p:txBody>
          <a:bodyPr/>
          <a:lstStyle/>
          <a:p>
            <a:fld id="{BA35907D-4555-4C21-A4AE-29A6EEBB1277}" type="slidenum">
              <a:rPr lang="en-US" smtClean="0"/>
              <a:pPr/>
              <a:t>21</a:t>
            </a:fld>
            <a:endParaRPr lang="en-US"/>
          </a:p>
        </p:txBody>
      </p:sp>
      <p:sp>
        <p:nvSpPr>
          <p:cNvPr id="12" name="Content Placeholder 2"/>
          <p:cNvSpPr txBox="1">
            <a:spLocks/>
          </p:cNvSpPr>
          <p:nvPr/>
        </p:nvSpPr>
        <p:spPr bwMode="auto">
          <a:xfrm>
            <a:off x="-304800" y="1295400"/>
            <a:ext cx="3124200" cy="381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r>
              <a:rPr kumimoji="0" lang="en-US" sz="2500" b="0" i="0" u="none" strike="noStrike" kern="0" cap="none" spc="0" normalizeH="0" baseline="0" noProof="0" dirty="0" smtClean="0">
                <a:ln>
                  <a:noFill/>
                </a:ln>
                <a:solidFill>
                  <a:schemeClr val="bg1"/>
                </a:solidFill>
                <a:effectLst/>
                <a:uLnTx/>
                <a:uFillTx/>
                <a:latin typeface="+mn-lt"/>
              </a:rPr>
              <a:t>165</a:t>
            </a:r>
            <a:r>
              <a:rPr kumimoji="0" lang="en-US" sz="2500" b="0" i="0" u="none" strike="noStrike" kern="0" cap="none" spc="0" normalizeH="0" noProof="0" dirty="0" smtClean="0">
                <a:ln>
                  <a:noFill/>
                </a:ln>
                <a:solidFill>
                  <a:schemeClr val="bg1"/>
                </a:solidFill>
                <a:effectLst/>
                <a:uLnTx/>
                <a:uFillTx/>
                <a:latin typeface="+mn-lt"/>
              </a:rPr>
              <a:t> total shifts over a 5-day week</a:t>
            </a:r>
          </a:p>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r>
              <a:rPr lang="en-US" sz="2500" kern="0" noProof="0" dirty="0" smtClean="0">
                <a:solidFill>
                  <a:schemeClr val="bg1"/>
                </a:solidFill>
                <a:latin typeface="+mn-lt"/>
              </a:rPr>
              <a:t>6,500 total helper moves</a:t>
            </a:r>
          </a:p>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r>
              <a:rPr kumimoji="0" lang="en-US" sz="2500" b="0" i="0" u="none" strike="noStrike" kern="0" cap="none" spc="0" normalizeH="0" baseline="0" dirty="0" smtClean="0">
                <a:ln>
                  <a:noFill/>
                </a:ln>
                <a:solidFill>
                  <a:schemeClr val="bg1"/>
                </a:solidFill>
                <a:effectLst/>
                <a:uLnTx/>
                <a:uFillTx/>
                <a:latin typeface="+mn-lt"/>
              </a:rPr>
              <a:t>20% utilization</a:t>
            </a:r>
          </a:p>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r>
              <a:rPr lang="en-US" sz="2500" kern="0" dirty="0" smtClean="0">
                <a:solidFill>
                  <a:schemeClr val="bg1"/>
                </a:solidFill>
                <a:latin typeface="+mn-lt"/>
              </a:rPr>
              <a:t>6 moves per helper-hour</a:t>
            </a:r>
            <a:endParaRPr kumimoji="0" lang="en-US" sz="2500" b="0" i="0" u="none" strike="noStrike" kern="0" cap="none" spc="0" normalizeH="0" baseline="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endParaRPr kumimoji="0" lang="en-US" sz="2800" b="0" i="0" u="none" strike="noStrike" kern="0" cap="none" spc="0" normalizeH="0" baseline="0" noProof="0" dirty="0" smtClean="0">
              <a:ln>
                <a:noFill/>
              </a:ln>
              <a:solidFill>
                <a:schemeClr val="bg1"/>
              </a:solidFill>
              <a:effectLst/>
              <a:uLnTx/>
              <a:uFillTx/>
              <a:latin typeface="+mn-lt"/>
            </a:endParaRPr>
          </a:p>
        </p:txBody>
      </p:sp>
      <p:graphicFrame>
        <p:nvGraphicFramePr>
          <p:cNvPr id="13" name="Chart 12"/>
          <p:cNvGraphicFramePr/>
          <p:nvPr/>
        </p:nvGraphicFramePr>
        <p:xfrm>
          <a:off x="2971800" y="1295400"/>
          <a:ext cx="61722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nvGraphicFramePr>
        <p:xfrm>
          <a:off x="2971800" y="4038600"/>
          <a:ext cx="6172200" cy="2667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533400" y="80963"/>
            <a:ext cx="8247063" cy="1038225"/>
          </a:xfrm>
        </p:spPr>
        <p:txBody>
          <a:bodyPr/>
          <a:lstStyle/>
          <a:p>
            <a:r>
              <a:rPr lang="en-US" dirty="0" smtClean="0"/>
              <a:t>Suggested Schedule</a:t>
            </a:r>
            <a:endParaRPr lang="en-US" dirty="0"/>
          </a:p>
        </p:txBody>
      </p:sp>
      <p:sp>
        <p:nvSpPr>
          <p:cNvPr id="5" name="Slide Number Placeholder 4"/>
          <p:cNvSpPr>
            <a:spLocks noGrp="1"/>
          </p:cNvSpPr>
          <p:nvPr>
            <p:ph type="sldNum" sz="quarter" idx="11"/>
          </p:nvPr>
        </p:nvSpPr>
        <p:spPr/>
        <p:txBody>
          <a:bodyPr/>
          <a:lstStyle/>
          <a:p>
            <a:fld id="{BA35907D-4555-4C21-A4AE-29A6EEBB1277}" type="slidenum">
              <a:rPr lang="en-US" smtClean="0"/>
              <a:pPr/>
              <a:t>22</a:t>
            </a:fld>
            <a:endParaRPr lang="en-US"/>
          </a:p>
        </p:txBody>
      </p:sp>
      <p:sp>
        <p:nvSpPr>
          <p:cNvPr id="12" name="Content Placeholder 2"/>
          <p:cNvSpPr txBox="1">
            <a:spLocks/>
          </p:cNvSpPr>
          <p:nvPr/>
        </p:nvSpPr>
        <p:spPr bwMode="auto">
          <a:xfrm>
            <a:off x="-304800" y="1295400"/>
            <a:ext cx="3124200" cy="381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r>
              <a:rPr lang="en-US" sz="2300" kern="0" dirty="0" smtClean="0">
                <a:solidFill>
                  <a:schemeClr val="bg1"/>
                </a:solidFill>
                <a:latin typeface="+mn-lt"/>
              </a:rPr>
              <a:t>75</a:t>
            </a:r>
            <a:r>
              <a:rPr kumimoji="0" lang="en-US" sz="2300" b="0" i="0" u="none" strike="noStrike" kern="0" cap="none" spc="0" normalizeH="0" noProof="0" dirty="0" smtClean="0">
                <a:ln>
                  <a:noFill/>
                </a:ln>
                <a:solidFill>
                  <a:schemeClr val="bg1"/>
                </a:solidFill>
                <a:effectLst/>
                <a:uLnTx/>
                <a:uFillTx/>
                <a:latin typeface="+mn-lt"/>
              </a:rPr>
              <a:t> </a:t>
            </a:r>
            <a:r>
              <a:rPr kumimoji="0" lang="en-US" sz="2300" b="0" i="0" u="none" strike="noStrike" kern="0" cap="none" spc="0" normalizeH="0" noProof="0" dirty="0" smtClean="0">
                <a:ln>
                  <a:noFill/>
                </a:ln>
                <a:solidFill>
                  <a:schemeClr val="bg1"/>
                </a:solidFill>
                <a:effectLst/>
                <a:uLnTx/>
                <a:uFillTx/>
                <a:latin typeface="+mn-lt"/>
              </a:rPr>
              <a:t>total shifts over a 5-day week</a:t>
            </a:r>
          </a:p>
          <a:p>
            <a:pPr marL="1200150" lvl="2" indent="-285750">
              <a:spcBef>
                <a:spcPct val="20000"/>
              </a:spcBef>
              <a:buClr>
                <a:srgbClr val="006600"/>
              </a:buClr>
              <a:buFontTx/>
              <a:buChar char="•"/>
              <a:defRPr/>
            </a:pPr>
            <a:r>
              <a:rPr lang="en-US" sz="1800" kern="0" dirty="0" smtClean="0">
                <a:solidFill>
                  <a:schemeClr val="bg1"/>
                </a:solidFill>
                <a:latin typeface="+mn-lt"/>
              </a:rPr>
              <a:t>90 less than base </a:t>
            </a:r>
            <a:endParaRPr kumimoji="0" lang="en-US" sz="1800" b="0" i="0" u="none" strike="noStrike" kern="0" cap="none" spc="0" normalizeH="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r>
              <a:rPr lang="en-US" sz="2300" kern="0" noProof="0" dirty="0" smtClean="0">
                <a:solidFill>
                  <a:schemeClr val="bg1"/>
                </a:solidFill>
                <a:latin typeface="+mn-lt"/>
              </a:rPr>
              <a:t>6,500 total helper moves</a:t>
            </a:r>
          </a:p>
          <a:p>
            <a:pPr marL="1200150" lvl="2" indent="-285750">
              <a:spcBef>
                <a:spcPct val="20000"/>
              </a:spcBef>
              <a:buClr>
                <a:srgbClr val="006600"/>
              </a:buClr>
              <a:buFontTx/>
              <a:buChar char="•"/>
              <a:defRPr/>
            </a:pPr>
            <a:r>
              <a:rPr lang="en-US" sz="1800" kern="0" dirty="0" smtClean="0">
                <a:solidFill>
                  <a:schemeClr val="bg1"/>
                </a:solidFill>
                <a:latin typeface="+mn-lt"/>
              </a:rPr>
              <a:t>Same as base</a:t>
            </a:r>
            <a:endParaRPr lang="en-US" sz="1800" kern="0" noProof="0" dirty="0" smtClean="0">
              <a:solidFill>
                <a:schemeClr val="bg1"/>
              </a:solidFill>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r>
              <a:rPr lang="en-US" sz="2300" kern="0" dirty="0" smtClean="0">
                <a:solidFill>
                  <a:schemeClr val="bg1"/>
                </a:solidFill>
                <a:latin typeface="+mn-lt"/>
              </a:rPr>
              <a:t>4</a:t>
            </a:r>
            <a:r>
              <a:rPr kumimoji="0" lang="en-US" sz="2300" b="0" i="0" u="none" strike="noStrike" kern="0" cap="none" spc="0" normalizeH="0" baseline="0" dirty="0" smtClean="0">
                <a:ln>
                  <a:noFill/>
                </a:ln>
                <a:solidFill>
                  <a:schemeClr val="bg1"/>
                </a:solidFill>
                <a:effectLst/>
                <a:uLnTx/>
                <a:uFillTx/>
                <a:latin typeface="+mn-lt"/>
              </a:rPr>
              <a:t>0% utilization</a:t>
            </a:r>
          </a:p>
          <a:p>
            <a:pPr marL="1200150" lvl="2" indent="-285750">
              <a:spcBef>
                <a:spcPct val="20000"/>
              </a:spcBef>
              <a:buClr>
                <a:srgbClr val="006600"/>
              </a:buClr>
              <a:buFontTx/>
              <a:buChar char="•"/>
              <a:defRPr/>
            </a:pPr>
            <a:r>
              <a:rPr lang="en-US" sz="1800" kern="0" dirty="0" smtClean="0">
                <a:solidFill>
                  <a:schemeClr val="bg1"/>
                </a:solidFill>
                <a:latin typeface="+mn-lt"/>
              </a:rPr>
              <a:t>Double base</a:t>
            </a:r>
            <a:endParaRPr kumimoji="0" lang="en-US" sz="1800" b="0" i="0" u="none" strike="noStrike" kern="0" cap="none" spc="0" normalizeH="0" baseline="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r>
              <a:rPr lang="en-US" sz="2300" kern="0" dirty="0" smtClean="0">
                <a:solidFill>
                  <a:schemeClr val="bg1"/>
                </a:solidFill>
                <a:latin typeface="+mn-lt"/>
              </a:rPr>
              <a:t>12 moves per helper-hour</a:t>
            </a:r>
          </a:p>
          <a:p>
            <a:pPr marL="1200150" lvl="2" indent="-285750">
              <a:spcBef>
                <a:spcPct val="20000"/>
              </a:spcBef>
              <a:buClr>
                <a:srgbClr val="006600"/>
              </a:buClr>
              <a:buFontTx/>
              <a:buChar char="•"/>
              <a:defRPr/>
            </a:pPr>
            <a:r>
              <a:rPr kumimoji="0" lang="en-US" sz="1800" b="0" i="0" u="none" strike="noStrike" kern="0" cap="none" spc="0" normalizeH="0" baseline="0" dirty="0" smtClean="0">
                <a:ln>
                  <a:noFill/>
                </a:ln>
                <a:solidFill>
                  <a:schemeClr val="bg1"/>
                </a:solidFill>
                <a:effectLst/>
                <a:uLnTx/>
                <a:uFillTx/>
                <a:latin typeface="+mn-lt"/>
              </a:rPr>
              <a:t>Double base</a:t>
            </a:r>
          </a:p>
          <a:p>
            <a:pPr marL="742950" marR="0" lvl="1" indent="-285750" algn="l" defTabSz="914400" rtl="0" eaLnBrk="1" fontAlgn="base" latinLnBrk="0" hangingPunct="1">
              <a:lnSpc>
                <a:spcPct val="100000"/>
              </a:lnSpc>
              <a:spcBef>
                <a:spcPct val="20000"/>
              </a:spcBef>
              <a:spcAft>
                <a:spcPct val="0"/>
              </a:spcAft>
              <a:buClr>
                <a:srgbClr val="006600"/>
              </a:buClr>
              <a:buSzTx/>
              <a:buFontTx/>
              <a:buChar char="•"/>
              <a:tabLst/>
              <a:defRPr/>
            </a:pPr>
            <a:endParaRPr kumimoji="0" lang="en-US" sz="2800" b="0" i="0" u="none" strike="noStrike" kern="0" cap="none" spc="0" normalizeH="0" baseline="0" noProof="0" dirty="0" smtClean="0">
              <a:ln>
                <a:noFill/>
              </a:ln>
              <a:solidFill>
                <a:schemeClr val="bg1"/>
              </a:solidFill>
              <a:effectLst/>
              <a:uLnTx/>
              <a:uFillTx/>
              <a:latin typeface="+mn-lt"/>
            </a:endParaRPr>
          </a:p>
        </p:txBody>
      </p:sp>
      <p:graphicFrame>
        <p:nvGraphicFramePr>
          <p:cNvPr id="7" name="Chart 6"/>
          <p:cNvGraphicFramePr/>
          <p:nvPr/>
        </p:nvGraphicFramePr>
        <p:xfrm>
          <a:off x="2971800" y="1143000"/>
          <a:ext cx="61722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2971800" y="3886200"/>
          <a:ext cx="6172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dirty="0" smtClean="0"/>
              <a:t>Future Work</a:t>
            </a:r>
          </a:p>
        </p:txBody>
      </p:sp>
      <p:sp>
        <p:nvSpPr>
          <p:cNvPr id="4" name="Content Placeholder 2"/>
          <p:cNvSpPr>
            <a:spLocks noGrp="1"/>
          </p:cNvSpPr>
          <p:nvPr>
            <p:ph idx="1"/>
          </p:nvPr>
        </p:nvSpPr>
        <p:spPr>
          <a:xfrm>
            <a:off x="0" y="1371600"/>
            <a:ext cx="8153400" cy="3810000"/>
          </a:xfrm>
        </p:spPr>
        <p:txBody>
          <a:bodyPr/>
          <a:lstStyle/>
          <a:p>
            <a:pPr lvl="1">
              <a:buFont typeface="Arial" pitchFamily="34" charset="0"/>
              <a:buChar char="•"/>
            </a:pPr>
            <a:r>
              <a:rPr lang="en-US" sz="2300" dirty="0" smtClean="0"/>
              <a:t>Build an Excel-based automation of the input data</a:t>
            </a:r>
          </a:p>
          <a:p>
            <a:pPr lvl="1">
              <a:buFont typeface="Arial" pitchFamily="34" charset="0"/>
              <a:buChar char="•"/>
            </a:pPr>
            <a:r>
              <a:rPr lang="en-US" sz="2300" dirty="0" smtClean="0"/>
              <a:t>Develop animation capabilities to </a:t>
            </a:r>
            <a:r>
              <a:rPr lang="en-US" sz="2300" dirty="0" smtClean="0"/>
              <a:t>help visualize</a:t>
            </a:r>
            <a:r>
              <a:rPr lang="en-US" sz="2300" dirty="0" smtClean="0"/>
              <a:t> </a:t>
            </a:r>
            <a:r>
              <a:rPr lang="en-US" sz="2300" dirty="0" smtClean="0"/>
              <a:t>the processes internal to the model</a:t>
            </a:r>
          </a:p>
          <a:p>
            <a:pPr lvl="1">
              <a:buFont typeface="Arial" pitchFamily="34" charset="0"/>
              <a:buChar char="•"/>
            </a:pPr>
            <a:r>
              <a:rPr lang="en-US" sz="2300" dirty="0" smtClean="0"/>
              <a:t>Enhance the output analysis capabilities to capture more specific details about the statistics of the model</a:t>
            </a:r>
          </a:p>
          <a:p>
            <a:pPr lvl="1">
              <a:buFont typeface="Arial" pitchFamily="34" charset="0"/>
              <a:buChar char="•"/>
            </a:pPr>
            <a:r>
              <a:rPr lang="en-US" sz="2300" dirty="0" smtClean="0"/>
              <a:t>Continue to flesh out big assumptions within the model (e.g. machine processing recipes)</a:t>
            </a:r>
          </a:p>
          <a:p>
            <a:pPr lvl="1">
              <a:buFont typeface="Arial" pitchFamily="34" charset="0"/>
              <a:buChar char="•"/>
            </a:pPr>
            <a:r>
              <a:rPr lang="en-US" sz="2300" dirty="0" smtClean="0"/>
              <a:t>Build a simulation-based optimization engine around the model </a:t>
            </a:r>
          </a:p>
          <a:p>
            <a:pPr lvl="2">
              <a:buFont typeface="Arial" pitchFamily="34" charset="0"/>
              <a:buChar char="•"/>
            </a:pPr>
            <a:r>
              <a:rPr lang="en-US" sz="2100" dirty="0" smtClean="0"/>
              <a:t>Production target goals</a:t>
            </a:r>
          </a:p>
          <a:p>
            <a:pPr lvl="2">
              <a:buFont typeface="Arial" pitchFamily="34" charset="0"/>
              <a:buChar char="•"/>
            </a:pPr>
            <a:r>
              <a:rPr lang="en-US" sz="2100" dirty="0" smtClean="0"/>
              <a:t>Schedule variables</a:t>
            </a:r>
          </a:p>
          <a:p>
            <a:pPr lvl="3"/>
            <a:endParaRPr lang="en-US" dirty="0" smtClean="0"/>
          </a:p>
        </p:txBody>
      </p:sp>
      <p:sp>
        <p:nvSpPr>
          <p:cNvPr id="5" name="Slide Number Placeholder 4"/>
          <p:cNvSpPr>
            <a:spLocks noGrp="1"/>
          </p:cNvSpPr>
          <p:nvPr>
            <p:ph type="sldNum" sz="quarter" idx="11"/>
          </p:nvPr>
        </p:nvSpPr>
        <p:spPr/>
        <p:txBody>
          <a:bodyPr/>
          <a:lstStyle/>
          <a:p>
            <a:fld id="{BA35907D-4555-4C21-A4AE-29A6EEBB1277}"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228600" y="1371600"/>
            <a:ext cx="8153400" cy="3810000"/>
          </a:xfrm>
        </p:spPr>
        <p:txBody>
          <a:bodyPr/>
          <a:lstStyle/>
          <a:p>
            <a:pPr lvl="1"/>
            <a:r>
              <a:rPr lang="en-US" sz="3200" dirty="0" smtClean="0"/>
              <a:t>Washington Post</a:t>
            </a:r>
          </a:p>
          <a:p>
            <a:pPr lvl="2">
              <a:buFont typeface="Wingdings" pitchFamily="2" charset="2"/>
              <a:buChar char="§"/>
            </a:pPr>
            <a:r>
              <a:rPr lang="en-US" dirty="0" smtClean="0"/>
              <a:t>Mr. Kent Renk</a:t>
            </a:r>
          </a:p>
          <a:p>
            <a:pPr lvl="2">
              <a:buFont typeface="Wingdings" pitchFamily="2" charset="2"/>
              <a:buChar char="§"/>
            </a:pPr>
            <a:r>
              <a:rPr lang="en-US" dirty="0" smtClean="0"/>
              <a:t>Mr. Bill Thompson</a:t>
            </a:r>
          </a:p>
          <a:p>
            <a:pPr lvl="1">
              <a:buFont typeface="Arial" pitchFamily="34" charset="0"/>
              <a:buChar char="•"/>
            </a:pPr>
            <a:r>
              <a:rPr lang="en-US" dirty="0" smtClean="0"/>
              <a:t>GMU Team I’m PRO WasP</a:t>
            </a:r>
            <a:endParaRPr lang="en-US" sz="1000" dirty="0" smtClean="0"/>
          </a:p>
          <a:p>
            <a:pPr lvl="2">
              <a:buFont typeface="Wingdings" pitchFamily="2" charset="2"/>
              <a:buChar char="§"/>
            </a:pPr>
            <a:r>
              <a:rPr lang="en-US" dirty="0" smtClean="0"/>
              <a:t>Justine Blaho</a:t>
            </a:r>
          </a:p>
          <a:p>
            <a:pPr lvl="2">
              <a:buFont typeface="Wingdings" pitchFamily="2" charset="2"/>
              <a:buChar char="§"/>
            </a:pPr>
            <a:r>
              <a:rPr lang="en-US" dirty="0" smtClean="0"/>
              <a:t>Catalina Gomolka</a:t>
            </a:r>
          </a:p>
          <a:p>
            <a:pPr lvl="2">
              <a:buFont typeface="Wingdings" pitchFamily="2" charset="2"/>
              <a:buChar char="§"/>
            </a:pPr>
            <a:r>
              <a:rPr lang="en-US" dirty="0" smtClean="0"/>
              <a:t>Ryan Graziano</a:t>
            </a:r>
          </a:p>
          <a:p>
            <a:pPr lvl="2">
              <a:buFont typeface="Wingdings" pitchFamily="2" charset="2"/>
              <a:buChar char="§"/>
            </a:pPr>
            <a:r>
              <a:rPr lang="en-US" dirty="0" smtClean="0"/>
              <a:t>Laura Rodriguez Lopez</a:t>
            </a:r>
          </a:p>
          <a:p>
            <a:pPr lvl="1"/>
            <a:endParaRPr lang="en-US" dirty="0" smtClean="0"/>
          </a:p>
        </p:txBody>
      </p:sp>
      <p:sp>
        <p:nvSpPr>
          <p:cNvPr id="4" name="Slide Number Placeholder 3"/>
          <p:cNvSpPr>
            <a:spLocks noGrp="1"/>
          </p:cNvSpPr>
          <p:nvPr>
            <p:ph type="sldNum" sz="quarter" idx="11"/>
          </p:nvPr>
        </p:nvSpPr>
        <p:spPr/>
        <p:txBody>
          <a:bodyPr/>
          <a:lstStyle/>
          <a:p>
            <a:fld id="{BA35907D-4555-4C21-A4AE-29A6EEBB1277}"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Slide Number Placeholder 2"/>
          <p:cNvSpPr>
            <a:spLocks noGrp="1"/>
          </p:cNvSpPr>
          <p:nvPr>
            <p:ph type="sldNum" sz="quarter" idx="11"/>
          </p:nvPr>
        </p:nvSpPr>
        <p:spPr/>
        <p:txBody>
          <a:bodyPr/>
          <a:lstStyle/>
          <a:p>
            <a:fld id="{BA35907D-4555-4C21-A4AE-29A6EEBB1277}" type="slidenum">
              <a:rPr lang="en-US" smtClean="0"/>
              <a:pPr/>
              <a:t>25</a:t>
            </a:fld>
            <a:endParaRPr lang="en-US"/>
          </a:p>
        </p:txBody>
      </p:sp>
      <p:sp>
        <p:nvSpPr>
          <p:cNvPr id="4" name="Rectangle 3"/>
          <p:cNvSpPr/>
          <p:nvPr/>
        </p:nvSpPr>
        <p:spPr>
          <a:xfrm>
            <a:off x="2286000" y="-4927133"/>
            <a:ext cx="4572000" cy="3631763"/>
          </a:xfrm>
          <a:prstGeom prst="rect">
            <a:avLst/>
          </a:prstGeom>
        </p:spPr>
        <p:txBody>
          <a:bodyPr>
            <a:spAutoFit/>
          </a:bodyPr>
          <a:lstStyle/>
          <a:p>
            <a:r>
              <a:rPr lang="en-US" sz="1000" dirty="0" smtClean="0"/>
              <a:t> </a:t>
            </a:r>
          </a:p>
          <a:p>
            <a:r>
              <a:rPr lang="en-US" sz="1000" dirty="0" smtClean="0"/>
              <a:t>- Remove DVM and schedule chart</a:t>
            </a:r>
          </a:p>
          <a:p>
            <a:r>
              <a:rPr lang="en-US" sz="1000" dirty="0" smtClean="0"/>
              <a:t>- Reduced slides on Input Analyzer </a:t>
            </a:r>
          </a:p>
          <a:p>
            <a:r>
              <a:rPr lang="en-US" sz="1000" dirty="0" smtClean="0"/>
              <a:t>- Remove a portion of "future works"</a:t>
            </a:r>
          </a:p>
          <a:p>
            <a:r>
              <a:rPr lang="en-US" sz="1000" dirty="0" smtClean="0"/>
              <a:t>- On slide 5 ( object and need), remove "life dynamic simulation", instead mention it's a baseline simulation model that allows the customer to play with.</a:t>
            </a:r>
          </a:p>
          <a:p>
            <a:r>
              <a:rPr lang="en-US" sz="1000" dirty="0" smtClean="0"/>
              <a:t>- in Technical Approach section slide 8, rewords the four phrases and make them active ( a verb + a noun)</a:t>
            </a:r>
          </a:p>
          <a:p>
            <a:r>
              <a:rPr lang="en-US" sz="1000" dirty="0" smtClean="0"/>
              <a:t>- on slide 16, modify the sentence "z-loaders go to least busy"</a:t>
            </a:r>
          </a:p>
          <a:p>
            <a:r>
              <a:rPr lang="en-US" sz="1000" dirty="0" smtClean="0"/>
              <a:t>- on slide 17, modify "develop" to "developed"</a:t>
            </a:r>
          </a:p>
          <a:p>
            <a:r>
              <a:rPr lang="en-US" sz="1000" dirty="0" smtClean="0"/>
              <a:t>- mention somewhere in the tech </a:t>
            </a:r>
            <a:r>
              <a:rPr lang="en-US" sz="1000" dirty="0" err="1" smtClean="0"/>
              <a:t>secion</a:t>
            </a:r>
            <a:r>
              <a:rPr lang="en-US" sz="1000" dirty="0" smtClean="0"/>
              <a:t> on the slides, that the </a:t>
            </a:r>
            <a:r>
              <a:rPr lang="en-US" sz="1000" dirty="0" err="1" smtClean="0"/>
              <a:t>custmer</a:t>
            </a:r>
            <a:r>
              <a:rPr lang="en-US" sz="1000" dirty="0" smtClean="0"/>
              <a:t> accept the model after we did a client-side tech review session.</a:t>
            </a:r>
          </a:p>
          <a:p>
            <a:r>
              <a:rPr lang="en-US" sz="1000" dirty="0" smtClean="0"/>
              <a:t>- remove evaluation page</a:t>
            </a:r>
          </a:p>
          <a:p>
            <a:r>
              <a:rPr lang="en-US" sz="1000" dirty="0" smtClean="0"/>
              <a:t>- add more details on the output analysis sections</a:t>
            </a:r>
          </a:p>
          <a:p>
            <a:r>
              <a:rPr lang="en-US" sz="1000" dirty="0" smtClean="0"/>
              <a:t>- add content on optimizing the model, make it clear optimizing the model is NOT in the sense of "LP", call it "improved model" or "modified model" instead, and </a:t>
            </a:r>
            <a:r>
              <a:rPr lang="en-US" sz="1000" dirty="0" err="1" smtClean="0"/>
              <a:t>eleborate</a:t>
            </a:r>
            <a:r>
              <a:rPr lang="en-US" sz="1000" dirty="0" smtClean="0"/>
              <a:t> why it's an improved model ( save on labor cost, etc.)</a:t>
            </a:r>
          </a:p>
          <a:p>
            <a:r>
              <a:rPr lang="en-US" sz="1000" dirty="0" smtClean="0"/>
              <a:t>- Add sensitivity analysis section to talk about assumptions that we are less sure of, run the model with different distributions, verify the assumptions may not be correct. mention that we provided the customer a tool which need continuing </a:t>
            </a:r>
            <a:r>
              <a:rPr lang="en-US" sz="1000" dirty="0" err="1" smtClean="0"/>
              <a:t>effots</a:t>
            </a:r>
            <a:r>
              <a:rPr lang="en-US" sz="1000" dirty="0" smtClean="0"/>
              <a:t> to improve</a:t>
            </a:r>
          </a:p>
          <a:p>
            <a:r>
              <a:rPr lang="en-US" sz="1000" dirty="0" smtClean="0"/>
              <a:t>- Tim and Tom coordinate with each other so that the </a:t>
            </a:r>
            <a:r>
              <a:rPr lang="en-US" sz="1000" dirty="0" err="1" smtClean="0"/>
              <a:t>produciton</a:t>
            </a:r>
            <a:r>
              <a:rPr lang="en-US" sz="1000" dirty="0" smtClean="0"/>
              <a:t> process will not be repeated twice</a:t>
            </a:r>
            <a:endParaRPr lang="en-US" sz="1000" dirty="0"/>
          </a:p>
        </p:txBody>
      </p:sp>
      <p:pic>
        <p:nvPicPr>
          <p:cNvPr id="6" name="Picture 2"/>
          <p:cNvPicPr>
            <a:picLocks noChangeAspect="1" noChangeArrowheads="1"/>
          </p:cNvPicPr>
          <p:nvPr/>
        </p:nvPicPr>
        <p:blipFill>
          <a:blip r:embed="rId2" cstate="print"/>
          <a:srcRect/>
          <a:stretch>
            <a:fillRect/>
          </a:stretch>
        </p:blipFill>
        <p:spPr bwMode="auto">
          <a:xfrm>
            <a:off x="838200" y="1595863"/>
            <a:ext cx="7543800" cy="38905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Clients and Introduction</a:t>
            </a:r>
            <a:endParaRPr lang="en-US" sz="4000"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t>Kent Renk, Materials Handling Foreman, </a:t>
            </a:r>
            <a:r>
              <a:rPr lang="en-US" sz="2800" dirty="0" smtClean="0">
                <a:hlinkClick r:id="rId3"/>
              </a:rPr>
              <a:t>renkk@washpost.com</a:t>
            </a:r>
            <a:endParaRPr lang="en-US" sz="2800" dirty="0" smtClean="0"/>
          </a:p>
          <a:p>
            <a:pPr>
              <a:buNone/>
            </a:pPr>
            <a:endParaRPr lang="en-US" sz="2800" dirty="0" smtClean="0"/>
          </a:p>
          <a:p>
            <a:pPr>
              <a:buFont typeface="Arial" pitchFamily="34" charset="0"/>
              <a:buChar char="•"/>
            </a:pPr>
            <a:r>
              <a:rPr lang="en-US" sz="2800" dirty="0" smtClean="0"/>
              <a:t>Kim Hammett, Assistant Superintendent for Materials Handling, </a:t>
            </a:r>
            <a:r>
              <a:rPr lang="en-US" sz="2800" dirty="0" smtClean="0">
                <a:hlinkClick r:id="rId4"/>
              </a:rPr>
              <a:t>hammettk@washpost.com</a:t>
            </a:r>
            <a:endParaRPr lang="en-US" sz="2800" dirty="0" smtClean="0"/>
          </a:p>
          <a:p>
            <a:endParaRPr lang="en-US" dirty="0"/>
          </a:p>
        </p:txBody>
      </p:sp>
      <p:sp>
        <p:nvSpPr>
          <p:cNvPr id="4" name="Slide Number Placeholder 3"/>
          <p:cNvSpPr>
            <a:spLocks noGrp="1"/>
          </p:cNvSpPr>
          <p:nvPr>
            <p:ph type="sldNum" sz="quarter" idx="11"/>
          </p:nvPr>
        </p:nvSpPr>
        <p:spPr/>
        <p:txBody>
          <a:bodyPr/>
          <a:lstStyle/>
          <a:p>
            <a:fld id="{BA35907D-4555-4C21-A4AE-29A6EEBB1277}"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dirty="0" smtClean="0"/>
              <a:t>Background</a:t>
            </a:r>
          </a:p>
        </p:txBody>
      </p:sp>
      <p:sp>
        <p:nvSpPr>
          <p:cNvPr id="1027" name="Rectangle 3"/>
          <p:cNvSpPr>
            <a:spLocks noGrp="1" noChangeArrowheads="1"/>
          </p:cNvSpPr>
          <p:nvPr>
            <p:ph type="body" idx="4294967295"/>
          </p:nvPr>
        </p:nvSpPr>
        <p:spPr>
          <a:xfrm>
            <a:off x="228600" y="1295400"/>
            <a:ext cx="8153400" cy="4724400"/>
          </a:xfrm>
        </p:spPr>
        <p:txBody>
          <a:bodyPr/>
          <a:lstStyle/>
          <a:p>
            <a:pPr lvl="1">
              <a:buFont typeface="Arial" pitchFamily="34" charset="0"/>
              <a:buChar char="•"/>
            </a:pPr>
            <a:r>
              <a:rPr lang="en-US" sz="2400" dirty="0" smtClean="0"/>
              <a:t>In the Fall of 2010, GMU students did initial static analysis of the </a:t>
            </a:r>
            <a:r>
              <a:rPr lang="en-US" sz="2400" i="1" dirty="0" smtClean="0"/>
              <a:t>Washington Post </a:t>
            </a:r>
            <a:r>
              <a:rPr lang="en-US" sz="2400" dirty="0" smtClean="0"/>
              <a:t>Shipping and Receiving Department in Springfield, VA</a:t>
            </a:r>
          </a:p>
          <a:p>
            <a:pPr lvl="1">
              <a:buFont typeface="Arial" pitchFamily="34" charset="0"/>
              <a:buChar char="•"/>
            </a:pPr>
            <a:r>
              <a:rPr lang="en-US" sz="2400" dirty="0" smtClean="0"/>
              <a:t>They conducted a process evaluation, an analysis of labor, and an analysis of routes which resulted in three groups of recommendations:</a:t>
            </a:r>
          </a:p>
          <a:p>
            <a:pPr lvl="2">
              <a:buFont typeface="Arial" pitchFamily="34" charset="0"/>
              <a:buChar char="•"/>
            </a:pPr>
            <a:r>
              <a:rPr lang="en-US" dirty="0" smtClean="0"/>
              <a:t>Labor reductions (implemented)</a:t>
            </a:r>
          </a:p>
          <a:p>
            <a:pPr lvl="2">
              <a:buFont typeface="Arial" pitchFamily="34" charset="0"/>
              <a:buChar char="•"/>
            </a:pPr>
            <a:r>
              <a:rPr lang="en-US" dirty="0" smtClean="0"/>
              <a:t>Route simplifications</a:t>
            </a:r>
          </a:p>
          <a:p>
            <a:pPr lvl="2">
              <a:buFont typeface="Arial" pitchFamily="34" charset="0"/>
              <a:buChar char="•"/>
            </a:pPr>
            <a:r>
              <a:rPr lang="en-US" dirty="0" smtClean="0"/>
              <a:t>Improved data tracking</a:t>
            </a:r>
          </a:p>
          <a:p>
            <a:pPr lvl="1">
              <a:buFont typeface="Arial" pitchFamily="34" charset="0"/>
              <a:buChar char="•"/>
            </a:pPr>
            <a:endParaRPr lang="en-US" sz="2400" dirty="0" smtClean="0"/>
          </a:p>
          <a:p>
            <a:pPr>
              <a:buFont typeface="Arial" pitchFamily="34" charset="0"/>
              <a:buChar char="•"/>
            </a:pPr>
            <a:endParaRPr lang="en-US" sz="2400" dirty="0" smtClean="0"/>
          </a:p>
          <a:p>
            <a:pPr>
              <a:buFont typeface="Arial" pitchFamily="34" charset="0"/>
              <a:buChar char="•"/>
            </a:pPr>
            <a:endParaRPr lang="en-US" sz="2400" dirty="0" smtClean="0"/>
          </a:p>
          <a:p>
            <a:endParaRPr lang="en-US" sz="2400" dirty="0" smtClean="0"/>
          </a:p>
          <a:p>
            <a:pPr lvl="1">
              <a:buFont typeface="Arial" pitchFamily="34" charset="0"/>
              <a:buChar char="•"/>
            </a:pPr>
            <a:endParaRPr lang="en-US" sz="2400" dirty="0" smtClean="0"/>
          </a:p>
          <a:p>
            <a:pPr lvl="2">
              <a:buNone/>
            </a:pPr>
            <a:endParaRPr lang="en-US" dirty="0" smtClean="0"/>
          </a:p>
          <a:p>
            <a:pPr lvl="1"/>
            <a:endParaRPr lang="en-US" sz="2400" dirty="0" smtClean="0"/>
          </a:p>
          <a:p>
            <a:pPr>
              <a:buNone/>
            </a:pPr>
            <a:endParaRPr lang="en-US" sz="2400" dirty="0" smtClean="0"/>
          </a:p>
          <a:p>
            <a:endParaRPr lang="en-US" sz="2400" dirty="0" smtClean="0"/>
          </a:p>
          <a:p>
            <a:endParaRPr lang="en-US" sz="2400" dirty="0"/>
          </a:p>
        </p:txBody>
      </p:sp>
      <p:sp>
        <p:nvSpPr>
          <p:cNvPr id="4" name="Slide Number Placeholder 3"/>
          <p:cNvSpPr>
            <a:spLocks noGrp="1"/>
          </p:cNvSpPr>
          <p:nvPr>
            <p:ph type="sldNum" sz="quarter" idx="11"/>
          </p:nvPr>
        </p:nvSpPr>
        <p:spPr/>
        <p:txBody>
          <a:bodyPr/>
          <a:lstStyle/>
          <a:p>
            <a:fld id="{20CB1B59-91B1-44B8-AEB3-F7B71F6B2BC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dirty="0" smtClean="0"/>
              <a:t>Objective and Scope</a:t>
            </a:r>
            <a:endParaRPr lang="en-US" sz="4000" dirty="0"/>
          </a:p>
        </p:txBody>
      </p:sp>
      <p:sp>
        <p:nvSpPr>
          <p:cNvPr id="1027" name="Rectangle 3"/>
          <p:cNvSpPr>
            <a:spLocks noGrp="1" noChangeArrowheads="1"/>
          </p:cNvSpPr>
          <p:nvPr>
            <p:ph type="body" idx="4294967295"/>
          </p:nvPr>
        </p:nvSpPr>
        <p:spPr>
          <a:xfrm>
            <a:off x="609600" y="1295400"/>
            <a:ext cx="8153400" cy="4724400"/>
          </a:xfrm>
        </p:spPr>
        <p:txBody>
          <a:bodyPr/>
          <a:lstStyle/>
          <a:p>
            <a:pPr>
              <a:buFont typeface="Arial" pitchFamily="34" charset="0"/>
              <a:buChar char="•"/>
            </a:pPr>
            <a:r>
              <a:rPr lang="en-US" sz="2400" dirty="0" smtClean="0"/>
              <a:t>Objective</a:t>
            </a:r>
          </a:p>
          <a:p>
            <a:pPr lvl="1">
              <a:buFont typeface="Arial" pitchFamily="34" charset="0"/>
              <a:buChar char="•"/>
            </a:pPr>
            <a:r>
              <a:rPr lang="en-US" sz="2400" dirty="0" smtClean="0"/>
              <a:t>Provide a baseline simulation model that helps the </a:t>
            </a:r>
            <a:r>
              <a:rPr lang="en-US" sz="2400" i="1" dirty="0" smtClean="0"/>
              <a:t>Washington Post</a:t>
            </a:r>
            <a:r>
              <a:rPr lang="en-US" sz="2400" dirty="0" smtClean="0"/>
              <a:t> maximize the efficiency of the materials handling processes </a:t>
            </a:r>
          </a:p>
          <a:p>
            <a:pPr>
              <a:buFont typeface="Arial" pitchFamily="34" charset="0"/>
              <a:buChar char="•"/>
            </a:pPr>
            <a:r>
              <a:rPr lang="en-US" sz="2400" dirty="0" smtClean="0"/>
              <a:t>Scope</a:t>
            </a:r>
          </a:p>
          <a:p>
            <a:pPr lvl="1">
              <a:buFont typeface="Arial" pitchFamily="34" charset="0"/>
              <a:buChar char="•"/>
            </a:pPr>
            <a:r>
              <a:rPr lang="en-US" sz="2400" dirty="0" smtClean="0"/>
              <a:t>Build upon the static analysis of the previous group by modeling the helper component of the Shipping and Receiving Department</a:t>
            </a:r>
          </a:p>
          <a:p>
            <a:pPr lvl="1">
              <a:buFont typeface="Arial" pitchFamily="34" charset="0"/>
              <a:buChar char="•"/>
            </a:pPr>
            <a:r>
              <a:rPr lang="en-US" sz="2400" dirty="0" smtClean="0"/>
              <a:t>Deliver a flexible simulation model that can be used by the </a:t>
            </a:r>
            <a:r>
              <a:rPr lang="en-US" sz="2400" i="1" dirty="0" smtClean="0"/>
              <a:t>Post</a:t>
            </a:r>
            <a:r>
              <a:rPr lang="en-US" sz="2400" dirty="0" smtClean="0"/>
              <a:t> to make workforce planning decisions</a:t>
            </a:r>
          </a:p>
          <a:p>
            <a:pPr lvl="1">
              <a:buFont typeface="Arial" pitchFamily="34" charset="0"/>
              <a:buChar char="•"/>
            </a:pPr>
            <a:endParaRPr lang="en-US" sz="2400" dirty="0" smtClean="0"/>
          </a:p>
          <a:p>
            <a:pPr>
              <a:buFont typeface="Arial" pitchFamily="34" charset="0"/>
              <a:buChar char="•"/>
            </a:pPr>
            <a:endParaRPr lang="en-US" sz="2400" dirty="0" smtClean="0"/>
          </a:p>
          <a:p>
            <a:pPr>
              <a:buFont typeface="Arial" pitchFamily="34" charset="0"/>
              <a:buChar char="•"/>
            </a:pPr>
            <a:endParaRPr lang="en-US" sz="2400" dirty="0" smtClean="0"/>
          </a:p>
          <a:p>
            <a:endParaRPr lang="en-US" sz="2400" dirty="0" smtClean="0"/>
          </a:p>
          <a:p>
            <a:pPr lvl="1">
              <a:buFont typeface="Arial" pitchFamily="34" charset="0"/>
              <a:buChar char="•"/>
            </a:pPr>
            <a:endParaRPr lang="en-US" sz="2400" dirty="0" smtClean="0"/>
          </a:p>
          <a:p>
            <a:pPr lvl="2">
              <a:buNone/>
            </a:pPr>
            <a:endParaRPr lang="en-US" dirty="0" smtClean="0"/>
          </a:p>
          <a:p>
            <a:pPr lvl="1"/>
            <a:endParaRPr lang="en-US" sz="2400" dirty="0" smtClean="0"/>
          </a:p>
          <a:p>
            <a:pPr>
              <a:buNone/>
            </a:pPr>
            <a:endParaRPr lang="en-US" sz="2400" dirty="0" smtClean="0"/>
          </a:p>
          <a:p>
            <a:endParaRPr lang="en-US" sz="2400" dirty="0" smtClean="0"/>
          </a:p>
          <a:p>
            <a:endParaRPr lang="en-US" sz="2400" dirty="0"/>
          </a:p>
        </p:txBody>
      </p:sp>
      <p:sp>
        <p:nvSpPr>
          <p:cNvPr id="4" name="Slide Number Placeholder 3"/>
          <p:cNvSpPr>
            <a:spLocks noGrp="1"/>
          </p:cNvSpPr>
          <p:nvPr>
            <p:ph type="sldNum" sz="quarter" idx="11"/>
          </p:nvPr>
        </p:nvSpPr>
        <p:spPr/>
        <p:txBody>
          <a:bodyPr/>
          <a:lstStyle/>
          <a:p>
            <a:fld id="{20CB1B59-91B1-44B8-AEB3-F7B71F6B2BC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z="4000" dirty="0" smtClean="0"/>
              <a:t>Technical Approach</a:t>
            </a:r>
            <a:endParaRPr lang="en-US" sz="4000" dirty="0"/>
          </a:p>
        </p:txBody>
      </p:sp>
      <p:sp>
        <p:nvSpPr>
          <p:cNvPr id="1027" name="Rectangle 3"/>
          <p:cNvSpPr>
            <a:spLocks noGrp="1" noChangeArrowheads="1"/>
          </p:cNvSpPr>
          <p:nvPr>
            <p:ph type="body" idx="4294967295"/>
          </p:nvPr>
        </p:nvSpPr>
        <p:spPr>
          <a:xfrm>
            <a:off x="457200" y="838200"/>
            <a:ext cx="8153400" cy="4648200"/>
          </a:xfrm>
        </p:spPr>
        <p:txBody>
          <a:bodyPr/>
          <a:lstStyle/>
          <a:p>
            <a:pPr lvl="1">
              <a:buNone/>
            </a:pPr>
            <a:endParaRPr lang="en-US" sz="2000" dirty="0" smtClean="0"/>
          </a:p>
          <a:p>
            <a:pPr>
              <a:buFont typeface="Arial" pitchFamily="34" charset="0"/>
              <a:buChar char="•"/>
            </a:pPr>
            <a:r>
              <a:rPr lang="en-US" sz="2000" dirty="0" smtClean="0"/>
              <a:t>Conduct a System Process Analysis</a:t>
            </a:r>
          </a:p>
          <a:p>
            <a:pPr lvl="1">
              <a:buFont typeface="Arial" pitchFamily="34" charset="0"/>
              <a:buChar char="•"/>
            </a:pPr>
            <a:r>
              <a:rPr lang="en-US" sz="1600" dirty="0" smtClean="0"/>
              <a:t>Build upon last group’s work done on process evaluation</a:t>
            </a:r>
          </a:p>
          <a:p>
            <a:pPr lvl="1">
              <a:buFont typeface="Arial" pitchFamily="34" charset="0"/>
              <a:buChar char="•"/>
            </a:pPr>
            <a:r>
              <a:rPr lang="en-US" sz="1600" dirty="0" smtClean="0"/>
              <a:t>Develop a complete and detailed qualitative understanding of how the Shipping and Receiving Department operates</a:t>
            </a:r>
          </a:p>
          <a:p>
            <a:pPr>
              <a:buFont typeface="Arial" pitchFamily="34" charset="0"/>
              <a:buChar char="•"/>
            </a:pPr>
            <a:r>
              <a:rPr lang="en-US" sz="2000" dirty="0" smtClean="0"/>
              <a:t>Collect and Analyze Data</a:t>
            </a:r>
          </a:p>
          <a:p>
            <a:pPr lvl="1">
              <a:buFont typeface="Arial" pitchFamily="34" charset="0"/>
              <a:buChar char="•"/>
            </a:pPr>
            <a:r>
              <a:rPr lang="en-US" sz="1600" dirty="0" smtClean="0"/>
              <a:t>Collect data from both the materials tracking system (i.e. MTC) and subject matter experts</a:t>
            </a:r>
          </a:p>
          <a:p>
            <a:pPr lvl="1">
              <a:buFont typeface="Arial" pitchFamily="34" charset="0"/>
              <a:buChar char="•"/>
            </a:pPr>
            <a:r>
              <a:rPr lang="en-US" sz="1600" dirty="0" smtClean="0"/>
              <a:t>Obtain descriptive statistics on each component of the system</a:t>
            </a:r>
          </a:p>
          <a:p>
            <a:pPr>
              <a:buFont typeface="Arial" pitchFamily="34" charset="0"/>
              <a:buChar char="•"/>
            </a:pPr>
            <a:r>
              <a:rPr lang="en-US" sz="2000" dirty="0" smtClean="0"/>
              <a:t>Select and Construct Model</a:t>
            </a:r>
          </a:p>
          <a:p>
            <a:pPr lvl="1">
              <a:buFont typeface="Arial" pitchFamily="34" charset="0"/>
              <a:buChar char="•"/>
            </a:pPr>
            <a:r>
              <a:rPr lang="en-US" sz="1600" dirty="0" smtClean="0"/>
              <a:t>Evaluate model alternatives based on quantitative/qualitative data and client needs</a:t>
            </a:r>
          </a:p>
          <a:p>
            <a:pPr lvl="1">
              <a:buFont typeface="Arial" pitchFamily="34" charset="0"/>
              <a:buChar char="•"/>
            </a:pPr>
            <a:r>
              <a:rPr lang="en-US" sz="1600" dirty="0" smtClean="0"/>
              <a:t>Construct and test model (e.g. turn system processes into Arena modules)</a:t>
            </a:r>
          </a:p>
          <a:p>
            <a:pPr>
              <a:buFont typeface="Arial" pitchFamily="34" charset="0"/>
              <a:buChar char="•"/>
            </a:pPr>
            <a:r>
              <a:rPr lang="en-US" sz="2000" dirty="0" smtClean="0"/>
              <a:t>Perform Output Analysis</a:t>
            </a:r>
            <a:endParaRPr lang="en-US" sz="2000" dirty="0" smtClean="0">
              <a:solidFill>
                <a:srgbClr val="FF0000"/>
              </a:solidFill>
            </a:endParaRPr>
          </a:p>
          <a:p>
            <a:pPr lvl="1">
              <a:buFont typeface="Arial" pitchFamily="34" charset="0"/>
              <a:buChar char="•"/>
            </a:pPr>
            <a:r>
              <a:rPr lang="en-US" sz="1600" dirty="0" smtClean="0"/>
              <a:t>Evaluate output in terms of helper </a:t>
            </a:r>
            <a:r>
              <a:rPr lang="en-US" sz="1600" dirty="0" smtClean="0"/>
              <a:t>utilization</a:t>
            </a:r>
            <a:r>
              <a:rPr lang="en-US" sz="1600" dirty="0" smtClean="0"/>
              <a:t>, </a:t>
            </a:r>
            <a:r>
              <a:rPr lang="en-US" sz="1600" dirty="0" smtClean="0"/>
              <a:t>moves, and total </a:t>
            </a:r>
            <a:r>
              <a:rPr lang="en-US" sz="1600" dirty="0" smtClean="0"/>
              <a:t>production</a:t>
            </a:r>
            <a:endParaRPr lang="en-US" sz="1600" dirty="0" smtClean="0"/>
          </a:p>
          <a:p>
            <a:pPr lvl="1">
              <a:buFont typeface="Arial" pitchFamily="34" charset="0"/>
              <a:buChar char="•"/>
            </a:pPr>
            <a:r>
              <a:rPr lang="en-US" sz="1600" dirty="0" smtClean="0"/>
              <a:t>Iterate</a:t>
            </a:r>
            <a:endParaRPr lang="en-US" sz="2000" dirty="0" smtClean="0"/>
          </a:p>
          <a:p>
            <a:endParaRPr lang="en-US" sz="2000" dirty="0" smtClean="0"/>
          </a:p>
          <a:p>
            <a:pPr>
              <a:buFont typeface="Arial" pitchFamily="34" charset="0"/>
              <a:buChar char="•"/>
            </a:pPr>
            <a:endParaRPr lang="en-US" sz="1800" dirty="0" smtClean="0"/>
          </a:p>
          <a:p>
            <a:pPr lvl="2">
              <a:buNone/>
            </a:pPr>
            <a:endParaRPr lang="en-US" sz="1000" dirty="0" smtClean="0"/>
          </a:p>
          <a:p>
            <a:pPr lvl="1">
              <a:buFont typeface="Arial" pitchFamily="34" charset="0"/>
              <a:buChar char="•"/>
            </a:pPr>
            <a:endParaRPr lang="en-US" sz="1400" dirty="0" smtClean="0"/>
          </a:p>
          <a:p>
            <a:pPr>
              <a:buFont typeface="Arial" pitchFamily="34" charset="0"/>
              <a:buChar char="•"/>
            </a:pPr>
            <a:endParaRPr lang="en-US" sz="1800" dirty="0"/>
          </a:p>
        </p:txBody>
      </p:sp>
      <p:sp>
        <p:nvSpPr>
          <p:cNvPr id="4" name="Slide Number Placeholder 3"/>
          <p:cNvSpPr>
            <a:spLocks noGrp="1"/>
          </p:cNvSpPr>
          <p:nvPr>
            <p:ph type="sldNum" sz="quarter" idx="11"/>
          </p:nvPr>
        </p:nvSpPr>
        <p:spPr/>
        <p:txBody>
          <a:bodyPr/>
          <a:lstStyle/>
          <a:p>
            <a:fld id="{20CB1B59-91B1-44B8-AEB3-F7B71F6B2BC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Model Architecture</a:t>
            </a:r>
            <a:endParaRPr lang="en-US" dirty="0"/>
          </a:p>
        </p:txBody>
      </p:sp>
      <p:sp>
        <p:nvSpPr>
          <p:cNvPr id="49" name="TextBox 48"/>
          <p:cNvSpPr txBox="1"/>
          <p:nvPr/>
        </p:nvSpPr>
        <p:spPr>
          <a:xfrm>
            <a:off x="1981200" y="1219200"/>
            <a:ext cx="2057400" cy="461665"/>
          </a:xfrm>
          <a:prstGeom prst="rect">
            <a:avLst/>
          </a:prstGeom>
          <a:solidFill>
            <a:srgbClr val="FFFFFF"/>
          </a:solidFill>
        </p:spPr>
        <p:txBody>
          <a:bodyPr wrap="square" rtlCol="0">
            <a:spAutoFit/>
          </a:bodyPr>
          <a:lstStyle/>
          <a:p>
            <a:endParaRPr lang="en-US" dirty="0"/>
          </a:p>
        </p:txBody>
      </p:sp>
      <p:sp>
        <p:nvSpPr>
          <p:cNvPr id="8" name="Rectangle 3"/>
          <p:cNvSpPr txBox="1">
            <a:spLocks noChangeArrowheads="1"/>
          </p:cNvSpPr>
          <p:nvPr/>
        </p:nvSpPr>
        <p:spPr bwMode="auto">
          <a:xfrm>
            <a:off x="457200" y="838200"/>
            <a:ext cx="81534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20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r>
              <a:rPr kumimoji="0" lang="en-US" sz="2200" b="0" i="0" u="none" strike="noStrike" kern="0" cap="none" spc="0" normalizeH="0" baseline="0" noProof="0" dirty="0" smtClean="0">
                <a:ln>
                  <a:noFill/>
                </a:ln>
                <a:solidFill>
                  <a:schemeClr val="bg1"/>
                </a:solidFill>
                <a:effectLst/>
                <a:uLnTx/>
                <a:uFillTx/>
                <a:latin typeface="+mn-lt"/>
                <a:ea typeface="+mn-ea"/>
                <a:cs typeface="+mn-cs"/>
              </a:rPr>
              <a:t>Process Analysis</a:t>
            </a:r>
            <a:r>
              <a:rPr kumimoji="0" lang="en-US" sz="2200" b="0" i="0" u="none" strike="noStrike" kern="0" cap="none" spc="0" normalizeH="0" noProof="0" dirty="0" smtClean="0">
                <a:ln>
                  <a:noFill/>
                </a:ln>
                <a:solidFill>
                  <a:schemeClr val="bg1"/>
                </a:solidFill>
                <a:effectLst/>
                <a:uLnTx/>
                <a:uFillTx/>
                <a:latin typeface="+mn-lt"/>
                <a:ea typeface="+mn-ea"/>
                <a:cs typeface="+mn-cs"/>
              </a:rPr>
              <a:t> </a:t>
            </a:r>
            <a:r>
              <a:rPr lang="en-US" sz="2200" kern="0" dirty="0" smtClean="0">
                <a:solidFill>
                  <a:schemeClr val="bg1"/>
                </a:solidFill>
                <a:latin typeface="+mn-lt"/>
              </a:rPr>
              <a:t>Overview</a:t>
            </a:r>
            <a:endParaRPr kumimoji="0" lang="en-US" sz="2200" b="0" i="0" u="none" strike="noStrike" kern="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r>
              <a:rPr lang="en-US" sz="2200" kern="0" baseline="0" dirty="0" smtClean="0">
                <a:solidFill>
                  <a:schemeClr val="bg1"/>
                </a:solidFill>
                <a:latin typeface="+mn-lt"/>
              </a:rPr>
              <a:t>General</a:t>
            </a:r>
            <a:r>
              <a:rPr lang="en-US" sz="2200" kern="0" dirty="0" smtClean="0">
                <a:solidFill>
                  <a:schemeClr val="bg1"/>
                </a:solidFill>
                <a:latin typeface="+mn-lt"/>
              </a:rPr>
              <a:t> Arena Module</a:t>
            </a:r>
          </a:p>
          <a:p>
            <a:pPr marL="800100" lvl="1" indent="-342900">
              <a:spcBef>
                <a:spcPct val="20000"/>
              </a:spcBef>
              <a:buClr>
                <a:srgbClr val="006600"/>
              </a:buClr>
              <a:buFont typeface="Arial" pitchFamily="34" charset="0"/>
              <a:buChar char="•"/>
              <a:defRPr/>
            </a:pPr>
            <a:r>
              <a:rPr lang="en-US" sz="2200" kern="0" dirty="0" smtClean="0">
                <a:solidFill>
                  <a:schemeClr val="bg1"/>
                </a:solidFill>
                <a:latin typeface="+mn-lt"/>
              </a:rPr>
              <a:t>Helpers zones and arrivals</a:t>
            </a:r>
          </a:p>
          <a:p>
            <a:pPr marL="342900" indent="-342900">
              <a:spcBef>
                <a:spcPct val="20000"/>
              </a:spcBef>
              <a:buClr>
                <a:srgbClr val="006600"/>
              </a:buClr>
              <a:buFont typeface="Arial" pitchFamily="34" charset="0"/>
              <a:buChar char="•"/>
            </a:pPr>
            <a:r>
              <a:rPr lang="en-US" sz="2200" kern="0" dirty="0" smtClean="0">
                <a:solidFill>
                  <a:schemeClr val="bg1"/>
                </a:solidFill>
                <a:latin typeface="+mn-lt"/>
              </a:rPr>
              <a:t>General Process Modules</a:t>
            </a:r>
          </a:p>
          <a:p>
            <a:pPr marL="800100" lvl="1" indent="-342900">
              <a:spcBef>
                <a:spcPct val="20000"/>
              </a:spcBef>
              <a:buClr>
                <a:srgbClr val="006600"/>
              </a:buClr>
              <a:buFont typeface="Arial" pitchFamily="34" charset="0"/>
              <a:buChar char="•"/>
            </a:pPr>
            <a:r>
              <a:rPr lang="en-US" sz="2200" kern="0" dirty="0" smtClean="0">
                <a:solidFill>
                  <a:schemeClr val="bg1"/>
                </a:solidFill>
                <a:latin typeface="+mn-lt"/>
              </a:rPr>
              <a:t>Daily Insert/Sunday Packaging raw ads from rack to machine processing</a:t>
            </a:r>
          </a:p>
          <a:p>
            <a:pPr marL="800100" lvl="1" indent="-342900">
              <a:spcBef>
                <a:spcPct val="20000"/>
              </a:spcBef>
              <a:buClr>
                <a:srgbClr val="006600"/>
              </a:buClr>
              <a:buFont typeface="Arial" pitchFamily="34" charset="0"/>
              <a:buChar char="•"/>
            </a:pPr>
            <a:r>
              <a:rPr lang="en-US" sz="2200" kern="0" dirty="0" smtClean="0">
                <a:solidFill>
                  <a:schemeClr val="bg1"/>
                </a:solidFill>
                <a:latin typeface="+mn-lt"/>
              </a:rPr>
              <a:t>Completed Daily Insert pallets  from SLS 1-6 to CSLD/NDSL  </a:t>
            </a:r>
          </a:p>
          <a:p>
            <a:pPr marL="800100" lvl="1" indent="-342900">
              <a:spcBef>
                <a:spcPct val="20000"/>
              </a:spcBef>
              <a:buClr>
                <a:srgbClr val="006600"/>
              </a:buClr>
              <a:buFont typeface="Arial" pitchFamily="34" charset="0"/>
              <a:buChar char="•"/>
            </a:pPr>
            <a:r>
              <a:rPr lang="en-US" sz="2200" kern="0" dirty="0" smtClean="0">
                <a:solidFill>
                  <a:schemeClr val="bg1"/>
                </a:solidFill>
                <a:latin typeface="+mn-lt"/>
              </a:rPr>
              <a:t>Completed Sunday Packaging from Collators 1-4 to rack/NDSL</a:t>
            </a:r>
          </a:p>
          <a:p>
            <a:pPr marL="800100" lvl="1" indent="-342900">
              <a:spcBef>
                <a:spcPct val="20000"/>
              </a:spcBef>
              <a:buClr>
                <a:srgbClr val="006600"/>
              </a:buClr>
              <a:buFont typeface="Arial" pitchFamily="34" charset="0"/>
              <a:buChar char="•"/>
            </a:pPr>
            <a:r>
              <a:rPr lang="en-US" sz="2200" kern="0" dirty="0" smtClean="0">
                <a:solidFill>
                  <a:schemeClr val="bg1"/>
                </a:solidFill>
                <a:latin typeface="+mn-lt"/>
              </a:rPr>
              <a:t>Completed Sunday Packaging from rack to CSLD</a:t>
            </a:r>
          </a:p>
          <a:p>
            <a:pPr marL="342900" indent="-342900">
              <a:spcBef>
                <a:spcPct val="20000"/>
              </a:spcBef>
              <a:buClr>
                <a:srgbClr val="006600"/>
              </a:buClr>
              <a:buFont typeface="Arial" pitchFamily="34" charset="0"/>
              <a:buChar char="•"/>
            </a:pPr>
            <a:r>
              <a:rPr lang="en-US" sz="2200" kern="0" dirty="0" smtClean="0">
                <a:solidFill>
                  <a:schemeClr val="bg1"/>
                </a:solidFill>
                <a:latin typeface="+mn-lt"/>
              </a:rPr>
              <a:t>Schedule Module</a:t>
            </a:r>
          </a:p>
          <a:p>
            <a:pPr marL="342900" indent="-342900">
              <a:spcBef>
                <a:spcPct val="20000"/>
              </a:spcBef>
              <a:buClr>
                <a:srgbClr val="006600"/>
              </a:buClr>
              <a:buFont typeface="Arial" pitchFamily="34" charset="0"/>
              <a:buChar char="•"/>
            </a:pPr>
            <a:r>
              <a:rPr lang="en-US" sz="2200" kern="0" dirty="0" smtClean="0">
                <a:solidFill>
                  <a:schemeClr val="bg1"/>
                </a:solidFill>
                <a:latin typeface="+mn-lt"/>
              </a:rPr>
              <a:t>Output Analysis Module</a:t>
            </a:r>
          </a:p>
          <a:p>
            <a:pPr marL="800100" lvl="1" indent="-342900">
              <a:spcBef>
                <a:spcPct val="20000"/>
              </a:spcBef>
              <a:buClr>
                <a:srgbClr val="006600"/>
              </a:buClr>
              <a:buFont typeface="Arial" pitchFamily="34" charset="0"/>
              <a:buChar char="•"/>
            </a:pPr>
            <a:endParaRPr lang="en-US" sz="2000" kern="0" dirty="0" smtClean="0">
              <a:solidFill>
                <a:schemeClr val="bg1"/>
              </a:solidFill>
              <a:latin typeface="+mn-lt"/>
            </a:endParaRPr>
          </a:p>
          <a:p>
            <a:pPr marL="800100" lvl="1" indent="-342900">
              <a:spcBef>
                <a:spcPct val="20000"/>
              </a:spcBef>
              <a:buClr>
                <a:srgbClr val="006600"/>
              </a:buClr>
              <a:buFont typeface="Arial" pitchFamily="34" charset="0"/>
              <a:buChar char="•"/>
            </a:pPr>
            <a:endParaRPr lang="en-US" sz="2000" kern="0" dirty="0" smtClean="0">
              <a:solidFill>
                <a:schemeClr val="bg1"/>
              </a:solidFill>
              <a:latin typeface="+mn-lt"/>
            </a:endParaRPr>
          </a:p>
          <a:p>
            <a:pPr marL="800100" lvl="1" indent="-342900">
              <a:spcBef>
                <a:spcPct val="20000"/>
              </a:spcBef>
              <a:buClr>
                <a:srgbClr val="006600"/>
              </a:buClr>
              <a:buFont typeface="Arial" pitchFamily="34" charset="0"/>
              <a:buChar char="•"/>
            </a:pPr>
            <a:endParaRPr lang="en-US" sz="2000" kern="0" dirty="0" smtClean="0">
              <a:solidFill>
                <a:schemeClr val="bg1"/>
              </a:solidFill>
              <a:latin typeface="+mn-lt"/>
            </a:endParaRPr>
          </a:p>
          <a:p>
            <a:pPr marL="800100" lvl="1" indent="-342900">
              <a:spcBef>
                <a:spcPct val="20000"/>
              </a:spcBef>
              <a:buClr>
                <a:srgbClr val="006600"/>
              </a:buClr>
            </a:pPr>
            <a:endParaRPr lang="en-US" sz="2000" kern="0" dirty="0" smtClean="0">
              <a:solidFill>
                <a:schemeClr val="bg1"/>
              </a:solidFill>
              <a:latin typeface="+mn-lt"/>
            </a:endParaRPr>
          </a:p>
          <a:p>
            <a:pPr marL="800100" lvl="1" indent="-342900">
              <a:spcBef>
                <a:spcPct val="20000"/>
              </a:spcBef>
              <a:buClr>
                <a:srgbClr val="006600"/>
              </a:buClr>
              <a:buFont typeface="Arial" pitchFamily="34" charset="0"/>
              <a:buChar char="•"/>
            </a:pPr>
            <a:endParaRPr kumimoji="0" lang="en-US" sz="20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smtClean="0">
              <a:ln>
                <a:noFill/>
              </a:ln>
              <a:solidFill>
                <a:schemeClr val="bg1"/>
              </a:solidFill>
              <a:effectLst/>
              <a:uLnTx/>
              <a:uFillTx/>
              <a:latin typeface="+mn-lt"/>
              <a:ea typeface="+mn-ea"/>
              <a:cs typeface="+mn-cs"/>
            </a:endParaRPr>
          </a:p>
          <a:p>
            <a:pPr marL="1143000" marR="0" lvl="2" indent="-228600" algn="l" defTabSz="914400" rtl="0" eaLnBrk="1" fontAlgn="base" latinLnBrk="0" hangingPunct="1">
              <a:lnSpc>
                <a:spcPct val="100000"/>
              </a:lnSpc>
              <a:spcBef>
                <a:spcPct val="20000"/>
              </a:spcBef>
              <a:spcAft>
                <a:spcPct val="0"/>
              </a:spcAft>
              <a:buClr>
                <a:srgbClr val="006600"/>
              </a:buClr>
              <a:buSzTx/>
              <a:buFontTx/>
              <a:buNone/>
              <a:tabLst/>
              <a:defRPr/>
            </a:pPr>
            <a:endParaRPr kumimoji="0" lang="en-US" sz="1000" b="0" i="0" u="none" strike="noStrike" kern="0" cap="none" spc="0" normalizeH="0" baseline="0" noProof="0" dirty="0" smtClean="0">
              <a:ln>
                <a:noFill/>
              </a:ln>
              <a:solidFill>
                <a:schemeClr val="bg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4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
                <a:srgbClr val="006600"/>
              </a:buClr>
              <a:buSzTx/>
              <a:buFont typeface="Arial" pitchFamily="34" charset="0"/>
              <a:buChar char="•"/>
              <a:tabLst/>
              <a:defRPr/>
            </a:pPr>
            <a:endParaRPr kumimoji="0" lang="en-US" sz="1800" b="0" i="0" u="none" strike="noStrike" kern="0" cap="none" spc="0" normalizeH="0" baseline="0" noProof="0" dirty="0">
              <a:ln>
                <a:noFill/>
              </a:ln>
              <a:solidFill>
                <a:schemeClr val="bg1"/>
              </a:solidFill>
              <a:effectLst/>
              <a:uLnTx/>
              <a:uFillTx/>
              <a:latin typeface="+mn-lt"/>
              <a:ea typeface="+mn-ea"/>
              <a:cs typeface="+mn-cs"/>
            </a:endParaRPr>
          </a:p>
        </p:txBody>
      </p:sp>
      <p:sp>
        <p:nvSpPr>
          <p:cNvPr id="5" name="Slide Number Placeholder 4"/>
          <p:cNvSpPr>
            <a:spLocks noGrp="1"/>
          </p:cNvSpPr>
          <p:nvPr>
            <p:ph type="sldNum" sz="quarter" idx="11"/>
          </p:nvPr>
        </p:nvSpPr>
        <p:spPr/>
        <p:txBody>
          <a:bodyPr/>
          <a:lstStyle/>
          <a:p>
            <a:fld id="{20CB1B59-91B1-44B8-AEB3-F7B71F6B2BC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Process Analysis (actual</a:t>
            </a:r>
            <a:r>
              <a:rPr lang="en-US" sz="4000" dirty="0" smtClean="0"/>
              <a:t>)</a:t>
            </a:r>
            <a:endParaRPr lang="en-US" sz="4000" dirty="0"/>
          </a:p>
        </p:txBody>
      </p:sp>
      <p:pic>
        <p:nvPicPr>
          <p:cNvPr id="5" name="Picture 3" descr="C:\Users\cgomolka\AppData\Local\Microsoft\Windows\Temporary Internet Files\Content.IE5\PQ7GU4CO\MC900055037[1].wmf"/>
          <p:cNvPicPr>
            <a:picLocks noChangeAspect="1" noChangeArrowheads="1"/>
          </p:cNvPicPr>
          <p:nvPr/>
        </p:nvPicPr>
        <p:blipFill>
          <a:blip r:embed="rId3" cstate="print"/>
          <a:srcRect/>
          <a:stretch>
            <a:fillRect/>
          </a:stretch>
        </p:blipFill>
        <p:spPr bwMode="auto">
          <a:xfrm>
            <a:off x="1524000" y="2286000"/>
            <a:ext cx="906463" cy="877888"/>
          </a:xfrm>
          <a:prstGeom prst="rect">
            <a:avLst/>
          </a:prstGeom>
          <a:noFill/>
          <a:ln w="9525">
            <a:noFill/>
            <a:miter lim="800000"/>
            <a:headEnd/>
            <a:tailEnd/>
          </a:ln>
        </p:spPr>
      </p:pic>
      <p:pic>
        <p:nvPicPr>
          <p:cNvPr id="6" name="Picture 4" descr="C:\Users\cgomolka\AppData\Local\Microsoft\Windows\Temporary Internet Files\Content.IE5\JNWZXM8X\MC900434835[1].png"/>
          <p:cNvPicPr>
            <a:picLocks noChangeAspect="1" noChangeArrowheads="1"/>
          </p:cNvPicPr>
          <p:nvPr/>
        </p:nvPicPr>
        <p:blipFill>
          <a:blip r:embed="rId4" cstate="print"/>
          <a:srcRect/>
          <a:stretch>
            <a:fillRect/>
          </a:stretch>
        </p:blipFill>
        <p:spPr bwMode="auto">
          <a:xfrm>
            <a:off x="228600" y="1600200"/>
            <a:ext cx="762000" cy="762000"/>
          </a:xfrm>
          <a:prstGeom prst="rect">
            <a:avLst/>
          </a:prstGeom>
          <a:noFill/>
          <a:ln w="9525">
            <a:noFill/>
            <a:miter lim="800000"/>
            <a:headEnd/>
            <a:tailEnd/>
          </a:ln>
        </p:spPr>
      </p:pic>
      <p:grpSp>
        <p:nvGrpSpPr>
          <p:cNvPr id="2" name="Group 14"/>
          <p:cNvGrpSpPr>
            <a:grpSpLocks/>
          </p:cNvGrpSpPr>
          <p:nvPr/>
        </p:nvGrpSpPr>
        <p:grpSpPr bwMode="auto">
          <a:xfrm>
            <a:off x="6553200" y="1295400"/>
            <a:ext cx="2590799" cy="1524002"/>
            <a:chOff x="5544207" y="2432295"/>
            <a:chExt cx="1965434" cy="897516"/>
          </a:xfrm>
        </p:grpSpPr>
        <p:pic>
          <p:nvPicPr>
            <p:cNvPr id="8" name="Picture 4" descr="IMG_1663"/>
            <p:cNvPicPr>
              <a:picLocks noChangeAspect="1" noChangeArrowheads="1"/>
            </p:cNvPicPr>
            <p:nvPr/>
          </p:nvPicPr>
          <p:blipFill>
            <a:blip r:embed="rId5" cstate="print"/>
            <a:srcRect/>
            <a:stretch>
              <a:fillRect/>
            </a:stretch>
          </p:blipFill>
          <p:spPr bwMode="auto">
            <a:xfrm>
              <a:off x="5544207" y="2656674"/>
              <a:ext cx="1641716" cy="673137"/>
            </a:xfrm>
            <a:prstGeom prst="rect">
              <a:avLst/>
            </a:prstGeom>
            <a:noFill/>
            <a:ln w="9525">
              <a:noFill/>
              <a:miter lim="800000"/>
              <a:headEnd/>
              <a:tailEnd/>
            </a:ln>
          </p:spPr>
        </p:pic>
        <p:sp>
          <p:nvSpPr>
            <p:cNvPr id="9" name="TextBox 9"/>
            <p:cNvSpPr txBox="1">
              <a:spLocks noChangeArrowheads="1"/>
            </p:cNvSpPr>
            <p:nvPr/>
          </p:nvSpPr>
          <p:spPr bwMode="auto">
            <a:xfrm>
              <a:off x="5833241" y="2432295"/>
              <a:ext cx="1676400" cy="217507"/>
            </a:xfrm>
            <a:prstGeom prst="rect">
              <a:avLst/>
            </a:prstGeom>
            <a:noFill/>
            <a:ln w="9525">
              <a:noFill/>
              <a:miter lim="800000"/>
              <a:headEnd/>
              <a:tailEnd/>
            </a:ln>
          </p:spPr>
          <p:txBody>
            <a:bodyPr>
              <a:spAutoFit/>
            </a:bodyPr>
            <a:lstStyle/>
            <a:p>
              <a:r>
                <a:rPr lang="en-US" sz="1800" dirty="0" smtClean="0"/>
                <a:t>Daily Insert</a:t>
              </a:r>
              <a:endParaRPr lang="en-US" sz="1800" dirty="0"/>
            </a:p>
          </p:txBody>
        </p:sp>
      </p:grpSp>
      <p:grpSp>
        <p:nvGrpSpPr>
          <p:cNvPr id="3" name="Group 15"/>
          <p:cNvGrpSpPr>
            <a:grpSpLocks/>
          </p:cNvGrpSpPr>
          <p:nvPr/>
        </p:nvGrpSpPr>
        <p:grpSpPr bwMode="auto">
          <a:xfrm>
            <a:off x="6553204" y="4724400"/>
            <a:ext cx="2971796" cy="1524643"/>
            <a:chOff x="3657600" y="3733800"/>
            <a:chExt cx="1804304" cy="851966"/>
          </a:xfrm>
        </p:grpSpPr>
        <p:pic>
          <p:nvPicPr>
            <p:cNvPr id="11" name="Picture 4" descr="IMG_1671"/>
            <p:cNvPicPr>
              <a:picLocks noChangeAspect="1" noChangeArrowheads="1"/>
            </p:cNvPicPr>
            <p:nvPr/>
          </p:nvPicPr>
          <p:blipFill>
            <a:blip r:embed="rId6" cstate="print"/>
            <a:srcRect/>
            <a:stretch>
              <a:fillRect/>
            </a:stretch>
          </p:blipFill>
          <p:spPr bwMode="auto">
            <a:xfrm>
              <a:off x="3657600" y="3946702"/>
              <a:ext cx="1295400" cy="639064"/>
            </a:xfrm>
            <a:prstGeom prst="rect">
              <a:avLst/>
            </a:prstGeom>
            <a:noFill/>
            <a:ln w="9525">
              <a:noFill/>
              <a:miter lim="800000"/>
              <a:headEnd/>
              <a:tailEnd/>
            </a:ln>
          </p:spPr>
        </p:pic>
        <p:sp>
          <p:nvSpPr>
            <p:cNvPr id="12" name="TextBox 11"/>
            <p:cNvSpPr txBox="1">
              <a:spLocks noChangeArrowheads="1"/>
            </p:cNvSpPr>
            <p:nvPr/>
          </p:nvSpPr>
          <p:spPr bwMode="auto">
            <a:xfrm>
              <a:off x="3703862" y="3733800"/>
              <a:ext cx="1758042" cy="206382"/>
            </a:xfrm>
            <a:prstGeom prst="rect">
              <a:avLst/>
            </a:prstGeom>
            <a:noFill/>
            <a:ln w="9525">
              <a:noFill/>
              <a:miter lim="800000"/>
              <a:headEnd/>
              <a:tailEnd/>
            </a:ln>
          </p:spPr>
          <p:txBody>
            <a:bodyPr wrap="square">
              <a:spAutoFit/>
            </a:bodyPr>
            <a:lstStyle/>
            <a:p>
              <a:r>
                <a:rPr lang="en-US" sz="1800" dirty="0" smtClean="0"/>
                <a:t>Sunday Packaging</a:t>
              </a:r>
              <a:endParaRPr lang="en-US" sz="1800" dirty="0"/>
            </a:p>
          </p:txBody>
        </p:sp>
      </p:grpSp>
      <p:grpSp>
        <p:nvGrpSpPr>
          <p:cNvPr id="4" name="Group 13"/>
          <p:cNvGrpSpPr>
            <a:grpSpLocks/>
          </p:cNvGrpSpPr>
          <p:nvPr/>
        </p:nvGrpSpPr>
        <p:grpSpPr bwMode="auto">
          <a:xfrm>
            <a:off x="4191000" y="2590800"/>
            <a:ext cx="1295400" cy="1219200"/>
            <a:chOff x="3124200" y="1981200"/>
            <a:chExt cx="1296098" cy="1219200"/>
          </a:xfrm>
        </p:grpSpPr>
        <p:pic>
          <p:nvPicPr>
            <p:cNvPr id="14" name="Picture 4" descr="IMG_1677"/>
            <p:cNvPicPr>
              <a:picLocks noChangeAspect="1" noChangeArrowheads="1"/>
            </p:cNvPicPr>
            <p:nvPr/>
          </p:nvPicPr>
          <p:blipFill>
            <a:blip r:embed="rId7" cstate="print"/>
            <a:srcRect l="34949"/>
            <a:stretch>
              <a:fillRect/>
            </a:stretch>
          </p:blipFill>
          <p:spPr bwMode="auto">
            <a:xfrm>
              <a:off x="3124200" y="2286000"/>
              <a:ext cx="1173795" cy="914400"/>
            </a:xfrm>
            <a:prstGeom prst="rect">
              <a:avLst/>
            </a:prstGeom>
            <a:noFill/>
            <a:ln w="9525">
              <a:noFill/>
              <a:miter lim="800000"/>
              <a:headEnd/>
              <a:tailEnd/>
            </a:ln>
          </p:spPr>
        </p:pic>
        <p:sp>
          <p:nvSpPr>
            <p:cNvPr id="15" name="TextBox 12"/>
            <p:cNvSpPr txBox="1">
              <a:spLocks noChangeArrowheads="1"/>
            </p:cNvSpPr>
            <p:nvPr/>
          </p:nvSpPr>
          <p:spPr bwMode="auto">
            <a:xfrm>
              <a:off x="3276682" y="1981200"/>
              <a:ext cx="1143616" cy="366713"/>
            </a:xfrm>
            <a:prstGeom prst="rect">
              <a:avLst/>
            </a:prstGeom>
            <a:noFill/>
            <a:ln w="9525">
              <a:noFill/>
              <a:miter lim="800000"/>
              <a:headEnd/>
              <a:tailEnd/>
            </a:ln>
          </p:spPr>
          <p:txBody>
            <a:bodyPr>
              <a:spAutoFit/>
            </a:bodyPr>
            <a:lstStyle/>
            <a:p>
              <a:r>
                <a:rPr lang="en-US" sz="1800" dirty="0"/>
                <a:t>Racks</a:t>
              </a:r>
            </a:p>
          </p:txBody>
        </p:sp>
      </p:grpSp>
      <p:sp>
        <p:nvSpPr>
          <p:cNvPr id="16" name="Left-Right Arrow 15"/>
          <p:cNvSpPr/>
          <p:nvPr/>
        </p:nvSpPr>
        <p:spPr>
          <a:xfrm rot="19545306">
            <a:off x="5346267" y="2384345"/>
            <a:ext cx="1206500" cy="144462"/>
          </a:xfrm>
          <a:prstGeom prst="lef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Left-Right Arrow 16"/>
          <p:cNvSpPr>
            <a:spLocks noChangeArrowheads="1"/>
          </p:cNvSpPr>
          <p:nvPr/>
        </p:nvSpPr>
        <p:spPr bwMode="auto">
          <a:xfrm rot="12073312">
            <a:off x="2569452" y="2929971"/>
            <a:ext cx="1482907" cy="159857"/>
          </a:xfrm>
          <a:prstGeom prst="leftRightArrow">
            <a:avLst>
              <a:gd name="adj1" fmla="val 50000"/>
              <a:gd name="adj2" fmla="val 49989"/>
            </a:avLst>
          </a:prstGeom>
          <a:noFill/>
          <a:ln w="25400" algn="ctr">
            <a:solidFill>
              <a:schemeClr val="bg1"/>
            </a:solidFill>
            <a:miter lim="800000"/>
            <a:headEnd/>
            <a:tailEnd/>
          </a:ln>
        </p:spPr>
        <p:txBody>
          <a:bodyPr rot="10800000" anchor="ctr"/>
          <a:lstStyle/>
          <a:p>
            <a:pPr algn="ctr">
              <a:defRPr/>
            </a:pPr>
            <a:endParaRPr lang="en-US" dirty="0">
              <a:solidFill>
                <a:schemeClr val="lt1"/>
              </a:solidFill>
              <a:latin typeface="+mn-lt"/>
              <a:cs typeface="+mn-cs"/>
            </a:endParaRPr>
          </a:p>
        </p:txBody>
      </p:sp>
      <p:sp>
        <p:nvSpPr>
          <p:cNvPr id="18" name="Left-Right Arrow 17"/>
          <p:cNvSpPr/>
          <p:nvPr/>
        </p:nvSpPr>
        <p:spPr>
          <a:xfrm rot="1763826">
            <a:off x="757103" y="2146475"/>
            <a:ext cx="717550" cy="168275"/>
          </a:xfrm>
          <a:prstGeom prst="leftRightArrow">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TextBox 19"/>
          <p:cNvSpPr txBox="1">
            <a:spLocks noChangeArrowheads="1"/>
          </p:cNvSpPr>
          <p:nvPr/>
        </p:nvSpPr>
        <p:spPr bwMode="auto">
          <a:xfrm>
            <a:off x="152400" y="1219200"/>
            <a:ext cx="1143000" cy="461665"/>
          </a:xfrm>
          <a:prstGeom prst="rect">
            <a:avLst/>
          </a:prstGeom>
          <a:noFill/>
          <a:ln w="9525">
            <a:noFill/>
            <a:miter lim="800000"/>
            <a:headEnd/>
            <a:tailEnd/>
          </a:ln>
        </p:spPr>
        <p:txBody>
          <a:bodyPr>
            <a:spAutoFit/>
          </a:bodyPr>
          <a:lstStyle/>
          <a:p>
            <a:r>
              <a:rPr lang="en-US" sz="1800" dirty="0" smtClean="0"/>
              <a:t>Trucks</a:t>
            </a:r>
            <a:r>
              <a:rPr lang="en-US" dirty="0" smtClean="0"/>
              <a:t> </a:t>
            </a:r>
            <a:endParaRPr lang="en-US" dirty="0"/>
          </a:p>
        </p:txBody>
      </p:sp>
      <p:sp>
        <p:nvSpPr>
          <p:cNvPr id="20" name="TextBox 20"/>
          <p:cNvSpPr txBox="1">
            <a:spLocks noChangeArrowheads="1"/>
          </p:cNvSpPr>
          <p:nvPr/>
        </p:nvSpPr>
        <p:spPr bwMode="auto">
          <a:xfrm>
            <a:off x="1447800" y="1676400"/>
            <a:ext cx="1524000" cy="646331"/>
          </a:xfrm>
          <a:prstGeom prst="rect">
            <a:avLst/>
          </a:prstGeom>
          <a:noFill/>
          <a:ln w="9525">
            <a:noFill/>
            <a:miter lim="800000"/>
            <a:headEnd/>
            <a:tailEnd/>
          </a:ln>
        </p:spPr>
        <p:txBody>
          <a:bodyPr wrap="square">
            <a:spAutoFit/>
          </a:bodyPr>
          <a:lstStyle/>
          <a:p>
            <a:r>
              <a:rPr lang="en-US" sz="1800" dirty="0" smtClean="0"/>
              <a:t>Materials Handling</a:t>
            </a:r>
            <a:endParaRPr lang="en-US" sz="1800" dirty="0"/>
          </a:p>
        </p:txBody>
      </p:sp>
      <p:sp>
        <p:nvSpPr>
          <p:cNvPr id="21" name="Left-Right Arrow 20"/>
          <p:cNvSpPr/>
          <p:nvPr/>
        </p:nvSpPr>
        <p:spPr bwMode="auto">
          <a:xfrm rot="2344251">
            <a:off x="4769877" y="4526929"/>
            <a:ext cx="1850375" cy="166342"/>
          </a:xfrm>
          <a:prstGeom prst="lef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 name="Left-Right Arrow 21"/>
          <p:cNvSpPr/>
          <p:nvPr/>
        </p:nvSpPr>
        <p:spPr bwMode="auto">
          <a:xfrm rot="21044967" flipV="1">
            <a:off x="2495500" y="1967955"/>
            <a:ext cx="3611758" cy="152132"/>
          </a:xfrm>
          <a:prstGeom prst="lef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Left-Right Arrow 22"/>
          <p:cNvSpPr/>
          <p:nvPr/>
        </p:nvSpPr>
        <p:spPr bwMode="auto">
          <a:xfrm rot="1888135">
            <a:off x="1666962" y="4490668"/>
            <a:ext cx="5000992" cy="205068"/>
          </a:xfrm>
          <a:prstGeom prst="lef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TextBox 23"/>
          <p:cNvSpPr txBox="1"/>
          <p:nvPr/>
        </p:nvSpPr>
        <p:spPr>
          <a:xfrm rot="21101869">
            <a:off x="3284966" y="1682826"/>
            <a:ext cx="2220007" cy="276999"/>
          </a:xfrm>
          <a:prstGeom prst="rect">
            <a:avLst/>
          </a:prstGeom>
          <a:noFill/>
        </p:spPr>
        <p:txBody>
          <a:bodyPr wrap="square" rtlCol="0">
            <a:spAutoFit/>
          </a:bodyPr>
          <a:lstStyle/>
          <a:p>
            <a:r>
              <a:rPr lang="en-US" sz="1200" dirty="0" smtClean="0"/>
              <a:t>2a. Daily Insert Ads  </a:t>
            </a:r>
            <a:endParaRPr lang="en-US" sz="1200" dirty="0"/>
          </a:p>
        </p:txBody>
      </p:sp>
      <p:sp>
        <p:nvSpPr>
          <p:cNvPr id="25" name="TextBox 24"/>
          <p:cNvSpPr txBox="1"/>
          <p:nvPr/>
        </p:nvSpPr>
        <p:spPr>
          <a:xfrm>
            <a:off x="1295400" y="1219200"/>
            <a:ext cx="3118861" cy="276999"/>
          </a:xfrm>
          <a:prstGeom prst="rect">
            <a:avLst/>
          </a:prstGeom>
          <a:noFill/>
        </p:spPr>
        <p:txBody>
          <a:bodyPr wrap="square" rtlCol="0">
            <a:spAutoFit/>
          </a:bodyPr>
          <a:lstStyle/>
          <a:p>
            <a:r>
              <a:rPr lang="en-US" sz="1200" dirty="0" smtClean="0"/>
              <a:t>1. Daily Insert Ads &amp; Sunday Packaging   </a:t>
            </a:r>
            <a:endParaRPr lang="en-US" sz="1200" dirty="0"/>
          </a:p>
        </p:txBody>
      </p:sp>
      <p:cxnSp>
        <p:nvCxnSpPr>
          <p:cNvPr id="27" name="Straight Arrow Connector 26"/>
          <p:cNvCxnSpPr/>
          <p:nvPr/>
        </p:nvCxnSpPr>
        <p:spPr bwMode="auto">
          <a:xfrm rot="5400000">
            <a:off x="1181100" y="1562100"/>
            <a:ext cx="53340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8" name="TextBox 27"/>
          <p:cNvSpPr txBox="1"/>
          <p:nvPr/>
        </p:nvSpPr>
        <p:spPr>
          <a:xfrm rot="1916340">
            <a:off x="2773852" y="4089508"/>
            <a:ext cx="2576384" cy="276999"/>
          </a:xfrm>
          <a:prstGeom prst="rect">
            <a:avLst/>
          </a:prstGeom>
          <a:noFill/>
        </p:spPr>
        <p:txBody>
          <a:bodyPr wrap="square" rtlCol="0">
            <a:spAutoFit/>
          </a:bodyPr>
          <a:lstStyle/>
          <a:p>
            <a:r>
              <a:rPr lang="en-US" sz="1200" dirty="0" smtClean="0"/>
              <a:t>2a. Sunday Packaging  </a:t>
            </a:r>
            <a:endParaRPr lang="en-US" sz="1200" dirty="0"/>
          </a:p>
        </p:txBody>
      </p:sp>
      <p:sp>
        <p:nvSpPr>
          <p:cNvPr id="31" name="TextBox 30"/>
          <p:cNvSpPr txBox="1"/>
          <p:nvPr/>
        </p:nvSpPr>
        <p:spPr>
          <a:xfrm>
            <a:off x="6629400" y="3581400"/>
            <a:ext cx="1981200" cy="461665"/>
          </a:xfrm>
          <a:prstGeom prst="rect">
            <a:avLst/>
          </a:prstGeom>
          <a:solidFill>
            <a:schemeClr val="bg2">
              <a:lumMod val="40000"/>
              <a:lumOff val="60000"/>
            </a:schemeClr>
          </a:solidFill>
          <a:ln>
            <a:noFill/>
          </a:ln>
        </p:spPr>
        <p:txBody>
          <a:bodyPr wrap="square" rtlCol="0">
            <a:spAutoFit/>
          </a:bodyPr>
          <a:lstStyle/>
          <a:p>
            <a:pPr algn="ctr"/>
            <a:r>
              <a:rPr lang="en-US" dirty="0" smtClean="0"/>
              <a:t>Run of Press</a:t>
            </a:r>
            <a:endParaRPr lang="en-US" dirty="0"/>
          </a:p>
        </p:txBody>
      </p:sp>
      <p:sp>
        <p:nvSpPr>
          <p:cNvPr id="32" name="Right Arrow 31"/>
          <p:cNvSpPr/>
          <p:nvPr/>
        </p:nvSpPr>
        <p:spPr bwMode="auto">
          <a:xfrm rot="16200000">
            <a:off x="7277100" y="3162300"/>
            <a:ext cx="533400" cy="152400"/>
          </a:xfrm>
          <a:prstGeom prst="rightArrow">
            <a:avLst/>
          </a:prstGeom>
          <a:noFill/>
          <a:ln w="28575" cap="flat" cmpd="sng" algn="ctr">
            <a:solidFill>
              <a:schemeClr val="bg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4" name="TextBox 33"/>
          <p:cNvSpPr txBox="1"/>
          <p:nvPr/>
        </p:nvSpPr>
        <p:spPr>
          <a:xfrm>
            <a:off x="7620001" y="3124201"/>
            <a:ext cx="1371600" cy="276999"/>
          </a:xfrm>
          <a:prstGeom prst="rect">
            <a:avLst/>
          </a:prstGeom>
          <a:noFill/>
        </p:spPr>
        <p:txBody>
          <a:bodyPr wrap="square" rtlCol="0">
            <a:spAutoFit/>
          </a:bodyPr>
          <a:lstStyle/>
          <a:p>
            <a:r>
              <a:rPr lang="en-US" sz="1200" dirty="0" smtClean="0"/>
              <a:t>2c. Jackets  </a:t>
            </a:r>
            <a:endParaRPr lang="en-US" sz="1200" dirty="0"/>
          </a:p>
        </p:txBody>
      </p:sp>
      <p:sp>
        <p:nvSpPr>
          <p:cNvPr id="36" name="TextBox 35"/>
          <p:cNvSpPr txBox="1"/>
          <p:nvPr/>
        </p:nvSpPr>
        <p:spPr>
          <a:xfrm rot="21039803">
            <a:off x="3360564" y="2083246"/>
            <a:ext cx="2220007" cy="276999"/>
          </a:xfrm>
          <a:prstGeom prst="rect">
            <a:avLst/>
          </a:prstGeom>
          <a:noFill/>
        </p:spPr>
        <p:txBody>
          <a:bodyPr wrap="square" rtlCol="0">
            <a:spAutoFit/>
          </a:bodyPr>
          <a:lstStyle/>
          <a:p>
            <a:r>
              <a:rPr lang="en-US" sz="1200" dirty="0" smtClean="0"/>
              <a:t>3a. Completed Jackets   </a:t>
            </a:r>
            <a:endParaRPr lang="en-US" sz="1200" dirty="0"/>
          </a:p>
        </p:txBody>
      </p:sp>
      <p:sp>
        <p:nvSpPr>
          <p:cNvPr id="37" name="TextBox 36"/>
          <p:cNvSpPr txBox="1"/>
          <p:nvPr/>
        </p:nvSpPr>
        <p:spPr>
          <a:xfrm rot="1889317">
            <a:off x="2541275" y="4568364"/>
            <a:ext cx="2690098" cy="276999"/>
          </a:xfrm>
          <a:prstGeom prst="rect">
            <a:avLst/>
          </a:prstGeom>
          <a:noFill/>
        </p:spPr>
        <p:txBody>
          <a:bodyPr wrap="square" rtlCol="0">
            <a:spAutoFit/>
          </a:bodyPr>
          <a:lstStyle/>
          <a:p>
            <a:r>
              <a:rPr lang="en-US" sz="1200" dirty="0" smtClean="0"/>
              <a:t>3b. Collated Sunday Packaging   </a:t>
            </a:r>
            <a:endParaRPr lang="en-US" sz="1200" dirty="0"/>
          </a:p>
        </p:txBody>
      </p:sp>
      <p:sp>
        <p:nvSpPr>
          <p:cNvPr id="33" name="Slide Number Placeholder 32"/>
          <p:cNvSpPr>
            <a:spLocks noGrp="1"/>
          </p:cNvSpPr>
          <p:nvPr>
            <p:ph type="sldNum" sz="quarter" idx="11"/>
          </p:nvPr>
        </p:nvSpPr>
        <p:spPr/>
        <p:txBody>
          <a:bodyPr/>
          <a:lstStyle/>
          <a:p>
            <a:fld id="{20CB1B59-91B1-44B8-AEB3-F7B71F6B2BC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Process Analysis (scope)</a:t>
            </a:r>
            <a:endParaRPr lang="en-US" dirty="0"/>
          </a:p>
        </p:txBody>
      </p:sp>
      <p:pic>
        <p:nvPicPr>
          <p:cNvPr id="5" name="Picture 3" descr="C:\Users\cgomolka\AppData\Local\Microsoft\Windows\Temporary Internet Files\Content.IE5\PQ7GU4CO\MC900055037[1].wmf"/>
          <p:cNvPicPr>
            <a:picLocks noChangeAspect="1" noChangeArrowheads="1"/>
          </p:cNvPicPr>
          <p:nvPr/>
        </p:nvPicPr>
        <p:blipFill>
          <a:blip r:embed="rId3" cstate="print"/>
          <a:srcRect/>
          <a:stretch>
            <a:fillRect/>
          </a:stretch>
        </p:blipFill>
        <p:spPr bwMode="auto">
          <a:xfrm>
            <a:off x="1143000" y="2286000"/>
            <a:ext cx="906463" cy="877888"/>
          </a:xfrm>
          <a:prstGeom prst="rect">
            <a:avLst/>
          </a:prstGeom>
          <a:noFill/>
          <a:ln w="9525">
            <a:noFill/>
            <a:miter lim="800000"/>
            <a:headEnd/>
            <a:tailEnd/>
          </a:ln>
        </p:spPr>
      </p:pic>
      <p:grpSp>
        <p:nvGrpSpPr>
          <p:cNvPr id="2" name="Group 14"/>
          <p:cNvGrpSpPr>
            <a:grpSpLocks/>
          </p:cNvGrpSpPr>
          <p:nvPr/>
        </p:nvGrpSpPr>
        <p:grpSpPr bwMode="auto">
          <a:xfrm>
            <a:off x="6172200" y="1295400"/>
            <a:ext cx="2590799" cy="1524002"/>
            <a:chOff x="5544207" y="2432295"/>
            <a:chExt cx="1965434" cy="897516"/>
          </a:xfrm>
        </p:grpSpPr>
        <p:pic>
          <p:nvPicPr>
            <p:cNvPr id="8" name="Picture 4" descr="IMG_1663"/>
            <p:cNvPicPr>
              <a:picLocks noChangeAspect="1" noChangeArrowheads="1"/>
            </p:cNvPicPr>
            <p:nvPr/>
          </p:nvPicPr>
          <p:blipFill>
            <a:blip r:embed="rId4" cstate="print"/>
            <a:srcRect/>
            <a:stretch>
              <a:fillRect/>
            </a:stretch>
          </p:blipFill>
          <p:spPr bwMode="auto">
            <a:xfrm>
              <a:off x="5544207" y="2656674"/>
              <a:ext cx="1641716" cy="673137"/>
            </a:xfrm>
            <a:prstGeom prst="rect">
              <a:avLst/>
            </a:prstGeom>
            <a:noFill/>
            <a:ln w="9525">
              <a:noFill/>
              <a:miter lim="800000"/>
              <a:headEnd/>
              <a:tailEnd/>
            </a:ln>
          </p:spPr>
        </p:pic>
        <p:sp>
          <p:nvSpPr>
            <p:cNvPr id="9" name="TextBox 9"/>
            <p:cNvSpPr txBox="1">
              <a:spLocks noChangeArrowheads="1"/>
            </p:cNvSpPr>
            <p:nvPr/>
          </p:nvSpPr>
          <p:spPr bwMode="auto">
            <a:xfrm>
              <a:off x="5833241" y="2432295"/>
              <a:ext cx="1676400" cy="217507"/>
            </a:xfrm>
            <a:prstGeom prst="rect">
              <a:avLst/>
            </a:prstGeom>
            <a:noFill/>
            <a:ln w="9525">
              <a:noFill/>
              <a:miter lim="800000"/>
              <a:headEnd/>
              <a:tailEnd/>
            </a:ln>
          </p:spPr>
          <p:txBody>
            <a:bodyPr>
              <a:spAutoFit/>
            </a:bodyPr>
            <a:lstStyle/>
            <a:p>
              <a:r>
                <a:rPr lang="en-US" sz="1800" dirty="0" smtClean="0"/>
                <a:t>Daily Insert</a:t>
              </a:r>
              <a:endParaRPr lang="en-US" sz="1800" dirty="0"/>
            </a:p>
          </p:txBody>
        </p:sp>
      </p:grpSp>
      <p:grpSp>
        <p:nvGrpSpPr>
          <p:cNvPr id="3" name="Group 15"/>
          <p:cNvGrpSpPr>
            <a:grpSpLocks/>
          </p:cNvGrpSpPr>
          <p:nvPr/>
        </p:nvGrpSpPr>
        <p:grpSpPr bwMode="auto">
          <a:xfrm>
            <a:off x="6172204" y="4267200"/>
            <a:ext cx="2971796" cy="1524643"/>
            <a:chOff x="3657600" y="3733800"/>
            <a:chExt cx="1804304" cy="851966"/>
          </a:xfrm>
        </p:grpSpPr>
        <p:pic>
          <p:nvPicPr>
            <p:cNvPr id="11" name="Picture 4" descr="IMG_1671"/>
            <p:cNvPicPr>
              <a:picLocks noChangeAspect="1" noChangeArrowheads="1"/>
            </p:cNvPicPr>
            <p:nvPr/>
          </p:nvPicPr>
          <p:blipFill>
            <a:blip r:embed="rId5" cstate="print"/>
            <a:srcRect/>
            <a:stretch>
              <a:fillRect/>
            </a:stretch>
          </p:blipFill>
          <p:spPr bwMode="auto">
            <a:xfrm>
              <a:off x="3657600" y="3946702"/>
              <a:ext cx="1295400" cy="639064"/>
            </a:xfrm>
            <a:prstGeom prst="rect">
              <a:avLst/>
            </a:prstGeom>
            <a:noFill/>
            <a:ln w="9525">
              <a:noFill/>
              <a:miter lim="800000"/>
              <a:headEnd/>
              <a:tailEnd/>
            </a:ln>
          </p:spPr>
        </p:pic>
        <p:sp>
          <p:nvSpPr>
            <p:cNvPr id="12" name="TextBox 11"/>
            <p:cNvSpPr txBox="1">
              <a:spLocks noChangeArrowheads="1"/>
            </p:cNvSpPr>
            <p:nvPr/>
          </p:nvSpPr>
          <p:spPr bwMode="auto">
            <a:xfrm>
              <a:off x="3703862" y="3733800"/>
              <a:ext cx="1758042" cy="206382"/>
            </a:xfrm>
            <a:prstGeom prst="rect">
              <a:avLst/>
            </a:prstGeom>
            <a:noFill/>
            <a:ln w="9525">
              <a:noFill/>
              <a:miter lim="800000"/>
              <a:headEnd/>
              <a:tailEnd/>
            </a:ln>
          </p:spPr>
          <p:txBody>
            <a:bodyPr wrap="square">
              <a:spAutoFit/>
            </a:bodyPr>
            <a:lstStyle/>
            <a:p>
              <a:r>
                <a:rPr lang="en-US" sz="1800" dirty="0" smtClean="0"/>
                <a:t>Sunday Packaging</a:t>
              </a:r>
              <a:endParaRPr lang="en-US" sz="1800" dirty="0"/>
            </a:p>
          </p:txBody>
        </p:sp>
      </p:grpSp>
      <p:grpSp>
        <p:nvGrpSpPr>
          <p:cNvPr id="4" name="Group 13"/>
          <p:cNvGrpSpPr>
            <a:grpSpLocks/>
          </p:cNvGrpSpPr>
          <p:nvPr/>
        </p:nvGrpSpPr>
        <p:grpSpPr bwMode="auto">
          <a:xfrm>
            <a:off x="3581400" y="2667000"/>
            <a:ext cx="1295400" cy="1143000"/>
            <a:chOff x="3124200" y="1981200"/>
            <a:chExt cx="1296098" cy="1219200"/>
          </a:xfrm>
        </p:grpSpPr>
        <p:pic>
          <p:nvPicPr>
            <p:cNvPr id="14" name="Picture 4" descr="IMG_1677"/>
            <p:cNvPicPr>
              <a:picLocks noChangeAspect="1" noChangeArrowheads="1"/>
            </p:cNvPicPr>
            <p:nvPr/>
          </p:nvPicPr>
          <p:blipFill>
            <a:blip r:embed="rId6" cstate="print"/>
            <a:srcRect l="34949"/>
            <a:stretch>
              <a:fillRect/>
            </a:stretch>
          </p:blipFill>
          <p:spPr bwMode="auto">
            <a:xfrm>
              <a:off x="3124200" y="2286000"/>
              <a:ext cx="1173795" cy="914400"/>
            </a:xfrm>
            <a:prstGeom prst="rect">
              <a:avLst/>
            </a:prstGeom>
            <a:noFill/>
            <a:ln w="9525">
              <a:noFill/>
              <a:miter lim="800000"/>
              <a:headEnd/>
              <a:tailEnd/>
            </a:ln>
          </p:spPr>
        </p:pic>
        <p:sp>
          <p:nvSpPr>
            <p:cNvPr id="15" name="TextBox 12"/>
            <p:cNvSpPr txBox="1">
              <a:spLocks noChangeArrowheads="1"/>
            </p:cNvSpPr>
            <p:nvPr/>
          </p:nvSpPr>
          <p:spPr bwMode="auto">
            <a:xfrm>
              <a:off x="3276682" y="1981200"/>
              <a:ext cx="1143616" cy="366713"/>
            </a:xfrm>
            <a:prstGeom prst="rect">
              <a:avLst/>
            </a:prstGeom>
            <a:noFill/>
            <a:ln w="9525">
              <a:noFill/>
              <a:miter lim="800000"/>
              <a:headEnd/>
              <a:tailEnd/>
            </a:ln>
          </p:spPr>
          <p:txBody>
            <a:bodyPr>
              <a:spAutoFit/>
            </a:bodyPr>
            <a:lstStyle/>
            <a:p>
              <a:r>
                <a:rPr lang="en-US" sz="1800" dirty="0" smtClean="0"/>
                <a:t>Racks</a:t>
              </a:r>
              <a:endParaRPr lang="en-US" sz="1800" dirty="0"/>
            </a:p>
          </p:txBody>
        </p:sp>
      </p:grpSp>
      <p:sp>
        <p:nvSpPr>
          <p:cNvPr id="20" name="TextBox 20"/>
          <p:cNvSpPr txBox="1">
            <a:spLocks noChangeArrowheads="1"/>
          </p:cNvSpPr>
          <p:nvPr/>
        </p:nvSpPr>
        <p:spPr bwMode="auto">
          <a:xfrm>
            <a:off x="1066800" y="1676400"/>
            <a:ext cx="1524000" cy="646331"/>
          </a:xfrm>
          <a:prstGeom prst="rect">
            <a:avLst/>
          </a:prstGeom>
          <a:noFill/>
          <a:ln w="9525">
            <a:noFill/>
            <a:miter lim="800000"/>
            <a:headEnd/>
            <a:tailEnd/>
          </a:ln>
        </p:spPr>
        <p:txBody>
          <a:bodyPr wrap="square">
            <a:spAutoFit/>
          </a:bodyPr>
          <a:lstStyle/>
          <a:p>
            <a:r>
              <a:rPr lang="en-US" sz="1800" dirty="0" smtClean="0"/>
              <a:t>Materials Handling</a:t>
            </a:r>
            <a:endParaRPr lang="en-US" sz="1800" dirty="0"/>
          </a:p>
        </p:txBody>
      </p:sp>
      <p:sp>
        <p:nvSpPr>
          <p:cNvPr id="21" name="Left-Right Arrow 20"/>
          <p:cNvSpPr/>
          <p:nvPr/>
        </p:nvSpPr>
        <p:spPr bwMode="auto">
          <a:xfrm rot="2344251">
            <a:off x="4725197" y="4090625"/>
            <a:ext cx="1474848" cy="284030"/>
          </a:xfrm>
          <a:prstGeom prst="lef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TextBox 27"/>
          <p:cNvSpPr txBox="1"/>
          <p:nvPr/>
        </p:nvSpPr>
        <p:spPr>
          <a:xfrm rot="2427806">
            <a:off x="4642624" y="3839782"/>
            <a:ext cx="2072564" cy="276999"/>
          </a:xfrm>
          <a:prstGeom prst="rect">
            <a:avLst/>
          </a:prstGeom>
          <a:noFill/>
        </p:spPr>
        <p:txBody>
          <a:bodyPr wrap="square" rtlCol="0">
            <a:spAutoFit/>
          </a:bodyPr>
          <a:lstStyle/>
          <a:p>
            <a:r>
              <a:rPr lang="en-US" sz="1200" dirty="0" smtClean="0"/>
              <a:t>Input: Sunday Packaging  </a:t>
            </a:r>
            <a:endParaRPr lang="en-US" sz="1200" dirty="0"/>
          </a:p>
        </p:txBody>
      </p:sp>
      <p:sp>
        <p:nvSpPr>
          <p:cNvPr id="36" name="TextBox 35"/>
          <p:cNvSpPr txBox="1"/>
          <p:nvPr/>
        </p:nvSpPr>
        <p:spPr>
          <a:xfrm rot="20763928">
            <a:off x="2896287" y="2244428"/>
            <a:ext cx="2220007" cy="276999"/>
          </a:xfrm>
          <a:prstGeom prst="rect">
            <a:avLst/>
          </a:prstGeom>
          <a:noFill/>
        </p:spPr>
        <p:txBody>
          <a:bodyPr wrap="square" rtlCol="0">
            <a:spAutoFit/>
          </a:bodyPr>
          <a:lstStyle/>
          <a:p>
            <a:r>
              <a:rPr lang="en-US" sz="1200" dirty="0" smtClean="0"/>
              <a:t>Output: Completed Jackets  </a:t>
            </a:r>
            <a:endParaRPr lang="en-US" sz="1200" dirty="0"/>
          </a:p>
        </p:txBody>
      </p:sp>
      <p:sp>
        <p:nvSpPr>
          <p:cNvPr id="37" name="TextBox 36"/>
          <p:cNvSpPr txBox="1"/>
          <p:nvPr/>
        </p:nvSpPr>
        <p:spPr>
          <a:xfrm rot="1889317">
            <a:off x="2465076" y="4415964"/>
            <a:ext cx="2690098" cy="276999"/>
          </a:xfrm>
          <a:prstGeom prst="rect">
            <a:avLst/>
          </a:prstGeom>
          <a:noFill/>
        </p:spPr>
        <p:txBody>
          <a:bodyPr wrap="square" rtlCol="0">
            <a:spAutoFit/>
          </a:bodyPr>
          <a:lstStyle/>
          <a:p>
            <a:r>
              <a:rPr lang="en-US" sz="1200" dirty="0" smtClean="0"/>
              <a:t>Output: Collated Sunday Packaging</a:t>
            </a:r>
            <a:endParaRPr lang="en-US" sz="1200" dirty="0"/>
          </a:p>
        </p:txBody>
      </p:sp>
      <p:sp>
        <p:nvSpPr>
          <p:cNvPr id="44" name="TextBox 43"/>
          <p:cNvSpPr txBox="1"/>
          <p:nvPr/>
        </p:nvSpPr>
        <p:spPr>
          <a:xfrm>
            <a:off x="457200" y="5029200"/>
            <a:ext cx="1981200" cy="461665"/>
          </a:xfrm>
          <a:prstGeom prst="rect">
            <a:avLst/>
          </a:prstGeom>
          <a:solidFill>
            <a:schemeClr val="bg2">
              <a:lumMod val="40000"/>
              <a:lumOff val="60000"/>
            </a:schemeClr>
          </a:solidFill>
          <a:ln>
            <a:solidFill>
              <a:schemeClr val="bg1"/>
            </a:solidFill>
          </a:ln>
        </p:spPr>
        <p:txBody>
          <a:bodyPr wrap="square" rtlCol="0">
            <a:spAutoFit/>
          </a:bodyPr>
          <a:lstStyle/>
          <a:p>
            <a:pPr algn="ctr"/>
            <a:r>
              <a:rPr lang="en-US" dirty="0" smtClean="0"/>
              <a:t>Run of Press</a:t>
            </a:r>
            <a:endParaRPr lang="en-US" dirty="0"/>
          </a:p>
        </p:txBody>
      </p:sp>
      <p:sp>
        <p:nvSpPr>
          <p:cNvPr id="45" name="Right Arrow 44"/>
          <p:cNvSpPr/>
          <p:nvPr/>
        </p:nvSpPr>
        <p:spPr bwMode="auto">
          <a:xfrm rot="16200000">
            <a:off x="914400" y="4191000"/>
            <a:ext cx="1371600" cy="152400"/>
          </a:xfrm>
          <a:prstGeom prst="rightArrow">
            <a:avLst/>
          </a:prstGeom>
          <a:noFill/>
          <a:ln w="28575" cap="flat" cmpd="sng" algn="ctr">
            <a:solidFill>
              <a:schemeClr val="bg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solidFill>
                <a:schemeClr val="tx1"/>
              </a:solidFill>
              <a:effectLst/>
              <a:latin typeface="Times New Roman" pitchFamily="18" charset="0"/>
            </a:endParaRPr>
          </a:p>
        </p:txBody>
      </p:sp>
      <p:sp>
        <p:nvSpPr>
          <p:cNvPr id="46" name="TextBox 45"/>
          <p:cNvSpPr txBox="1"/>
          <p:nvPr/>
        </p:nvSpPr>
        <p:spPr>
          <a:xfrm rot="16200000">
            <a:off x="519499" y="3900100"/>
            <a:ext cx="1676401" cy="276999"/>
          </a:xfrm>
          <a:prstGeom prst="rect">
            <a:avLst/>
          </a:prstGeom>
          <a:noFill/>
        </p:spPr>
        <p:txBody>
          <a:bodyPr wrap="square" rtlCol="0">
            <a:spAutoFit/>
          </a:bodyPr>
          <a:lstStyle/>
          <a:p>
            <a:r>
              <a:rPr lang="en-US" sz="1200" dirty="0" smtClean="0"/>
              <a:t> Output: Head Sheets</a:t>
            </a:r>
            <a:endParaRPr lang="en-US" sz="1200" dirty="0"/>
          </a:p>
        </p:txBody>
      </p:sp>
      <p:sp>
        <p:nvSpPr>
          <p:cNvPr id="35" name="Right Arrow 34"/>
          <p:cNvSpPr/>
          <p:nvPr/>
        </p:nvSpPr>
        <p:spPr bwMode="auto">
          <a:xfrm rot="9911932">
            <a:off x="2104818" y="2050539"/>
            <a:ext cx="3556377" cy="236588"/>
          </a:xfrm>
          <a:prstGeom prst="rightArrow">
            <a:avLst/>
          </a:prstGeom>
          <a:noFill/>
          <a:ln w="28575" cap="flat" cmpd="sng" algn="ctr">
            <a:solidFill>
              <a:schemeClr val="bg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Right Arrow 37"/>
          <p:cNvSpPr/>
          <p:nvPr/>
        </p:nvSpPr>
        <p:spPr bwMode="auto">
          <a:xfrm rot="19274218">
            <a:off x="4697174" y="2689517"/>
            <a:ext cx="1487167" cy="240980"/>
          </a:xfrm>
          <a:prstGeom prst="rightArrow">
            <a:avLst/>
          </a:prstGeom>
          <a:noFill/>
          <a:ln w="28575" cap="flat" cmpd="sng" algn="ctr">
            <a:solidFill>
              <a:schemeClr val="bg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rot="19508481">
            <a:off x="4571180" y="2377624"/>
            <a:ext cx="1740790" cy="276999"/>
          </a:xfrm>
          <a:prstGeom prst="rect">
            <a:avLst/>
          </a:prstGeom>
          <a:noFill/>
        </p:spPr>
        <p:txBody>
          <a:bodyPr wrap="square" rtlCol="0">
            <a:spAutoFit/>
          </a:bodyPr>
          <a:lstStyle/>
          <a:p>
            <a:r>
              <a:rPr lang="en-US" sz="1200" dirty="0" smtClean="0"/>
              <a:t>Input: Daily Insert Ads</a:t>
            </a:r>
            <a:endParaRPr lang="en-US" sz="1200" dirty="0"/>
          </a:p>
        </p:txBody>
      </p:sp>
      <p:sp>
        <p:nvSpPr>
          <p:cNvPr id="42" name="Right Arrow 41"/>
          <p:cNvSpPr/>
          <p:nvPr/>
        </p:nvSpPr>
        <p:spPr bwMode="auto">
          <a:xfrm rot="12836848">
            <a:off x="1832694" y="4303502"/>
            <a:ext cx="4294799" cy="233218"/>
          </a:xfrm>
          <a:prstGeom prst="rightArrow">
            <a:avLst/>
          </a:prstGeom>
          <a:noFill/>
          <a:ln w="28575" cap="flat" cmpd="sng" algn="ctr">
            <a:solidFill>
              <a:schemeClr val="bg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Right Arrow 24"/>
          <p:cNvSpPr/>
          <p:nvPr/>
        </p:nvSpPr>
        <p:spPr bwMode="auto">
          <a:xfrm rot="12506301">
            <a:off x="2427687" y="2955050"/>
            <a:ext cx="938592" cy="192840"/>
          </a:xfrm>
          <a:prstGeom prst="rightArrow">
            <a:avLst/>
          </a:prstGeom>
          <a:noFill/>
          <a:ln w="28575" cap="flat" cmpd="sng" algn="ctr">
            <a:solidFill>
              <a:schemeClr val="bg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rot="1889317">
            <a:off x="2280149" y="3257545"/>
            <a:ext cx="1498685" cy="400110"/>
          </a:xfrm>
          <a:prstGeom prst="rect">
            <a:avLst/>
          </a:prstGeom>
          <a:noFill/>
        </p:spPr>
        <p:txBody>
          <a:bodyPr wrap="square" rtlCol="0">
            <a:spAutoFit/>
          </a:bodyPr>
          <a:lstStyle/>
          <a:p>
            <a:r>
              <a:rPr lang="en-US" sz="1000" dirty="0" smtClean="0"/>
              <a:t>Output: Collated </a:t>
            </a:r>
          </a:p>
          <a:p>
            <a:r>
              <a:rPr lang="en-US" sz="1000" dirty="0" smtClean="0"/>
              <a:t>Sunday Packaging</a:t>
            </a:r>
            <a:endParaRPr lang="en-US" sz="1000" dirty="0"/>
          </a:p>
        </p:txBody>
      </p:sp>
      <p:sp>
        <p:nvSpPr>
          <p:cNvPr id="27" name="Slide Number Placeholder 26"/>
          <p:cNvSpPr>
            <a:spLocks noGrp="1"/>
          </p:cNvSpPr>
          <p:nvPr>
            <p:ph type="sldNum" sz="quarter" idx="11"/>
          </p:nvPr>
        </p:nvSpPr>
        <p:spPr/>
        <p:txBody>
          <a:bodyPr/>
          <a:lstStyle/>
          <a:p>
            <a:fld id="{20CB1B59-91B1-44B8-AEB3-F7B71F6B2BC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son Template 1b-1">
  <a:themeElements>
    <a:clrScheme name="">
      <a:dk1>
        <a:srgbClr val="000000"/>
      </a:dk1>
      <a:lt1>
        <a:srgbClr val="000000"/>
      </a:lt1>
      <a:dk2>
        <a:srgbClr val="000000"/>
      </a:dk2>
      <a:lt2>
        <a:srgbClr val="5F5F5F"/>
      </a:lt2>
      <a:accent1>
        <a:srgbClr val="FFCC00"/>
      </a:accent1>
      <a:accent2>
        <a:srgbClr val="006600"/>
      </a:accent2>
      <a:accent3>
        <a:srgbClr val="AAAAAA"/>
      </a:accent3>
      <a:accent4>
        <a:srgbClr val="000000"/>
      </a:accent4>
      <a:accent5>
        <a:srgbClr val="FFE2AA"/>
      </a:accent5>
      <a:accent6>
        <a:srgbClr val="005C00"/>
      </a:accent6>
      <a:hlink>
        <a:srgbClr val="CC00CC"/>
      </a:hlink>
      <a:folHlink>
        <a:srgbClr val="990099"/>
      </a:folHlink>
    </a:clrScheme>
    <a:fontScheme name="Mason Template 1b">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on Template 1b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Mason Template 1b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Mason Template 1b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Mason Template 1b-1</Template>
  <TotalTime>1101</TotalTime>
  <Words>1301</Words>
  <Application>Microsoft Office PowerPoint</Application>
  <PresentationFormat>On-screen Show (4:3)</PresentationFormat>
  <Paragraphs>346</Paragraphs>
  <Slides>25</Slides>
  <Notes>20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Mason Template 1b-1</vt:lpstr>
      <vt:lpstr>Project #3: Production Cost Savings at Washington Post</vt:lpstr>
      <vt:lpstr>Overview</vt:lpstr>
      <vt:lpstr>Clients and Introduction</vt:lpstr>
      <vt:lpstr>Background</vt:lpstr>
      <vt:lpstr>Objective and Scope</vt:lpstr>
      <vt:lpstr>Technical Approach</vt:lpstr>
      <vt:lpstr>Model Architecture</vt:lpstr>
      <vt:lpstr>Process Analysis (actual)</vt:lpstr>
      <vt:lpstr>Process Analysis (scope)</vt:lpstr>
      <vt:lpstr>General Module</vt:lpstr>
      <vt:lpstr>General Process Modules</vt:lpstr>
      <vt:lpstr>Schedule Module</vt:lpstr>
      <vt:lpstr>Output Analysis Modules</vt:lpstr>
      <vt:lpstr>Model Architecture (Assumptions)</vt:lpstr>
      <vt:lpstr>Model Architecture (Limitations)</vt:lpstr>
      <vt:lpstr>Results and Analysis</vt:lpstr>
      <vt:lpstr>Labor Input Analysis</vt:lpstr>
      <vt:lpstr>Route Input Analysis</vt:lpstr>
      <vt:lpstr>Arrival Processes Input Analysis</vt:lpstr>
      <vt:lpstr>Output Analysis</vt:lpstr>
      <vt:lpstr>Base Schedule</vt:lpstr>
      <vt:lpstr>Suggested Schedule</vt:lpstr>
      <vt:lpstr>Future Work</vt:lpstr>
      <vt:lpstr>Acknowledgements</vt:lpstr>
      <vt:lpstr>Questions?</vt:lpstr>
    </vt:vector>
  </TitlesOfParts>
  <Company>George Mason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 Template 1: Title Slide</dc:title>
  <dc:creator>2009 ETF</dc:creator>
  <cp:lastModifiedBy>Kuklinski, Thomas </cp:lastModifiedBy>
  <cp:revision>126</cp:revision>
  <dcterms:created xsi:type="dcterms:W3CDTF">2010-02-22T20:01:48Z</dcterms:created>
  <dcterms:modified xsi:type="dcterms:W3CDTF">2011-05-05T20:21:26Z</dcterms:modified>
</cp:coreProperties>
</file>