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257" r:id="rId3"/>
    <p:sldId id="258" r:id="rId4"/>
    <p:sldId id="260" r:id="rId5"/>
    <p:sldId id="329" r:id="rId6"/>
    <p:sldId id="331" r:id="rId7"/>
    <p:sldId id="332" r:id="rId8"/>
    <p:sldId id="333" r:id="rId9"/>
    <p:sldId id="334" r:id="rId10"/>
    <p:sldId id="335" r:id="rId11"/>
    <p:sldId id="336" r:id="rId12"/>
    <p:sldId id="337" r:id="rId13"/>
    <p:sldId id="338" r:id="rId14"/>
    <p:sldId id="310" r:id="rId15"/>
    <p:sldId id="321" r:id="rId16"/>
    <p:sldId id="322" r:id="rId17"/>
    <p:sldId id="323" r:id="rId18"/>
    <p:sldId id="269" r:id="rId19"/>
    <p:sldId id="326" r:id="rId20"/>
    <p:sldId id="325" r:id="rId21"/>
    <p:sldId id="270" r:id="rId22"/>
    <p:sldId id="271" r:id="rId23"/>
    <p:sldId id="272" r:id="rId24"/>
    <p:sldId id="311" r:id="rId25"/>
    <p:sldId id="273" r:id="rId26"/>
    <p:sldId id="274" r:id="rId27"/>
    <p:sldId id="275" r:id="rId28"/>
    <p:sldId id="276" r:id="rId29"/>
    <p:sldId id="277" r:id="rId30"/>
    <p:sldId id="278" r:id="rId31"/>
    <p:sldId id="279" r:id="rId32"/>
    <p:sldId id="280" r:id="rId33"/>
    <p:sldId id="281" r:id="rId34"/>
    <p:sldId id="328" r:id="rId35"/>
    <p:sldId id="327" r:id="rId36"/>
    <p:sldId id="312" r:id="rId37"/>
    <p:sldId id="282" r:id="rId38"/>
    <p:sldId id="283" r:id="rId39"/>
    <p:sldId id="284" r:id="rId40"/>
    <p:sldId id="285" r:id="rId41"/>
    <p:sldId id="286" r:id="rId42"/>
    <p:sldId id="287" r:id="rId43"/>
    <p:sldId id="288" r:id="rId44"/>
    <p:sldId id="289" r:id="rId45"/>
    <p:sldId id="330" r:id="rId46"/>
    <p:sldId id="290" r:id="rId47"/>
    <p:sldId id="291" r:id="rId48"/>
    <p:sldId id="292" r:id="rId49"/>
    <p:sldId id="319" r:id="rId50"/>
    <p:sldId id="293" r:id="rId51"/>
    <p:sldId id="296" r:id="rId52"/>
  </p:sldIdLst>
  <p:sldSz cx="10160000" cy="7620000"/>
  <p:notesSz cx="69850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F78"/>
    <a:srgbClr val="8DCFB4"/>
    <a:srgbClr val="1BC9FF"/>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89321" autoAdjust="0"/>
  </p:normalViewPr>
  <p:slideViewPr>
    <p:cSldViewPr>
      <p:cViewPr>
        <p:scale>
          <a:sx n="100" d="100"/>
          <a:sy n="100" d="100"/>
        </p:scale>
        <p:origin x="-1072" y="-15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ss\AppData\Local\Microsoft\Windows\Temporary%20Internet%20Files\Low\Content.IE5\LZKXJCP3\Copy_of_ILF_Model_and_Analysis_2011-2031_CHARTS%5b1%5d.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ess\Desktop\GERM_Example(1).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ess\AppData\Local\Microsoft\Windows\Temporary%20Internet%20Files\Low\Content.IE5\LZKXJCP3\Copy_of_ILF_Model_and_Analysis_2011-2031_CHARTS%5b1%5d.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Jess\Desktop\GERM_Example(1).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SVFS3.boston.local\jkaizar$\Me%20at%20Work\School\OR%20Project%20Course\Fuel%20Cost%20Estimation%20(barrel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ess\Desktop\Fuel_Cost_Estimation_(barrels)(1).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ess\Desktop\Fuel_Cost_Estimation_(barrel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a:t>Projected Cost of Scenarios to Maximum Projected Price</a:t>
            </a:r>
            <a:endParaRPr lang="el-GR" sz="1800" b="1"/>
          </a:p>
        </c:rich>
      </c:tx>
      <c:layout>
        <c:manualLayout>
          <c:xMode val="edge"/>
          <c:yMode val="edge"/>
          <c:x val="0.160072005801906"/>
          <c:y val="0.0244106418515867"/>
        </c:manualLayout>
      </c:layout>
      <c:overlay val="1"/>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0956228419289049"/>
          <c:y val="0.204599141016464"/>
          <c:w val="0.874321643003507"/>
          <c:h val="0.562563528990694"/>
        </c:manualLayout>
      </c:layout>
      <c:bar3DChart>
        <c:barDir val="col"/>
        <c:grouping val="stacked"/>
        <c:varyColors val="0"/>
        <c:ser>
          <c:idx val="0"/>
          <c:order val="0"/>
          <c:tx>
            <c:strRef>
              <c:f>'[Copy_of_ILF_Model_and_Analysis_2011-2031_CHARTS(1).xls]Sheet1'!$T$19</c:f>
              <c:strCache>
                <c:ptCount val="1"/>
                <c:pt idx="0">
                  <c:v>2011</c:v>
                </c:pt>
              </c:strCache>
            </c:strRef>
          </c:tx>
          <c:spPr>
            <a:solidFill>
              <a:schemeClr val="tx1"/>
            </a:solidFill>
          </c:spPr>
          <c:invertIfNegative val="0"/>
          <c:cat>
            <c:strRef>
              <c:f>'[Copy_of_ILF_Model_and_Analysis_2011-2031_CHARTS(1).xls]Sheet1'!$S$20:$S$25</c:f>
              <c:strCache>
                <c:ptCount val="6"/>
                <c:pt idx="0">
                  <c:v>Navy ASW</c:v>
                </c:pt>
                <c:pt idx="1">
                  <c:v>Marine Corps Heavy Lift</c:v>
                </c:pt>
                <c:pt idx="2">
                  <c:v>Army Movement</c:v>
                </c:pt>
                <c:pt idx="3">
                  <c:v>Army Assault</c:v>
                </c:pt>
                <c:pt idx="4">
                  <c:v>Air Force CSAR</c:v>
                </c:pt>
                <c:pt idx="5">
                  <c:v>ISR</c:v>
                </c:pt>
              </c:strCache>
            </c:strRef>
          </c:cat>
          <c:val>
            <c:numRef>
              <c:f>'[Copy_of_ILF_Model_and_Analysis_2011-2031_CHARTS(1).xls]Sheet1'!$T$20:$T$25</c:f>
              <c:numCache>
                <c:formatCode>"$"#,##0</c:formatCode>
                <c:ptCount val="6"/>
                <c:pt idx="0">
                  <c:v>0.03644088</c:v>
                </c:pt>
                <c:pt idx="1">
                  <c:v>0.204127191692929</c:v>
                </c:pt>
                <c:pt idx="2">
                  <c:v>0.0418194052757794</c:v>
                </c:pt>
                <c:pt idx="3">
                  <c:v>0.0453608684252598</c:v>
                </c:pt>
                <c:pt idx="4">
                  <c:v>0.00602802238209433</c:v>
                </c:pt>
                <c:pt idx="5">
                  <c:v>0.0125684266666667</c:v>
                </c:pt>
              </c:numCache>
            </c:numRef>
          </c:val>
        </c:ser>
        <c:ser>
          <c:idx val="1"/>
          <c:order val="1"/>
          <c:tx>
            <c:strRef>
              <c:f>'[Copy_of_ILF_Model_and_Analysis_2011-2031_CHARTS(1).xls]Sheet1'!$U$19</c:f>
              <c:strCache>
                <c:ptCount val="1"/>
                <c:pt idx="0">
                  <c:v>2021</c:v>
                </c:pt>
              </c:strCache>
            </c:strRef>
          </c:tx>
          <c:spPr>
            <a:solidFill>
              <a:srgbClr val="7030A0"/>
            </a:solidFill>
          </c:spPr>
          <c:invertIfNegative val="0"/>
          <c:cat>
            <c:strRef>
              <c:f>'[Copy_of_ILF_Model_and_Analysis_2011-2031_CHARTS(1).xls]Sheet1'!$S$20:$S$25</c:f>
              <c:strCache>
                <c:ptCount val="6"/>
                <c:pt idx="0">
                  <c:v>Navy ASW</c:v>
                </c:pt>
                <c:pt idx="1">
                  <c:v>Marine Corps Heavy Lift</c:v>
                </c:pt>
                <c:pt idx="2">
                  <c:v>Army Movement</c:v>
                </c:pt>
                <c:pt idx="3">
                  <c:v>Army Assault</c:v>
                </c:pt>
                <c:pt idx="4">
                  <c:v>Air Force CSAR</c:v>
                </c:pt>
                <c:pt idx="5">
                  <c:v>ISR</c:v>
                </c:pt>
              </c:strCache>
            </c:strRef>
          </c:cat>
          <c:val>
            <c:numRef>
              <c:f>'[Copy_of_ILF_Model_and_Analysis_2011-2031_CHARTS(1).xls]Sheet1'!$U$20:$U$25</c:f>
              <c:numCache>
                <c:formatCode>"$"#,##0</c:formatCode>
                <c:ptCount val="6"/>
                <c:pt idx="0">
                  <c:v>0.07756224</c:v>
                </c:pt>
                <c:pt idx="1">
                  <c:v>0.47582377719596</c:v>
                </c:pt>
                <c:pt idx="2">
                  <c:v>0.0930195725019984</c:v>
                </c:pt>
                <c:pt idx="3">
                  <c:v>0.0992110071302958</c:v>
                </c:pt>
                <c:pt idx="4">
                  <c:v>0.00670132729897594</c:v>
                </c:pt>
                <c:pt idx="5">
                  <c:v>0.0267511466666667</c:v>
                </c:pt>
              </c:numCache>
            </c:numRef>
          </c:val>
        </c:ser>
        <c:ser>
          <c:idx val="2"/>
          <c:order val="2"/>
          <c:tx>
            <c:strRef>
              <c:f>'[Copy_of_ILF_Model_and_Analysis_2011-2031_CHARTS(1).xls]Sheet1'!$V$19</c:f>
              <c:strCache>
                <c:ptCount val="1"/>
                <c:pt idx="0">
                  <c:v>2031</c:v>
                </c:pt>
              </c:strCache>
            </c:strRef>
          </c:tx>
          <c:spPr>
            <a:solidFill>
              <a:schemeClr val="accent5">
                <a:lumMod val="75000"/>
              </a:schemeClr>
            </a:solidFill>
            <a:ln>
              <a:noFill/>
            </a:ln>
          </c:spPr>
          <c:invertIfNegative val="0"/>
          <c:cat>
            <c:strRef>
              <c:f>'[Copy_of_ILF_Model_and_Analysis_2011-2031_CHARTS(1).xls]Sheet1'!$S$20:$S$25</c:f>
              <c:strCache>
                <c:ptCount val="6"/>
                <c:pt idx="0">
                  <c:v>Navy ASW</c:v>
                </c:pt>
                <c:pt idx="1">
                  <c:v>Marine Corps Heavy Lift</c:v>
                </c:pt>
                <c:pt idx="2">
                  <c:v>Army Movement</c:v>
                </c:pt>
                <c:pt idx="3">
                  <c:v>Army Assault</c:v>
                </c:pt>
                <c:pt idx="4">
                  <c:v>Air Force CSAR</c:v>
                </c:pt>
                <c:pt idx="5">
                  <c:v>ISR</c:v>
                </c:pt>
              </c:strCache>
            </c:strRef>
          </c:cat>
          <c:val>
            <c:numRef>
              <c:f>'[Copy_of_ILF_Model_and_Analysis_2011-2031_CHARTS(1).xls]Sheet1'!$V$20:$V$25</c:f>
              <c:numCache>
                <c:formatCode>"$"#,##0</c:formatCode>
                <c:ptCount val="6"/>
                <c:pt idx="0">
                  <c:v>0.114226</c:v>
                </c:pt>
                <c:pt idx="1">
                  <c:v>0.748627638518518</c:v>
                </c:pt>
                <c:pt idx="2">
                  <c:v>0.144277632592593</c:v>
                </c:pt>
                <c:pt idx="3">
                  <c:v>0.158183205925926</c:v>
                </c:pt>
                <c:pt idx="4">
                  <c:v>0.0250241360636673</c:v>
                </c:pt>
                <c:pt idx="5">
                  <c:v>0.0393964444444444</c:v>
                </c:pt>
              </c:numCache>
            </c:numRef>
          </c:val>
        </c:ser>
        <c:dLbls>
          <c:showLegendKey val="0"/>
          <c:showVal val="0"/>
          <c:showCatName val="0"/>
          <c:showSerName val="0"/>
          <c:showPercent val="0"/>
          <c:showBubbleSize val="0"/>
        </c:dLbls>
        <c:gapWidth val="150"/>
        <c:shape val="box"/>
        <c:axId val="529780824"/>
        <c:axId val="529783832"/>
        <c:axId val="0"/>
      </c:bar3DChart>
      <c:catAx>
        <c:axId val="529780824"/>
        <c:scaling>
          <c:orientation val="minMax"/>
        </c:scaling>
        <c:delete val="0"/>
        <c:axPos val="b"/>
        <c:numFmt formatCode="General" sourceLinked="1"/>
        <c:majorTickMark val="none"/>
        <c:minorTickMark val="none"/>
        <c:tickLblPos val="nextTo"/>
        <c:txPr>
          <a:bodyPr rot="0" vert="horz"/>
          <a:lstStyle/>
          <a:p>
            <a:pPr>
              <a:defRPr/>
            </a:pPr>
            <a:endParaRPr lang="en-US"/>
          </a:p>
        </c:txPr>
        <c:crossAx val="529783832"/>
        <c:crosses val="autoZero"/>
        <c:auto val="1"/>
        <c:lblAlgn val="ctr"/>
        <c:lblOffset val="100"/>
        <c:noMultiLvlLbl val="0"/>
      </c:catAx>
      <c:valAx>
        <c:axId val="529783832"/>
        <c:scaling>
          <c:orientation val="minMax"/>
        </c:scaling>
        <c:delete val="0"/>
        <c:axPos val="l"/>
        <c:majorGridlines/>
        <c:title>
          <c:tx>
            <c:rich>
              <a:bodyPr/>
              <a:lstStyle/>
              <a:p>
                <a:pPr>
                  <a:defRPr sz="1100"/>
                </a:pPr>
                <a:r>
                  <a:rPr lang="en-US" sz="1100"/>
                  <a:t>Cost of Fuel Expended ($M)</a:t>
                </a:r>
              </a:p>
            </c:rich>
          </c:tx>
          <c:layout>
            <c:manualLayout>
              <c:xMode val="edge"/>
              <c:yMode val="edge"/>
              <c:x val="0.024812151380187"/>
              <c:y val="0.208807961504812"/>
            </c:manualLayout>
          </c:layout>
          <c:overlay val="0"/>
        </c:title>
        <c:numFmt formatCode="&quot;$&quot;#,##0.0" sourceLinked="0"/>
        <c:majorTickMark val="out"/>
        <c:minorTickMark val="none"/>
        <c:tickLblPos val="nextTo"/>
        <c:txPr>
          <a:bodyPr rot="0" vert="horz"/>
          <a:lstStyle/>
          <a:p>
            <a:pPr>
              <a:defRPr/>
            </a:pPr>
            <a:endParaRPr lang="en-US"/>
          </a:p>
        </c:txPr>
        <c:crossAx val="529780824"/>
        <c:crosses val="autoZero"/>
        <c:crossBetween val="between"/>
      </c:valAx>
    </c:plotArea>
    <c:legend>
      <c:legendPos val="r"/>
      <c:layout>
        <c:manualLayout>
          <c:xMode val="edge"/>
          <c:yMode val="edge"/>
          <c:x val="0.78792054790141"/>
          <c:y val="0.27257217847769"/>
          <c:w val="0.13261434222574"/>
          <c:h val="0.25115157480315"/>
        </c:manualLayout>
      </c:layout>
      <c:overlay val="0"/>
      <c:spPr>
        <a:solidFill>
          <a:schemeClr val="lt1"/>
        </a:solidFill>
        <a:ln w="25400" cap="flat" cmpd="sng" algn="ctr">
          <a:solidFill>
            <a:schemeClr val="dk1"/>
          </a:solidFill>
          <a:prstDash val="solid"/>
        </a:ln>
        <a:effectLst/>
      </c:spPr>
    </c:legend>
    <c:plotVisOnly val="1"/>
    <c:dispBlanksAs val="gap"/>
    <c:showDLblsOverMax val="0"/>
  </c:chart>
  <c:spPr>
    <a:ln>
      <a:solidFill>
        <a:schemeClr val="tx1"/>
      </a:solid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1600"/>
              <a:t>33 Year Historical Cost of Aviation Fuel</a:t>
            </a:r>
          </a:p>
        </c:rich>
      </c:tx>
      <c:layout>
        <c:manualLayout>
          <c:xMode val="edge"/>
          <c:yMode val="edge"/>
          <c:x val="0.153510762009205"/>
          <c:y val="0.0452852866345781"/>
        </c:manualLayout>
      </c:layout>
      <c:overlay val="0"/>
      <c:spPr>
        <a:noFill/>
        <a:ln w="25400">
          <a:noFill/>
        </a:ln>
      </c:spPr>
    </c:title>
    <c:autoTitleDeleted val="0"/>
    <c:plotArea>
      <c:layout>
        <c:manualLayout>
          <c:layoutTarget val="inner"/>
          <c:xMode val="edge"/>
          <c:yMode val="edge"/>
          <c:x val="0.176576887276336"/>
          <c:y val="0.173166270741297"/>
          <c:w val="0.781983357938059"/>
          <c:h val="0.663803335327304"/>
        </c:manualLayout>
      </c:layout>
      <c:scatterChart>
        <c:scatterStyle val="lineMarker"/>
        <c:varyColors val="0"/>
        <c:ser>
          <c:idx val="0"/>
          <c:order val="0"/>
          <c:tx>
            <c:v>Data</c:v>
          </c:tx>
          <c:spPr>
            <a:ln w="28575">
              <a:noFill/>
            </a:ln>
          </c:spPr>
          <c:marker>
            <c:symbol val="diamond"/>
            <c:size val="5"/>
            <c:spPr>
              <a:solidFill>
                <a:srgbClr val="000080"/>
              </a:solidFill>
              <a:ln>
                <a:solidFill>
                  <a:srgbClr val="000080"/>
                </a:solidFill>
                <a:prstDash val="solid"/>
              </a:ln>
            </c:spPr>
          </c:marker>
          <c:xVal>
            <c:numRef>
              <c:f>'33 Year Aviation Fuel in '!$O$7:$O$39</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xVal>
          <c:yVal>
            <c:numRef>
              <c:f>'33 Year Aviation Fuel in '!$N$7:$N$39</c:f>
              <c:numCache>
                <c:formatCode>"$"#,##0.00</c:formatCode>
                <c:ptCount val="33"/>
                <c:pt idx="0">
                  <c:v>1.72571926380368</c:v>
                </c:pt>
                <c:pt idx="1">
                  <c:v>2.069429531680441</c:v>
                </c:pt>
                <c:pt idx="2">
                  <c:v>2.868600776699029</c:v>
                </c:pt>
                <c:pt idx="3">
                  <c:v>3.125709218921894</c:v>
                </c:pt>
                <c:pt idx="4">
                  <c:v>2.964657740932645</c:v>
                </c:pt>
                <c:pt idx="5">
                  <c:v>2.747593172690765</c:v>
                </c:pt>
                <c:pt idx="6">
                  <c:v>2.589808508180944</c:v>
                </c:pt>
                <c:pt idx="7">
                  <c:v>2.433877843866171</c:v>
                </c:pt>
                <c:pt idx="8">
                  <c:v>2.011447226277374</c:v>
                </c:pt>
                <c:pt idx="9">
                  <c:v>1.740992887323943</c:v>
                </c:pt>
                <c:pt idx="10">
                  <c:v>1.642332172442942</c:v>
                </c:pt>
                <c:pt idx="11">
                  <c:v>1.749723548387095</c:v>
                </c:pt>
                <c:pt idx="12">
                  <c:v>1.868574751338945</c:v>
                </c:pt>
                <c:pt idx="13">
                  <c:v>1.676245462555068</c:v>
                </c:pt>
                <c:pt idx="14">
                  <c:v>1.596176136849608</c:v>
                </c:pt>
                <c:pt idx="15">
                  <c:v>1.4939476816609</c:v>
                </c:pt>
                <c:pt idx="16">
                  <c:v>1.408094412955464</c:v>
                </c:pt>
                <c:pt idx="17">
                  <c:v>1.437967716535431</c:v>
                </c:pt>
                <c:pt idx="18">
                  <c:v>1.550991051625239</c:v>
                </c:pt>
                <c:pt idx="19">
                  <c:v>1.532505719626168</c:v>
                </c:pt>
                <c:pt idx="20">
                  <c:v>1.304322699386503</c:v>
                </c:pt>
                <c:pt idx="21">
                  <c:v>1.386082256902763</c:v>
                </c:pt>
                <c:pt idx="22">
                  <c:v>1.653781277584204</c:v>
                </c:pt>
                <c:pt idx="23">
                  <c:v>1.628955889328065</c:v>
                </c:pt>
                <c:pt idx="24">
                  <c:v>1.561179143968872</c:v>
                </c:pt>
                <c:pt idx="25">
                  <c:v>1.769334826086957</c:v>
                </c:pt>
                <c:pt idx="26">
                  <c:v>2.099755764955002</c:v>
                </c:pt>
                <c:pt idx="27">
                  <c:v>2.490952053251408</c:v>
                </c:pt>
                <c:pt idx="28">
                  <c:v>2.900923571428573</c:v>
                </c:pt>
                <c:pt idx="29">
                  <c:v>2.996216608308978</c:v>
                </c:pt>
                <c:pt idx="30">
                  <c:v>3.314850643047237</c:v>
                </c:pt>
                <c:pt idx="31">
                  <c:v>2.482055552189133</c:v>
                </c:pt>
                <c:pt idx="32">
                  <c:v>3.028</c:v>
                </c:pt>
              </c:numCache>
            </c:numRef>
          </c:yVal>
          <c:smooth val="0"/>
        </c:ser>
        <c:ser>
          <c:idx val="1"/>
          <c:order val="1"/>
          <c:tx>
            <c:v>f(x)</c:v>
          </c:tx>
          <c:spPr>
            <a:ln w="25400">
              <a:solidFill>
                <a:srgbClr val="002060"/>
              </a:solidFill>
              <a:prstDash val="solid"/>
            </a:ln>
          </c:spPr>
          <c:marker>
            <c:symbol val="none"/>
          </c:marker>
          <c:xVal>
            <c:numRef>
              <c:f>'33 Year Aviation Fuel in '!$O$7:$O$39</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xVal>
          <c:yVal>
            <c:numRef>
              <c:f>'33 Year Aviation Fuel in '!$D$7:$D$39</c:f>
              <c:numCache>
                <c:formatCode>0.0</c:formatCode>
                <c:ptCount val="33"/>
                <c:pt idx="0">
                  <c:v>2.190888678190003</c:v>
                </c:pt>
                <c:pt idx="1">
                  <c:v>2.161256031404839</c:v>
                </c:pt>
                <c:pt idx="2">
                  <c:v>2.14434524734126</c:v>
                </c:pt>
                <c:pt idx="3">
                  <c:v>2.132532402424034</c:v>
                </c:pt>
                <c:pt idx="4">
                  <c:v>2.123474266191065</c:v>
                </c:pt>
                <c:pt idx="5">
                  <c:v>2.116140377413961</c:v>
                </c:pt>
                <c:pt idx="6">
                  <c:v>2.109986381430862</c:v>
                </c:pt>
                <c:pt idx="7">
                  <c:v>2.104689906010915</c:v>
                </c:pt>
                <c:pt idx="8">
                  <c:v>2.10004439826164</c:v>
                </c:pt>
                <c:pt idx="9">
                  <c:v>2.095909639222735</c:v>
                </c:pt>
                <c:pt idx="10">
                  <c:v>2.092186126379237</c:v>
                </c:pt>
                <c:pt idx="11">
                  <c:v>2.088800726483782</c:v>
                </c:pt>
                <c:pt idx="12">
                  <c:v>2.085698131349358</c:v>
                </c:pt>
                <c:pt idx="13">
                  <c:v>2.082835511879447</c:v>
                </c:pt>
                <c:pt idx="14">
                  <c:v>2.08017903446663</c:v>
                </c:pt>
                <c:pt idx="15">
                  <c:v>2.07770151234267</c:v>
                </c:pt>
                <c:pt idx="16">
                  <c:v>2.07538077557696</c:v>
                </c:pt>
                <c:pt idx="17">
                  <c:v>2.07319851124442</c:v>
                </c:pt>
                <c:pt idx="18">
                  <c:v>2.071139420014753</c:v>
                </c:pt>
                <c:pt idx="19">
                  <c:v>2.069190591013075</c:v>
                </c:pt>
                <c:pt idx="20">
                  <c:v>2.067341030557838</c:v>
                </c:pt>
                <c:pt idx="21">
                  <c:v>2.065581301495426</c:v>
                </c:pt>
                <c:pt idx="22">
                  <c:v>2.063903243409384</c:v>
                </c:pt>
                <c:pt idx="23">
                  <c:v>2.062299752896216</c:v>
                </c:pt>
                <c:pt idx="24">
                  <c:v>2.060764609085088</c:v>
                </c:pt>
                <c:pt idx="25">
                  <c:v>2.059292333674938</c:v>
                </c:pt>
                <c:pt idx="26">
                  <c:v>2.057878077614743</c:v>
                </c:pt>
                <c:pt idx="27">
                  <c:v>2.056517528570184</c:v>
                </c:pt>
                <c:pt idx="28">
                  <c:v>2.05520683476798</c:v>
                </c:pt>
                <c:pt idx="29">
                  <c:v>2.05394254186195</c:v>
                </c:pt>
                <c:pt idx="30">
                  <c:v>2.052721540240118</c:v>
                </c:pt>
                <c:pt idx="31">
                  <c:v>2.051541020769471</c:v>
                </c:pt>
                <c:pt idx="32">
                  <c:v>2.050398437409013</c:v>
                </c:pt>
              </c:numCache>
            </c:numRef>
          </c:yVal>
          <c:smooth val="0"/>
        </c:ser>
        <c:ser>
          <c:idx val="2"/>
          <c:order val="2"/>
          <c:tx>
            <c:v>-SEE</c:v>
          </c:tx>
          <c:spPr>
            <a:ln w="12700">
              <a:solidFill>
                <a:srgbClr val="0000FF"/>
              </a:solidFill>
              <a:prstDash val="sysDash"/>
            </a:ln>
          </c:spPr>
          <c:marker>
            <c:symbol val="none"/>
          </c:marker>
          <c:xVal>
            <c:numRef>
              <c:f>'33 Year Aviation Fuel in '!$O$7:$O$39</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xVal>
          <c:yVal>
            <c:numRef>
              <c:f>'33 Year Aviation Fuel in '!$I$7:$I$39</c:f>
              <c:numCache>
                <c:formatCode>0.0</c:formatCode>
                <c:ptCount val="33"/>
                <c:pt idx="0">
                  <c:v>1.522328122705137</c:v>
                </c:pt>
                <c:pt idx="1">
                  <c:v>1.501738025179732</c:v>
                </c:pt>
                <c:pt idx="2">
                  <c:v>1.489987650816458</c:v>
                </c:pt>
                <c:pt idx="3">
                  <c:v>1.481779554163414</c:v>
                </c:pt>
                <c:pt idx="4">
                  <c:v>1.475485553165545</c:v>
                </c:pt>
                <c:pt idx="5">
                  <c:v>1.47038963695341</c:v>
                </c:pt>
                <c:pt idx="6">
                  <c:v>1.466113563392326</c:v>
                </c:pt>
                <c:pt idx="7">
                  <c:v>1.462433333737908</c:v>
                </c:pt>
                <c:pt idx="8">
                  <c:v>1.459205425738125</c:v>
                </c:pt>
                <c:pt idx="9">
                  <c:v>1.45633240894444</c:v>
                </c:pt>
                <c:pt idx="10">
                  <c:v>1.453745144528252</c:v>
                </c:pt>
                <c:pt idx="11">
                  <c:v>1.451392816215653</c:v>
                </c:pt>
                <c:pt idx="12">
                  <c:v>1.449236993387446</c:v>
                </c:pt>
                <c:pt idx="13">
                  <c:v>1.447247916458516</c:v>
                </c:pt>
                <c:pt idx="14">
                  <c:v>1.445402076314686</c:v>
                </c:pt>
                <c:pt idx="15">
                  <c:v>1.443680582365003</c:v>
                </c:pt>
                <c:pt idx="16">
                  <c:v>1.442068029943238</c:v>
                </c:pt>
                <c:pt idx="17">
                  <c:v>1.440551694404298</c:v>
                </c:pt>
                <c:pt idx="18">
                  <c:v>1.439120945084467</c:v>
                </c:pt>
                <c:pt idx="19">
                  <c:v>1.43776681092643</c:v>
                </c:pt>
                <c:pt idx="20">
                  <c:v>1.436481653025126</c:v>
                </c:pt>
                <c:pt idx="21">
                  <c:v>1.435258914021218</c:v>
                </c:pt>
                <c:pt idx="22">
                  <c:v>1.43409292368983</c:v>
                </c:pt>
                <c:pt idx="23">
                  <c:v>1.432978746266308</c:v>
                </c:pt>
                <c:pt idx="24">
                  <c:v>1.431912059209434</c:v>
                </c:pt>
                <c:pt idx="25">
                  <c:v>1.430889055948912</c:v>
                </c:pt>
                <c:pt idx="26">
                  <c:v>1.429906367145695</c:v>
                </c:pt>
                <c:pt idx="27">
                  <c:v>1.428960996395705</c:v>
                </c:pt>
                <c:pt idx="28">
                  <c:v>1.428050267313388</c:v>
                </c:pt>
                <c:pt idx="29">
                  <c:v>1.427171779663442</c:v>
                </c:pt>
                <c:pt idx="30">
                  <c:v>1.426323372747432</c:v>
                </c:pt>
                <c:pt idx="31">
                  <c:v>1.425503094653228</c:v>
                </c:pt>
                <c:pt idx="32">
                  <c:v>1.424709176276874</c:v>
                </c:pt>
              </c:numCache>
            </c:numRef>
          </c:yVal>
          <c:smooth val="0"/>
        </c:ser>
        <c:ser>
          <c:idx val="3"/>
          <c:order val="3"/>
          <c:tx>
            <c:v>+SEE</c:v>
          </c:tx>
          <c:spPr>
            <a:ln w="12700">
              <a:solidFill>
                <a:srgbClr val="0000FF"/>
              </a:solidFill>
              <a:prstDash val="sysDash"/>
            </a:ln>
          </c:spPr>
          <c:marker>
            <c:symbol val="none"/>
          </c:marker>
          <c:xVal>
            <c:numRef>
              <c:f>'33 Year Aviation Fuel in '!$O$7:$O$39</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xVal>
          <c:yVal>
            <c:numRef>
              <c:f>'33 Year Aviation Fuel in '!$J$7:$J$39</c:f>
              <c:numCache>
                <c:formatCode>0.0</c:formatCode>
                <c:ptCount val="33"/>
                <c:pt idx="0">
                  <c:v>2.859449233674854</c:v>
                </c:pt>
                <c:pt idx="1">
                  <c:v>2.820774037629956</c:v>
                </c:pt>
                <c:pt idx="2">
                  <c:v>2.798702843866057</c:v>
                </c:pt>
                <c:pt idx="3">
                  <c:v>2.783285250684656</c:v>
                </c:pt>
                <c:pt idx="4">
                  <c:v>2.771462979216578</c:v>
                </c:pt>
                <c:pt idx="5">
                  <c:v>2.761891117874515</c:v>
                </c:pt>
                <c:pt idx="6">
                  <c:v>2.753859199469398</c:v>
                </c:pt>
                <c:pt idx="7">
                  <c:v>2.746946478283919</c:v>
                </c:pt>
                <c:pt idx="8">
                  <c:v>2.740883370785155</c:v>
                </c:pt>
                <c:pt idx="9">
                  <c:v>2.735486869501033</c:v>
                </c:pt>
                <c:pt idx="10">
                  <c:v>2.730627108230223</c:v>
                </c:pt>
                <c:pt idx="11">
                  <c:v>2.726208636751909</c:v>
                </c:pt>
                <c:pt idx="12">
                  <c:v>2.722159269311268</c:v>
                </c:pt>
                <c:pt idx="13">
                  <c:v>2.71842310730038</c:v>
                </c:pt>
                <c:pt idx="14">
                  <c:v>2.714955992618573</c:v>
                </c:pt>
                <c:pt idx="15">
                  <c:v>2.711722442320334</c:v>
                </c:pt>
                <c:pt idx="16">
                  <c:v>2.708693521210677</c:v>
                </c:pt>
                <c:pt idx="17">
                  <c:v>2.705845328084539</c:v>
                </c:pt>
                <c:pt idx="18">
                  <c:v>2.70315789494504</c:v>
                </c:pt>
                <c:pt idx="19">
                  <c:v>2.70061437109972</c:v>
                </c:pt>
                <c:pt idx="20">
                  <c:v>2.698200408090544</c:v>
                </c:pt>
                <c:pt idx="21">
                  <c:v>2.695903688969631</c:v>
                </c:pt>
                <c:pt idx="22">
                  <c:v>2.693713563128935</c:v>
                </c:pt>
                <c:pt idx="23">
                  <c:v>2.69162075952612</c:v>
                </c:pt>
                <c:pt idx="24">
                  <c:v>2.689617158960741</c:v>
                </c:pt>
                <c:pt idx="25">
                  <c:v>2.687695611400974</c:v>
                </c:pt>
                <c:pt idx="26">
                  <c:v>2.685849788083788</c:v>
                </c:pt>
                <c:pt idx="27">
                  <c:v>2.684074060744665</c:v>
                </c:pt>
                <c:pt idx="28">
                  <c:v>2.682363402222578</c:v>
                </c:pt>
                <c:pt idx="29">
                  <c:v>2.680713304060454</c:v>
                </c:pt>
                <c:pt idx="30">
                  <c:v>2.679119707732801</c:v>
                </c:pt>
                <c:pt idx="31">
                  <c:v>2.677578946885715</c:v>
                </c:pt>
                <c:pt idx="32">
                  <c:v>2.676087698541153</c:v>
                </c:pt>
              </c:numCache>
            </c:numRef>
          </c:yVal>
          <c:smooth val="0"/>
        </c:ser>
        <c:ser>
          <c:idx val="4"/>
          <c:order val="4"/>
          <c:tx>
            <c:strRef>
              <c:f>'33 Year Aviation Fuel in '!$L$6</c:f>
              <c:strCache>
                <c:ptCount val="1"/>
                <c:pt idx="0">
                  <c:v>-2 sigma</c:v>
                </c:pt>
              </c:strCache>
            </c:strRef>
          </c:tx>
          <c:spPr>
            <a:ln w="19050">
              <a:solidFill>
                <a:schemeClr val="tx1"/>
              </a:solidFill>
              <a:prstDash val="sysDash"/>
            </a:ln>
          </c:spPr>
          <c:marker>
            <c:symbol val="none"/>
          </c:marker>
          <c:xVal>
            <c:numRef>
              <c:f>'33 Year Aviation Fuel in '!$O$7:$O$39</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xVal>
          <c:yVal>
            <c:numRef>
              <c:f>'33 Year Aviation Fuel in '!$L$7:$L$39</c:f>
              <c:numCache>
                <c:formatCode>0.00</c:formatCode>
                <c:ptCount val="33"/>
                <c:pt idx="0">
                  <c:v>0.853767567220271</c:v>
                </c:pt>
                <c:pt idx="1">
                  <c:v>0.842220018954621</c:v>
                </c:pt>
                <c:pt idx="2">
                  <c:v>0.83563005429166</c:v>
                </c:pt>
                <c:pt idx="3">
                  <c:v>0.831026705902795</c:v>
                </c:pt>
                <c:pt idx="4">
                  <c:v>0.827496840140029</c:v>
                </c:pt>
                <c:pt idx="5">
                  <c:v>0.82463889649286</c:v>
                </c:pt>
                <c:pt idx="6">
                  <c:v>0.822240745353791</c:v>
                </c:pt>
                <c:pt idx="7">
                  <c:v>0.820176761464902</c:v>
                </c:pt>
                <c:pt idx="8">
                  <c:v>0.81836645321461</c:v>
                </c:pt>
                <c:pt idx="9">
                  <c:v>0.816755178666146</c:v>
                </c:pt>
                <c:pt idx="10">
                  <c:v>0.815304162677266</c:v>
                </c:pt>
                <c:pt idx="11">
                  <c:v>0.813984905947527</c:v>
                </c:pt>
                <c:pt idx="12">
                  <c:v>0.81277585542554</c:v>
                </c:pt>
                <c:pt idx="13">
                  <c:v>0.811660321037583</c:v>
                </c:pt>
                <c:pt idx="14">
                  <c:v>0.810625118162743</c:v>
                </c:pt>
                <c:pt idx="15">
                  <c:v>0.809659652387341</c:v>
                </c:pt>
                <c:pt idx="16">
                  <c:v>0.808755284309516</c:v>
                </c:pt>
                <c:pt idx="17">
                  <c:v>0.807904877564178</c:v>
                </c:pt>
                <c:pt idx="18">
                  <c:v>0.80710247015419</c:v>
                </c:pt>
                <c:pt idx="19">
                  <c:v>0.806343030839789</c:v>
                </c:pt>
                <c:pt idx="20">
                  <c:v>0.805622275492421</c:v>
                </c:pt>
                <c:pt idx="21">
                  <c:v>0.804936526547009</c:v>
                </c:pt>
                <c:pt idx="22">
                  <c:v>0.804282603970276</c:v>
                </c:pt>
                <c:pt idx="23">
                  <c:v>0.803657739636404</c:v>
                </c:pt>
                <c:pt idx="24">
                  <c:v>0.803059509333785</c:v>
                </c:pt>
                <c:pt idx="25">
                  <c:v>0.802485778222884</c:v>
                </c:pt>
                <c:pt idx="26">
                  <c:v>0.801934656676654</c:v>
                </c:pt>
                <c:pt idx="27">
                  <c:v>0.801404464221226</c:v>
                </c:pt>
                <c:pt idx="28">
                  <c:v>0.800893699858794</c:v>
                </c:pt>
                <c:pt idx="29">
                  <c:v>0.800401017464939</c:v>
                </c:pt>
                <c:pt idx="30">
                  <c:v>0.799925205254752</c:v>
                </c:pt>
                <c:pt idx="31">
                  <c:v>0.799465168536984</c:v>
                </c:pt>
                <c:pt idx="32">
                  <c:v>0.799019915144735</c:v>
                </c:pt>
              </c:numCache>
            </c:numRef>
          </c:yVal>
          <c:smooth val="0"/>
        </c:ser>
        <c:ser>
          <c:idx val="5"/>
          <c:order val="5"/>
          <c:tx>
            <c:strRef>
              <c:f>'33 Year Aviation Fuel in '!$M$6</c:f>
              <c:strCache>
                <c:ptCount val="1"/>
                <c:pt idx="0">
                  <c:v>+2sigma</c:v>
                </c:pt>
              </c:strCache>
            </c:strRef>
          </c:tx>
          <c:spPr>
            <a:ln w="19050">
              <a:solidFill>
                <a:schemeClr val="tx1"/>
              </a:solidFill>
              <a:prstDash val="sysDash"/>
            </a:ln>
          </c:spPr>
          <c:marker>
            <c:symbol val="none"/>
          </c:marker>
          <c:xVal>
            <c:numRef>
              <c:f>'33 Year Aviation Fuel in '!$O$7:$O$39</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xVal>
          <c:yVal>
            <c:numRef>
              <c:f>'33 Year Aviation Fuel in '!$M$7:$M$39</c:f>
              <c:numCache>
                <c:formatCode>0.00</c:formatCode>
                <c:ptCount val="33"/>
                <c:pt idx="0">
                  <c:v>3.528009789159735</c:v>
                </c:pt>
                <c:pt idx="1">
                  <c:v>3.480292043855064</c:v>
                </c:pt>
                <c:pt idx="2">
                  <c:v>3.453060440390853</c:v>
                </c:pt>
                <c:pt idx="3">
                  <c:v>3.434038098945273</c:v>
                </c:pt>
                <c:pt idx="4">
                  <c:v>3.419451692242095</c:v>
                </c:pt>
                <c:pt idx="5">
                  <c:v>3.407641858335065</c:v>
                </c:pt>
                <c:pt idx="6">
                  <c:v>3.397732017507936</c:v>
                </c:pt>
                <c:pt idx="7">
                  <c:v>3.389203050556924</c:v>
                </c:pt>
                <c:pt idx="8">
                  <c:v>3.381722343308668</c:v>
                </c:pt>
                <c:pt idx="9">
                  <c:v>3.375064099779323</c:v>
                </c:pt>
                <c:pt idx="10">
                  <c:v>3.369068090081202</c:v>
                </c:pt>
                <c:pt idx="11">
                  <c:v>3.363616547020041</c:v>
                </c:pt>
                <c:pt idx="12">
                  <c:v>3.358620407273177</c:v>
                </c:pt>
                <c:pt idx="13">
                  <c:v>3.354010702721315</c:v>
                </c:pt>
                <c:pt idx="14">
                  <c:v>3.349732950770518</c:v>
                </c:pt>
                <c:pt idx="15">
                  <c:v>3.345743372297995</c:v>
                </c:pt>
                <c:pt idx="16">
                  <c:v>3.342006266844395</c:v>
                </c:pt>
                <c:pt idx="17">
                  <c:v>3.338492144924657</c:v>
                </c:pt>
                <c:pt idx="18">
                  <c:v>3.335176369875317</c:v>
                </c:pt>
                <c:pt idx="19">
                  <c:v>3.332038151186359</c:v>
                </c:pt>
                <c:pt idx="20">
                  <c:v>3.329059785623246</c:v>
                </c:pt>
                <c:pt idx="21">
                  <c:v>3.326226076443837</c:v>
                </c:pt>
                <c:pt idx="22">
                  <c:v>3.323523882848485</c:v>
                </c:pt>
                <c:pt idx="23">
                  <c:v>3.320941766156025</c:v>
                </c:pt>
                <c:pt idx="24">
                  <c:v>3.318469708836394</c:v>
                </c:pt>
                <c:pt idx="25">
                  <c:v>3.316098889126997</c:v>
                </c:pt>
                <c:pt idx="26">
                  <c:v>3.313821498552834</c:v>
                </c:pt>
                <c:pt idx="27">
                  <c:v>3.311630592919139</c:v>
                </c:pt>
                <c:pt idx="28">
                  <c:v>3.30951996967717</c:v>
                </c:pt>
                <c:pt idx="29">
                  <c:v>3.307484066258957</c:v>
                </c:pt>
                <c:pt idx="30">
                  <c:v>3.30551787522548</c:v>
                </c:pt>
                <c:pt idx="31">
                  <c:v>3.303616873001958</c:v>
                </c:pt>
                <c:pt idx="32">
                  <c:v>3.301776959673286</c:v>
                </c:pt>
              </c:numCache>
            </c:numRef>
          </c:yVal>
          <c:smooth val="0"/>
        </c:ser>
        <c:dLbls>
          <c:showLegendKey val="0"/>
          <c:showVal val="0"/>
          <c:showCatName val="0"/>
          <c:showSerName val="0"/>
          <c:showPercent val="0"/>
          <c:showBubbleSize val="0"/>
        </c:dLbls>
        <c:axId val="535142680"/>
        <c:axId val="535148984"/>
      </c:scatterChart>
      <c:valAx>
        <c:axId val="535142680"/>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Year</a:t>
                </a:r>
              </a:p>
            </c:rich>
          </c:tx>
          <c:layout>
            <c:manualLayout>
              <c:xMode val="edge"/>
              <c:yMode val="edge"/>
              <c:x val="0.534411524674956"/>
              <c:y val="0.91775673796411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35148984"/>
        <c:crosses val="autoZero"/>
        <c:crossBetween val="midCat"/>
      </c:valAx>
      <c:valAx>
        <c:axId val="535148984"/>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Cost per Gallon (FY10$)</a:t>
                </a:r>
              </a:p>
            </c:rich>
          </c:tx>
          <c:layout>
            <c:manualLayout>
              <c:xMode val="edge"/>
              <c:yMode val="edge"/>
              <c:x val="0.0214061517067196"/>
              <c:y val="0.28128020659666"/>
            </c:manualLayout>
          </c:layout>
          <c:overlay val="0"/>
          <c:spPr>
            <a:noFill/>
            <a:ln w="25400">
              <a:noFill/>
            </a:ln>
          </c:spPr>
        </c:title>
        <c:numFmt formatCode="&quot;$&quot;#,##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35142680"/>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floor>
    <c:sideWall>
      <c:thickness val="0"/>
    </c:sideWall>
    <c:backWall>
      <c:thickness val="0"/>
    </c:backWall>
    <c:plotArea>
      <c:layout/>
      <c:bar3DChart>
        <c:barDir val="bar"/>
        <c:grouping val="clustered"/>
        <c:varyColors val="0"/>
        <c:ser>
          <c:idx val="0"/>
          <c:order val="0"/>
          <c:tx>
            <c:strRef>
              <c:f>Sheet1!$C$1</c:f>
              <c:strCache>
                <c:ptCount val="1"/>
                <c:pt idx="0">
                  <c:v>Algal Biofuel</c:v>
                </c:pt>
              </c:strCache>
            </c:strRef>
          </c:tx>
          <c:spPr>
            <a:solidFill>
              <a:srgbClr val="0000FF"/>
            </a:solidFill>
          </c:spPr>
          <c:invertIfNegative val="0"/>
          <c:cat>
            <c:strRef>
              <c:f>Sheet1!$A$2:$A$5</c:f>
              <c:strCache>
                <c:ptCount val="4"/>
                <c:pt idx="0">
                  <c:v>Marine Corps. CH-53E (+.5%)</c:v>
                </c:pt>
                <c:pt idx="1">
                  <c:v>Marine Corps. CH-53K (+.76%)</c:v>
                </c:pt>
                <c:pt idx="2">
                  <c:v>Army Troop UH-60 (+.25%)</c:v>
                </c:pt>
                <c:pt idx="3">
                  <c:v>Navy MH-60 (+.25%)</c:v>
                </c:pt>
              </c:strCache>
            </c:strRef>
          </c:cat>
          <c:val>
            <c:numRef>
              <c:f>Sheet1!$C$2:$C$5</c:f>
              <c:numCache>
                <c:formatCode>General</c:formatCode>
                <c:ptCount val="4"/>
                <c:pt idx="0">
                  <c:v>5.5</c:v>
                </c:pt>
                <c:pt idx="1">
                  <c:v>5.76</c:v>
                </c:pt>
                <c:pt idx="2">
                  <c:v>5.25</c:v>
                </c:pt>
                <c:pt idx="3">
                  <c:v>5.25</c:v>
                </c:pt>
              </c:numCache>
            </c:numRef>
          </c:val>
        </c:ser>
        <c:ser>
          <c:idx val="1"/>
          <c:order val="1"/>
          <c:tx>
            <c:strRef>
              <c:f>Sheet1!$B$1</c:f>
              <c:strCache>
                <c:ptCount val="1"/>
                <c:pt idx="0">
                  <c:v>Composite</c:v>
                </c:pt>
              </c:strCache>
            </c:strRef>
          </c:tx>
          <c:spPr>
            <a:solidFill>
              <a:schemeClr val="accent1"/>
            </a:solidFill>
          </c:spPr>
          <c:invertIfNegative val="0"/>
          <c:cat>
            <c:strRef>
              <c:f>Sheet1!$A$2:$A$5</c:f>
              <c:strCache>
                <c:ptCount val="4"/>
                <c:pt idx="0">
                  <c:v>Marine Corps. CH-53E (+.5%)</c:v>
                </c:pt>
                <c:pt idx="1">
                  <c:v>Marine Corps. CH-53K (+.76%)</c:v>
                </c:pt>
                <c:pt idx="2">
                  <c:v>Army Troop UH-60 (+.25%)</c:v>
                </c:pt>
                <c:pt idx="3">
                  <c:v>Navy MH-60 (+.25%)</c:v>
                </c:pt>
              </c:strCache>
            </c:strRef>
          </c:cat>
          <c:val>
            <c:numRef>
              <c:f>Sheet1!$B$2:$B$5</c:f>
              <c:numCache>
                <c:formatCode>General</c:formatCode>
                <c:ptCount val="4"/>
                <c:pt idx="0">
                  <c:v>0.57</c:v>
                </c:pt>
                <c:pt idx="1">
                  <c:v>0.83</c:v>
                </c:pt>
                <c:pt idx="2">
                  <c:v>0.32</c:v>
                </c:pt>
                <c:pt idx="3">
                  <c:v>0.32</c:v>
                </c:pt>
              </c:numCache>
            </c:numRef>
          </c:val>
        </c:ser>
        <c:ser>
          <c:idx val="2"/>
          <c:order val="2"/>
          <c:tx>
            <c:strRef>
              <c:f>Sheet1!$D$1</c:f>
              <c:strCache>
                <c:ptCount val="1"/>
                <c:pt idx="0">
                  <c:v>Optimal Rotor Speed</c:v>
                </c:pt>
              </c:strCache>
            </c:strRef>
          </c:tx>
          <c:spPr>
            <a:solidFill>
              <a:schemeClr val="tx1"/>
            </a:solidFill>
          </c:spPr>
          <c:invertIfNegative val="0"/>
          <c:cat>
            <c:strRef>
              <c:f>Sheet1!$A$2:$A$5</c:f>
              <c:strCache>
                <c:ptCount val="4"/>
                <c:pt idx="0">
                  <c:v>Marine Corps. CH-53E (+.5%)</c:v>
                </c:pt>
                <c:pt idx="1">
                  <c:v>Marine Corps. CH-53K (+.76%)</c:v>
                </c:pt>
                <c:pt idx="2">
                  <c:v>Army Troop UH-60 (+.25%)</c:v>
                </c:pt>
                <c:pt idx="3">
                  <c:v>Navy MH-60 (+.25%)</c:v>
                </c:pt>
              </c:strCache>
            </c:strRef>
          </c:cat>
          <c:val>
            <c:numRef>
              <c:f>Sheet1!$D$2:$D$5</c:f>
              <c:numCache>
                <c:formatCode>General</c:formatCode>
                <c:ptCount val="4"/>
                <c:pt idx="0">
                  <c:v>7.5</c:v>
                </c:pt>
                <c:pt idx="1">
                  <c:v>7.76</c:v>
                </c:pt>
                <c:pt idx="2">
                  <c:v>7.25</c:v>
                </c:pt>
                <c:pt idx="3">
                  <c:v>7.25</c:v>
                </c:pt>
              </c:numCache>
            </c:numRef>
          </c:val>
        </c:ser>
        <c:ser>
          <c:idx val="3"/>
          <c:order val="3"/>
          <c:tx>
            <c:strRef>
              <c:f>Sheet1!$E$1</c:f>
              <c:strCache>
                <c:ptCount val="1"/>
                <c:pt idx="0">
                  <c:v>Algal Biofuel + Composite</c:v>
                </c:pt>
              </c:strCache>
            </c:strRef>
          </c:tx>
          <c:spPr>
            <a:solidFill>
              <a:srgbClr val="008000"/>
            </a:solidFill>
          </c:spPr>
          <c:invertIfNegative val="0"/>
          <c:cat>
            <c:strRef>
              <c:f>Sheet1!$A$2:$A$5</c:f>
              <c:strCache>
                <c:ptCount val="4"/>
                <c:pt idx="0">
                  <c:v>Marine Corps. CH-53E (+.5%)</c:v>
                </c:pt>
                <c:pt idx="1">
                  <c:v>Marine Corps. CH-53K (+.76%)</c:v>
                </c:pt>
                <c:pt idx="2">
                  <c:v>Army Troop UH-60 (+.25%)</c:v>
                </c:pt>
                <c:pt idx="3">
                  <c:v>Navy MH-60 (+.25%)</c:v>
                </c:pt>
              </c:strCache>
            </c:strRef>
          </c:cat>
          <c:val>
            <c:numRef>
              <c:f>Sheet1!$E$2:$E$5</c:f>
              <c:numCache>
                <c:formatCode>General</c:formatCode>
                <c:ptCount val="4"/>
                <c:pt idx="0">
                  <c:v>5.57</c:v>
                </c:pt>
                <c:pt idx="1">
                  <c:v>5.83</c:v>
                </c:pt>
                <c:pt idx="2">
                  <c:v>5.319999999999998</c:v>
                </c:pt>
                <c:pt idx="3">
                  <c:v>5.319999999999998</c:v>
                </c:pt>
              </c:numCache>
            </c:numRef>
          </c:val>
        </c:ser>
        <c:ser>
          <c:idx val="4"/>
          <c:order val="4"/>
          <c:tx>
            <c:strRef>
              <c:f>Sheet1!$F$1</c:f>
              <c:strCache>
                <c:ptCount val="1"/>
                <c:pt idx="0">
                  <c:v>Optimal Rotor Speed + Algal Biofuel</c:v>
                </c:pt>
              </c:strCache>
            </c:strRef>
          </c:tx>
          <c:spPr>
            <a:solidFill>
              <a:schemeClr val="accent6">
                <a:lumMod val="60000"/>
                <a:lumOff val="40000"/>
              </a:schemeClr>
            </a:solidFill>
          </c:spPr>
          <c:invertIfNegative val="0"/>
          <c:cat>
            <c:strRef>
              <c:f>Sheet1!$A$2:$A$5</c:f>
              <c:strCache>
                <c:ptCount val="4"/>
                <c:pt idx="0">
                  <c:v>Marine Corps. CH-53E (+.5%)</c:v>
                </c:pt>
                <c:pt idx="1">
                  <c:v>Marine Corps. CH-53K (+.76%)</c:v>
                </c:pt>
                <c:pt idx="2">
                  <c:v>Army Troop UH-60 (+.25%)</c:v>
                </c:pt>
                <c:pt idx="3">
                  <c:v>Navy MH-60 (+.25%)</c:v>
                </c:pt>
              </c:strCache>
            </c:strRef>
          </c:cat>
          <c:val>
            <c:numRef>
              <c:f>Sheet1!$F$2:$F$5</c:f>
              <c:numCache>
                <c:formatCode>General</c:formatCode>
                <c:ptCount val="4"/>
                <c:pt idx="0">
                  <c:v>12.5</c:v>
                </c:pt>
                <c:pt idx="1">
                  <c:v>12.76</c:v>
                </c:pt>
                <c:pt idx="2">
                  <c:v>12.25</c:v>
                </c:pt>
                <c:pt idx="3">
                  <c:v>12.25</c:v>
                </c:pt>
              </c:numCache>
            </c:numRef>
          </c:val>
        </c:ser>
        <c:dLbls>
          <c:showLegendKey val="0"/>
          <c:showVal val="0"/>
          <c:showCatName val="0"/>
          <c:showSerName val="0"/>
          <c:showPercent val="0"/>
          <c:showBubbleSize val="0"/>
        </c:dLbls>
        <c:gapWidth val="150"/>
        <c:shape val="box"/>
        <c:axId val="535671848"/>
        <c:axId val="535674904"/>
        <c:axId val="0"/>
      </c:bar3DChart>
      <c:catAx>
        <c:axId val="535671848"/>
        <c:scaling>
          <c:orientation val="minMax"/>
        </c:scaling>
        <c:delete val="0"/>
        <c:axPos val="l"/>
        <c:majorTickMark val="out"/>
        <c:minorTickMark val="none"/>
        <c:tickLblPos val="nextTo"/>
        <c:crossAx val="535674904"/>
        <c:crosses val="autoZero"/>
        <c:auto val="1"/>
        <c:lblAlgn val="ctr"/>
        <c:lblOffset val="100"/>
        <c:noMultiLvlLbl val="0"/>
      </c:catAx>
      <c:valAx>
        <c:axId val="535674904"/>
        <c:scaling>
          <c:orientation val="minMax"/>
        </c:scaling>
        <c:delete val="0"/>
        <c:axPos val="b"/>
        <c:minorGridlines/>
        <c:title>
          <c:tx>
            <c:rich>
              <a:bodyPr/>
              <a:lstStyle/>
              <a:p>
                <a:pPr>
                  <a:defRPr/>
                </a:pPr>
                <a:r>
                  <a:rPr lang="en-US" dirty="0" smtClean="0"/>
                  <a:t>Saving</a:t>
                </a:r>
                <a:r>
                  <a:rPr lang="en-US" baseline="0" dirty="0" smtClean="0"/>
                  <a:t> in Fuel Consumption</a:t>
                </a:r>
                <a:r>
                  <a:rPr lang="en-US" dirty="0" smtClean="0"/>
                  <a:t> (%)</a:t>
                </a:r>
                <a:endParaRPr lang="en-US" dirty="0"/>
              </a:p>
            </c:rich>
          </c:tx>
          <c:layout/>
          <c:overlay val="0"/>
        </c:title>
        <c:numFmt formatCode="General" sourceLinked="1"/>
        <c:majorTickMark val="out"/>
        <c:minorTickMark val="none"/>
        <c:tickLblPos val="nextTo"/>
        <c:crossAx val="535671848"/>
        <c:crosses val="autoZero"/>
        <c:crossBetween val="between"/>
      </c:valAx>
    </c:plotArea>
    <c:legend>
      <c:legendPos val="r"/>
      <c:layout>
        <c:manualLayout>
          <c:xMode val="edge"/>
          <c:yMode val="edge"/>
          <c:x val="0.677290751573793"/>
          <c:y val="0.241773072284883"/>
          <c:w val="0.304714389814384"/>
          <c:h val="0.53447187344825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Refueling Time (hours)</a:t>
            </a:r>
            <a:endParaRPr lang="en-US" dirty="0"/>
          </a:p>
        </c:rich>
      </c:tx>
      <c:layout/>
      <c:overlay val="0"/>
    </c:title>
    <c:autoTitleDeleted val="0"/>
    <c:plotArea>
      <c:layout/>
      <c:barChart>
        <c:barDir val="col"/>
        <c:grouping val="clustered"/>
        <c:varyColors val="0"/>
        <c:ser>
          <c:idx val="0"/>
          <c:order val="0"/>
          <c:tx>
            <c:strRef>
              <c:f>Sheet1!$B$1</c:f>
              <c:strCache>
                <c:ptCount val="1"/>
                <c:pt idx="0">
                  <c:v>Navy</c:v>
                </c:pt>
              </c:strCache>
            </c:strRef>
          </c:tx>
          <c:invertIfNegative val="0"/>
          <c:cat>
            <c:strRef>
              <c:f>Sheet1!$A$2</c:f>
              <c:strCache>
                <c:ptCount val="1"/>
                <c:pt idx="0">
                  <c:v>Refueling Time</c:v>
                </c:pt>
              </c:strCache>
            </c:strRef>
          </c:cat>
          <c:val>
            <c:numRef>
              <c:f>Sheet1!$B$2</c:f>
              <c:numCache>
                <c:formatCode>General</c:formatCode>
                <c:ptCount val="1"/>
                <c:pt idx="0">
                  <c:v>6.3</c:v>
                </c:pt>
              </c:numCache>
            </c:numRef>
          </c:val>
        </c:ser>
        <c:ser>
          <c:idx val="1"/>
          <c:order val="1"/>
          <c:tx>
            <c:strRef>
              <c:f>Sheet1!$C$1</c:f>
              <c:strCache>
                <c:ptCount val="1"/>
                <c:pt idx="0">
                  <c:v>Marine</c:v>
                </c:pt>
              </c:strCache>
            </c:strRef>
          </c:tx>
          <c:invertIfNegative val="0"/>
          <c:cat>
            <c:strRef>
              <c:f>Sheet1!$A$2</c:f>
              <c:strCache>
                <c:ptCount val="1"/>
                <c:pt idx="0">
                  <c:v>Refueling Time</c:v>
                </c:pt>
              </c:strCache>
            </c:strRef>
          </c:cat>
          <c:val>
            <c:numRef>
              <c:f>Sheet1!$C$2</c:f>
              <c:numCache>
                <c:formatCode>General</c:formatCode>
                <c:ptCount val="1"/>
                <c:pt idx="0">
                  <c:v>10.2</c:v>
                </c:pt>
              </c:numCache>
            </c:numRef>
          </c:val>
        </c:ser>
        <c:ser>
          <c:idx val="2"/>
          <c:order val="2"/>
          <c:tx>
            <c:strRef>
              <c:f>Sheet1!$D$1</c:f>
              <c:strCache>
                <c:ptCount val="1"/>
                <c:pt idx="0">
                  <c:v>Army Movement</c:v>
                </c:pt>
              </c:strCache>
            </c:strRef>
          </c:tx>
          <c:spPr>
            <a:solidFill>
              <a:srgbClr val="800000"/>
            </a:solidFill>
            <a:ln>
              <a:solidFill>
                <a:schemeClr val="accent5">
                  <a:lumMod val="75000"/>
                </a:schemeClr>
              </a:solidFill>
            </a:ln>
          </c:spPr>
          <c:invertIfNegative val="0"/>
          <c:cat>
            <c:strRef>
              <c:f>Sheet1!$A$2</c:f>
              <c:strCache>
                <c:ptCount val="1"/>
                <c:pt idx="0">
                  <c:v>Refueling Time</c:v>
                </c:pt>
              </c:strCache>
            </c:strRef>
          </c:cat>
          <c:val>
            <c:numRef>
              <c:f>Sheet1!$D$2</c:f>
              <c:numCache>
                <c:formatCode>General</c:formatCode>
                <c:ptCount val="1"/>
                <c:pt idx="0">
                  <c:v>10.3</c:v>
                </c:pt>
              </c:numCache>
            </c:numRef>
          </c:val>
        </c:ser>
        <c:ser>
          <c:idx val="3"/>
          <c:order val="3"/>
          <c:tx>
            <c:strRef>
              <c:f>Sheet1!$E$1</c:f>
              <c:strCache>
                <c:ptCount val="1"/>
                <c:pt idx="0">
                  <c:v>Army Assault</c:v>
                </c:pt>
              </c:strCache>
            </c:strRef>
          </c:tx>
          <c:invertIfNegative val="0"/>
          <c:cat>
            <c:strRef>
              <c:f>Sheet1!$A$2</c:f>
              <c:strCache>
                <c:ptCount val="1"/>
                <c:pt idx="0">
                  <c:v>Refueling Time</c:v>
                </c:pt>
              </c:strCache>
            </c:strRef>
          </c:cat>
          <c:val>
            <c:numRef>
              <c:f>Sheet1!$E$2</c:f>
              <c:numCache>
                <c:formatCode>General</c:formatCode>
                <c:ptCount val="1"/>
                <c:pt idx="0">
                  <c:v>11.9</c:v>
                </c:pt>
              </c:numCache>
            </c:numRef>
          </c:val>
        </c:ser>
        <c:dLbls>
          <c:showLegendKey val="0"/>
          <c:showVal val="1"/>
          <c:showCatName val="0"/>
          <c:showSerName val="0"/>
          <c:showPercent val="0"/>
          <c:showBubbleSize val="0"/>
        </c:dLbls>
        <c:gapWidth val="150"/>
        <c:overlap val="-25"/>
        <c:axId val="4682168"/>
        <c:axId val="4685144"/>
      </c:barChart>
      <c:catAx>
        <c:axId val="4682168"/>
        <c:scaling>
          <c:orientation val="minMax"/>
        </c:scaling>
        <c:delete val="0"/>
        <c:axPos val="b"/>
        <c:majorTickMark val="none"/>
        <c:minorTickMark val="none"/>
        <c:tickLblPos val="none"/>
        <c:crossAx val="4685144"/>
        <c:crosses val="autoZero"/>
        <c:auto val="1"/>
        <c:lblAlgn val="ctr"/>
        <c:lblOffset val="100"/>
        <c:noMultiLvlLbl val="0"/>
      </c:catAx>
      <c:valAx>
        <c:axId val="4685144"/>
        <c:scaling>
          <c:orientation val="minMax"/>
        </c:scaling>
        <c:delete val="1"/>
        <c:axPos val="l"/>
        <c:numFmt formatCode="General" sourceLinked="1"/>
        <c:majorTickMark val="none"/>
        <c:minorTickMark val="none"/>
        <c:tickLblPos val="none"/>
        <c:crossAx val="468216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Baseline Fuel Consumption</a:t>
            </a:r>
            <a:r>
              <a:rPr lang="en-US" baseline="0" dirty="0" smtClean="0"/>
              <a:t> (</a:t>
            </a:r>
            <a:r>
              <a:rPr lang="en-US" baseline="0" dirty="0" err="1" smtClean="0"/>
              <a:t>lbs</a:t>
            </a:r>
            <a:r>
              <a:rPr lang="en-US" baseline="0" dirty="0" smtClean="0"/>
              <a:t>)</a:t>
            </a:r>
            <a:endParaRPr lang="en-US" dirty="0"/>
          </a:p>
        </c:rich>
      </c:tx>
      <c:layout/>
      <c:overlay val="0"/>
    </c:title>
    <c:autoTitleDeleted val="0"/>
    <c:plotArea>
      <c:layout/>
      <c:barChart>
        <c:barDir val="col"/>
        <c:grouping val="clustered"/>
        <c:varyColors val="0"/>
        <c:ser>
          <c:idx val="0"/>
          <c:order val="0"/>
          <c:tx>
            <c:strRef>
              <c:f>Sheet1!$B$1</c:f>
              <c:strCache>
                <c:ptCount val="1"/>
                <c:pt idx="0">
                  <c:v>Navy</c:v>
                </c:pt>
              </c:strCache>
            </c:strRef>
          </c:tx>
          <c:invertIfNegative val="0"/>
          <c:cat>
            <c:strRef>
              <c:f>Sheet1!$A$2</c:f>
              <c:strCache>
                <c:ptCount val="1"/>
                <c:pt idx="0">
                  <c:v>Fuel Expended</c:v>
                </c:pt>
              </c:strCache>
            </c:strRef>
          </c:cat>
          <c:val>
            <c:numRef>
              <c:f>Sheet1!$B$2</c:f>
              <c:numCache>
                <c:formatCode>General</c:formatCode>
                <c:ptCount val="1"/>
                <c:pt idx="0">
                  <c:v>75000.0</c:v>
                </c:pt>
              </c:numCache>
            </c:numRef>
          </c:val>
        </c:ser>
        <c:ser>
          <c:idx val="1"/>
          <c:order val="1"/>
          <c:tx>
            <c:strRef>
              <c:f>Sheet1!$C$1</c:f>
              <c:strCache>
                <c:ptCount val="1"/>
                <c:pt idx="0">
                  <c:v>Marine</c:v>
                </c:pt>
              </c:strCache>
            </c:strRef>
          </c:tx>
          <c:invertIfNegative val="0"/>
          <c:cat>
            <c:strRef>
              <c:f>Sheet1!$A$2</c:f>
              <c:strCache>
                <c:ptCount val="1"/>
                <c:pt idx="0">
                  <c:v>Fuel Expended</c:v>
                </c:pt>
              </c:strCache>
            </c:strRef>
          </c:cat>
          <c:val>
            <c:numRef>
              <c:f>Sheet1!$C$2</c:f>
              <c:numCache>
                <c:formatCode>General</c:formatCode>
                <c:ptCount val="1"/>
                <c:pt idx="0">
                  <c:v>420000.0</c:v>
                </c:pt>
              </c:numCache>
            </c:numRef>
          </c:val>
        </c:ser>
        <c:ser>
          <c:idx val="2"/>
          <c:order val="2"/>
          <c:tx>
            <c:strRef>
              <c:f>Sheet1!$D$1</c:f>
              <c:strCache>
                <c:ptCount val="1"/>
                <c:pt idx="0">
                  <c:v>Army Move</c:v>
                </c:pt>
              </c:strCache>
            </c:strRef>
          </c:tx>
          <c:spPr>
            <a:solidFill>
              <a:srgbClr val="800000"/>
            </a:solidFill>
          </c:spPr>
          <c:invertIfNegative val="0"/>
          <c:cat>
            <c:strRef>
              <c:f>Sheet1!$A$2</c:f>
              <c:strCache>
                <c:ptCount val="1"/>
                <c:pt idx="0">
                  <c:v>Fuel Expended</c:v>
                </c:pt>
              </c:strCache>
            </c:strRef>
          </c:cat>
          <c:val>
            <c:numRef>
              <c:f>Sheet1!$D$2</c:f>
              <c:numCache>
                <c:formatCode>General</c:formatCode>
                <c:ptCount val="1"/>
                <c:pt idx="0">
                  <c:v>55000.0</c:v>
                </c:pt>
              </c:numCache>
            </c:numRef>
          </c:val>
        </c:ser>
        <c:ser>
          <c:idx val="3"/>
          <c:order val="3"/>
          <c:tx>
            <c:strRef>
              <c:f>Sheet1!$E$1</c:f>
              <c:strCache>
                <c:ptCount val="1"/>
                <c:pt idx="0">
                  <c:v>Army Assault</c:v>
                </c:pt>
              </c:strCache>
            </c:strRef>
          </c:tx>
          <c:invertIfNegative val="0"/>
          <c:cat>
            <c:strRef>
              <c:f>Sheet1!$A$2</c:f>
              <c:strCache>
                <c:ptCount val="1"/>
                <c:pt idx="0">
                  <c:v>Fuel Expended</c:v>
                </c:pt>
              </c:strCache>
            </c:strRef>
          </c:cat>
          <c:val>
            <c:numRef>
              <c:f>Sheet1!$E$2</c:f>
              <c:numCache>
                <c:formatCode>General</c:formatCode>
                <c:ptCount val="1"/>
                <c:pt idx="0">
                  <c:v>100000.0</c:v>
                </c:pt>
              </c:numCache>
            </c:numRef>
          </c:val>
        </c:ser>
        <c:ser>
          <c:idx val="4"/>
          <c:order val="4"/>
          <c:tx>
            <c:strRef>
              <c:f>Sheet1!$F$1</c:f>
              <c:strCache>
                <c:ptCount val="1"/>
                <c:pt idx="0">
                  <c:v>Air Force</c:v>
                </c:pt>
              </c:strCache>
            </c:strRef>
          </c:tx>
          <c:spPr>
            <a:solidFill>
              <a:srgbClr val="FF6600"/>
            </a:solidFill>
          </c:spPr>
          <c:invertIfNegative val="0"/>
          <c:cat>
            <c:strRef>
              <c:f>Sheet1!$A$2</c:f>
              <c:strCache>
                <c:ptCount val="1"/>
                <c:pt idx="0">
                  <c:v>Fuel Expended</c:v>
                </c:pt>
              </c:strCache>
            </c:strRef>
          </c:cat>
          <c:val>
            <c:numRef>
              <c:f>Sheet1!$F$2</c:f>
              <c:numCache>
                <c:formatCode>General</c:formatCode>
                <c:ptCount val="1"/>
                <c:pt idx="0">
                  <c:v>5000.0</c:v>
                </c:pt>
              </c:numCache>
            </c:numRef>
          </c:val>
        </c:ser>
        <c:ser>
          <c:idx val="5"/>
          <c:order val="5"/>
          <c:tx>
            <c:strRef>
              <c:f>Sheet1!$G$1</c:f>
              <c:strCache>
                <c:ptCount val="1"/>
                <c:pt idx="0">
                  <c:v>ISR</c:v>
                </c:pt>
              </c:strCache>
            </c:strRef>
          </c:tx>
          <c:spPr>
            <a:solidFill>
              <a:srgbClr val="660066"/>
            </a:solidFill>
          </c:spPr>
          <c:invertIfNegative val="0"/>
          <c:cat>
            <c:strRef>
              <c:f>Sheet1!$A$2</c:f>
              <c:strCache>
                <c:ptCount val="1"/>
                <c:pt idx="0">
                  <c:v>Fuel Expended</c:v>
                </c:pt>
              </c:strCache>
            </c:strRef>
          </c:cat>
          <c:val>
            <c:numRef>
              <c:f>Sheet1!$G$2</c:f>
              <c:numCache>
                <c:formatCode>General</c:formatCode>
                <c:ptCount val="1"/>
                <c:pt idx="0">
                  <c:v>25000.0</c:v>
                </c:pt>
              </c:numCache>
            </c:numRef>
          </c:val>
        </c:ser>
        <c:dLbls>
          <c:showLegendKey val="0"/>
          <c:showVal val="1"/>
          <c:showCatName val="0"/>
          <c:showSerName val="0"/>
          <c:showPercent val="0"/>
          <c:showBubbleSize val="0"/>
        </c:dLbls>
        <c:gapWidth val="150"/>
        <c:overlap val="-25"/>
        <c:axId val="431184328"/>
        <c:axId val="431187304"/>
      </c:barChart>
      <c:catAx>
        <c:axId val="431184328"/>
        <c:scaling>
          <c:orientation val="minMax"/>
        </c:scaling>
        <c:delete val="0"/>
        <c:axPos val="b"/>
        <c:majorTickMark val="none"/>
        <c:minorTickMark val="none"/>
        <c:tickLblPos val="none"/>
        <c:crossAx val="431187304"/>
        <c:crosses val="autoZero"/>
        <c:auto val="1"/>
        <c:lblAlgn val="ctr"/>
        <c:lblOffset val="100"/>
        <c:noMultiLvlLbl val="0"/>
      </c:catAx>
      <c:valAx>
        <c:axId val="431187304"/>
        <c:scaling>
          <c:orientation val="minMax"/>
        </c:scaling>
        <c:delete val="1"/>
        <c:axPos val="l"/>
        <c:numFmt formatCode="General" sourceLinked="1"/>
        <c:majorTickMark val="none"/>
        <c:minorTickMark val="none"/>
        <c:tickLblPos val="none"/>
        <c:crossAx val="43118432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pPr>
            <a:r>
              <a:rPr lang="en-US" sz="1800" b="1"/>
              <a:t>Fuel Expended by Scenario</a:t>
            </a:r>
          </a:p>
        </c:rich>
      </c:tx>
      <c:layout/>
      <c:overlay val="1"/>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20517184740695"/>
          <c:y val="0.143993146689997"/>
          <c:w val="0.853748107709907"/>
          <c:h val="0.650165500145815"/>
        </c:manualLayout>
      </c:layout>
      <c:bar3DChart>
        <c:barDir val="col"/>
        <c:grouping val="stacked"/>
        <c:varyColors val="0"/>
        <c:ser>
          <c:idx val="0"/>
          <c:order val="0"/>
          <c:tx>
            <c:strRef>
              <c:f>'[Copy_of_ILF_Model_and_Analysis_2011-2031_CHARTS(1).xls]Sheet1'!$B$30</c:f>
              <c:strCache>
                <c:ptCount val="1"/>
                <c:pt idx="0">
                  <c:v>2011</c:v>
                </c:pt>
              </c:strCache>
            </c:strRef>
          </c:tx>
          <c:spPr>
            <a:solidFill>
              <a:schemeClr val="tx1"/>
            </a:solidFill>
          </c:spPr>
          <c:invertIfNegative val="0"/>
          <c:cat>
            <c:strRef>
              <c:f>'[Copy_of_ILF_Model_and_Analysis_2011-2031_CHARTS(1).xls]Sheet1'!$A$31:$A$36</c:f>
              <c:strCache>
                <c:ptCount val="6"/>
                <c:pt idx="0">
                  <c:v>Navy ASW</c:v>
                </c:pt>
                <c:pt idx="1">
                  <c:v>Marine Corps Heavy Lift</c:v>
                </c:pt>
                <c:pt idx="2">
                  <c:v>Army Movement</c:v>
                </c:pt>
                <c:pt idx="3">
                  <c:v>Army Assault</c:v>
                </c:pt>
                <c:pt idx="4">
                  <c:v>Air Force CSAR</c:v>
                </c:pt>
                <c:pt idx="5">
                  <c:v>ISR</c:v>
                </c:pt>
              </c:strCache>
            </c:strRef>
          </c:cat>
          <c:val>
            <c:numRef>
              <c:f>'[Copy_of_ILF_Model_and_Analysis_2011-2031_CHARTS(1).xls]Sheet1'!$B$31:$B$36</c:f>
              <c:numCache>
                <c:formatCode>General</c:formatCode>
                <c:ptCount val="6"/>
                <c:pt idx="0">
                  <c:v>75.222</c:v>
                </c:pt>
                <c:pt idx="1">
                  <c:v>421.3634690909091</c:v>
                </c:pt>
                <c:pt idx="2">
                  <c:v>86.32446043165461</c:v>
                </c:pt>
                <c:pt idx="3">
                  <c:v>93.63482014388482</c:v>
                </c:pt>
                <c:pt idx="4">
                  <c:v>12.4431654676259</c:v>
                </c:pt>
                <c:pt idx="5">
                  <c:v>25.944</c:v>
                </c:pt>
              </c:numCache>
            </c:numRef>
          </c:val>
        </c:ser>
        <c:ser>
          <c:idx val="1"/>
          <c:order val="1"/>
          <c:tx>
            <c:strRef>
              <c:f>'[Copy_of_ILF_Model_and_Analysis_2011-2031_CHARTS(1).xls]Sheet1'!$C$30</c:f>
              <c:strCache>
                <c:ptCount val="1"/>
                <c:pt idx="0">
                  <c:v>2021</c:v>
                </c:pt>
              </c:strCache>
            </c:strRef>
          </c:tx>
          <c:spPr>
            <a:solidFill>
              <a:srgbClr val="7030A0"/>
            </a:solidFill>
          </c:spPr>
          <c:invertIfNegative val="0"/>
          <c:cat>
            <c:strRef>
              <c:f>'[Copy_of_ILF_Model_and_Analysis_2011-2031_CHARTS(1).xls]Sheet1'!$A$31:$A$36</c:f>
              <c:strCache>
                <c:ptCount val="6"/>
                <c:pt idx="0">
                  <c:v>Navy ASW</c:v>
                </c:pt>
                <c:pt idx="1">
                  <c:v>Marine Corps Heavy Lift</c:v>
                </c:pt>
                <c:pt idx="2">
                  <c:v>Army Movement</c:v>
                </c:pt>
                <c:pt idx="3">
                  <c:v>Army Assault</c:v>
                </c:pt>
                <c:pt idx="4">
                  <c:v>Air Force CSAR</c:v>
                </c:pt>
                <c:pt idx="5">
                  <c:v>ISR</c:v>
                </c:pt>
              </c:strCache>
            </c:strRef>
          </c:cat>
          <c:val>
            <c:numRef>
              <c:f>'[Copy_of_ILF_Model_and_Analysis_2011-2031_CHARTS(1).xls]Sheet1'!$C$31:$C$36</c:f>
              <c:numCache>
                <c:formatCode>General</c:formatCode>
                <c:ptCount val="6"/>
                <c:pt idx="0">
                  <c:v>0.0</c:v>
                </c:pt>
                <c:pt idx="1">
                  <c:v>27.28453090909089</c:v>
                </c:pt>
                <c:pt idx="2">
                  <c:v>2.645539568345325</c:v>
                </c:pt>
                <c:pt idx="3">
                  <c:v>1.757179856115108</c:v>
                </c:pt>
                <c:pt idx="4">
                  <c:v>0.0</c:v>
                </c:pt>
                <c:pt idx="5">
                  <c:v>0.0</c:v>
                </c:pt>
              </c:numCache>
            </c:numRef>
          </c:val>
        </c:ser>
        <c:ser>
          <c:idx val="2"/>
          <c:order val="2"/>
          <c:tx>
            <c:strRef>
              <c:f>'[Copy_of_ILF_Model_and_Analysis_2011-2031_CHARTS(1).xls]Sheet1'!$D$30</c:f>
              <c:strCache>
                <c:ptCount val="1"/>
                <c:pt idx="0">
                  <c:v>2031</c:v>
                </c:pt>
              </c:strCache>
            </c:strRef>
          </c:tx>
          <c:spPr>
            <a:solidFill>
              <a:schemeClr val="accent5">
                <a:lumMod val="75000"/>
              </a:schemeClr>
            </a:solidFill>
          </c:spPr>
          <c:invertIfNegative val="0"/>
          <c:cat>
            <c:strRef>
              <c:f>'[Copy_of_ILF_Model_and_Analysis_2011-2031_CHARTS(1).xls]Sheet1'!$A$31:$A$36</c:f>
              <c:strCache>
                <c:ptCount val="6"/>
                <c:pt idx="0">
                  <c:v>Navy ASW</c:v>
                </c:pt>
                <c:pt idx="1">
                  <c:v>Marine Corps Heavy Lift</c:v>
                </c:pt>
                <c:pt idx="2">
                  <c:v>Army Movement</c:v>
                </c:pt>
                <c:pt idx="3">
                  <c:v>Army Assault</c:v>
                </c:pt>
                <c:pt idx="4">
                  <c:v>Air Force CSAR</c:v>
                </c:pt>
                <c:pt idx="5">
                  <c:v>ISR</c:v>
                </c:pt>
              </c:strCache>
            </c:strRef>
          </c:cat>
          <c:val>
            <c:numRef>
              <c:f>'[Copy_of_ILF_Model_and_Analysis_2011-2031_CHARTS(1).xls]Sheet1'!$D$31:$D$36</c:f>
              <c:numCache>
                <c:formatCode>General</c:formatCode>
                <c:ptCount val="6"/>
                <c:pt idx="0">
                  <c:v>0.0</c:v>
                </c:pt>
                <c:pt idx="1">
                  <c:v>22.197</c:v>
                </c:pt>
                <c:pt idx="2">
                  <c:v>3.024</c:v>
                </c:pt>
                <c:pt idx="3">
                  <c:v>4.392999999999996</c:v>
                </c:pt>
                <c:pt idx="4">
                  <c:v>0.0</c:v>
                </c:pt>
                <c:pt idx="5">
                  <c:v>0.0</c:v>
                </c:pt>
              </c:numCache>
            </c:numRef>
          </c:val>
        </c:ser>
        <c:dLbls>
          <c:showLegendKey val="0"/>
          <c:showVal val="0"/>
          <c:showCatName val="0"/>
          <c:showSerName val="0"/>
          <c:showPercent val="0"/>
          <c:showBubbleSize val="0"/>
        </c:dLbls>
        <c:gapWidth val="150"/>
        <c:shape val="box"/>
        <c:axId val="529853304"/>
        <c:axId val="529856248"/>
        <c:axId val="0"/>
      </c:bar3DChart>
      <c:catAx>
        <c:axId val="529853304"/>
        <c:scaling>
          <c:orientation val="minMax"/>
        </c:scaling>
        <c:delete val="0"/>
        <c:axPos val="b"/>
        <c:numFmt formatCode="General" sourceLinked="1"/>
        <c:majorTickMark val="none"/>
        <c:minorTickMark val="none"/>
        <c:tickLblPos val="nextTo"/>
        <c:txPr>
          <a:bodyPr rot="0" vert="horz"/>
          <a:lstStyle/>
          <a:p>
            <a:pPr>
              <a:defRPr sz="1000"/>
            </a:pPr>
            <a:endParaRPr lang="en-US"/>
          </a:p>
        </c:txPr>
        <c:crossAx val="529856248"/>
        <c:crosses val="autoZero"/>
        <c:auto val="1"/>
        <c:lblAlgn val="ctr"/>
        <c:lblOffset val="100"/>
        <c:noMultiLvlLbl val="0"/>
      </c:catAx>
      <c:valAx>
        <c:axId val="529856248"/>
        <c:scaling>
          <c:orientation val="minMax"/>
        </c:scaling>
        <c:delete val="0"/>
        <c:axPos val="l"/>
        <c:majorGridlines/>
        <c:title>
          <c:tx>
            <c:rich>
              <a:bodyPr/>
              <a:lstStyle/>
              <a:p>
                <a:pPr>
                  <a:defRPr sz="1100"/>
                </a:pPr>
                <a:r>
                  <a:rPr lang="en-US" sz="1100"/>
                  <a:t>Fuel Expended  (Klbs)</a:t>
                </a:r>
              </a:p>
            </c:rich>
          </c:tx>
          <c:layout>
            <c:manualLayout>
              <c:xMode val="edge"/>
              <c:yMode val="edge"/>
              <c:x val="0.0334292320934453"/>
              <c:y val="0.24257074547876"/>
            </c:manualLayout>
          </c:layout>
          <c:overlay val="0"/>
        </c:title>
        <c:numFmt formatCode="General" sourceLinked="1"/>
        <c:majorTickMark val="out"/>
        <c:minorTickMark val="none"/>
        <c:tickLblPos val="nextTo"/>
        <c:txPr>
          <a:bodyPr rot="0" vert="horz"/>
          <a:lstStyle/>
          <a:p>
            <a:pPr>
              <a:defRPr/>
            </a:pPr>
            <a:endParaRPr lang="en-US"/>
          </a:p>
        </c:txPr>
        <c:crossAx val="529853304"/>
        <c:crosses val="autoZero"/>
        <c:crossBetween val="between"/>
        <c:majorUnit val="100.0"/>
      </c:valAx>
    </c:plotArea>
    <c:legend>
      <c:legendPos val="r"/>
      <c:layout>
        <c:manualLayout>
          <c:xMode val="edge"/>
          <c:yMode val="edge"/>
          <c:x val="0.816927150533094"/>
          <c:y val="0.170720163295624"/>
          <c:w val="0.134129337700523"/>
          <c:h val="0.25115157480315"/>
        </c:manualLayout>
      </c:layout>
      <c:overlay val="0"/>
      <c:spPr>
        <a:solidFill>
          <a:schemeClr val="lt1"/>
        </a:solidFill>
        <a:ln w="25400" cap="flat" cmpd="sng" algn="ctr">
          <a:solidFill>
            <a:schemeClr val="dk1"/>
          </a:solidFill>
          <a:prstDash val="solid"/>
        </a:ln>
        <a:effectLst/>
      </c:spPr>
    </c:legend>
    <c:plotVisOnly val="1"/>
    <c:dispBlanksAs val="gap"/>
    <c:showDLblsOverMax val="0"/>
  </c:chart>
  <c:spPr>
    <a:ln>
      <a:solidFill>
        <a:schemeClr val="tx1"/>
      </a:solidFill>
    </a:ln>
  </c:spPr>
  <c:txPr>
    <a:bodyPr/>
    <a:lstStyle/>
    <a:p>
      <a:pPr>
        <a:defRPr sz="1000" b="0" i="0" u="none" strike="noStrike" baseline="0">
          <a:solidFill>
            <a:srgbClr val="000000"/>
          </a:solidFill>
          <a:latin typeface="Arial" pitchFamily="34" charset="0"/>
          <a:ea typeface="Calibri"/>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view3D>
      <c:rotX val="15"/>
      <c:rotY val="20"/>
      <c:rAngAx val="0"/>
      <c:perspective val="30"/>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Maximum % Saving</c:v>
                </c:pt>
              </c:strCache>
            </c:strRef>
          </c:tx>
          <c:invertIfNegative val="0"/>
          <c:cat>
            <c:strRef>
              <c:f>Sheet1!$A$2:$A$7</c:f>
              <c:strCache>
                <c:ptCount val="6"/>
                <c:pt idx="0">
                  <c:v>Hydrogen Fuel Cells (2030+)</c:v>
                </c:pt>
                <c:pt idx="1">
                  <c:v>Electrical (2025)**</c:v>
                </c:pt>
                <c:pt idx="2">
                  <c:v>Hybrid Diesel Electric Propulsion (2020)</c:v>
                </c:pt>
                <c:pt idx="3">
                  <c:v>Algal Biofuel (2015)</c:v>
                </c:pt>
                <c:pt idx="4">
                  <c:v>Optimal Rotor Speed (today)</c:v>
                </c:pt>
                <c:pt idx="5">
                  <c:v>Composite (today)</c:v>
                </c:pt>
              </c:strCache>
            </c:strRef>
          </c:cat>
          <c:val>
            <c:numRef>
              <c:f>Sheet1!$B$2:$B$7</c:f>
              <c:numCache>
                <c:formatCode>General</c:formatCode>
                <c:ptCount val="6"/>
                <c:pt idx="0">
                  <c:v>50.0</c:v>
                </c:pt>
                <c:pt idx="1">
                  <c:v>0.76</c:v>
                </c:pt>
                <c:pt idx="2">
                  <c:v>50.0</c:v>
                </c:pt>
                <c:pt idx="3">
                  <c:v>10.0</c:v>
                </c:pt>
                <c:pt idx="4">
                  <c:v>7.0</c:v>
                </c:pt>
                <c:pt idx="5">
                  <c:v>1.5</c:v>
                </c:pt>
              </c:numCache>
            </c:numRef>
          </c:val>
        </c:ser>
        <c:ser>
          <c:idx val="1"/>
          <c:order val="1"/>
          <c:tx>
            <c:strRef>
              <c:f>Sheet1!$C$1</c:f>
              <c:strCache>
                <c:ptCount val="1"/>
                <c:pt idx="0">
                  <c:v>Minimum % Saving</c:v>
                </c:pt>
              </c:strCache>
            </c:strRef>
          </c:tx>
          <c:invertIfNegative val="0"/>
          <c:cat>
            <c:strRef>
              <c:f>Sheet1!$A$2:$A$7</c:f>
              <c:strCache>
                <c:ptCount val="6"/>
                <c:pt idx="0">
                  <c:v>Hydrogen Fuel Cells (2030+)</c:v>
                </c:pt>
                <c:pt idx="1">
                  <c:v>Electrical (2025)**</c:v>
                </c:pt>
                <c:pt idx="2">
                  <c:v>Hybrid Diesel Electric Propulsion (2020)</c:v>
                </c:pt>
                <c:pt idx="3">
                  <c:v>Algal Biofuel (2015)</c:v>
                </c:pt>
                <c:pt idx="4">
                  <c:v>Optimal Rotor Speed (today)</c:v>
                </c:pt>
                <c:pt idx="5">
                  <c:v>Composite (today)</c:v>
                </c:pt>
              </c:strCache>
            </c:strRef>
          </c:cat>
          <c:val>
            <c:numRef>
              <c:f>Sheet1!$C$2:$C$7</c:f>
              <c:numCache>
                <c:formatCode>General</c:formatCode>
                <c:ptCount val="6"/>
                <c:pt idx="0">
                  <c:v>0.0</c:v>
                </c:pt>
                <c:pt idx="1">
                  <c:v>0.25</c:v>
                </c:pt>
                <c:pt idx="2">
                  <c:v>30.0</c:v>
                </c:pt>
                <c:pt idx="3">
                  <c:v>5.0</c:v>
                </c:pt>
                <c:pt idx="4">
                  <c:v>7.0</c:v>
                </c:pt>
                <c:pt idx="5">
                  <c:v>0.7</c:v>
                </c:pt>
              </c:numCache>
            </c:numRef>
          </c:val>
        </c:ser>
        <c:dLbls>
          <c:showLegendKey val="0"/>
          <c:showVal val="0"/>
          <c:showCatName val="0"/>
          <c:showSerName val="0"/>
          <c:showPercent val="0"/>
          <c:showBubbleSize val="0"/>
        </c:dLbls>
        <c:gapWidth val="150"/>
        <c:shape val="box"/>
        <c:axId val="530037272"/>
        <c:axId val="530040312"/>
        <c:axId val="0"/>
      </c:bar3DChart>
      <c:catAx>
        <c:axId val="530037272"/>
        <c:scaling>
          <c:orientation val="minMax"/>
        </c:scaling>
        <c:delete val="0"/>
        <c:axPos val="l"/>
        <c:majorTickMark val="out"/>
        <c:minorTickMark val="none"/>
        <c:tickLblPos val="nextTo"/>
        <c:txPr>
          <a:bodyPr/>
          <a:lstStyle/>
          <a:p>
            <a:pPr>
              <a:defRPr>
                <a:latin typeface="Arial"/>
              </a:defRPr>
            </a:pPr>
            <a:endParaRPr lang="en-US"/>
          </a:p>
        </c:txPr>
        <c:crossAx val="530040312"/>
        <c:crosses val="autoZero"/>
        <c:auto val="1"/>
        <c:lblAlgn val="ctr"/>
        <c:lblOffset val="100"/>
        <c:noMultiLvlLbl val="0"/>
      </c:catAx>
      <c:valAx>
        <c:axId val="530040312"/>
        <c:scaling>
          <c:orientation val="minMax"/>
        </c:scaling>
        <c:delete val="0"/>
        <c:axPos val="b"/>
        <c:majorGridlines/>
        <c:title>
          <c:tx>
            <c:rich>
              <a:bodyPr/>
              <a:lstStyle/>
              <a:p>
                <a:pPr>
                  <a:defRPr/>
                </a:pPr>
                <a:r>
                  <a:rPr lang="en-US" dirty="0" smtClean="0"/>
                  <a:t>Saving</a:t>
                </a:r>
                <a:r>
                  <a:rPr lang="en-US" baseline="0" dirty="0" smtClean="0"/>
                  <a:t> in Fuel Consumption (%)</a:t>
                </a:r>
                <a:endParaRPr lang="en-US" dirty="0"/>
              </a:p>
            </c:rich>
          </c:tx>
          <c:layout/>
          <c:overlay val="0"/>
        </c:title>
        <c:numFmt formatCode="General" sourceLinked="1"/>
        <c:majorTickMark val="out"/>
        <c:minorTickMark val="none"/>
        <c:tickLblPos val="nextTo"/>
        <c:crossAx val="530037272"/>
        <c:crosses val="autoZero"/>
        <c:crossBetween val="between"/>
      </c:valAx>
    </c:plotArea>
    <c:legend>
      <c:legendPos val="r"/>
      <c:layout>
        <c:manualLayout>
          <c:xMode val="edge"/>
          <c:yMode val="edge"/>
          <c:x val="0.715086700228045"/>
          <c:y val="0.439587815607556"/>
          <c:w val="0.276716578460479"/>
          <c:h val="0.207678828878784"/>
        </c:manualLayout>
      </c:layout>
      <c:overlay val="0"/>
      <c:txPr>
        <a:bodyPr/>
        <a:lstStyle/>
        <a:p>
          <a:pPr>
            <a:defRPr>
              <a:latin typeface="Aria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baseline="0" dirty="0" smtClean="0">
                <a:latin typeface="Arial"/>
                <a:cs typeface="Arial"/>
              </a:rPr>
              <a:t> </a:t>
            </a:r>
            <a:r>
              <a:rPr lang="en-US" sz="2000" dirty="0" smtClean="0">
                <a:latin typeface="Arial"/>
                <a:cs typeface="Arial"/>
              </a:rPr>
              <a:t>Applied</a:t>
            </a:r>
            <a:r>
              <a:rPr lang="en-US" sz="2000" baseline="0" dirty="0" smtClean="0">
                <a:latin typeface="Arial"/>
                <a:cs typeface="Arial"/>
              </a:rPr>
              <a:t> Technologies w/ Maximum % Saving in Fuel Consumption</a:t>
            </a:r>
          </a:p>
          <a:p>
            <a:pPr>
              <a:defRPr/>
            </a:pPr>
            <a:endParaRPr lang="en-US" sz="2000" dirty="0"/>
          </a:p>
        </c:rich>
      </c:tx>
      <c:layout>
        <c:manualLayout>
          <c:xMode val="edge"/>
          <c:yMode val="edge"/>
          <c:x val="0.182494479856685"/>
          <c:y val="0.0123456790123457"/>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Composite</c:v>
                </c:pt>
              </c:strCache>
            </c:strRef>
          </c:tx>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Sheet1!$B$2:$B$7</c:f>
              <c:numCache>
                <c:formatCode>General</c:formatCode>
                <c:ptCount val="6"/>
                <c:pt idx="0">
                  <c:v>74.09367</c:v>
                </c:pt>
                <c:pt idx="1">
                  <c:v>415.042555</c:v>
                </c:pt>
                <c:pt idx="2">
                  <c:v>53.72584</c:v>
                </c:pt>
                <c:pt idx="3">
                  <c:v>100.287775</c:v>
                </c:pt>
                <c:pt idx="4">
                  <c:v>3.58146</c:v>
                </c:pt>
                <c:pt idx="5">
                  <c:v>22.97808</c:v>
                </c:pt>
              </c:numCache>
            </c:numRef>
          </c:val>
        </c:ser>
        <c:ser>
          <c:idx val="1"/>
          <c:order val="1"/>
          <c:tx>
            <c:strRef>
              <c:f>Sheet1!$C$1</c:f>
              <c:strCache>
                <c:ptCount val="1"/>
                <c:pt idx="0">
                  <c:v>Algal Biofuel</c:v>
                </c:pt>
              </c:strCache>
            </c:strRef>
          </c:tx>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Sheet1!$C$2:$C$7</c:f>
              <c:numCache>
                <c:formatCode>General</c:formatCode>
                <c:ptCount val="6"/>
                <c:pt idx="0">
                  <c:v>67.6998</c:v>
                </c:pt>
                <c:pt idx="1">
                  <c:v>379.2266999999998</c:v>
                </c:pt>
                <c:pt idx="2">
                  <c:v>49.0896</c:v>
                </c:pt>
                <c:pt idx="3">
                  <c:v>91.6335</c:v>
                </c:pt>
                <c:pt idx="4">
                  <c:v>3.2724</c:v>
                </c:pt>
                <c:pt idx="5">
                  <c:v>20.9952</c:v>
                </c:pt>
              </c:numCache>
            </c:numRef>
          </c:val>
        </c:ser>
        <c:ser>
          <c:idx val="2"/>
          <c:order val="2"/>
          <c:tx>
            <c:strRef>
              <c:f>Sheet1!$D$1</c:f>
              <c:strCache>
                <c:ptCount val="1"/>
                <c:pt idx="0">
                  <c:v>Hybrid Diesel-Electric</c:v>
                </c:pt>
              </c:strCache>
            </c:strRef>
          </c:tx>
          <c:spPr>
            <a:solidFill>
              <a:srgbClr val="FF6600"/>
            </a:solidFill>
          </c:spPr>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Sheet1!$D$2:$D$7</c:f>
              <c:numCache>
                <c:formatCode>General</c:formatCode>
                <c:ptCount val="6"/>
                <c:pt idx="0">
                  <c:v>37.611</c:v>
                </c:pt>
                <c:pt idx="1">
                  <c:v>210.6815</c:v>
                </c:pt>
                <c:pt idx="2">
                  <c:v>27.272</c:v>
                </c:pt>
                <c:pt idx="3">
                  <c:v>50.9075</c:v>
                </c:pt>
                <c:pt idx="4">
                  <c:v>1.818</c:v>
                </c:pt>
                <c:pt idx="5">
                  <c:v>11.664</c:v>
                </c:pt>
              </c:numCache>
            </c:numRef>
          </c:val>
        </c:ser>
        <c:ser>
          <c:idx val="3"/>
          <c:order val="3"/>
          <c:tx>
            <c:strRef>
              <c:f>Sheet1!$E$1</c:f>
              <c:strCache>
                <c:ptCount val="1"/>
                <c:pt idx="0">
                  <c:v>ORS</c:v>
                </c:pt>
              </c:strCache>
            </c:strRef>
          </c:tx>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Sheet1!$E$2:$E$7</c:f>
              <c:numCache>
                <c:formatCode>General</c:formatCode>
                <c:ptCount val="6"/>
                <c:pt idx="0">
                  <c:v>69.95646</c:v>
                </c:pt>
                <c:pt idx="1">
                  <c:v>391.86759</c:v>
                </c:pt>
                <c:pt idx="2">
                  <c:v>50.72592</c:v>
                </c:pt>
                <c:pt idx="3">
                  <c:v>94.68795</c:v>
                </c:pt>
                <c:pt idx="4">
                  <c:v>3.38148</c:v>
                </c:pt>
                <c:pt idx="5">
                  <c:v>21.69504</c:v>
                </c:pt>
              </c:numCache>
            </c:numRef>
          </c:val>
        </c:ser>
        <c:ser>
          <c:idx val="4"/>
          <c:order val="4"/>
          <c:tx>
            <c:strRef>
              <c:f>Sheet1!$F$1</c:f>
              <c:strCache>
                <c:ptCount val="1"/>
                <c:pt idx="0">
                  <c:v>Baseline</c:v>
                </c:pt>
              </c:strCache>
            </c:strRef>
          </c:tx>
          <c:spPr>
            <a:solidFill>
              <a:srgbClr val="E21F78"/>
            </a:solidFill>
          </c:spPr>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Sheet1!$F$2:$F$7</c:f>
              <c:numCache>
                <c:formatCode>General</c:formatCode>
                <c:ptCount val="6"/>
                <c:pt idx="0">
                  <c:v>75.222</c:v>
                </c:pt>
                <c:pt idx="1">
                  <c:v>421.363</c:v>
                </c:pt>
                <c:pt idx="2">
                  <c:v>54.544</c:v>
                </c:pt>
                <c:pt idx="3">
                  <c:v>101.815</c:v>
                </c:pt>
                <c:pt idx="4">
                  <c:v>3.636</c:v>
                </c:pt>
                <c:pt idx="5">
                  <c:v>23.328</c:v>
                </c:pt>
              </c:numCache>
            </c:numRef>
          </c:val>
        </c:ser>
        <c:dLbls>
          <c:showLegendKey val="0"/>
          <c:showVal val="0"/>
          <c:showCatName val="0"/>
          <c:showSerName val="0"/>
          <c:showPercent val="0"/>
          <c:showBubbleSize val="0"/>
        </c:dLbls>
        <c:gapWidth val="75"/>
        <c:shape val="box"/>
        <c:axId val="530118968"/>
        <c:axId val="530122232"/>
        <c:axId val="0"/>
      </c:bar3DChart>
      <c:catAx>
        <c:axId val="530118968"/>
        <c:scaling>
          <c:orientation val="minMax"/>
        </c:scaling>
        <c:delete val="0"/>
        <c:axPos val="l"/>
        <c:majorTickMark val="none"/>
        <c:minorTickMark val="none"/>
        <c:tickLblPos val="nextTo"/>
        <c:txPr>
          <a:bodyPr/>
          <a:lstStyle/>
          <a:p>
            <a:pPr>
              <a:defRPr>
                <a:latin typeface="Arial"/>
              </a:defRPr>
            </a:pPr>
            <a:endParaRPr lang="en-US"/>
          </a:p>
        </c:txPr>
        <c:crossAx val="530122232"/>
        <c:crosses val="autoZero"/>
        <c:auto val="1"/>
        <c:lblAlgn val="ctr"/>
        <c:lblOffset val="100"/>
        <c:noMultiLvlLbl val="0"/>
      </c:catAx>
      <c:valAx>
        <c:axId val="530122232"/>
        <c:scaling>
          <c:orientation val="minMax"/>
        </c:scaling>
        <c:delete val="0"/>
        <c:axPos val="b"/>
        <c:majorGridlines/>
        <c:title>
          <c:tx>
            <c:rich>
              <a:bodyPr/>
              <a:lstStyle/>
              <a:p>
                <a:pPr>
                  <a:defRPr/>
                </a:pPr>
                <a:r>
                  <a:rPr lang="en-US" dirty="0" smtClean="0">
                    <a:latin typeface="Arial"/>
                    <a:cs typeface="Arial"/>
                  </a:rPr>
                  <a:t>Expended</a:t>
                </a:r>
                <a:r>
                  <a:rPr lang="en-US" baseline="0" dirty="0" smtClean="0">
                    <a:latin typeface="Arial"/>
                    <a:cs typeface="Arial"/>
                  </a:rPr>
                  <a:t> Fuel (x 1000 </a:t>
                </a:r>
                <a:r>
                  <a:rPr lang="en-US" baseline="0" dirty="0" err="1" smtClean="0">
                    <a:latin typeface="Arial"/>
                    <a:cs typeface="Arial"/>
                  </a:rPr>
                  <a:t>lbs</a:t>
                </a:r>
                <a:r>
                  <a:rPr lang="en-US" baseline="0" dirty="0" smtClean="0">
                    <a:latin typeface="Arial"/>
                    <a:cs typeface="Arial"/>
                  </a:rPr>
                  <a:t>)</a:t>
                </a:r>
                <a:endParaRPr lang="en-US" dirty="0">
                  <a:latin typeface="Arial"/>
                  <a:cs typeface="Arial"/>
                </a:endParaRPr>
              </a:p>
            </c:rich>
          </c:tx>
          <c:layout/>
          <c:overlay val="0"/>
        </c:title>
        <c:numFmt formatCode="General" sourceLinked="1"/>
        <c:majorTickMark val="none"/>
        <c:minorTickMark val="none"/>
        <c:tickLblPos val="nextTo"/>
        <c:spPr>
          <a:ln w="9525">
            <a:noFill/>
          </a:ln>
        </c:spPr>
        <c:crossAx val="530118968"/>
        <c:crosses val="autoZero"/>
        <c:crossBetween val="between"/>
      </c:valAx>
    </c:plotArea>
    <c:legend>
      <c:legendPos val="t"/>
      <c:layout>
        <c:manualLayout>
          <c:xMode val="edge"/>
          <c:yMode val="edge"/>
          <c:x val="0.0561064241969754"/>
          <c:y val="0.148148148148148"/>
          <c:w val="0.885141648960547"/>
          <c:h val="0.0574053011892032"/>
        </c:manualLayout>
      </c:layout>
      <c:overlay val="0"/>
      <c:txPr>
        <a:bodyPr/>
        <a:lstStyle/>
        <a:p>
          <a:pPr>
            <a:defRPr>
              <a:latin typeface="Aria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dirty="0" smtClean="0">
                <a:latin typeface="Arial"/>
                <a:cs typeface="Arial"/>
              </a:rPr>
              <a:t> Applied</a:t>
            </a:r>
            <a:r>
              <a:rPr lang="en-US" sz="2000" baseline="0" dirty="0" smtClean="0">
                <a:latin typeface="Arial"/>
                <a:cs typeface="Arial"/>
              </a:rPr>
              <a:t> Technologies w/ Minimum % Saving in Fuel Consumption</a:t>
            </a:r>
          </a:p>
          <a:p>
            <a:pPr>
              <a:defRPr/>
            </a:pPr>
            <a:endParaRPr lang="en-US" sz="2000" dirty="0"/>
          </a:p>
        </c:rich>
      </c:tx>
      <c:layout>
        <c:manualLayout>
          <c:xMode val="edge"/>
          <c:yMode val="edge"/>
          <c:x val="0.183822751322751"/>
          <c:y val="0.0123456790123457"/>
        </c:manualLayout>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Composite</c:v>
                </c:pt>
              </c:strCache>
            </c:strRef>
          </c:tx>
          <c:spPr>
            <a:solidFill>
              <a:schemeClr val="accent1"/>
            </a:solidFill>
          </c:spPr>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Sheet1!$B$2:$B$7</c:f>
              <c:numCache>
                <c:formatCode>General</c:formatCode>
                <c:ptCount val="6"/>
                <c:pt idx="0">
                  <c:v>74.69544599999998</c:v>
                </c:pt>
                <c:pt idx="1">
                  <c:v>418.4134589999998</c:v>
                </c:pt>
                <c:pt idx="2">
                  <c:v>54.162192</c:v>
                </c:pt>
                <c:pt idx="3">
                  <c:v>101.102295</c:v>
                </c:pt>
                <c:pt idx="4">
                  <c:v>3.610548</c:v>
                </c:pt>
                <c:pt idx="5">
                  <c:v>23.164704</c:v>
                </c:pt>
              </c:numCache>
            </c:numRef>
          </c:val>
        </c:ser>
        <c:ser>
          <c:idx val="1"/>
          <c:order val="1"/>
          <c:tx>
            <c:strRef>
              <c:f>Sheet1!$C$1</c:f>
              <c:strCache>
                <c:ptCount val="1"/>
                <c:pt idx="0">
                  <c:v>Algal Biofuel</c:v>
                </c:pt>
              </c:strCache>
            </c:strRef>
          </c:tx>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Sheet1!$C$2:$C$7</c:f>
              <c:numCache>
                <c:formatCode>General</c:formatCode>
                <c:ptCount val="6"/>
                <c:pt idx="0">
                  <c:v>71.4609</c:v>
                </c:pt>
                <c:pt idx="1">
                  <c:v>400.29485</c:v>
                </c:pt>
                <c:pt idx="2">
                  <c:v>51.8168</c:v>
                </c:pt>
                <c:pt idx="3">
                  <c:v>96.72425</c:v>
                </c:pt>
                <c:pt idx="4">
                  <c:v>3.4542</c:v>
                </c:pt>
                <c:pt idx="5">
                  <c:v>22.1616</c:v>
                </c:pt>
              </c:numCache>
            </c:numRef>
          </c:val>
        </c:ser>
        <c:ser>
          <c:idx val="2"/>
          <c:order val="2"/>
          <c:tx>
            <c:strRef>
              <c:f>Sheet1!$D$1</c:f>
              <c:strCache>
                <c:ptCount val="1"/>
                <c:pt idx="0">
                  <c:v>Hybrid Diesel-Electric</c:v>
                </c:pt>
              </c:strCache>
            </c:strRef>
          </c:tx>
          <c:spPr>
            <a:solidFill>
              <a:srgbClr val="FF6600"/>
            </a:solidFill>
          </c:spPr>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Sheet1!$D$2:$D$7</c:f>
              <c:numCache>
                <c:formatCode>General</c:formatCode>
                <c:ptCount val="6"/>
                <c:pt idx="0">
                  <c:v>52.6554</c:v>
                </c:pt>
                <c:pt idx="1">
                  <c:v>294.9541</c:v>
                </c:pt>
                <c:pt idx="2">
                  <c:v>38.1808</c:v>
                </c:pt>
                <c:pt idx="3">
                  <c:v>71.2705</c:v>
                </c:pt>
                <c:pt idx="4">
                  <c:v>2.5452</c:v>
                </c:pt>
                <c:pt idx="5">
                  <c:v>16.3296</c:v>
                </c:pt>
              </c:numCache>
            </c:numRef>
          </c:val>
        </c:ser>
        <c:ser>
          <c:idx val="3"/>
          <c:order val="3"/>
          <c:tx>
            <c:strRef>
              <c:f>Sheet1!$E$1</c:f>
              <c:strCache>
                <c:ptCount val="1"/>
                <c:pt idx="0">
                  <c:v>ORS</c:v>
                </c:pt>
              </c:strCache>
            </c:strRef>
          </c:tx>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Sheet1!$E$2:$E$7</c:f>
              <c:numCache>
                <c:formatCode>General</c:formatCode>
                <c:ptCount val="6"/>
                <c:pt idx="0">
                  <c:v>69.95646</c:v>
                </c:pt>
                <c:pt idx="1">
                  <c:v>391.86759</c:v>
                </c:pt>
                <c:pt idx="2">
                  <c:v>50.72592</c:v>
                </c:pt>
                <c:pt idx="3">
                  <c:v>94.68795</c:v>
                </c:pt>
                <c:pt idx="4">
                  <c:v>3.38148</c:v>
                </c:pt>
                <c:pt idx="5">
                  <c:v>21.69504</c:v>
                </c:pt>
              </c:numCache>
            </c:numRef>
          </c:val>
        </c:ser>
        <c:ser>
          <c:idx val="4"/>
          <c:order val="4"/>
          <c:tx>
            <c:strRef>
              <c:f>Sheet1!$F$1</c:f>
              <c:strCache>
                <c:ptCount val="1"/>
                <c:pt idx="0">
                  <c:v>Baseline</c:v>
                </c:pt>
              </c:strCache>
            </c:strRef>
          </c:tx>
          <c:spPr>
            <a:solidFill>
              <a:srgbClr val="E21F78"/>
            </a:solidFill>
          </c:spPr>
          <c:invertIfNegative val="0"/>
          <c:cat>
            <c:strRef>
              <c:f>Sheet1!$A$2:$A$7</c:f>
              <c:strCache>
                <c:ptCount val="6"/>
                <c:pt idx="0">
                  <c:v>Navy</c:v>
                </c:pt>
                <c:pt idx="1">
                  <c:v>Marine Corps</c:v>
                </c:pt>
                <c:pt idx="2">
                  <c:v>Army Mvmt</c:v>
                </c:pt>
                <c:pt idx="3">
                  <c:v>Army Air Assault</c:v>
                </c:pt>
                <c:pt idx="4">
                  <c:v>Air Force</c:v>
                </c:pt>
                <c:pt idx="5">
                  <c:v>ISR</c:v>
                </c:pt>
              </c:strCache>
            </c:strRef>
          </c:cat>
          <c:val>
            <c:numRef>
              <c:f>Sheet1!$F$2:$F$7</c:f>
              <c:numCache>
                <c:formatCode>General</c:formatCode>
                <c:ptCount val="6"/>
                <c:pt idx="0">
                  <c:v>75.222</c:v>
                </c:pt>
                <c:pt idx="1">
                  <c:v>421.363</c:v>
                </c:pt>
                <c:pt idx="2">
                  <c:v>54.544</c:v>
                </c:pt>
                <c:pt idx="3">
                  <c:v>101.815</c:v>
                </c:pt>
                <c:pt idx="4">
                  <c:v>3.636</c:v>
                </c:pt>
                <c:pt idx="5">
                  <c:v>23.328</c:v>
                </c:pt>
              </c:numCache>
            </c:numRef>
          </c:val>
        </c:ser>
        <c:dLbls>
          <c:showLegendKey val="0"/>
          <c:showVal val="0"/>
          <c:showCatName val="0"/>
          <c:showSerName val="0"/>
          <c:showPercent val="0"/>
          <c:showBubbleSize val="0"/>
        </c:dLbls>
        <c:gapWidth val="75"/>
        <c:shape val="box"/>
        <c:axId val="530185416"/>
        <c:axId val="530188680"/>
        <c:axId val="0"/>
      </c:bar3DChart>
      <c:catAx>
        <c:axId val="530185416"/>
        <c:scaling>
          <c:orientation val="minMax"/>
        </c:scaling>
        <c:delete val="0"/>
        <c:axPos val="l"/>
        <c:majorTickMark val="none"/>
        <c:minorTickMark val="none"/>
        <c:tickLblPos val="nextTo"/>
        <c:txPr>
          <a:bodyPr/>
          <a:lstStyle/>
          <a:p>
            <a:pPr>
              <a:defRPr>
                <a:latin typeface="Arial"/>
              </a:defRPr>
            </a:pPr>
            <a:endParaRPr lang="en-US"/>
          </a:p>
        </c:txPr>
        <c:crossAx val="530188680"/>
        <c:crosses val="autoZero"/>
        <c:auto val="1"/>
        <c:lblAlgn val="ctr"/>
        <c:lblOffset val="100"/>
        <c:noMultiLvlLbl val="0"/>
      </c:catAx>
      <c:valAx>
        <c:axId val="530188680"/>
        <c:scaling>
          <c:orientation val="minMax"/>
        </c:scaling>
        <c:delete val="0"/>
        <c:axPos val="b"/>
        <c:majorGridlines/>
        <c:title>
          <c:tx>
            <c:rich>
              <a:bodyPr/>
              <a:lstStyle/>
              <a:p>
                <a:pPr>
                  <a:defRPr/>
                </a:pPr>
                <a:r>
                  <a:rPr lang="en-US" baseline="0" dirty="0" smtClean="0">
                    <a:latin typeface="Arial"/>
                    <a:cs typeface="Arial"/>
                  </a:rPr>
                  <a:t>Expended Fuel (x 1000 </a:t>
                </a:r>
                <a:r>
                  <a:rPr lang="en-US" baseline="0" dirty="0" err="1" smtClean="0">
                    <a:latin typeface="Arial"/>
                    <a:cs typeface="Arial"/>
                  </a:rPr>
                  <a:t>lbs</a:t>
                </a:r>
                <a:r>
                  <a:rPr lang="en-US" baseline="0" dirty="0" smtClean="0">
                    <a:latin typeface="Arial"/>
                    <a:cs typeface="Arial"/>
                  </a:rPr>
                  <a:t>)</a:t>
                </a:r>
                <a:endParaRPr lang="en-US" dirty="0">
                  <a:latin typeface="Arial"/>
                  <a:cs typeface="Arial"/>
                </a:endParaRPr>
              </a:p>
            </c:rich>
          </c:tx>
          <c:layout/>
          <c:overlay val="0"/>
        </c:title>
        <c:numFmt formatCode="General" sourceLinked="1"/>
        <c:majorTickMark val="none"/>
        <c:minorTickMark val="none"/>
        <c:tickLblPos val="nextTo"/>
        <c:spPr>
          <a:ln w="9525">
            <a:noFill/>
          </a:ln>
        </c:spPr>
        <c:crossAx val="530185416"/>
        <c:crosses val="autoZero"/>
        <c:crossBetween val="between"/>
      </c:valAx>
    </c:plotArea>
    <c:legend>
      <c:legendPos val="t"/>
      <c:layout>
        <c:manualLayout>
          <c:xMode val="edge"/>
          <c:yMode val="edge"/>
          <c:x val="0.0561064241969754"/>
          <c:y val="0.148148148148148"/>
          <c:w val="0.885141648960547"/>
          <c:h val="0.0574053011892032"/>
        </c:manualLayout>
      </c:layout>
      <c:overlay val="0"/>
      <c:txPr>
        <a:bodyPr/>
        <a:lstStyle/>
        <a:p>
          <a:pPr>
            <a:defRPr>
              <a:latin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20 Year Projected Cost of Aviation Fuel</a:t>
            </a:r>
          </a:p>
        </c:rich>
      </c:tx>
      <c:layout>
        <c:manualLayout>
          <c:xMode val="edge"/>
          <c:yMode val="edge"/>
          <c:x val="0.198377550779126"/>
          <c:y val="0.00285495563054618"/>
        </c:manualLayout>
      </c:layout>
      <c:overlay val="0"/>
      <c:spPr>
        <a:noFill/>
        <a:ln w="25400">
          <a:noFill/>
        </a:ln>
      </c:spPr>
    </c:title>
    <c:autoTitleDeleted val="0"/>
    <c:plotArea>
      <c:layout>
        <c:manualLayout>
          <c:layoutTarget val="inner"/>
          <c:xMode val="edge"/>
          <c:yMode val="edge"/>
          <c:x val="0.171545600718829"/>
          <c:y val="0.180508828441899"/>
          <c:w val="0.796348200624304"/>
          <c:h val="0.67948674010268"/>
        </c:manualLayout>
      </c:layout>
      <c:scatterChart>
        <c:scatterStyle val="lineMarker"/>
        <c:varyColors val="0"/>
        <c:ser>
          <c:idx val="0"/>
          <c:order val="0"/>
          <c:tx>
            <c:v>Data</c:v>
          </c:tx>
          <c:spPr>
            <a:ln w="28575">
              <a:noFill/>
            </a:ln>
          </c:spPr>
          <c:marker>
            <c:symbol val="diamond"/>
            <c:size val="5"/>
            <c:spPr>
              <a:solidFill>
                <a:srgbClr val="000080"/>
              </a:solidFill>
              <a:ln>
                <a:solidFill>
                  <a:srgbClr val="000080"/>
                </a:solidFill>
                <a:prstDash val="solid"/>
              </a:ln>
            </c:spPr>
          </c:marker>
          <c:xVal>
            <c:numRef>
              <c:f>'20 Year Aviation Projected'!$O$7:$O$46</c:f>
              <c:numCache>
                <c:formatCode>0.0</c:formatCode>
                <c:ptCount val="40"/>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pt idx="26">
                  <c:v>2018.0</c:v>
                </c:pt>
                <c:pt idx="27">
                  <c:v>2019.0</c:v>
                </c:pt>
                <c:pt idx="28">
                  <c:v>2020.0</c:v>
                </c:pt>
                <c:pt idx="29">
                  <c:v>2021.0</c:v>
                </c:pt>
                <c:pt idx="30">
                  <c:v>2022.0</c:v>
                </c:pt>
                <c:pt idx="31">
                  <c:v>2023.0</c:v>
                </c:pt>
                <c:pt idx="32">
                  <c:v>2024.0</c:v>
                </c:pt>
                <c:pt idx="33">
                  <c:v>2025.0</c:v>
                </c:pt>
                <c:pt idx="34">
                  <c:v>2026.0</c:v>
                </c:pt>
                <c:pt idx="35">
                  <c:v>2027.0</c:v>
                </c:pt>
                <c:pt idx="36">
                  <c:v>2028.0</c:v>
                </c:pt>
                <c:pt idx="37">
                  <c:v>2029.0</c:v>
                </c:pt>
                <c:pt idx="38">
                  <c:v>2030.0</c:v>
                </c:pt>
                <c:pt idx="39">
                  <c:v>2031.0</c:v>
                </c:pt>
              </c:numCache>
            </c:numRef>
          </c:xVal>
          <c:yVal>
            <c:numRef>
              <c:f>'20 Year Aviation Projected'!$A$7:$A$46</c:f>
              <c:numCache>
                <c:formatCode>"$"#,##0.00</c:formatCode>
                <c:ptCount val="40"/>
                <c:pt idx="0">
                  <c:v>1.592161088144448</c:v>
                </c:pt>
                <c:pt idx="1">
                  <c:v>1.492187137254902</c:v>
                </c:pt>
                <c:pt idx="2">
                  <c:v>1.403435096716145</c:v>
                </c:pt>
                <c:pt idx="3">
                  <c:v>1.433675275590547</c:v>
                </c:pt>
                <c:pt idx="4">
                  <c:v>1.544852870193333</c:v>
                </c:pt>
                <c:pt idx="5">
                  <c:v>1.546585801189465</c:v>
                </c:pt>
                <c:pt idx="6">
                  <c:v>1.302761971370143</c:v>
                </c:pt>
                <c:pt idx="7">
                  <c:v>1.376593025210084</c:v>
                </c:pt>
                <c:pt idx="8">
                  <c:v>1.651824276211592</c:v>
                </c:pt>
                <c:pt idx="9">
                  <c:v>1.62823765480896</c:v>
                </c:pt>
                <c:pt idx="10">
                  <c:v>1.586633151750973</c:v>
                </c:pt>
                <c:pt idx="11">
                  <c:v>1.771112456521744</c:v>
                </c:pt>
                <c:pt idx="12">
                  <c:v>2.1565752508676</c:v>
                </c:pt>
                <c:pt idx="13">
                  <c:v>2.473552978323946</c:v>
                </c:pt>
                <c:pt idx="14">
                  <c:v>2.876046150793622</c:v>
                </c:pt>
                <c:pt idx="15">
                  <c:v>2.962825987981207</c:v>
                </c:pt>
                <c:pt idx="16">
                  <c:v>3.270625626829779</c:v>
                </c:pt>
                <c:pt idx="17">
                  <c:v>2.49696279274282</c:v>
                </c:pt>
                <c:pt idx="18">
                  <c:v>3.031999999999999</c:v>
                </c:pt>
                <c:pt idx="19">
                  <c:v>3.268877493048857</c:v>
                </c:pt>
              </c:numCache>
            </c:numRef>
          </c:yVal>
          <c:smooth val="0"/>
        </c:ser>
        <c:ser>
          <c:idx val="1"/>
          <c:order val="1"/>
          <c:tx>
            <c:v>f(x)</c:v>
          </c:tx>
          <c:spPr>
            <a:ln w="25400">
              <a:solidFill>
                <a:srgbClr val="002060"/>
              </a:solidFill>
              <a:prstDash val="solid"/>
            </a:ln>
          </c:spPr>
          <c:marker>
            <c:symbol val="none"/>
          </c:marker>
          <c:xVal>
            <c:numRef>
              <c:f>'20 Year Aviation Projected'!$O$7:$O$46</c:f>
              <c:numCache>
                <c:formatCode>0.0</c:formatCode>
                <c:ptCount val="40"/>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pt idx="26">
                  <c:v>2018.0</c:v>
                </c:pt>
                <c:pt idx="27">
                  <c:v>2019.0</c:v>
                </c:pt>
                <c:pt idx="28">
                  <c:v>2020.0</c:v>
                </c:pt>
                <c:pt idx="29">
                  <c:v>2021.0</c:v>
                </c:pt>
                <c:pt idx="30">
                  <c:v>2022.0</c:v>
                </c:pt>
                <c:pt idx="31">
                  <c:v>2023.0</c:v>
                </c:pt>
                <c:pt idx="32">
                  <c:v>2024.0</c:v>
                </c:pt>
                <c:pt idx="33">
                  <c:v>2025.0</c:v>
                </c:pt>
                <c:pt idx="34">
                  <c:v>2026.0</c:v>
                </c:pt>
                <c:pt idx="35">
                  <c:v>2027.0</c:v>
                </c:pt>
                <c:pt idx="36">
                  <c:v>2028.0</c:v>
                </c:pt>
                <c:pt idx="37">
                  <c:v>2029.0</c:v>
                </c:pt>
                <c:pt idx="38">
                  <c:v>2030.0</c:v>
                </c:pt>
                <c:pt idx="39">
                  <c:v>2031.0</c:v>
                </c:pt>
              </c:numCache>
            </c:numRef>
          </c:xVal>
          <c:yVal>
            <c:numRef>
              <c:f>'20 Year Aviation Projected'!$D$7:$D$46</c:f>
              <c:numCache>
                <c:formatCode>0.00</c:formatCode>
                <c:ptCount val="40"/>
                <c:pt idx="0">
                  <c:v>1.422023506313012</c:v>
                </c:pt>
                <c:pt idx="1">
                  <c:v>1.425376748854594</c:v>
                </c:pt>
                <c:pt idx="2">
                  <c:v>1.433470917932377</c:v>
                </c:pt>
                <c:pt idx="3">
                  <c:v>1.448019402565345</c:v>
                </c:pt>
                <c:pt idx="4">
                  <c:v>1.470595042019118</c:v>
                </c:pt>
                <c:pt idx="5">
                  <c:v>1.502674997927608</c:v>
                </c:pt>
                <c:pt idx="6">
                  <c:v>1.545664779923873</c:v>
                </c:pt>
                <c:pt idx="7">
                  <c:v>1.600913134738472</c:v>
                </c:pt>
                <c:pt idx="8">
                  <c:v>1.669722122436792</c:v>
                </c:pt>
                <c:pt idx="9">
                  <c:v>1.753354355470658</c:v>
                </c:pt>
                <c:pt idx="10">
                  <c:v>1.853038430651715</c:v>
                </c:pt>
                <c:pt idx="11">
                  <c:v>1.969973142714239</c:v>
                </c:pt>
                <c:pt idx="12">
                  <c:v>2.105330839562247</c:v>
                </c:pt>
                <c:pt idx="13">
                  <c:v>2.260260151414</c:v>
                </c:pt>
                <c:pt idx="14">
                  <c:v>2.435888250054958</c:v>
                </c:pt>
                <c:pt idx="15">
                  <c:v>2.633322746988602</c:v>
                </c:pt>
                <c:pt idx="16">
                  <c:v>2.853653308476473</c:v>
                </c:pt>
                <c:pt idx="17">
                  <c:v>3.097953044772863</c:v>
                </c:pt>
                <c:pt idx="18">
                  <c:v>3.3672797165604</c:v>
                </c:pt>
                <c:pt idx="19">
                  <c:v>3.662676791462163</c:v>
                </c:pt>
                <c:pt idx="20">
                  <c:v>3.985174376170932</c:v>
                </c:pt>
                <c:pt idx="21">
                  <c:v>4.33579004432364</c:v>
                </c:pt>
                <c:pt idx="22">
                  <c:v>4.715529576187878</c:v>
                </c:pt>
                <c:pt idx="23">
                  <c:v>5.125387623133189</c:v>
                </c:pt>
                <c:pt idx="24">
                  <c:v>5.566348307468751</c:v>
                </c:pt>
                <c:pt idx="25">
                  <c:v>6.03938576636439</c:v>
                </c:pt>
                <c:pt idx="26">
                  <c:v>6.545464647091237</c:v>
                </c:pt>
                <c:pt idx="27">
                  <c:v>7.085540559642189</c:v>
                </c:pt>
                <c:pt idx="28">
                  <c:v>7.66056049184018</c:v>
                </c:pt>
                <c:pt idx="29">
                  <c:v>8.271463191269987</c:v>
                </c:pt>
                <c:pt idx="30">
                  <c:v>8.919179517736196</c:v>
                </c:pt>
                <c:pt idx="31">
                  <c:v>9.604632769426764</c:v>
                </c:pt>
                <c:pt idx="32">
                  <c:v>10.32873898552746</c:v>
                </c:pt>
                <c:pt idx="33">
                  <c:v>11.0924072276694</c:v>
                </c:pt>
                <c:pt idx="34">
                  <c:v>11.89653984228491</c:v>
                </c:pt>
                <c:pt idx="35">
                  <c:v>12.74203270569075</c:v>
                </c:pt>
                <c:pt idx="36">
                  <c:v>13.62977545349454</c:v>
                </c:pt>
                <c:pt idx="37">
                  <c:v>14.56065169573503</c:v>
                </c:pt>
                <c:pt idx="38">
                  <c:v>15.5355392190039</c:v>
                </c:pt>
                <c:pt idx="39">
                  <c:v>16.55531017665853</c:v>
                </c:pt>
              </c:numCache>
            </c:numRef>
          </c:yVal>
          <c:smooth val="0"/>
        </c:ser>
        <c:ser>
          <c:idx val="2"/>
          <c:order val="2"/>
          <c:tx>
            <c:v>-SEE</c:v>
          </c:tx>
          <c:spPr>
            <a:ln w="12700">
              <a:solidFill>
                <a:srgbClr val="0000FF"/>
              </a:solidFill>
              <a:prstDash val="sysDash"/>
            </a:ln>
          </c:spPr>
          <c:marker>
            <c:symbol val="none"/>
          </c:marker>
          <c:xVal>
            <c:numRef>
              <c:f>'20 Year Aviation Projected'!$O$7:$O$46</c:f>
              <c:numCache>
                <c:formatCode>0.0</c:formatCode>
                <c:ptCount val="40"/>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pt idx="26">
                  <c:v>2018.0</c:v>
                </c:pt>
                <c:pt idx="27">
                  <c:v>2019.0</c:v>
                </c:pt>
                <c:pt idx="28">
                  <c:v>2020.0</c:v>
                </c:pt>
                <c:pt idx="29">
                  <c:v>2021.0</c:v>
                </c:pt>
                <c:pt idx="30">
                  <c:v>2022.0</c:v>
                </c:pt>
                <c:pt idx="31">
                  <c:v>2023.0</c:v>
                </c:pt>
                <c:pt idx="32">
                  <c:v>2024.0</c:v>
                </c:pt>
                <c:pt idx="33">
                  <c:v>2025.0</c:v>
                </c:pt>
                <c:pt idx="34">
                  <c:v>2026.0</c:v>
                </c:pt>
                <c:pt idx="35">
                  <c:v>2027.0</c:v>
                </c:pt>
                <c:pt idx="36">
                  <c:v>2028.0</c:v>
                </c:pt>
                <c:pt idx="37">
                  <c:v>2029.0</c:v>
                </c:pt>
                <c:pt idx="38">
                  <c:v>2030.0</c:v>
                </c:pt>
                <c:pt idx="39">
                  <c:v>2031.0</c:v>
                </c:pt>
              </c:numCache>
            </c:numRef>
          </c:xVal>
          <c:yVal>
            <c:numRef>
              <c:f>'20 Year Aviation Projected'!$I$7:$I$46</c:f>
              <c:numCache>
                <c:formatCode>0.00</c:formatCode>
                <c:ptCount val="40"/>
                <c:pt idx="0">
                  <c:v>1.253374169491926</c:v>
                </c:pt>
                <c:pt idx="1">
                  <c:v>1.25632972371941</c:v>
                </c:pt>
                <c:pt idx="2">
                  <c:v>1.26346393943424</c:v>
                </c:pt>
                <c:pt idx="3">
                  <c:v>1.276287000911958</c:v>
                </c:pt>
                <c:pt idx="4">
                  <c:v>1.296185211613471</c:v>
                </c:pt>
                <c:pt idx="5">
                  <c:v>1.324460544556736</c:v>
                </c:pt>
                <c:pt idx="6">
                  <c:v>1.36235181855255</c:v>
                </c:pt>
                <c:pt idx="7">
                  <c:v>1.41104782148367</c:v>
                </c:pt>
                <c:pt idx="8">
                  <c:v>1.4716961915191</c:v>
                </c:pt>
                <c:pt idx="9">
                  <c:v>1.545409797627745</c:v>
                </c:pt>
                <c:pt idx="10">
                  <c:v>1.633271527329786</c:v>
                </c:pt>
                <c:pt idx="11">
                  <c:v>1.736338000538906</c:v>
                </c:pt>
                <c:pt idx="12">
                  <c:v>1.855642526883266</c:v>
                </c:pt>
                <c:pt idx="13">
                  <c:v>1.992197511178581</c:v>
                </c:pt>
                <c:pt idx="14">
                  <c:v>2.14699644473792</c:v>
                </c:pt>
                <c:pt idx="15">
                  <c:v>2.321015578405301</c:v>
                </c:pt>
                <c:pt idx="16">
                  <c:v>2.515215346055113</c:v>
                </c:pt>
                <c:pt idx="17">
                  <c:v>2.730541589066024</c:v>
                </c:pt>
                <c:pt idx="18">
                  <c:v>2.96792661967565</c:v>
                </c:pt>
                <c:pt idx="19">
                  <c:v>3.228290152192294</c:v>
                </c:pt>
                <c:pt idx="20">
                  <c:v>3.512540124575317</c:v>
                </c:pt>
                <c:pt idx="21">
                  <c:v>3.821573428125378</c:v>
                </c:pt>
                <c:pt idx="22">
                  <c:v>4.156276559445379</c:v>
                </c:pt>
                <c:pt idx="23">
                  <c:v>4.51752620610666</c:v>
                </c:pt>
                <c:pt idx="24">
                  <c:v>4.906189775347317</c:v>
                </c:pt>
                <c:pt idx="25">
                  <c:v>5.323125873484765</c:v>
                </c:pt>
                <c:pt idx="26">
                  <c:v>5.769184742422198</c:v>
                </c:pt>
                <c:pt idx="27">
                  <c:v>6.245208658588847</c:v>
                </c:pt>
                <c:pt idx="28">
                  <c:v>6.752032298817268</c:v>
                </c:pt>
                <c:pt idx="29">
                  <c:v>7.290483076978767</c:v>
                </c:pt>
                <c:pt idx="30">
                  <c:v>7.86138145464053</c:v>
                </c:pt>
                <c:pt idx="31">
                  <c:v>8.46554122854666</c:v>
                </c:pt>
                <c:pt idx="32">
                  <c:v>9.103769797343121</c:v>
                </c:pt>
                <c:pt idx="33">
                  <c:v>9.776868409646397</c:v>
                </c:pt>
                <c:pt idx="34">
                  <c:v>10.48563239528432</c:v>
                </c:pt>
                <c:pt idx="35">
                  <c:v>11.2308513813123</c:v>
                </c:pt>
                <c:pt idx="36">
                  <c:v>12.01330949421374</c:v>
                </c:pt>
                <c:pt idx="37">
                  <c:v>12.83378554952382</c:v>
                </c:pt>
                <c:pt idx="38">
                  <c:v>13.69305322998095</c:v>
                </c:pt>
                <c:pt idx="39">
                  <c:v>14.59188125318032</c:v>
                </c:pt>
              </c:numCache>
            </c:numRef>
          </c:yVal>
          <c:smooth val="0"/>
        </c:ser>
        <c:ser>
          <c:idx val="3"/>
          <c:order val="3"/>
          <c:tx>
            <c:v>+SEE</c:v>
          </c:tx>
          <c:spPr>
            <a:ln w="12700">
              <a:solidFill>
                <a:srgbClr val="0000FF"/>
              </a:solidFill>
              <a:prstDash val="sysDash"/>
            </a:ln>
          </c:spPr>
          <c:marker>
            <c:symbol val="none"/>
          </c:marker>
          <c:xVal>
            <c:numRef>
              <c:f>'20 Year Aviation Projected'!$O$7:$O$46</c:f>
              <c:numCache>
                <c:formatCode>0.0</c:formatCode>
                <c:ptCount val="40"/>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pt idx="26">
                  <c:v>2018.0</c:v>
                </c:pt>
                <c:pt idx="27">
                  <c:v>2019.0</c:v>
                </c:pt>
                <c:pt idx="28">
                  <c:v>2020.0</c:v>
                </c:pt>
                <c:pt idx="29">
                  <c:v>2021.0</c:v>
                </c:pt>
                <c:pt idx="30">
                  <c:v>2022.0</c:v>
                </c:pt>
                <c:pt idx="31">
                  <c:v>2023.0</c:v>
                </c:pt>
                <c:pt idx="32">
                  <c:v>2024.0</c:v>
                </c:pt>
                <c:pt idx="33">
                  <c:v>2025.0</c:v>
                </c:pt>
                <c:pt idx="34">
                  <c:v>2026.0</c:v>
                </c:pt>
                <c:pt idx="35">
                  <c:v>2027.0</c:v>
                </c:pt>
                <c:pt idx="36">
                  <c:v>2028.0</c:v>
                </c:pt>
                <c:pt idx="37">
                  <c:v>2029.0</c:v>
                </c:pt>
                <c:pt idx="38">
                  <c:v>2030.0</c:v>
                </c:pt>
                <c:pt idx="39">
                  <c:v>2031.0</c:v>
                </c:pt>
              </c:numCache>
            </c:numRef>
          </c:xVal>
          <c:yVal>
            <c:numRef>
              <c:f>'20 Year Aviation Projected'!$J$7:$J$46</c:f>
              <c:numCache>
                <c:formatCode>0.00</c:formatCode>
                <c:ptCount val="40"/>
                <c:pt idx="0">
                  <c:v>1.590672843134097</c:v>
                </c:pt>
                <c:pt idx="1">
                  <c:v>1.594423773989785</c:v>
                </c:pt>
                <c:pt idx="2">
                  <c:v>1.603477896430524</c:v>
                </c:pt>
                <c:pt idx="3">
                  <c:v>1.619751804218742</c:v>
                </c:pt>
                <c:pt idx="4">
                  <c:v>1.645004872424772</c:v>
                </c:pt>
                <c:pt idx="5">
                  <c:v>1.680889451298494</c:v>
                </c:pt>
                <c:pt idx="6">
                  <c:v>1.728977741295196</c:v>
                </c:pt>
                <c:pt idx="7">
                  <c:v>1.790778447993266</c:v>
                </c:pt>
                <c:pt idx="8">
                  <c:v>1.867748053354464</c:v>
                </c:pt>
                <c:pt idx="9">
                  <c:v>1.961298913313576</c:v>
                </c:pt>
                <c:pt idx="10">
                  <c:v>2.072805333973604</c:v>
                </c:pt>
                <c:pt idx="11">
                  <c:v>2.203608284889571</c:v>
                </c:pt>
                <c:pt idx="12">
                  <c:v>2.355019152241233</c:v>
                </c:pt>
                <c:pt idx="13">
                  <c:v>2.528322791649423</c:v>
                </c:pt>
                <c:pt idx="14">
                  <c:v>2.724780055372015</c:v>
                </c:pt>
                <c:pt idx="15">
                  <c:v>2.945629915571882</c:v>
                </c:pt>
                <c:pt idx="16">
                  <c:v>3.192091270897838</c:v>
                </c:pt>
                <c:pt idx="17">
                  <c:v>3.465364500479701</c:v>
                </c:pt>
                <c:pt idx="18">
                  <c:v>3.766632813445137</c:v>
                </c:pt>
                <c:pt idx="19">
                  <c:v>4.097063430732042</c:v>
                </c:pt>
                <c:pt idx="20">
                  <c:v>4.457808627766528</c:v>
                </c:pt>
                <c:pt idx="21">
                  <c:v>4.850006660521871</c:v>
                </c:pt>
                <c:pt idx="22">
                  <c:v>5.274782592930428</c:v>
                </c:pt>
                <c:pt idx="23">
                  <c:v>5.73324904015971</c:v>
                </c:pt>
                <c:pt idx="24">
                  <c:v>6.226506839590185</c:v>
                </c:pt>
                <c:pt idx="25">
                  <c:v>6.755645659244008</c:v>
                </c:pt>
                <c:pt idx="26">
                  <c:v>7.321744551760275</c:v>
                </c:pt>
                <c:pt idx="27">
                  <c:v>7.925872460695539</c:v>
                </c:pt>
                <c:pt idx="28">
                  <c:v>8.569088684863077</c:v>
                </c:pt>
                <c:pt idx="29">
                  <c:v>9.252443305561184</c:v>
                </c:pt>
                <c:pt idx="30">
                  <c:v>9.976977580831848</c:v>
                </c:pt>
                <c:pt idx="31">
                  <c:v>10.74372431030692</c:v>
                </c:pt>
                <c:pt idx="32">
                  <c:v>11.5537081737118</c:v>
                </c:pt>
                <c:pt idx="33">
                  <c:v>12.40794604569227</c:v>
                </c:pt>
                <c:pt idx="34">
                  <c:v>13.30744728928553</c:v>
                </c:pt>
                <c:pt idx="35">
                  <c:v>14.25321403006917</c:v>
                </c:pt>
                <c:pt idx="36">
                  <c:v>15.24624141277539</c:v>
                </c:pt>
                <c:pt idx="37">
                  <c:v>16.28751784194618</c:v>
                </c:pt>
                <c:pt idx="38">
                  <c:v>17.37802520802676</c:v>
                </c:pt>
                <c:pt idx="39">
                  <c:v>18.51873910013661</c:v>
                </c:pt>
              </c:numCache>
            </c:numRef>
          </c:yVal>
          <c:smooth val="0"/>
        </c:ser>
        <c:ser>
          <c:idx val="4"/>
          <c:order val="4"/>
          <c:tx>
            <c:v>3% Inflation</c:v>
          </c:tx>
          <c:spPr>
            <a:ln w="28575">
              <a:solidFill>
                <a:srgbClr val="FF0000"/>
              </a:solidFill>
            </a:ln>
          </c:spPr>
          <c:marker>
            <c:symbol val="none"/>
          </c:marker>
          <c:xVal>
            <c:numRef>
              <c:f>'20 Year Aviation Projected'!$R$48:$R$68</c:f>
              <c:numCache>
                <c:formatCode>General</c:formatCode>
                <c:ptCount val="21"/>
                <c:pt idx="0">
                  <c:v>2011.0</c:v>
                </c:pt>
                <c:pt idx="1">
                  <c:v>2012.0</c:v>
                </c:pt>
                <c:pt idx="2">
                  <c:v>2013.0</c:v>
                </c:pt>
                <c:pt idx="3">
                  <c:v>2014.0</c:v>
                </c:pt>
                <c:pt idx="4">
                  <c:v>2015.0</c:v>
                </c:pt>
                <c:pt idx="5">
                  <c:v>2016.0</c:v>
                </c:pt>
                <c:pt idx="6">
                  <c:v>2017.0</c:v>
                </c:pt>
                <c:pt idx="7">
                  <c:v>2018.0</c:v>
                </c:pt>
                <c:pt idx="8">
                  <c:v>2019.0</c:v>
                </c:pt>
                <c:pt idx="9">
                  <c:v>2020.0</c:v>
                </c:pt>
                <c:pt idx="10">
                  <c:v>2021.0</c:v>
                </c:pt>
                <c:pt idx="11">
                  <c:v>2022.0</c:v>
                </c:pt>
                <c:pt idx="12">
                  <c:v>2023.0</c:v>
                </c:pt>
                <c:pt idx="13">
                  <c:v>2024.0</c:v>
                </c:pt>
                <c:pt idx="14">
                  <c:v>2025.0</c:v>
                </c:pt>
                <c:pt idx="15">
                  <c:v>2026.0</c:v>
                </c:pt>
                <c:pt idx="16">
                  <c:v>2027.0</c:v>
                </c:pt>
                <c:pt idx="17">
                  <c:v>2028.0</c:v>
                </c:pt>
                <c:pt idx="18">
                  <c:v>2029.0</c:v>
                </c:pt>
                <c:pt idx="19">
                  <c:v>2030.0</c:v>
                </c:pt>
                <c:pt idx="20">
                  <c:v>2031.0</c:v>
                </c:pt>
              </c:numCache>
            </c:numRef>
          </c:xVal>
          <c:yVal>
            <c:numRef>
              <c:f>'20 Year Aviation Projected'!$Q$48:$Q$68</c:f>
              <c:numCache>
                <c:formatCode>General</c:formatCode>
                <c:ptCount val="21"/>
                <c:pt idx="0" formatCode="&quot;$&quot;#,##0.00">
                  <c:v>3.268877493048857</c:v>
                </c:pt>
                <c:pt idx="1">
                  <c:v>3.3681</c:v>
                </c:pt>
                <c:pt idx="2">
                  <c:v>3.469142999999997</c:v>
                </c:pt>
                <c:pt idx="3">
                  <c:v>3.57321729</c:v>
                </c:pt>
                <c:pt idx="4">
                  <c:v>3.680413808700005</c:v>
                </c:pt>
                <c:pt idx="5">
                  <c:v>3.790826222961001</c:v>
                </c:pt>
                <c:pt idx="6">
                  <c:v>3.904551009649828</c:v>
                </c:pt>
                <c:pt idx="7">
                  <c:v>4.021687539939325</c:v>
                </c:pt>
                <c:pt idx="8">
                  <c:v>4.142338166137466</c:v>
                </c:pt>
                <c:pt idx="9">
                  <c:v>4.26660831112165</c:v>
                </c:pt>
                <c:pt idx="10">
                  <c:v>4.394606560455228</c:v>
                </c:pt>
                <c:pt idx="11">
                  <c:v>4.526444757268925</c:v>
                </c:pt>
                <c:pt idx="12">
                  <c:v>4.662238099986974</c:v>
                </c:pt>
                <c:pt idx="13">
                  <c:v>4.802105242986575</c:v>
                </c:pt>
                <c:pt idx="14">
                  <c:v>4.946168400276213</c:v>
                </c:pt>
                <c:pt idx="15">
                  <c:v>5.0945534522845</c:v>
                </c:pt>
                <c:pt idx="16">
                  <c:v>5.247390055853042</c:v>
                </c:pt>
                <c:pt idx="17">
                  <c:v>5.404811757528625</c:v>
                </c:pt>
                <c:pt idx="18">
                  <c:v>5.566956110254484</c:v>
                </c:pt>
                <c:pt idx="19">
                  <c:v>5.73396479356215</c:v>
                </c:pt>
                <c:pt idx="20">
                  <c:v>5.905983737368977</c:v>
                </c:pt>
              </c:numCache>
            </c:numRef>
          </c:yVal>
          <c:smooth val="0"/>
        </c:ser>
        <c:dLbls>
          <c:showLegendKey val="0"/>
          <c:showVal val="0"/>
          <c:showCatName val="0"/>
          <c:showSerName val="0"/>
          <c:showPercent val="0"/>
          <c:showBubbleSize val="0"/>
        </c:dLbls>
        <c:axId val="530275992"/>
        <c:axId val="530279400"/>
      </c:scatterChart>
      <c:valAx>
        <c:axId val="530275992"/>
        <c:scaling>
          <c:orientation val="minMax"/>
          <c:max val="2032.0"/>
          <c:min val="1990.0"/>
        </c:scaling>
        <c:delete val="0"/>
        <c:axPos val="b"/>
        <c:numFmt formatCode="0" sourceLinked="0"/>
        <c:majorTickMark val="out"/>
        <c:minorTickMark val="none"/>
        <c:tickLblPos val="nextTo"/>
        <c:spPr>
          <a:ln w="3175">
            <a:solidFill>
              <a:srgbClr val="000000"/>
            </a:solidFill>
            <a:prstDash val="solid"/>
          </a:ln>
        </c:spPr>
        <c:txPr>
          <a:bodyPr rot="0" vert="horz"/>
          <a:lstStyle/>
          <a:p>
            <a:pPr>
              <a:defRPr/>
            </a:pPr>
            <a:endParaRPr lang="en-US"/>
          </a:p>
        </c:txPr>
        <c:crossAx val="530279400"/>
        <c:crosses val="autoZero"/>
        <c:crossBetween val="midCat"/>
      </c:valAx>
      <c:valAx>
        <c:axId val="530279400"/>
        <c:scaling>
          <c:orientation val="minMax"/>
        </c:scaling>
        <c:delete val="0"/>
        <c:axPos val="l"/>
        <c:majorGridlines>
          <c:spPr>
            <a:ln w="3175">
              <a:solidFill>
                <a:srgbClr val="000000"/>
              </a:solidFill>
              <a:prstDash val="solid"/>
            </a:ln>
          </c:spPr>
        </c:majorGridlines>
        <c:title>
          <c:tx>
            <c:rich>
              <a:bodyPr/>
              <a:lstStyle/>
              <a:p>
                <a:pPr>
                  <a:defRPr/>
                </a:pPr>
                <a:r>
                  <a:rPr lang="en-US"/>
                  <a:t>Cost per Gallon (FY10$)</a:t>
                </a:r>
              </a:p>
            </c:rich>
          </c:tx>
          <c:layout>
            <c:manualLayout>
              <c:xMode val="edge"/>
              <c:yMode val="edge"/>
              <c:x val="0.000183638263071493"/>
              <c:y val="0.257457112246016"/>
            </c:manualLayout>
          </c:layout>
          <c:overlay val="0"/>
          <c:spPr>
            <a:noFill/>
            <a:ln w="25400">
              <a:noFill/>
            </a:ln>
          </c:spPr>
        </c:title>
        <c:numFmt formatCode="&quot;$&quot;#,##0.00" sourceLinked="1"/>
        <c:majorTickMark val="out"/>
        <c:minorTickMark val="none"/>
        <c:tickLblPos val="nextTo"/>
        <c:spPr>
          <a:ln w="3175">
            <a:solidFill>
              <a:srgbClr val="000000"/>
            </a:solidFill>
            <a:prstDash val="solid"/>
          </a:ln>
        </c:spPr>
        <c:txPr>
          <a:bodyPr rot="0" vert="horz"/>
          <a:lstStyle/>
          <a:p>
            <a:pPr>
              <a:defRPr/>
            </a:pPr>
            <a:endParaRPr lang="en-US"/>
          </a:p>
        </c:txPr>
        <c:crossAx val="530275992"/>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Historical Cost of Fuel</a:t>
            </a:r>
          </a:p>
        </c:rich>
      </c:tx>
      <c:layout>
        <c:manualLayout>
          <c:xMode val="edge"/>
          <c:yMode val="edge"/>
          <c:x val="0.3475656167979"/>
          <c:y val="0.0186931114742733"/>
        </c:manualLayout>
      </c:layout>
      <c:overlay val="1"/>
    </c:title>
    <c:autoTitleDeleted val="0"/>
    <c:plotArea>
      <c:layout>
        <c:manualLayout>
          <c:layoutTarget val="inner"/>
          <c:xMode val="edge"/>
          <c:yMode val="edge"/>
          <c:x val="0.14783552055993"/>
          <c:y val="0.133598276630516"/>
          <c:w val="0.827872703412074"/>
          <c:h val="0.619709800425894"/>
        </c:manualLayout>
      </c:layout>
      <c:lineChart>
        <c:grouping val="standard"/>
        <c:varyColors val="0"/>
        <c:ser>
          <c:idx val="0"/>
          <c:order val="0"/>
          <c:tx>
            <c:strRef>
              <c:f>'FY$10 (2)'!$B$3</c:f>
              <c:strCache>
                <c:ptCount val="1"/>
                <c:pt idx="0">
                  <c:v>Weekly United States Spot Price FOB Weighted by Estimated Import Volume  (Dollars per Barrel)</c:v>
                </c:pt>
              </c:strCache>
            </c:strRef>
          </c:tx>
          <c:marker>
            <c:symbol val="none"/>
          </c:marker>
          <c:cat>
            <c:numRef>
              <c:f>'FY$10 (2)'!$A$4:$A$761</c:f>
              <c:numCache>
                <c:formatCode>mmm\ dd\,\ yyyy</c:formatCode>
                <c:ptCount val="758"/>
                <c:pt idx="0">
                  <c:v>28496.0</c:v>
                </c:pt>
                <c:pt idx="1">
                  <c:v>32514.0</c:v>
                </c:pt>
                <c:pt idx="2">
                  <c:v>32878.0</c:v>
                </c:pt>
                <c:pt idx="3">
                  <c:v>33242.0</c:v>
                </c:pt>
                <c:pt idx="4">
                  <c:v>33606.0</c:v>
                </c:pt>
                <c:pt idx="5">
                  <c:v>33970.0</c:v>
                </c:pt>
                <c:pt idx="6">
                  <c:v>34320.0</c:v>
                </c:pt>
                <c:pt idx="7">
                  <c:v>34341.0</c:v>
                </c:pt>
                <c:pt idx="8">
                  <c:v>34705.0</c:v>
                </c:pt>
                <c:pt idx="9">
                  <c:v>34754.0</c:v>
                </c:pt>
                <c:pt idx="10">
                  <c:v>35069.0</c:v>
                </c:pt>
                <c:pt idx="11">
                  <c:v>35167.0</c:v>
                </c:pt>
                <c:pt idx="12">
                  <c:v>35433.0</c:v>
                </c:pt>
                <c:pt idx="13">
                  <c:v>35440.0</c:v>
                </c:pt>
                <c:pt idx="14">
                  <c:v>35447.0</c:v>
                </c:pt>
                <c:pt idx="15">
                  <c:v>35454.0</c:v>
                </c:pt>
                <c:pt idx="16">
                  <c:v>35461.0</c:v>
                </c:pt>
                <c:pt idx="17">
                  <c:v>35468.0</c:v>
                </c:pt>
                <c:pt idx="18">
                  <c:v>35475.0</c:v>
                </c:pt>
                <c:pt idx="19">
                  <c:v>35482.0</c:v>
                </c:pt>
                <c:pt idx="20">
                  <c:v>35489.0</c:v>
                </c:pt>
                <c:pt idx="21">
                  <c:v>35496.0</c:v>
                </c:pt>
                <c:pt idx="22">
                  <c:v>35503.0</c:v>
                </c:pt>
                <c:pt idx="23">
                  <c:v>35510.0</c:v>
                </c:pt>
                <c:pt idx="24">
                  <c:v>35517.0</c:v>
                </c:pt>
                <c:pt idx="25">
                  <c:v>35524.0</c:v>
                </c:pt>
                <c:pt idx="26">
                  <c:v>35531.0</c:v>
                </c:pt>
                <c:pt idx="27">
                  <c:v>35538.0</c:v>
                </c:pt>
                <c:pt idx="28">
                  <c:v>35545.0</c:v>
                </c:pt>
                <c:pt idx="29">
                  <c:v>35552.0</c:v>
                </c:pt>
                <c:pt idx="30">
                  <c:v>35559.0</c:v>
                </c:pt>
                <c:pt idx="31">
                  <c:v>35566.0</c:v>
                </c:pt>
                <c:pt idx="32">
                  <c:v>35573.0</c:v>
                </c:pt>
                <c:pt idx="33">
                  <c:v>35580.0</c:v>
                </c:pt>
                <c:pt idx="34">
                  <c:v>35587.0</c:v>
                </c:pt>
                <c:pt idx="35">
                  <c:v>35594.0</c:v>
                </c:pt>
                <c:pt idx="36">
                  <c:v>35601.0</c:v>
                </c:pt>
                <c:pt idx="37">
                  <c:v>35608.0</c:v>
                </c:pt>
                <c:pt idx="38">
                  <c:v>35615.0</c:v>
                </c:pt>
                <c:pt idx="39">
                  <c:v>35622.0</c:v>
                </c:pt>
                <c:pt idx="40">
                  <c:v>35629.0</c:v>
                </c:pt>
                <c:pt idx="41">
                  <c:v>35636.0</c:v>
                </c:pt>
                <c:pt idx="42">
                  <c:v>35643.0</c:v>
                </c:pt>
                <c:pt idx="43">
                  <c:v>35650.0</c:v>
                </c:pt>
                <c:pt idx="44">
                  <c:v>35657.0</c:v>
                </c:pt>
                <c:pt idx="45">
                  <c:v>35664.0</c:v>
                </c:pt>
                <c:pt idx="46">
                  <c:v>35671.0</c:v>
                </c:pt>
                <c:pt idx="47">
                  <c:v>35678.0</c:v>
                </c:pt>
                <c:pt idx="48">
                  <c:v>35685.0</c:v>
                </c:pt>
                <c:pt idx="49">
                  <c:v>35692.0</c:v>
                </c:pt>
                <c:pt idx="50">
                  <c:v>35699.0</c:v>
                </c:pt>
                <c:pt idx="51">
                  <c:v>35706.0</c:v>
                </c:pt>
                <c:pt idx="52">
                  <c:v>35713.0</c:v>
                </c:pt>
                <c:pt idx="53">
                  <c:v>35720.0</c:v>
                </c:pt>
                <c:pt idx="54">
                  <c:v>35727.0</c:v>
                </c:pt>
                <c:pt idx="55">
                  <c:v>35734.0</c:v>
                </c:pt>
                <c:pt idx="56">
                  <c:v>35741.0</c:v>
                </c:pt>
                <c:pt idx="57">
                  <c:v>35748.0</c:v>
                </c:pt>
                <c:pt idx="58">
                  <c:v>35755.0</c:v>
                </c:pt>
                <c:pt idx="59">
                  <c:v>35762.0</c:v>
                </c:pt>
                <c:pt idx="60">
                  <c:v>35769.0</c:v>
                </c:pt>
                <c:pt idx="61">
                  <c:v>35776.0</c:v>
                </c:pt>
                <c:pt idx="62">
                  <c:v>35783.0</c:v>
                </c:pt>
                <c:pt idx="63">
                  <c:v>35790.0</c:v>
                </c:pt>
                <c:pt idx="64">
                  <c:v>35797.0</c:v>
                </c:pt>
                <c:pt idx="65">
                  <c:v>35804.0</c:v>
                </c:pt>
                <c:pt idx="66">
                  <c:v>35811.0</c:v>
                </c:pt>
                <c:pt idx="67">
                  <c:v>35818.0</c:v>
                </c:pt>
                <c:pt idx="68">
                  <c:v>35825.0</c:v>
                </c:pt>
                <c:pt idx="69">
                  <c:v>35832.0</c:v>
                </c:pt>
                <c:pt idx="70">
                  <c:v>35839.0</c:v>
                </c:pt>
                <c:pt idx="71">
                  <c:v>35846.0</c:v>
                </c:pt>
                <c:pt idx="72">
                  <c:v>35853.0</c:v>
                </c:pt>
                <c:pt idx="73">
                  <c:v>35860.0</c:v>
                </c:pt>
                <c:pt idx="74">
                  <c:v>35867.0</c:v>
                </c:pt>
                <c:pt idx="75">
                  <c:v>35874.0</c:v>
                </c:pt>
                <c:pt idx="76">
                  <c:v>35881.0</c:v>
                </c:pt>
                <c:pt idx="77">
                  <c:v>35888.0</c:v>
                </c:pt>
                <c:pt idx="78">
                  <c:v>35895.0</c:v>
                </c:pt>
                <c:pt idx="79">
                  <c:v>35902.0</c:v>
                </c:pt>
                <c:pt idx="80">
                  <c:v>35909.0</c:v>
                </c:pt>
                <c:pt idx="81">
                  <c:v>35916.0</c:v>
                </c:pt>
                <c:pt idx="82">
                  <c:v>35923.0</c:v>
                </c:pt>
                <c:pt idx="83">
                  <c:v>35930.0</c:v>
                </c:pt>
                <c:pt idx="84">
                  <c:v>35937.0</c:v>
                </c:pt>
                <c:pt idx="85">
                  <c:v>35944.0</c:v>
                </c:pt>
                <c:pt idx="86">
                  <c:v>35951.0</c:v>
                </c:pt>
                <c:pt idx="87">
                  <c:v>35958.0</c:v>
                </c:pt>
                <c:pt idx="88">
                  <c:v>35965.0</c:v>
                </c:pt>
                <c:pt idx="89">
                  <c:v>35972.0</c:v>
                </c:pt>
                <c:pt idx="90">
                  <c:v>35979.0</c:v>
                </c:pt>
                <c:pt idx="91">
                  <c:v>35986.0</c:v>
                </c:pt>
                <c:pt idx="92">
                  <c:v>35993.0</c:v>
                </c:pt>
                <c:pt idx="93">
                  <c:v>36000.0</c:v>
                </c:pt>
                <c:pt idx="94">
                  <c:v>36007.0</c:v>
                </c:pt>
                <c:pt idx="95">
                  <c:v>36014.0</c:v>
                </c:pt>
                <c:pt idx="96">
                  <c:v>36021.0</c:v>
                </c:pt>
                <c:pt idx="97">
                  <c:v>36028.0</c:v>
                </c:pt>
                <c:pt idx="98">
                  <c:v>36035.0</c:v>
                </c:pt>
                <c:pt idx="99">
                  <c:v>36042.0</c:v>
                </c:pt>
                <c:pt idx="100">
                  <c:v>36049.0</c:v>
                </c:pt>
                <c:pt idx="101">
                  <c:v>36056.0</c:v>
                </c:pt>
                <c:pt idx="102">
                  <c:v>36063.0</c:v>
                </c:pt>
                <c:pt idx="103">
                  <c:v>36070.0</c:v>
                </c:pt>
                <c:pt idx="104">
                  <c:v>36077.0</c:v>
                </c:pt>
                <c:pt idx="105">
                  <c:v>36084.0</c:v>
                </c:pt>
                <c:pt idx="106">
                  <c:v>36091.0</c:v>
                </c:pt>
                <c:pt idx="107">
                  <c:v>36098.0</c:v>
                </c:pt>
                <c:pt idx="108">
                  <c:v>36105.0</c:v>
                </c:pt>
                <c:pt idx="109">
                  <c:v>36112.0</c:v>
                </c:pt>
                <c:pt idx="110">
                  <c:v>36119.0</c:v>
                </c:pt>
                <c:pt idx="111">
                  <c:v>36126.0</c:v>
                </c:pt>
                <c:pt idx="112">
                  <c:v>36133.0</c:v>
                </c:pt>
                <c:pt idx="113">
                  <c:v>36140.0</c:v>
                </c:pt>
                <c:pt idx="114">
                  <c:v>36147.0</c:v>
                </c:pt>
                <c:pt idx="115">
                  <c:v>36154.0</c:v>
                </c:pt>
                <c:pt idx="116">
                  <c:v>36161.0</c:v>
                </c:pt>
                <c:pt idx="117">
                  <c:v>36168.0</c:v>
                </c:pt>
                <c:pt idx="118">
                  <c:v>36175.0</c:v>
                </c:pt>
                <c:pt idx="119">
                  <c:v>36182.0</c:v>
                </c:pt>
                <c:pt idx="120">
                  <c:v>36189.0</c:v>
                </c:pt>
                <c:pt idx="121">
                  <c:v>36196.0</c:v>
                </c:pt>
                <c:pt idx="122">
                  <c:v>36203.0</c:v>
                </c:pt>
                <c:pt idx="123">
                  <c:v>36210.0</c:v>
                </c:pt>
                <c:pt idx="124">
                  <c:v>36217.0</c:v>
                </c:pt>
                <c:pt idx="125">
                  <c:v>36224.0</c:v>
                </c:pt>
                <c:pt idx="126">
                  <c:v>36231.0</c:v>
                </c:pt>
                <c:pt idx="127">
                  <c:v>36238.0</c:v>
                </c:pt>
                <c:pt idx="128">
                  <c:v>36245.0</c:v>
                </c:pt>
                <c:pt idx="129">
                  <c:v>36252.0</c:v>
                </c:pt>
                <c:pt idx="130">
                  <c:v>36259.0</c:v>
                </c:pt>
                <c:pt idx="131">
                  <c:v>36266.0</c:v>
                </c:pt>
                <c:pt idx="132">
                  <c:v>36273.0</c:v>
                </c:pt>
                <c:pt idx="133">
                  <c:v>36280.0</c:v>
                </c:pt>
                <c:pt idx="134">
                  <c:v>36287.0</c:v>
                </c:pt>
                <c:pt idx="135">
                  <c:v>36294.0</c:v>
                </c:pt>
                <c:pt idx="136">
                  <c:v>36301.0</c:v>
                </c:pt>
                <c:pt idx="137">
                  <c:v>36308.0</c:v>
                </c:pt>
                <c:pt idx="138">
                  <c:v>36315.0</c:v>
                </c:pt>
                <c:pt idx="139">
                  <c:v>36322.0</c:v>
                </c:pt>
                <c:pt idx="140">
                  <c:v>36329.0</c:v>
                </c:pt>
                <c:pt idx="141">
                  <c:v>36336.0</c:v>
                </c:pt>
                <c:pt idx="142">
                  <c:v>36343.0</c:v>
                </c:pt>
                <c:pt idx="143">
                  <c:v>36350.0</c:v>
                </c:pt>
                <c:pt idx="144">
                  <c:v>36357.0</c:v>
                </c:pt>
                <c:pt idx="145">
                  <c:v>36364.0</c:v>
                </c:pt>
                <c:pt idx="146">
                  <c:v>36371.0</c:v>
                </c:pt>
                <c:pt idx="147">
                  <c:v>36378.0</c:v>
                </c:pt>
                <c:pt idx="148">
                  <c:v>36385.0</c:v>
                </c:pt>
                <c:pt idx="149">
                  <c:v>36392.0</c:v>
                </c:pt>
                <c:pt idx="150">
                  <c:v>36399.0</c:v>
                </c:pt>
                <c:pt idx="151">
                  <c:v>36406.0</c:v>
                </c:pt>
                <c:pt idx="152">
                  <c:v>36413.0</c:v>
                </c:pt>
                <c:pt idx="153">
                  <c:v>36420.0</c:v>
                </c:pt>
                <c:pt idx="154">
                  <c:v>36427.0</c:v>
                </c:pt>
                <c:pt idx="155">
                  <c:v>36434.0</c:v>
                </c:pt>
                <c:pt idx="156">
                  <c:v>36441.0</c:v>
                </c:pt>
                <c:pt idx="157">
                  <c:v>36448.0</c:v>
                </c:pt>
                <c:pt idx="158">
                  <c:v>36455.0</c:v>
                </c:pt>
                <c:pt idx="159">
                  <c:v>36462.0</c:v>
                </c:pt>
                <c:pt idx="160">
                  <c:v>36469.0</c:v>
                </c:pt>
                <c:pt idx="161">
                  <c:v>36476.0</c:v>
                </c:pt>
                <c:pt idx="162">
                  <c:v>36483.0</c:v>
                </c:pt>
                <c:pt idx="163">
                  <c:v>36490.0</c:v>
                </c:pt>
                <c:pt idx="164">
                  <c:v>36497.0</c:v>
                </c:pt>
                <c:pt idx="165">
                  <c:v>36504.0</c:v>
                </c:pt>
                <c:pt idx="166">
                  <c:v>36511.0</c:v>
                </c:pt>
                <c:pt idx="167">
                  <c:v>36518.0</c:v>
                </c:pt>
                <c:pt idx="168">
                  <c:v>36525.0</c:v>
                </c:pt>
                <c:pt idx="169">
                  <c:v>36532.0</c:v>
                </c:pt>
                <c:pt idx="170">
                  <c:v>36539.0</c:v>
                </c:pt>
                <c:pt idx="171">
                  <c:v>36546.0</c:v>
                </c:pt>
                <c:pt idx="172">
                  <c:v>36553.0</c:v>
                </c:pt>
                <c:pt idx="173">
                  <c:v>36560.0</c:v>
                </c:pt>
                <c:pt idx="174">
                  <c:v>36567.0</c:v>
                </c:pt>
                <c:pt idx="175">
                  <c:v>36574.0</c:v>
                </c:pt>
                <c:pt idx="176">
                  <c:v>36581.0</c:v>
                </c:pt>
                <c:pt idx="177">
                  <c:v>36588.0</c:v>
                </c:pt>
                <c:pt idx="178">
                  <c:v>36595.0</c:v>
                </c:pt>
                <c:pt idx="179">
                  <c:v>36602.0</c:v>
                </c:pt>
                <c:pt idx="180">
                  <c:v>36609.0</c:v>
                </c:pt>
                <c:pt idx="181">
                  <c:v>36616.0</c:v>
                </c:pt>
                <c:pt idx="182">
                  <c:v>36623.0</c:v>
                </c:pt>
                <c:pt idx="183">
                  <c:v>36630.0</c:v>
                </c:pt>
                <c:pt idx="184">
                  <c:v>36637.0</c:v>
                </c:pt>
                <c:pt idx="185">
                  <c:v>36644.0</c:v>
                </c:pt>
                <c:pt idx="186">
                  <c:v>36651.0</c:v>
                </c:pt>
                <c:pt idx="187">
                  <c:v>36658.0</c:v>
                </c:pt>
                <c:pt idx="188">
                  <c:v>36665.0</c:v>
                </c:pt>
                <c:pt idx="189">
                  <c:v>36672.0</c:v>
                </c:pt>
                <c:pt idx="190">
                  <c:v>36679.0</c:v>
                </c:pt>
                <c:pt idx="191">
                  <c:v>36686.0</c:v>
                </c:pt>
                <c:pt idx="192">
                  <c:v>36693.0</c:v>
                </c:pt>
                <c:pt idx="193">
                  <c:v>36700.0</c:v>
                </c:pt>
                <c:pt idx="194">
                  <c:v>36707.0</c:v>
                </c:pt>
                <c:pt idx="195">
                  <c:v>36714.0</c:v>
                </c:pt>
                <c:pt idx="196">
                  <c:v>36721.0</c:v>
                </c:pt>
                <c:pt idx="197">
                  <c:v>36728.0</c:v>
                </c:pt>
                <c:pt idx="198">
                  <c:v>36735.0</c:v>
                </c:pt>
                <c:pt idx="199">
                  <c:v>36742.0</c:v>
                </c:pt>
                <c:pt idx="200">
                  <c:v>36749.0</c:v>
                </c:pt>
                <c:pt idx="201">
                  <c:v>36756.0</c:v>
                </c:pt>
                <c:pt idx="202">
                  <c:v>36763.0</c:v>
                </c:pt>
                <c:pt idx="203">
                  <c:v>36770.0</c:v>
                </c:pt>
                <c:pt idx="204">
                  <c:v>36777.0</c:v>
                </c:pt>
                <c:pt idx="205">
                  <c:v>36784.0</c:v>
                </c:pt>
                <c:pt idx="206">
                  <c:v>36791.0</c:v>
                </c:pt>
                <c:pt idx="207">
                  <c:v>36798.0</c:v>
                </c:pt>
                <c:pt idx="208">
                  <c:v>36805.0</c:v>
                </c:pt>
                <c:pt idx="209">
                  <c:v>36812.0</c:v>
                </c:pt>
                <c:pt idx="210">
                  <c:v>36819.0</c:v>
                </c:pt>
                <c:pt idx="211">
                  <c:v>36826.0</c:v>
                </c:pt>
                <c:pt idx="212">
                  <c:v>36833.0</c:v>
                </c:pt>
                <c:pt idx="213">
                  <c:v>36840.0</c:v>
                </c:pt>
                <c:pt idx="214">
                  <c:v>36847.0</c:v>
                </c:pt>
                <c:pt idx="215">
                  <c:v>36854.0</c:v>
                </c:pt>
                <c:pt idx="216">
                  <c:v>36861.0</c:v>
                </c:pt>
                <c:pt idx="217">
                  <c:v>36868.0</c:v>
                </c:pt>
                <c:pt idx="218">
                  <c:v>36875.0</c:v>
                </c:pt>
                <c:pt idx="219">
                  <c:v>36882.0</c:v>
                </c:pt>
                <c:pt idx="220">
                  <c:v>36889.0</c:v>
                </c:pt>
                <c:pt idx="221">
                  <c:v>36896.0</c:v>
                </c:pt>
                <c:pt idx="222">
                  <c:v>36903.0</c:v>
                </c:pt>
                <c:pt idx="223">
                  <c:v>36910.0</c:v>
                </c:pt>
                <c:pt idx="224">
                  <c:v>36917.0</c:v>
                </c:pt>
                <c:pt idx="225">
                  <c:v>36924.0</c:v>
                </c:pt>
                <c:pt idx="226">
                  <c:v>36931.0</c:v>
                </c:pt>
                <c:pt idx="227">
                  <c:v>36938.0</c:v>
                </c:pt>
                <c:pt idx="228">
                  <c:v>36945.0</c:v>
                </c:pt>
                <c:pt idx="229">
                  <c:v>36952.0</c:v>
                </c:pt>
                <c:pt idx="230">
                  <c:v>36959.0</c:v>
                </c:pt>
                <c:pt idx="231">
                  <c:v>36966.0</c:v>
                </c:pt>
                <c:pt idx="232">
                  <c:v>36973.0</c:v>
                </c:pt>
                <c:pt idx="233">
                  <c:v>36980.0</c:v>
                </c:pt>
                <c:pt idx="234">
                  <c:v>36987.0</c:v>
                </c:pt>
                <c:pt idx="235">
                  <c:v>36994.0</c:v>
                </c:pt>
                <c:pt idx="236">
                  <c:v>37001.0</c:v>
                </c:pt>
                <c:pt idx="237">
                  <c:v>37008.0</c:v>
                </c:pt>
                <c:pt idx="238">
                  <c:v>37015.0</c:v>
                </c:pt>
                <c:pt idx="239">
                  <c:v>37022.0</c:v>
                </c:pt>
                <c:pt idx="240">
                  <c:v>37029.0</c:v>
                </c:pt>
                <c:pt idx="241">
                  <c:v>37036.0</c:v>
                </c:pt>
                <c:pt idx="242">
                  <c:v>37043.0</c:v>
                </c:pt>
                <c:pt idx="243">
                  <c:v>37050.0</c:v>
                </c:pt>
                <c:pt idx="244">
                  <c:v>37057.0</c:v>
                </c:pt>
                <c:pt idx="245">
                  <c:v>37064.0</c:v>
                </c:pt>
                <c:pt idx="246">
                  <c:v>37071.0</c:v>
                </c:pt>
                <c:pt idx="247">
                  <c:v>37078.0</c:v>
                </c:pt>
                <c:pt idx="248">
                  <c:v>37085.0</c:v>
                </c:pt>
                <c:pt idx="249">
                  <c:v>37092.0</c:v>
                </c:pt>
                <c:pt idx="250">
                  <c:v>37099.0</c:v>
                </c:pt>
                <c:pt idx="251">
                  <c:v>37106.0</c:v>
                </c:pt>
                <c:pt idx="252">
                  <c:v>37113.0</c:v>
                </c:pt>
                <c:pt idx="253">
                  <c:v>37120.0</c:v>
                </c:pt>
                <c:pt idx="254">
                  <c:v>37127.0</c:v>
                </c:pt>
                <c:pt idx="255">
                  <c:v>37134.0</c:v>
                </c:pt>
                <c:pt idx="256">
                  <c:v>37141.0</c:v>
                </c:pt>
                <c:pt idx="257">
                  <c:v>37148.0</c:v>
                </c:pt>
                <c:pt idx="258">
                  <c:v>37155.0</c:v>
                </c:pt>
                <c:pt idx="259">
                  <c:v>37162.0</c:v>
                </c:pt>
                <c:pt idx="260">
                  <c:v>37169.0</c:v>
                </c:pt>
                <c:pt idx="261">
                  <c:v>37176.0</c:v>
                </c:pt>
                <c:pt idx="262">
                  <c:v>37183.0</c:v>
                </c:pt>
                <c:pt idx="263">
                  <c:v>37190.0</c:v>
                </c:pt>
                <c:pt idx="264">
                  <c:v>37197.0</c:v>
                </c:pt>
                <c:pt idx="265">
                  <c:v>37204.0</c:v>
                </c:pt>
                <c:pt idx="266">
                  <c:v>37211.0</c:v>
                </c:pt>
                <c:pt idx="267">
                  <c:v>37218.0</c:v>
                </c:pt>
                <c:pt idx="268">
                  <c:v>37225.0</c:v>
                </c:pt>
                <c:pt idx="269">
                  <c:v>37232.0</c:v>
                </c:pt>
                <c:pt idx="270">
                  <c:v>37239.0</c:v>
                </c:pt>
                <c:pt idx="271">
                  <c:v>37246.0</c:v>
                </c:pt>
                <c:pt idx="272">
                  <c:v>37253.0</c:v>
                </c:pt>
                <c:pt idx="273">
                  <c:v>37260.0</c:v>
                </c:pt>
                <c:pt idx="274">
                  <c:v>37267.0</c:v>
                </c:pt>
                <c:pt idx="275">
                  <c:v>37274.0</c:v>
                </c:pt>
                <c:pt idx="276">
                  <c:v>37281.0</c:v>
                </c:pt>
                <c:pt idx="277">
                  <c:v>37288.0</c:v>
                </c:pt>
                <c:pt idx="278">
                  <c:v>37295.0</c:v>
                </c:pt>
                <c:pt idx="279">
                  <c:v>37302.0</c:v>
                </c:pt>
                <c:pt idx="280">
                  <c:v>37309.0</c:v>
                </c:pt>
                <c:pt idx="281">
                  <c:v>37316.0</c:v>
                </c:pt>
                <c:pt idx="282">
                  <c:v>37323.0</c:v>
                </c:pt>
                <c:pt idx="283">
                  <c:v>37330.0</c:v>
                </c:pt>
                <c:pt idx="284">
                  <c:v>37337.0</c:v>
                </c:pt>
                <c:pt idx="285">
                  <c:v>37344.0</c:v>
                </c:pt>
                <c:pt idx="286">
                  <c:v>37351.0</c:v>
                </c:pt>
                <c:pt idx="287">
                  <c:v>37358.0</c:v>
                </c:pt>
                <c:pt idx="288">
                  <c:v>37365.0</c:v>
                </c:pt>
                <c:pt idx="289">
                  <c:v>37372.0</c:v>
                </c:pt>
                <c:pt idx="290">
                  <c:v>37379.0</c:v>
                </c:pt>
                <c:pt idx="291">
                  <c:v>37386.0</c:v>
                </c:pt>
                <c:pt idx="292">
                  <c:v>37393.0</c:v>
                </c:pt>
                <c:pt idx="293">
                  <c:v>37400.0</c:v>
                </c:pt>
                <c:pt idx="294">
                  <c:v>37407.0</c:v>
                </c:pt>
                <c:pt idx="295">
                  <c:v>37414.0</c:v>
                </c:pt>
                <c:pt idx="296">
                  <c:v>37421.0</c:v>
                </c:pt>
                <c:pt idx="297">
                  <c:v>37428.0</c:v>
                </c:pt>
                <c:pt idx="298">
                  <c:v>37435.0</c:v>
                </c:pt>
                <c:pt idx="299">
                  <c:v>37442.0</c:v>
                </c:pt>
                <c:pt idx="300">
                  <c:v>37449.0</c:v>
                </c:pt>
                <c:pt idx="301">
                  <c:v>37456.0</c:v>
                </c:pt>
                <c:pt idx="302">
                  <c:v>37463.0</c:v>
                </c:pt>
                <c:pt idx="303">
                  <c:v>37470.0</c:v>
                </c:pt>
                <c:pt idx="304">
                  <c:v>37477.0</c:v>
                </c:pt>
                <c:pt idx="305">
                  <c:v>37484.0</c:v>
                </c:pt>
                <c:pt idx="306">
                  <c:v>37491.0</c:v>
                </c:pt>
                <c:pt idx="307">
                  <c:v>37498.0</c:v>
                </c:pt>
                <c:pt idx="308">
                  <c:v>37505.0</c:v>
                </c:pt>
                <c:pt idx="309">
                  <c:v>37512.0</c:v>
                </c:pt>
                <c:pt idx="310">
                  <c:v>37519.0</c:v>
                </c:pt>
                <c:pt idx="311">
                  <c:v>37526.0</c:v>
                </c:pt>
                <c:pt idx="312">
                  <c:v>37533.0</c:v>
                </c:pt>
                <c:pt idx="313">
                  <c:v>37540.0</c:v>
                </c:pt>
                <c:pt idx="314">
                  <c:v>37547.0</c:v>
                </c:pt>
                <c:pt idx="315">
                  <c:v>37554.0</c:v>
                </c:pt>
                <c:pt idx="316">
                  <c:v>37561.0</c:v>
                </c:pt>
                <c:pt idx="317">
                  <c:v>37568.0</c:v>
                </c:pt>
                <c:pt idx="318">
                  <c:v>37575.0</c:v>
                </c:pt>
                <c:pt idx="319">
                  <c:v>37582.0</c:v>
                </c:pt>
                <c:pt idx="320">
                  <c:v>37589.0</c:v>
                </c:pt>
                <c:pt idx="321">
                  <c:v>37596.0</c:v>
                </c:pt>
                <c:pt idx="322">
                  <c:v>37603.0</c:v>
                </c:pt>
                <c:pt idx="323">
                  <c:v>37610.0</c:v>
                </c:pt>
                <c:pt idx="324">
                  <c:v>37617.0</c:v>
                </c:pt>
                <c:pt idx="325">
                  <c:v>37624.0</c:v>
                </c:pt>
                <c:pt idx="326">
                  <c:v>37631.0</c:v>
                </c:pt>
                <c:pt idx="327">
                  <c:v>37638.0</c:v>
                </c:pt>
                <c:pt idx="328">
                  <c:v>37645.0</c:v>
                </c:pt>
                <c:pt idx="329">
                  <c:v>37652.0</c:v>
                </c:pt>
                <c:pt idx="330">
                  <c:v>37659.0</c:v>
                </c:pt>
                <c:pt idx="331">
                  <c:v>37666.0</c:v>
                </c:pt>
                <c:pt idx="332">
                  <c:v>37673.0</c:v>
                </c:pt>
                <c:pt idx="333">
                  <c:v>37680.0</c:v>
                </c:pt>
                <c:pt idx="334">
                  <c:v>37687.0</c:v>
                </c:pt>
                <c:pt idx="335">
                  <c:v>37694.0</c:v>
                </c:pt>
                <c:pt idx="336">
                  <c:v>37701.0</c:v>
                </c:pt>
                <c:pt idx="337">
                  <c:v>37708.0</c:v>
                </c:pt>
                <c:pt idx="338">
                  <c:v>37715.0</c:v>
                </c:pt>
                <c:pt idx="339">
                  <c:v>37722.0</c:v>
                </c:pt>
                <c:pt idx="340">
                  <c:v>37729.0</c:v>
                </c:pt>
                <c:pt idx="341">
                  <c:v>37736.0</c:v>
                </c:pt>
                <c:pt idx="342">
                  <c:v>37743.0</c:v>
                </c:pt>
                <c:pt idx="343">
                  <c:v>37750.0</c:v>
                </c:pt>
                <c:pt idx="344">
                  <c:v>37757.0</c:v>
                </c:pt>
                <c:pt idx="345">
                  <c:v>37764.0</c:v>
                </c:pt>
                <c:pt idx="346">
                  <c:v>37771.0</c:v>
                </c:pt>
                <c:pt idx="347">
                  <c:v>37778.0</c:v>
                </c:pt>
                <c:pt idx="348">
                  <c:v>37785.0</c:v>
                </c:pt>
                <c:pt idx="349">
                  <c:v>37792.0</c:v>
                </c:pt>
                <c:pt idx="350">
                  <c:v>37799.0</c:v>
                </c:pt>
                <c:pt idx="351">
                  <c:v>37806.0</c:v>
                </c:pt>
                <c:pt idx="352">
                  <c:v>37813.0</c:v>
                </c:pt>
                <c:pt idx="353">
                  <c:v>37820.0</c:v>
                </c:pt>
                <c:pt idx="354">
                  <c:v>37827.0</c:v>
                </c:pt>
                <c:pt idx="355">
                  <c:v>37834.0</c:v>
                </c:pt>
                <c:pt idx="356">
                  <c:v>37841.0</c:v>
                </c:pt>
                <c:pt idx="357">
                  <c:v>37848.0</c:v>
                </c:pt>
                <c:pt idx="358">
                  <c:v>37855.0</c:v>
                </c:pt>
                <c:pt idx="359">
                  <c:v>37862.0</c:v>
                </c:pt>
                <c:pt idx="360">
                  <c:v>37869.0</c:v>
                </c:pt>
                <c:pt idx="361">
                  <c:v>37876.0</c:v>
                </c:pt>
                <c:pt idx="362">
                  <c:v>37883.0</c:v>
                </c:pt>
                <c:pt idx="363">
                  <c:v>37890.0</c:v>
                </c:pt>
                <c:pt idx="364">
                  <c:v>37897.0</c:v>
                </c:pt>
                <c:pt idx="365">
                  <c:v>37904.0</c:v>
                </c:pt>
                <c:pt idx="366">
                  <c:v>37911.0</c:v>
                </c:pt>
                <c:pt idx="367">
                  <c:v>37918.0</c:v>
                </c:pt>
                <c:pt idx="368">
                  <c:v>37925.0</c:v>
                </c:pt>
                <c:pt idx="369">
                  <c:v>37932.0</c:v>
                </c:pt>
                <c:pt idx="370">
                  <c:v>37939.0</c:v>
                </c:pt>
                <c:pt idx="371">
                  <c:v>37946.0</c:v>
                </c:pt>
                <c:pt idx="372">
                  <c:v>37953.0</c:v>
                </c:pt>
                <c:pt idx="373">
                  <c:v>37960.0</c:v>
                </c:pt>
                <c:pt idx="374">
                  <c:v>37967.0</c:v>
                </c:pt>
                <c:pt idx="375">
                  <c:v>37974.0</c:v>
                </c:pt>
                <c:pt idx="376">
                  <c:v>37981.0</c:v>
                </c:pt>
                <c:pt idx="377">
                  <c:v>37988.0</c:v>
                </c:pt>
                <c:pt idx="378">
                  <c:v>37995.0</c:v>
                </c:pt>
                <c:pt idx="379">
                  <c:v>38002.0</c:v>
                </c:pt>
                <c:pt idx="380">
                  <c:v>38009.0</c:v>
                </c:pt>
                <c:pt idx="381">
                  <c:v>38016.0</c:v>
                </c:pt>
                <c:pt idx="382">
                  <c:v>38023.0</c:v>
                </c:pt>
                <c:pt idx="383">
                  <c:v>38030.0</c:v>
                </c:pt>
                <c:pt idx="384">
                  <c:v>38037.0</c:v>
                </c:pt>
                <c:pt idx="385">
                  <c:v>38044.0</c:v>
                </c:pt>
                <c:pt idx="386">
                  <c:v>38051.0</c:v>
                </c:pt>
                <c:pt idx="387">
                  <c:v>38058.0</c:v>
                </c:pt>
                <c:pt idx="388">
                  <c:v>38065.0</c:v>
                </c:pt>
                <c:pt idx="389">
                  <c:v>38072.0</c:v>
                </c:pt>
                <c:pt idx="390">
                  <c:v>38079.0</c:v>
                </c:pt>
                <c:pt idx="391">
                  <c:v>38086.0</c:v>
                </c:pt>
                <c:pt idx="392">
                  <c:v>38093.0</c:v>
                </c:pt>
                <c:pt idx="393">
                  <c:v>38100.0</c:v>
                </c:pt>
                <c:pt idx="394">
                  <c:v>38107.0</c:v>
                </c:pt>
                <c:pt idx="395">
                  <c:v>38114.0</c:v>
                </c:pt>
                <c:pt idx="396">
                  <c:v>38121.0</c:v>
                </c:pt>
                <c:pt idx="397">
                  <c:v>38128.0</c:v>
                </c:pt>
                <c:pt idx="398">
                  <c:v>38135.0</c:v>
                </c:pt>
                <c:pt idx="399">
                  <c:v>38142.0</c:v>
                </c:pt>
                <c:pt idx="400">
                  <c:v>38149.0</c:v>
                </c:pt>
                <c:pt idx="401">
                  <c:v>38156.0</c:v>
                </c:pt>
                <c:pt idx="402">
                  <c:v>38163.0</c:v>
                </c:pt>
                <c:pt idx="403">
                  <c:v>38170.0</c:v>
                </c:pt>
                <c:pt idx="404">
                  <c:v>38177.0</c:v>
                </c:pt>
                <c:pt idx="405">
                  <c:v>38184.0</c:v>
                </c:pt>
                <c:pt idx="406">
                  <c:v>38191.0</c:v>
                </c:pt>
                <c:pt idx="407">
                  <c:v>38198.0</c:v>
                </c:pt>
                <c:pt idx="408">
                  <c:v>38205.0</c:v>
                </c:pt>
                <c:pt idx="409">
                  <c:v>38212.0</c:v>
                </c:pt>
                <c:pt idx="410">
                  <c:v>38219.0</c:v>
                </c:pt>
                <c:pt idx="411">
                  <c:v>38226.0</c:v>
                </c:pt>
                <c:pt idx="412">
                  <c:v>38233.0</c:v>
                </c:pt>
                <c:pt idx="413">
                  <c:v>38240.0</c:v>
                </c:pt>
                <c:pt idx="414">
                  <c:v>38247.0</c:v>
                </c:pt>
                <c:pt idx="415">
                  <c:v>38254.0</c:v>
                </c:pt>
                <c:pt idx="416">
                  <c:v>38261.0</c:v>
                </c:pt>
                <c:pt idx="417">
                  <c:v>38268.0</c:v>
                </c:pt>
                <c:pt idx="418">
                  <c:v>38275.0</c:v>
                </c:pt>
                <c:pt idx="419">
                  <c:v>38282.0</c:v>
                </c:pt>
                <c:pt idx="420">
                  <c:v>38289.0</c:v>
                </c:pt>
                <c:pt idx="421">
                  <c:v>38296.0</c:v>
                </c:pt>
                <c:pt idx="422">
                  <c:v>38303.0</c:v>
                </c:pt>
                <c:pt idx="423">
                  <c:v>38310.0</c:v>
                </c:pt>
                <c:pt idx="424">
                  <c:v>38317.0</c:v>
                </c:pt>
                <c:pt idx="425">
                  <c:v>38324.0</c:v>
                </c:pt>
                <c:pt idx="426">
                  <c:v>38331.0</c:v>
                </c:pt>
                <c:pt idx="427">
                  <c:v>38338.0</c:v>
                </c:pt>
                <c:pt idx="428">
                  <c:v>38345.0</c:v>
                </c:pt>
                <c:pt idx="429">
                  <c:v>38352.0</c:v>
                </c:pt>
                <c:pt idx="430">
                  <c:v>38359.0</c:v>
                </c:pt>
                <c:pt idx="431">
                  <c:v>38366.0</c:v>
                </c:pt>
                <c:pt idx="432">
                  <c:v>38373.0</c:v>
                </c:pt>
                <c:pt idx="433">
                  <c:v>38380.0</c:v>
                </c:pt>
                <c:pt idx="434">
                  <c:v>38387.0</c:v>
                </c:pt>
                <c:pt idx="435">
                  <c:v>38394.0</c:v>
                </c:pt>
                <c:pt idx="436">
                  <c:v>38401.0</c:v>
                </c:pt>
                <c:pt idx="437">
                  <c:v>38408.0</c:v>
                </c:pt>
                <c:pt idx="438">
                  <c:v>38415.0</c:v>
                </c:pt>
                <c:pt idx="439">
                  <c:v>38422.0</c:v>
                </c:pt>
                <c:pt idx="440">
                  <c:v>38429.0</c:v>
                </c:pt>
                <c:pt idx="441">
                  <c:v>38436.0</c:v>
                </c:pt>
                <c:pt idx="442">
                  <c:v>38443.0</c:v>
                </c:pt>
                <c:pt idx="443">
                  <c:v>38450.0</c:v>
                </c:pt>
                <c:pt idx="444">
                  <c:v>38457.0</c:v>
                </c:pt>
                <c:pt idx="445">
                  <c:v>38464.0</c:v>
                </c:pt>
                <c:pt idx="446">
                  <c:v>38471.0</c:v>
                </c:pt>
                <c:pt idx="447">
                  <c:v>38478.0</c:v>
                </c:pt>
                <c:pt idx="448">
                  <c:v>38485.0</c:v>
                </c:pt>
                <c:pt idx="449">
                  <c:v>38492.0</c:v>
                </c:pt>
                <c:pt idx="450">
                  <c:v>38499.0</c:v>
                </c:pt>
                <c:pt idx="451">
                  <c:v>38506.0</c:v>
                </c:pt>
                <c:pt idx="452">
                  <c:v>38513.0</c:v>
                </c:pt>
                <c:pt idx="453">
                  <c:v>38520.0</c:v>
                </c:pt>
                <c:pt idx="454">
                  <c:v>38527.0</c:v>
                </c:pt>
                <c:pt idx="455">
                  <c:v>38534.0</c:v>
                </c:pt>
                <c:pt idx="456">
                  <c:v>38541.0</c:v>
                </c:pt>
                <c:pt idx="457">
                  <c:v>38548.0</c:v>
                </c:pt>
                <c:pt idx="458">
                  <c:v>38555.0</c:v>
                </c:pt>
                <c:pt idx="459">
                  <c:v>38562.0</c:v>
                </c:pt>
                <c:pt idx="460">
                  <c:v>38569.0</c:v>
                </c:pt>
                <c:pt idx="461">
                  <c:v>38576.0</c:v>
                </c:pt>
                <c:pt idx="462">
                  <c:v>38583.0</c:v>
                </c:pt>
                <c:pt idx="463">
                  <c:v>38590.0</c:v>
                </c:pt>
                <c:pt idx="464">
                  <c:v>38597.0</c:v>
                </c:pt>
                <c:pt idx="465">
                  <c:v>38604.0</c:v>
                </c:pt>
                <c:pt idx="466">
                  <c:v>38611.0</c:v>
                </c:pt>
                <c:pt idx="467">
                  <c:v>38618.0</c:v>
                </c:pt>
                <c:pt idx="468">
                  <c:v>38625.0</c:v>
                </c:pt>
                <c:pt idx="469">
                  <c:v>38632.0</c:v>
                </c:pt>
                <c:pt idx="470">
                  <c:v>38639.0</c:v>
                </c:pt>
                <c:pt idx="471">
                  <c:v>38646.0</c:v>
                </c:pt>
                <c:pt idx="472">
                  <c:v>38653.0</c:v>
                </c:pt>
                <c:pt idx="473">
                  <c:v>38660.0</c:v>
                </c:pt>
                <c:pt idx="474">
                  <c:v>38667.0</c:v>
                </c:pt>
                <c:pt idx="475">
                  <c:v>38674.0</c:v>
                </c:pt>
                <c:pt idx="476">
                  <c:v>38681.0</c:v>
                </c:pt>
                <c:pt idx="477">
                  <c:v>38688.0</c:v>
                </c:pt>
                <c:pt idx="478">
                  <c:v>38695.0</c:v>
                </c:pt>
                <c:pt idx="479">
                  <c:v>38702.0</c:v>
                </c:pt>
                <c:pt idx="480">
                  <c:v>38709.0</c:v>
                </c:pt>
                <c:pt idx="481">
                  <c:v>38716.0</c:v>
                </c:pt>
                <c:pt idx="482">
                  <c:v>38723.0</c:v>
                </c:pt>
                <c:pt idx="483">
                  <c:v>38730.0</c:v>
                </c:pt>
                <c:pt idx="484">
                  <c:v>38737.0</c:v>
                </c:pt>
                <c:pt idx="485">
                  <c:v>38744.0</c:v>
                </c:pt>
                <c:pt idx="486">
                  <c:v>38751.0</c:v>
                </c:pt>
                <c:pt idx="487">
                  <c:v>38758.0</c:v>
                </c:pt>
                <c:pt idx="488">
                  <c:v>38765.0</c:v>
                </c:pt>
                <c:pt idx="489">
                  <c:v>38772.0</c:v>
                </c:pt>
                <c:pt idx="490">
                  <c:v>38779.0</c:v>
                </c:pt>
                <c:pt idx="491">
                  <c:v>38786.0</c:v>
                </c:pt>
                <c:pt idx="492">
                  <c:v>38793.0</c:v>
                </c:pt>
                <c:pt idx="493">
                  <c:v>38800.0</c:v>
                </c:pt>
                <c:pt idx="494">
                  <c:v>38807.0</c:v>
                </c:pt>
                <c:pt idx="495">
                  <c:v>38814.0</c:v>
                </c:pt>
                <c:pt idx="496">
                  <c:v>38821.0</c:v>
                </c:pt>
                <c:pt idx="497">
                  <c:v>38828.0</c:v>
                </c:pt>
                <c:pt idx="498">
                  <c:v>38835.0</c:v>
                </c:pt>
                <c:pt idx="499">
                  <c:v>38842.0</c:v>
                </c:pt>
                <c:pt idx="500">
                  <c:v>38849.0</c:v>
                </c:pt>
                <c:pt idx="501">
                  <c:v>38856.0</c:v>
                </c:pt>
                <c:pt idx="502">
                  <c:v>38863.0</c:v>
                </c:pt>
                <c:pt idx="503">
                  <c:v>38870.0</c:v>
                </c:pt>
                <c:pt idx="504">
                  <c:v>38877.0</c:v>
                </c:pt>
                <c:pt idx="505">
                  <c:v>38884.0</c:v>
                </c:pt>
                <c:pt idx="506">
                  <c:v>38891.0</c:v>
                </c:pt>
                <c:pt idx="507">
                  <c:v>38898.0</c:v>
                </c:pt>
                <c:pt idx="508">
                  <c:v>38905.0</c:v>
                </c:pt>
                <c:pt idx="509">
                  <c:v>38912.0</c:v>
                </c:pt>
                <c:pt idx="510">
                  <c:v>38919.0</c:v>
                </c:pt>
                <c:pt idx="511">
                  <c:v>38926.0</c:v>
                </c:pt>
                <c:pt idx="512">
                  <c:v>38933.0</c:v>
                </c:pt>
                <c:pt idx="513">
                  <c:v>38940.0</c:v>
                </c:pt>
                <c:pt idx="514">
                  <c:v>38947.0</c:v>
                </c:pt>
                <c:pt idx="515">
                  <c:v>38954.0</c:v>
                </c:pt>
                <c:pt idx="516">
                  <c:v>38961.0</c:v>
                </c:pt>
                <c:pt idx="517">
                  <c:v>38968.0</c:v>
                </c:pt>
                <c:pt idx="518">
                  <c:v>38975.0</c:v>
                </c:pt>
                <c:pt idx="519">
                  <c:v>38982.0</c:v>
                </c:pt>
                <c:pt idx="520">
                  <c:v>38989.0</c:v>
                </c:pt>
                <c:pt idx="521">
                  <c:v>38996.0</c:v>
                </c:pt>
                <c:pt idx="522">
                  <c:v>39003.0</c:v>
                </c:pt>
                <c:pt idx="523">
                  <c:v>39010.0</c:v>
                </c:pt>
                <c:pt idx="524">
                  <c:v>39017.0</c:v>
                </c:pt>
                <c:pt idx="525">
                  <c:v>39024.0</c:v>
                </c:pt>
                <c:pt idx="526">
                  <c:v>39031.0</c:v>
                </c:pt>
                <c:pt idx="527">
                  <c:v>39038.0</c:v>
                </c:pt>
                <c:pt idx="528">
                  <c:v>39045.0</c:v>
                </c:pt>
                <c:pt idx="529">
                  <c:v>39052.0</c:v>
                </c:pt>
                <c:pt idx="530">
                  <c:v>39059.0</c:v>
                </c:pt>
                <c:pt idx="531">
                  <c:v>39066.0</c:v>
                </c:pt>
                <c:pt idx="532">
                  <c:v>39073.0</c:v>
                </c:pt>
                <c:pt idx="533">
                  <c:v>39080.0</c:v>
                </c:pt>
                <c:pt idx="534">
                  <c:v>39087.0</c:v>
                </c:pt>
                <c:pt idx="535">
                  <c:v>39094.0</c:v>
                </c:pt>
                <c:pt idx="536">
                  <c:v>39101.0</c:v>
                </c:pt>
                <c:pt idx="537">
                  <c:v>39108.0</c:v>
                </c:pt>
                <c:pt idx="538">
                  <c:v>39115.0</c:v>
                </c:pt>
                <c:pt idx="539">
                  <c:v>39122.0</c:v>
                </c:pt>
                <c:pt idx="540">
                  <c:v>39129.0</c:v>
                </c:pt>
                <c:pt idx="541">
                  <c:v>39136.0</c:v>
                </c:pt>
                <c:pt idx="542">
                  <c:v>39143.0</c:v>
                </c:pt>
                <c:pt idx="543">
                  <c:v>39150.0</c:v>
                </c:pt>
                <c:pt idx="544">
                  <c:v>39157.0</c:v>
                </c:pt>
                <c:pt idx="545">
                  <c:v>39164.0</c:v>
                </c:pt>
                <c:pt idx="546">
                  <c:v>39171.0</c:v>
                </c:pt>
                <c:pt idx="547">
                  <c:v>39178.0</c:v>
                </c:pt>
                <c:pt idx="548">
                  <c:v>39185.0</c:v>
                </c:pt>
                <c:pt idx="549">
                  <c:v>39192.0</c:v>
                </c:pt>
                <c:pt idx="550">
                  <c:v>39199.0</c:v>
                </c:pt>
                <c:pt idx="551">
                  <c:v>39206.0</c:v>
                </c:pt>
                <c:pt idx="552">
                  <c:v>39213.0</c:v>
                </c:pt>
                <c:pt idx="553">
                  <c:v>39220.0</c:v>
                </c:pt>
                <c:pt idx="554">
                  <c:v>39227.0</c:v>
                </c:pt>
                <c:pt idx="555">
                  <c:v>39234.0</c:v>
                </c:pt>
                <c:pt idx="556">
                  <c:v>39241.0</c:v>
                </c:pt>
                <c:pt idx="557">
                  <c:v>39248.0</c:v>
                </c:pt>
                <c:pt idx="558">
                  <c:v>39255.0</c:v>
                </c:pt>
                <c:pt idx="559">
                  <c:v>39262.0</c:v>
                </c:pt>
                <c:pt idx="560">
                  <c:v>39269.0</c:v>
                </c:pt>
                <c:pt idx="561">
                  <c:v>39276.0</c:v>
                </c:pt>
                <c:pt idx="562">
                  <c:v>39283.0</c:v>
                </c:pt>
                <c:pt idx="563">
                  <c:v>39290.0</c:v>
                </c:pt>
                <c:pt idx="564">
                  <c:v>39297.0</c:v>
                </c:pt>
                <c:pt idx="565">
                  <c:v>39304.0</c:v>
                </c:pt>
                <c:pt idx="566">
                  <c:v>39311.0</c:v>
                </c:pt>
                <c:pt idx="567">
                  <c:v>39318.0</c:v>
                </c:pt>
                <c:pt idx="568">
                  <c:v>39325.0</c:v>
                </c:pt>
                <c:pt idx="569">
                  <c:v>39332.0</c:v>
                </c:pt>
                <c:pt idx="570">
                  <c:v>39339.0</c:v>
                </c:pt>
                <c:pt idx="571">
                  <c:v>39346.0</c:v>
                </c:pt>
                <c:pt idx="572">
                  <c:v>39353.0</c:v>
                </c:pt>
                <c:pt idx="573">
                  <c:v>39360.0</c:v>
                </c:pt>
                <c:pt idx="574">
                  <c:v>39367.0</c:v>
                </c:pt>
                <c:pt idx="575">
                  <c:v>39374.0</c:v>
                </c:pt>
                <c:pt idx="576">
                  <c:v>39381.0</c:v>
                </c:pt>
                <c:pt idx="577">
                  <c:v>39388.0</c:v>
                </c:pt>
                <c:pt idx="578">
                  <c:v>39395.0</c:v>
                </c:pt>
                <c:pt idx="579">
                  <c:v>39402.0</c:v>
                </c:pt>
                <c:pt idx="580">
                  <c:v>39409.0</c:v>
                </c:pt>
                <c:pt idx="581">
                  <c:v>39416.0</c:v>
                </c:pt>
                <c:pt idx="582">
                  <c:v>39423.0</c:v>
                </c:pt>
                <c:pt idx="583">
                  <c:v>39430.0</c:v>
                </c:pt>
                <c:pt idx="584">
                  <c:v>39437.0</c:v>
                </c:pt>
                <c:pt idx="585">
                  <c:v>39444.0</c:v>
                </c:pt>
                <c:pt idx="586">
                  <c:v>39451.0</c:v>
                </c:pt>
                <c:pt idx="587">
                  <c:v>39458.0</c:v>
                </c:pt>
                <c:pt idx="588">
                  <c:v>39465.0</c:v>
                </c:pt>
                <c:pt idx="589">
                  <c:v>39472.0</c:v>
                </c:pt>
                <c:pt idx="590">
                  <c:v>39479.0</c:v>
                </c:pt>
                <c:pt idx="591">
                  <c:v>39486.0</c:v>
                </c:pt>
                <c:pt idx="592">
                  <c:v>39493.0</c:v>
                </c:pt>
                <c:pt idx="593">
                  <c:v>39500.0</c:v>
                </c:pt>
                <c:pt idx="594">
                  <c:v>39507.0</c:v>
                </c:pt>
                <c:pt idx="595">
                  <c:v>39514.0</c:v>
                </c:pt>
                <c:pt idx="596">
                  <c:v>39521.0</c:v>
                </c:pt>
                <c:pt idx="597">
                  <c:v>39528.0</c:v>
                </c:pt>
                <c:pt idx="598">
                  <c:v>39535.0</c:v>
                </c:pt>
                <c:pt idx="599">
                  <c:v>39542.0</c:v>
                </c:pt>
                <c:pt idx="600">
                  <c:v>39549.0</c:v>
                </c:pt>
                <c:pt idx="601">
                  <c:v>39556.0</c:v>
                </c:pt>
                <c:pt idx="602">
                  <c:v>39563.0</c:v>
                </c:pt>
                <c:pt idx="603">
                  <c:v>39570.0</c:v>
                </c:pt>
                <c:pt idx="604">
                  <c:v>39577.0</c:v>
                </c:pt>
                <c:pt idx="605">
                  <c:v>39584.0</c:v>
                </c:pt>
                <c:pt idx="606">
                  <c:v>39591.0</c:v>
                </c:pt>
                <c:pt idx="607">
                  <c:v>39598.0</c:v>
                </c:pt>
                <c:pt idx="608">
                  <c:v>39605.0</c:v>
                </c:pt>
                <c:pt idx="609">
                  <c:v>39612.0</c:v>
                </c:pt>
                <c:pt idx="610">
                  <c:v>39619.0</c:v>
                </c:pt>
                <c:pt idx="611">
                  <c:v>39626.0</c:v>
                </c:pt>
                <c:pt idx="612">
                  <c:v>39633.0</c:v>
                </c:pt>
                <c:pt idx="613">
                  <c:v>39640.0</c:v>
                </c:pt>
                <c:pt idx="614">
                  <c:v>39647.0</c:v>
                </c:pt>
                <c:pt idx="615">
                  <c:v>39654.0</c:v>
                </c:pt>
                <c:pt idx="616">
                  <c:v>39661.0</c:v>
                </c:pt>
                <c:pt idx="617">
                  <c:v>39668.0</c:v>
                </c:pt>
                <c:pt idx="618">
                  <c:v>39675.0</c:v>
                </c:pt>
                <c:pt idx="619">
                  <c:v>39682.0</c:v>
                </c:pt>
                <c:pt idx="620">
                  <c:v>39689.0</c:v>
                </c:pt>
                <c:pt idx="621">
                  <c:v>39696.0</c:v>
                </c:pt>
                <c:pt idx="622">
                  <c:v>39703.0</c:v>
                </c:pt>
                <c:pt idx="623">
                  <c:v>39710.0</c:v>
                </c:pt>
                <c:pt idx="624">
                  <c:v>39717.0</c:v>
                </c:pt>
                <c:pt idx="625">
                  <c:v>39724.0</c:v>
                </c:pt>
                <c:pt idx="626">
                  <c:v>39731.0</c:v>
                </c:pt>
                <c:pt idx="627">
                  <c:v>39738.0</c:v>
                </c:pt>
                <c:pt idx="628">
                  <c:v>39745.0</c:v>
                </c:pt>
                <c:pt idx="629">
                  <c:v>39752.0</c:v>
                </c:pt>
                <c:pt idx="630">
                  <c:v>39759.0</c:v>
                </c:pt>
                <c:pt idx="631">
                  <c:v>39766.0</c:v>
                </c:pt>
                <c:pt idx="632">
                  <c:v>39773.0</c:v>
                </c:pt>
                <c:pt idx="633">
                  <c:v>39780.0</c:v>
                </c:pt>
                <c:pt idx="634">
                  <c:v>39787.0</c:v>
                </c:pt>
                <c:pt idx="635">
                  <c:v>39794.0</c:v>
                </c:pt>
                <c:pt idx="636">
                  <c:v>39801.0</c:v>
                </c:pt>
                <c:pt idx="637">
                  <c:v>39808.0</c:v>
                </c:pt>
                <c:pt idx="638">
                  <c:v>39815.0</c:v>
                </c:pt>
                <c:pt idx="639">
                  <c:v>39822.0</c:v>
                </c:pt>
                <c:pt idx="640">
                  <c:v>39829.0</c:v>
                </c:pt>
                <c:pt idx="641">
                  <c:v>39836.0</c:v>
                </c:pt>
                <c:pt idx="642">
                  <c:v>39843.0</c:v>
                </c:pt>
                <c:pt idx="643">
                  <c:v>39850.0</c:v>
                </c:pt>
                <c:pt idx="644">
                  <c:v>39857.0</c:v>
                </c:pt>
                <c:pt idx="645">
                  <c:v>39864.0</c:v>
                </c:pt>
                <c:pt idx="646">
                  <c:v>39871.0</c:v>
                </c:pt>
                <c:pt idx="647">
                  <c:v>39878.0</c:v>
                </c:pt>
                <c:pt idx="648">
                  <c:v>39885.0</c:v>
                </c:pt>
                <c:pt idx="649">
                  <c:v>39892.0</c:v>
                </c:pt>
                <c:pt idx="650">
                  <c:v>39899.0</c:v>
                </c:pt>
                <c:pt idx="651">
                  <c:v>39906.0</c:v>
                </c:pt>
                <c:pt idx="652">
                  <c:v>39913.0</c:v>
                </c:pt>
                <c:pt idx="653">
                  <c:v>39920.0</c:v>
                </c:pt>
                <c:pt idx="654">
                  <c:v>39927.0</c:v>
                </c:pt>
                <c:pt idx="655">
                  <c:v>39934.0</c:v>
                </c:pt>
                <c:pt idx="656">
                  <c:v>39941.0</c:v>
                </c:pt>
                <c:pt idx="657">
                  <c:v>39948.0</c:v>
                </c:pt>
                <c:pt idx="658">
                  <c:v>39955.0</c:v>
                </c:pt>
                <c:pt idx="659">
                  <c:v>39962.0</c:v>
                </c:pt>
                <c:pt idx="660">
                  <c:v>39969.0</c:v>
                </c:pt>
                <c:pt idx="661">
                  <c:v>39976.0</c:v>
                </c:pt>
                <c:pt idx="662">
                  <c:v>39983.0</c:v>
                </c:pt>
                <c:pt idx="663">
                  <c:v>39990.0</c:v>
                </c:pt>
                <c:pt idx="664">
                  <c:v>39997.0</c:v>
                </c:pt>
                <c:pt idx="665">
                  <c:v>40004.0</c:v>
                </c:pt>
                <c:pt idx="666">
                  <c:v>40011.0</c:v>
                </c:pt>
                <c:pt idx="667">
                  <c:v>40018.0</c:v>
                </c:pt>
                <c:pt idx="668">
                  <c:v>40025.0</c:v>
                </c:pt>
                <c:pt idx="669">
                  <c:v>40032.0</c:v>
                </c:pt>
                <c:pt idx="670">
                  <c:v>40039.0</c:v>
                </c:pt>
                <c:pt idx="671">
                  <c:v>40046.0</c:v>
                </c:pt>
                <c:pt idx="672">
                  <c:v>40053.0</c:v>
                </c:pt>
                <c:pt idx="673">
                  <c:v>40060.0</c:v>
                </c:pt>
                <c:pt idx="674">
                  <c:v>40067.0</c:v>
                </c:pt>
                <c:pt idx="675">
                  <c:v>40074.0</c:v>
                </c:pt>
                <c:pt idx="676">
                  <c:v>40081.0</c:v>
                </c:pt>
                <c:pt idx="677">
                  <c:v>40088.0</c:v>
                </c:pt>
                <c:pt idx="678">
                  <c:v>40095.0</c:v>
                </c:pt>
                <c:pt idx="679">
                  <c:v>40102.0</c:v>
                </c:pt>
                <c:pt idx="680">
                  <c:v>40109.0</c:v>
                </c:pt>
                <c:pt idx="681">
                  <c:v>40116.0</c:v>
                </c:pt>
                <c:pt idx="682">
                  <c:v>40123.0</c:v>
                </c:pt>
                <c:pt idx="683">
                  <c:v>40130.0</c:v>
                </c:pt>
                <c:pt idx="684">
                  <c:v>40137.0</c:v>
                </c:pt>
                <c:pt idx="685">
                  <c:v>40144.0</c:v>
                </c:pt>
                <c:pt idx="686">
                  <c:v>40151.0</c:v>
                </c:pt>
                <c:pt idx="687">
                  <c:v>40158.0</c:v>
                </c:pt>
                <c:pt idx="688">
                  <c:v>40165.0</c:v>
                </c:pt>
                <c:pt idx="689">
                  <c:v>40172.0</c:v>
                </c:pt>
                <c:pt idx="690">
                  <c:v>40179.0</c:v>
                </c:pt>
                <c:pt idx="691">
                  <c:v>40186.0</c:v>
                </c:pt>
                <c:pt idx="692">
                  <c:v>40193.0</c:v>
                </c:pt>
                <c:pt idx="693">
                  <c:v>40200.0</c:v>
                </c:pt>
                <c:pt idx="694">
                  <c:v>40207.0</c:v>
                </c:pt>
                <c:pt idx="695">
                  <c:v>40214.0</c:v>
                </c:pt>
                <c:pt idx="696">
                  <c:v>40221.0</c:v>
                </c:pt>
                <c:pt idx="697">
                  <c:v>40228.0</c:v>
                </c:pt>
                <c:pt idx="698">
                  <c:v>40235.0</c:v>
                </c:pt>
                <c:pt idx="699">
                  <c:v>40242.0</c:v>
                </c:pt>
                <c:pt idx="700">
                  <c:v>40249.0</c:v>
                </c:pt>
                <c:pt idx="701">
                  <c:v>40256.0</c:v>
                </c:pt>
                <c:pt idx="702">
                  <c:v>40263.0</c:v>
                </c:pt>
                <c:pt idx="703">
                  <c:v>40270.0</c:v>
                </c:pt>
                <c:pt idx="704">
                  <c:v>40277.0</c:v>
                </c:pt>
                <c:pt idx="705">
                  <c:v>40284.0</c:v>
                </c:pt>
                <c:pt idx="706">
                  <c:v>40291.0</c:v>
                </c:pt>
                <c:pt idx="707">
                  <c:v>40298.0</c:v>
                </c:pt>
                <c:pt idx="708">
                  <c:v>40305.0</c:v>
                </c:pt>
                <c:pt idx="709">
                  <c:v>40312.0</c:v>
                </c:pt>
                <c:pt idx="710">
                  <c:v>40319.0</c:v>
                </c:pt>
                <c:pt idx="711">
                  <c:v>40326.0</c:v>
                </c:pt>
                <c:pt idx="712">
                  <c:v>40333.0</c:v>
                </c:pt>
                <c:pt idx="713">
                  <c:v>40340.0</c:v>
                </c:pt>
                <c:pt idx="714">
                  <c:v>40347.0</c:v>
                </c:pt>
                <c:pt idx="715">
                  <c:v>40354.0</c:v>
                </c:pt>
                <c:pt idx="716">
                  <c:v>40361.0</c:v>
                </c:pt>
                <c:pt idx="717">
                  <c:v>40368.0</c:v>
                </c:pt>
                <c:pt idx="718">
                  <c:v>40375.0</c:v>
                </c:pt>
                <c:pt idx="719">
                  <c:v>40382.0</c:v>
                </c:pt>
                <c:pt idx="720">
                  <c:v>40389.0</c:v>
                </c:pt>
                <c:pt idx="721">
                  <c:v>40396.0</c:v>
                </c:pt>
                <c:pt idx="722">
                  <c:v>40403.0</c:v>
                </c:pt>
                <c:pt idx="723">
                  <c:v>40410.0</c:v>
                </c:pt>
                <c:pt idx="724">
                  <c:v>40417.0</c:v>
                </c:pt>
                <c:pt idx="725">
                  <c:v>40424.0</c:v>
                </c:pt>
                <c:pt idx="726">
                  <c:v>40431.0</c:v>
                </c:pt>
                <c:pt idx="727">
                  <c:v>40438.0</c:v>
                </c:pt>
                <c:pt idx="728">
                  <c:v>40445.0</c:v>
                </c:pt>
                <c:pt idx="729">
                  <c:v>40452.0</c:v>
                </c:pt>
                <c:pt idx="730">
                  <c:v>40459.0</c:v>
                </c:pt>
                <c:pt idx="731">
                  <c:v>40466.0</c:v>
                </c:pt>
                <c:pt idx="732">
                  <c:v>40473.0</c:v>
                </c:pt>
                <c:pt idx="733">
                  <c:v>40480.0</c:v>
                </c:pt>
                <c:pt idx="734">
                  <c:v>40487.0</c:v>
                </c:pt>
                <c:pt idx="735">
                  <c:v>40494.0</c:v>
                </c:pt>
                <c:pt idx="736">
                  <c:v>40501.0</c:v>
                </c:pt>
                <c:pt idx="737">
                  <c:v>40508.0</c:v>
                </c:pt>
                <c:pt idx="738">
                  <c:v>40515.0</c:v>
                </c:pt>
                <c:pt idx="739">
                  <c:v>40522.0</c:v>
                </c:pt>
                <c:pt idx="740">
                  <c:v>40529.0</c:v>
                </c:pt>
                <c:pt idx="741">
                  <c:v>40536.0</c:v>
                </c:pt>
                <c:pt idx="742">
                  <c:v>40543.0</c:v>
                </c:pt>
                <c:pt idx="743">
                  <c:v>40550.0</c:v>
                </c:pt>
                <c:pt idx="744">
                  <c:v>40557.0</c:v>
                </c:pt>
                <c:pt idx="745">
                  <c:v>40564.0</c:v>
                </c:pt>
                <c:pt idx="746">
                  <c:v>40571.0</c:v>
                </c:pt>
                <c:pt idx="747">
                  <c:v>40578.0</c:v>
                </c:pt>
                <c:pt idx="748">
                  <c:v>40585.0</c:v>
                </c:pt>
                <c:pt idx="749">
                  <c:v>40592.0</c:v>
                </c:pt>
                <c:pt idx="750">
                  <c:v>40599.0</c:v>
                </c:pt>
                <c:pt idx="751">
                  <c:v>40606.0</c:v>
                </c:pt>
                <c:pt idx="752">
                  <c:v>40613.0</c:v>
                </c:pt>
                <c:pt idx="753">
                  <c:v>40620.0</c:v>
                </c:pt>
                <c:pt idx="754">
                  <c:v>40627.0</c:v>
                </c:pt>
                <c:pt idx="755">
                  <c:v>40634.0</c:v>
                </c:pt>
                <c:pt idx="756">
                  <c:v>40641.0</c:v>
                </c:pt>
                <c:pt idx="757">
                  <c:v>40648.0</c:v>
                </c:pt>
              </c:numCache>
            </c:numRef>
          </c:cat>
          <c:val>
            <c:numRef>
              <c:f>'FY$10 (2)'!$B$4:$B$761</c:f>
              <c:numCache>
                <c:formatCode>"$"#,##0.00</c:formatCode>
                <c:ptCount val="758"/>
                <c:pt idx="0">
                  <c:v>13.38</c:v>
                </c:pt>
                <c:pt idx="1">
                  <c:v>13.41</c:v>
                </c:pt>
                <c:pt idx="2">
                  <c:v>18.87</c:v>
                </c:pt>
                <c:pt idx="3">
                  <c:v>24.06</c:v>
                </c:pt>
                <c:pt idx="4">
                  <c:v>15.41</c:v>
                </c:pt>
                <c:pt idx="5">
                  <c:v>15.98</c:v>
                </c:pt>
                <c:pt idx="6">
                  <c:v>11.77</c:v>
                </c:pt>
                <c:pt idx="7">
                  <c:v>11.55</c:v>
                </c:pt>
                <c:pt idx="8">
                  <c:v>15.53</c:v>
                </c:pt>
                <c:pt idx="9">
                  <c:v>16.53</c:v>
                </c:pt>
                <c:pt idx="10">
                  <c:v>17.86</c:v>
                </c:pt>
                <c:pt idx="11">
                  <c:v>21.14</c:v>
                </c:pt>
                <c:pt idx="12">
                  <c:v>22.9</c:v>
                </c:pt>
                <c:pt idx="13">
                  <c:v>23.56</c:v>
                </c:pt>
                <c:pt idx="14">
                  <c:v>22.79</c:v>
                </c:pt>
                <c:pt idx="15">
                  <c:v>21.83000000000003</c:v>
                </c:pt>
                <c:pt idx="16">
                  <c:v>21.16</c:v>
                </c:pt>
                <c:pt idx="17">
                  <c:v>20.97</c:v>
                </c:pt>
                <c:pt idx="18">
                  <c:v>19.93</c:v>
                </c:pt>
                <c:pt idx="19">
                  <c:v>19.38</c:v>
                </c:pt>
                <c:pt idx="20">
                  <c:v>18.05</c:v>
                </c:pt>
                <c:pt idx="21">
                  <c:v>17.73999999999999</c:v>
                </c:pt>
                <c:pt idx="22">
                  <c:v>17.79</c:v>
                </c:pt>
                <c:pt idx="23">
                  <c:v>18.36</c:v>
                </c:pt>
                <c:pt idx="24">
                  <c:v>17.95</c:v>
                </c:pt>
                <c:pt idx="25">
                  <c:v>17.09</c:v>
                </c:pt>
                <c:pt idx="26">
                  <c:v>16.55</c:v>
                </c:pt>
                <c:pt idx="27">
                  <c:v>16.32</c:v>
                </c:pt>
                <c:pt idx="28">
                  <c:v>16.59</c:v>
                </c:pt>
                <c:pt idx="29">
                  <c:v>16.97999999999999</c:v>
                </c:pt>
                <c:pt idx="30">
                  <c:v>16.73</c:v>
                </c:pt>
                <c:pt idx="31">
                  <c:v>17.82</c:v>
                </c:pt>
                <c:pt idx="32">
                  <c:v>18.45</c:v>
                </c:pt>
                <c:pt idx="33">
                  <c:v>17.97</c:v>
                </c:pt>
                <c:pt idx="34">
                  <c:v>17.45</c:v>
                </c:pt>
                <c:pt idx="35">
                  <c:v>16.5</c:v>
                </c:pt>
                <c:pt idx="36">
                  <c:v>16.4</c:v>
                </c:pt>
                <c:pt idx="37">
                  <c:v>16.71</c:v>
                </c:pt>
                <c:pt idx="38">
                  <c:v>17.09</c:v>
                </c:pt>
                <c:pt idx="39">
                  <c:v>16.81000000000003</c:v>
                </c:pt>
                <c:pt idx="40">
                  <c:v>16.91</c:v>
                </c:pt>
                <c:pt idx="41">
                  <c:v>17.0</c:v>
                </c:pt>
                <c:pt idx="42">
                  <c:v>17.31000000000003</c:v>
                </c:pt>
                <c:pt idx="43">
                  <c:v>17.7</c:v>
                </c:pt>
                <c:pt idx="44">
                  <c:v>17.32999999999999</c:v>
                </c:pt>
                <c:pt idx="45">
                  <c:v>17.39</c:v>
                </c:pt>
                <c:pt idx="46">
                  <c:v>16.98999999999995</c:v>
                </c:pt>
                <c:pt idx="47">
                  <c:v>17.04</c:v>
                </c:pt>
                <c:pt idx="48">
                  <c:v>16.88</c:v>
                </c:pt>
                <c:pt idx="49">
                  <c:v>16.59</c:v>
                </c:pt>
                <c:pt idx="50">
                  <c:v>16.95</c:v>
                </c:pt>
                <c:pt idx="51">
                  <c:v>17.91999999999999</c:v>
                </c:pt>
                <c:pt idx="52">
                  <c:v>18.61000000000003</c:v>
                </c:pt>
                <c:pt idx="53">
                  <c:v>17.77</c:v>
                </c:pt>
                <c:pt idx="54">
                  <c:v>17.75</c:v>
                </c:pt>
                <c:pt idx="55">
                  <c:v>17.59</c:v>
                </c:pt>
                <c:pt idx="56">
                  <c:v>17.41</c:v>
                </c:pt>
                <c:pt idx="57">
                  <c:v>17.37</c:v>
                </c:pt>
                <c:pt idx="58">
                  <c:v>17.19</c:v>
                </c:pt>
                <c:pt idx="59">
                  <c:v>16.87</c:v>
                </c:pt>
                <c:pt idx="60">
                  <c:v>16.17000000000003</c:v>
                </c:pt>
                <c:pt idx="61">
                  <c:v>15.62</c:v>
                </c:pt>
                <c:pt idx="62">
                  <c:v>15.42</c:v>
                </c:pt>
                <c:pt idx="63">
                  <c:v>15.41</c:v>
                </c:pt>
                <c:pt idx="64">
                  <c:v>14.86000000000002</c:v>
                </c:pt>
                <c:pt idx="65">
                  <c:v>13.8</c:v>
                </c:pt>
                <c:pt idx="66">
                  <c:v>13.26</c:v>
                </c:pt>
                <c:pt idx="67">
                  <c:v>12.95000000000002</c:v>
                </c:pt>
                <c:pt idx="68">
                  <c:v>13.26</c:v>
                </c:pt>
                <c:pt idx="69">
                  <c:v>13.05</c:v>
                </c:pt>
                <c:pt idx="70">
                  <c:v>12.77</c:v>
                </c:pt>
                <c:pt idx="71">
                  <c:v>12.38</c:v>
                </c:pt>
                <c:pt idx="72">
                  <c:v>11.66</c:v>
                </c:pt>
                <c:pt idx="73">
                  <c:v>11.59</c:v>
                </c:pt>
                <c:pt idx="74">
                  <c:v>10.69</c:v>
                </c:pt>
                <c:pt idx="75">
                  <c:v>10.38</c:v>
                </c:pt>
                <c:pt idx="76">
                  <c:v>12.4</c:v>
                </c:pt>
                <c:pt idx="77">
                  <c:v>12.48</c:v>
                </c:pt>
                <c:pt idx="78">
                  <c:v>11.91</c:v>
                </c:pt>
                <c:pt idx="79">
                  <c:v>11.92</c:v>
                </c:pt>
                <c:pt idx="80">
                  <c:v>11.99</c:v>
                </c:pt>
                <c:pt idx="81">
                  <c:v>12.28</c:v>
                </c:pt>
                <c:pt idx="82">
                  <c:v>12.8</c:v>
                </c:pt>
                <c:pt idx="83">
                  <c:v>12.62</c:v>
                </c:pt>
                <c:pt idx="84">
                  <c:v>12.2</c:v>
                </c:pt>
                <c:pt idx="85">
                  <c:v>12.38</c:v>
                </c:pt>
                <c:pt idx="86">
                  <c:v>12.06</c:v>
                </c:pt>
                <c:pt idx="87">
                  <c:v>11.01</c:v>
                </c:pt>
                <c:pt idx="88">
                  <c:v>9.620000000000001</c:v>
                </c:pt>
                <c:pt idx="89">
                  <c:v>10.74</c:v>
                </c:pt>
                <c:pt idx="90">
                  <c:v>10.72</c:v>
                </c:pt>
                <c:pt idx="91">
                  <c:v>10.68</c:v>
                </c:pt>
                <c:pt idx="92">
                  <c:v>11.11</c:v>
                </c:pt>
                <c:pt idx="93">
                  <c:v>11.03</c:v>
                </c:pt>
                <c:pt idx="94">
                  <c:v>11.53</c:v>
                </c:pt>
                <c:pt idx="95">
                  <c:v>11.34</c:v>
                </c:pt>
                <c:pt idx="96">
                  <c:v>10.8</c:v>
                </c:pt>
                <c:pt idx="97">
                  <c:v>10.98</c:v>
                </c:pt>
                <c:pt idx="98">
                  <c:v>11.17</c:v>
                </c:pt>
                <c:pt idx="99">
                  <c:v>11.14</c:v>
                </c:pt>
                <c:pt idx="100">
                  <c:v>11.5</c:v>
                </c:pt>
                <c:pt idx="101">
                  <c:v>11.79</c:v>
                </c:pt>
                <c:pt idx="102">
                  <c:v>13.07</c:v>
                </c:pt>
                <c:pt idx="103">
                  <c:v>13.5</c:v>
                </c:pt>
                <c:pt idx="104">
                  <c:v>12.64</c:v>
                </c:pt>
                <c:pt idx="105">
                  <c:v>11.69</c:v>
                </c:pt>
                <c:pt idx="106">
                  <c:v>11.07</c:v>
                </c:pt>
                <c:pt idx="107">
                  <c:v>11.77</c:v>
                </c:pt>
                <c:pt idx="108">
                  <c:v>11.44</c:v>
                </c:pt>
                <c:pt idx="109">
                  <c:v>10.84</c:v>
                </c:pt>
                <c:pt idx="110">
                  <c:v>9.99</c:v>
                </c:pt>
                <c:pt idx="111">
                  <c:v>9.720000000000001</c:v>
                </c:pt>
                <c:pt idx="112">
                  <c:v>8.870000000000002</c:v>
                </c:pt>
                <c:pt idx="113">
                  <c:v>8.51</c:v>
                </c:pt>
                <c:pt idx="114">
                  <c:v>8.950000000000002</c:v>
                </c:pt>
                <c:pt idx="115">
                  <c:v>8.73</c:v>
                </c:pt>
                <c:pt idx="116">
                  <c:v>9.1</c:v>
                </c:pt>
                <c:pt idx="117">
                  <c:v>10.0</c:v>
                </c:pt>
                <c:pt idx="118">
                  <c:v>10.14</c:v>
                </c:pt>
                <c:pt idx="119">
                  <c:v>9.630000000000001</c:v>
                </c:pt>
                <c:pt idx="120">
                  <c:v>9.89</c:v>
                </c:pt>
                <c:pt idx="121">
                  <c:v>9.6</c:v>
                </c:pt>
                <c:pt idx="122">
                  <c:v>8.9</c:v>
                </c:pt>
                <c:pt idx="123">
                  <c:v>8.99</c:v>
                </c:pt>
                <c:pt idx="124">
                  <c:v>9.620000000000001</c:v>
                </c:pt>
                <c:pt idx="125">
                  <c:v>10.03</c:v>
                </c:pt>
                <c:pt idx="126">
                  <c:v>11.12</c:v>
                </c:pt>
                <c:pt idx="127">
                  <c:v>12.1</c:v>
                </c:pt>
                <c:pt idx="128">
                  <c:v>12.9</c:v>
                </c:pt>
                <c:pt idx="129">
                  <c:v>14.14</c:v>
                </c:pt>
                <c:pt idx="130">
                  <c:v>13.77</c:v>
                </c:pt>
                <c:pt idx="131">
                  <c:v>14.24</c:v>
                </c:pt>
                <c:pt idx="132">
                  <c:v>15.39</c:v>
                </c:pt>
                <c:pt idx="133">
                  <c:v>15.83</c:v>
                </c:pt>
                <c:pt idx="134">
                  <c:v>16.17000000000003</c:v>
                </c:pt>
                <c:pt idx="135">
                  <c:v>15.29</c:v>
                </c:pt>
                <c:pt idx="136">
                  <c:v>14.52</c:v>
                </c:pt>
                <c:pt idx="137">
                  <c:v>14.63</c:v>
                </c:pt>
                <c:pt idx="138">
                  <c:v>14.07</c:v>
                </c:pt>
                <c:pt idx="139">
                  <c:v>15.21</c:v>
                </c:pt>
                <c:pt idx="140">
                  <c:v>15.55</c:v>
                </c:pt>
                <c:pt idx="141">
                  <c:v>15.47</c:v>
                </c:pt>
                <c:pt idx="142">
                  <c:v>16.16</c:v>
                </c:pt>
                <c:pt idx="143">
                  <c:v>16.97</c:v>
                </c:pt>
                <c:pt idx="144">
                  <c:v>17.56</c:v>
                </c:pt>
                <c:pt idx="145">
                  <c:v>17.77999999999999</c:v>
                </c:pt>
                <c:pt idx="146">
                  <c:v>18.23</c:v>
                </c:pt>
                <c:pt idx="147">
                  <c:v>18.32</c:v>
                </c:pt>
                <c:pt idx="148">
                  <c:v>19.15000000000003</c:v>
                </c:pt>
                <c:pt idx="149">
                  <c:v>19.57999999999999</c:v>
                </c:pt>
                <c:pt idx="150">
                  <c:v>19.23999999999999</c:v>
                </c:pt>
                <c:pt idx="151">
                  <c:v>19.64</c:v>
                </c:pt>
                <c:pt idx="152">
                  <c:v>20.82</c:v>
                </c:pt>
                <c:pt idx="153">
                  <c:v>21.84</c:v>
                </c:pt>
                <c:pt idx="154">
                  <c:v>21.97</c:v>
                </c:pt>
                <c:pt idx="155">
                  <c:v>22.29</c:v>
                </c:pt>
                <c:pt idx="156">
                  <c:v>21.1</c:v>
                </c:pt>
                <c:pt idx="157">
                  <c:v>20.39</c:v>
                </c:pt>
                <c:pt idx="158">
                  <c:v>20.64</c:v>
                </c:pt>
                <c:pt idx="159">
                  <c:v>20.62</c:v>
                </c:pt>
                <c:pt idx="160">
                  <c:v>20.73</c:v>
                </c:pt>
                <c:pt idx="161">
                  <c:v>22.39</c:v>
                </c:pt>
                <c:pt idx="162">
                  <c:v>23.24</c:v>
                </c:pt>
                <c:pt idx="163">
                  <c:v>24.24</c:v>
                </c:pt>
                <c:pt idx="164">
                  <c:v>23.43</c:v>
                </c:pt>
                <c:pt idx="165">
                  <c:v>24.05</c:v>
                </c:pt>
                <c:pt idx="166">
                  <c:v>23.6</c:v>
                </c:pt>
                <c:pt idx="167">
                  <c:v>23.65000000000003</c:v>
                </c:pt>
                <c:pt idx="168">
                  <c:v>23.86</c:v>
                </c:pt>
                <c:pt idx="169">
                  <c:v>22.68</c:v>
                </c:pt>
                <c:pt idx="170">
                  <c:v>23.18</c:v>
                </c:pt>
                <c:pt idx="171">
                  <c:v>25.56</c:v>
                </c:pt>
                <c:pt idx="172">
                  <c:v>25.34</c:v>
                </c:pt>
                <c:pt idx="173">
                  <c:v>25.53</c:v>
                </c:pt>
                <c:pt idx="174">
                  <c:v>26.1</c:v>
                </c:pt>
                <c:pt idx="175">
                  <c:v>26.62</c:v>
                </c:pt>
                <c:pt idx="176">
                  <c:v>26.6</c:v>
                </c:pt>
                <c:pt idx="177">
                  <c:v>27.55</c:v>
                </c:pt>
                <c:pt idx="178">
                  <c:v>29.11000000000003</c:v>
                </c:pt>
                <c:pt idx="179">
                  <c:v>27.89</c:v>
                </c:pt>
                <c:pt idx="180">
                  <c:v>25.08</c:v>
                </c:pt>
                <c:pt idx="181">
                  <c:v>24.29</c:v>
                </c:pt>
                <c:pt idx="182">
                  <c:v>23.25999999999999</c:v>
                </c:pt>
                <c:pt idx="183">
                  <c:v>22.05</c:v>
                </c:pt>
                <c:pt idx="184">
                  <c:v>23.0</c:v>
                </c:pt>
                <c:pt idx="185">
                  <c:v>23.32</c:v>
                </c:pt>
                <c:pt idx="186">
                  <c:v>24.4</c:v>
                </c:pt>
                <c:pt idx="187">
                  <c:v>25.77</c:v>
                </c:pt>
                <c:pt idx="188">
                  <c:v>26.95999999999999</c:v>
                </c:pt>
                <c:pt idx="189">
                  <c:v>26.93</c:v>
                </c:pt>
                <c:pt idx="190">
                  <c:v>27.14</c:v>
                </c:pt>
                <c:pt idx="191">
                  <c:v>27.02</c:v>
                </c:pt>
                <c:pt idx="192">
                  <c:v>28.56</c:v>
                </c:pt>
                <c:pt idx="193">
                  <c:v>28.37</c:v>
                </c:pt>
                <c:pt idx="194">
                  <c:v>28.77999999999999</c:v>
                </c:pt>
                <c:pt idx="195">
                  <c:v>27.58</c:v>
                </c:pt>
                <c:pt idx="196">
                  <c:v>27.03</c:v>
                </c:pt>
                <c:pt idx="197">
                  <c:v>26.32</c:v>
                </c:pt>
                <c:pt idx="198">
                  <c:v>24.74</c:v>
                </c:pt>
                <c:pt idx="199">
                  <c:v>24.77999999999999</c:v>
                </c:pt>
                <c:pt idx="200">
                  <c:v>26.68</c:v>
                </c:pt>
                <c:pt idx="201">
                  <c:v>27.88</c:v>
                </c:pt>
                <c:pt idx="202">
                  <c:v>28.36</c:v>
                </c:pt>
                <c:pt idx="203">
                  <c:v>29.81000000000003</c:v>
                </c:pt>
                <c:pt idx="204">
                  <c:v>31.5</c:v>
                </c:pt>
                <c:pt idx="205">
                  <c:v>30.08</c:v>
                </c:pt>
                <c:pt idx="206">
                  <c:v>30.93999999999999</c:v>
                </c:pt>
                <c:pt idx="207">
                  <c:v>27.93</c:v>
                </c:pt>
                <c:pt idx="208">
                  <c:v>27.49</c:v>
                </c:pt>
                <c:pt idx="209">
                  <c:v>30.13000000000003</c:v>
                </c:pt>
                <c:pt idx="210">
                  <c:v>29.03</c:v>
                </c:pt>
                <c:pt idx="211">
                  <c:v>29.73</c:v>
                </c:pt>
                <c:pt idx="212">
                  <c:v>28.49</c:v>
                </c:pt>
                <c:pt idx="213">
                  <c:v>29.09</c:v>
                </c:pt>
                <c:pt idx="214">
                  <c:v>30.25999999999999</c:v>
                </c:pt>
                <c:pt idx="215">
                  <c:v>30.39</c:v>
                </c:pt>
                <c:pt idx="216">
                  <c:v>29.2</c:v>
                </c:pt>
                <c:pt idx="217">
                  <c:v>24.7</c:v>
                </c:pt>
                <c:pt idx="218">
                  <c:v>22.84</c:v>
                </c:pt>
                <c:pt idx="219">
                  <c:v>21.07</c:v>
                </c:pt>
                <c:pt idx="220">
                  <c:v>20.38</c:v>
                </c:pt>
                <c:pt idx="221">
                  <c:v>21.77</c:v>
                </c:pt>
                <c:pt idx="222">
                  <c:v>22.91</c:v>
                </c:pt>
                <c:pt idx="223">
                  <c:v>23.59</c:v>
                </c:pt>
                <c:pt idx="224">
                  <c:v>24.37</c:v>
                </c:pt>
                <c:pt idx="225">
                  <c:v>23.74</c:v>
                </c:pt>
                <c:pt idx="226">
                  <c:v>25.67</c:v>
                </c:pt>
                <c:pt idx="227">
                  <c:v>24.18</c:v>
                </c:pt>
                <c:pt idx="228">
                  <c:v>23.36</c:v>
                </c:pt>
                <c:pt idx="229">
                  <c:v>22.5</c:v>
                </c:pt>
                <c:pt idx="230">
                  <c:v>23.41999999999999</c:v>
                </c:pt>
                <c:pt idx="231">
                  <c:v>22.01</c:v>
                </c:pt>
                <c:pt idx="232">
                  <c:v>21.17</c:v>
                </c:pt>
                <c:pt idx="233">
                  <c:v>21.77999999999999</c:v>
                </c:pt>
                <c:pt idx="234">
                  <c:v>21.82</c:v>
                </c:pt>
                <c:pt idx="235">
                  <c:v>22.86</c:v>
                </c:pt>
                <c:pt idx="236">
                  <c:v>23.23</c:v>
                </c:pt>
                <c:pt idx="237">
                  <c:v>22.89</c:v>
                </c:pt>
                <c:pt idx="238">
                  <c:v>23.97</c:v>
                </c:pt>
                <c:pt idx="239">
                  <c:v>23.95999999999999</c:v>
                </c:pt>
                <c:pt idx="240">
                  <c:v>24.45999999999999</c:v>
                </c:pt>
                <c:pt idx="241">
                  <c:v>24.95999999999999</c:v>
                </c:pt>
                <c:pt idx="242">
                  <c:v>24.67</c:v>
                </c:pt>
                <c:pt idx="243">
                  <c:v>24.27999999999999</c:v>
                </c:pt>
                <c:pt idx="244">
                  <c:v>24.5</c:v>
                </c:pt>
                <c:pt idx="245">
                  <c:v>23.38</c:v>
                </c:pt>
                <c:pt idx="246">
                  <c:v>22.91</c:v>
                </c:pt>
                <c:pt idx="247">
                  <c:v>22.58</c:v>
                </c:pt>
                <c:pt idx="248">
                  <c:v>22.64</c:v>
                </c:pt>
                <c:pt idx="249">
                  <c:v>21.38</c:v>
                </c:pt>
                <c:pt idx="250">
                  <c:v>22.27999999999999</c:v>
                </c:pt>
                <c:pt idx="251">
                  <c:v>22.47999999999999</c:v>
                </c:pt>
                <c:pt idx="252">
                  <c:v>23.19</c:v>
                </c:pt>
                <c:pt idx="253">
                  <c:v>23.32</c:v>
                </c:pt>
                <c:pt idx="254">
                  <c:v>23.08</c:v>
                </c:pt>
                <c:pt idx="255">
                  <c:v>23.57</c:v>
                </c:pt>
                <c:pt idx="256">
                  <c:v>23.89</c:v>
                </c:pt>
                <c:pt idx="257">
                  <c:v>23.89</c:v>
                </c:pt>
                <c:pt idx="258">
                  <c:v>23.7</c:v>
                </c:pt>
                <c:pt idx="259">
                  <c:v>19.61000000000003</c:v>
                </c:pt>
                <c:pt idx="260">
                  <c:v>19.13000000000003</c:v>
                </c:pt>
                <c:pt idx="261">
                  <c:v>18.95999999999999</c:v>
                </c:pt>
                <c:pt idx="262">
                  <c:v>18.02</c:v>
                </c:pt>
                <c:pt idx="263">
                  <c:v>17.66</c:v>
                </c:pt>
                <c:pt idx="264">
                  <c:v>17.03</c:v>
                </c:pt>
                <c:pt idx="265">
                  <c:v>16.36</c:v>
                </c:pt>
                <c:pt idx="266">
                  <c:v>15.62</c:v>
                </c:pt>
                <c:pt idx="267">
                  <c:v>14.87000000000002</c:v>
                </c:pt>
                <c:pt idx="268">
                  <c:v>15.76</c:v>
                </c:pt>
                <c:pt idx="269">
                  <c:v>15.96</c:v>
                </c:pt>
                <c:pt idx="270">
                  <c:v>15.16</c:v>
                </c:pt>
                <c:pt idx="271">
                  <c:v>15.59</c:v>
                </c:pt>
                <c:pt idx="272">
                  <c:v>16.75</c:v>
                </c:pt>
                <c:pt idx="273">
                  <c:v>17.06</c:v>
                </c:pt>
                <c:pt idx="274">
                  <c:v>17.6</c:v>
                </c:pt>
                <c:pt idx="275">
                  <c:v>15.71</c:v>
                </c:pt>
                <c:pt idx="276">
                  <c:v>15.67</c:v>
                </c:pt>
                <c:pt idx="277">
                  <c:v>16.53</c:v>
                </c:pt>
                <c:pt idx="278">
                  <c:v>16.97</c:v>
                </c:pt>
                <c:pt idx="279">
                  <c:v>18.0</c:v>
                </c:pt>
                <c:pt idx="280">
                  <c:v>17.54</c:v>
                </c:pt>
                <c:pt idx="281">
                  <c:v>18.62</c:v>
                </c:pt>
                <c:pt idx="282">
                  <c:v>20.02</c:v>
                </c:pt>
                <c:pt idx="283">
                  <c:v>21.62</c:v>
                </c:pt>
                <c:pt idx="284">
                  <c:v>22.53</c:v>
                </c:pt>
                <c:pt idx="285">
                  <c:v>23.12</c:v>
                </c:pt>
                <c:pt idx="286">
                  <c:v>24.0</c:v>
                </c:pt>
                <c:pt idx="287">
                  <c:v>22.86</c:v>
                </c:pt>
                <c:pt idx="288">
                  <c:v>22.1</c:v>
                </c:pt>
                <c:pt idx="289">
                  <c:v>23.34</c:v>
                </c:pt>
                <c:pt idx="290">
                  <c:v>24.16</c:v>
                </c:pt>
                <c:pt idx="291">
                  <c:v>23.91</c:v>
                </c:pt>
                <c:pt idx="292">
                  <c:v>24.69</c:v>
                </c:pt>
                <c:pt idx="293">
                  <c:v>24.97999999999999</c:v>
                </c:pt>
                <c:pt idx="294">
                  <c:v>22.01</c:v>
                </c:pt>
                <c:pt idx="295">
                  <c:v>21.66</c:v>
                </c:pt>
                <c:pt idx="296">
                  <c:v>21.33000000000003</c:v>
                </c:pt>
                <c:pt idx="297">
                  <c:v>22.91999999999999</c:v>
                </c:pt>
                <c:pt idx="298">
                  <c:v>23.66</c:v>
                </c:pt>
                <c:pt idx="299">
                  <c:v>23.73</c:v>
                </c:pt>
                <c:pt idx="300">
                  <c:v>23.93999999999999</c:v>
                </c:pt>
                <c:pt idx="301">
                  <c:v>24.9</c:v>
                </c:pt>
                <c:pt idx="302">
                  <c:v>24.3</c:v>
                </c:pt>
                <c:pt idx="303">
                  <c:v>24.27999999999999</c:v>
                </c:pt>
                <c:pt idx="304">
                  <c:v>23.95</c:v>
                </c:pt>
                <c:pt idx="305">
                  <c:v>24.95</c:v>
                </c:pt>
                <c:pt idx="306">
                  <c:v>25.87</c:v>
                </c:pt>
                <c:pt idx="307">
                  <c:v>25.74</c:v>
                </c:pt>
                <c:pt idx="308">
                  <c:v>25.54</c:v>
                </c:pt>
                <c:pt idx="309">
                  <c:v>26.29</c:v>
                </c:pt>
                <c:pt idx="310">
                  <c:v>26.39</c:v>
                </c:pt>
                <c:pt idx="311">
                  <c:v>27.24</c:v>
                </c:pt>
                <c:pt idx="312">
                  <c:v>27.08</c:v>
                </c:pt>
                <c:pt idx="313">
                  <c:v>26.35</c:v>
                </c:pt>
                <c:pt idx="314">
                  <c:v>26.24</c:v>
                </c:pt>
                <c:pt idx="315">
                  <c:v>25.11000000000003</c:v>
                </c:pt>
                <c:pt idx="316">
                  <c:v>23.61000000000003</c:v>
                </c:pt>
                <c:pt idx="317">
                  <c:v>22.56</c:v>
                </c:pt>
                <c:pt idx="318">
                  <c:v>21.45999999999999</c:v>
                </c:pt>
                <c:pt idx="319">
                  <c:v>21.91999999999999</c:v>
                </c:pt>
                <c:pt idx="320">
                  <c:v>22.66</c:v>
                </c:pt>
                <c:pt idx="321">
                  <c:v>23.47999999999999</c:v>
                </c:pt>
                <c:pt idx="322">
                  <c:v>24.04</c:v>
                </c:pt>
                <c:pt idx="323">
                  <c:v>26.34</c:v>
                </c:pt>
                <c:pt idx="324">
                  <c:v>28.23</c:v>
                </c:pt>
                <c:pt idx="325">
                  <c:v>28.52</c:v>
                </c:pt>
                <c:pt idx="326">
                  <c:v>28.43999999999999</c:v>
                </c:pt>
                <c:pt idx="327">
                  <c:v>29.21</c:v>
                </c:pt>
                <c:pt idx="328">
                  <c:v>29.71</c:v>
                </c:pt>
                <c:pt idx="329">
                  <c:v>29.31000000000003</c:v>
                </c:pt>
                <c:pt idx="330">
                  <c:v>29.45999999999999</c:v>
                </c:pt>
                <c:pt idx="331">
                  <c:v>30.65000000000003</c:v>
                </c:pt>
                <c:pt idx="332">
                  <c:v>30.79</c:v>
                </c:pt>
                <c:pt idx="333">
                  <c:v>31.35</c:v>
                </c:pt>
                <c:pt idx="334">
                  <c:v>31.14</c:v>
                </c:pt>
                <c:pt idx="335">
                  <c:v>30.87</c:v>
                </c:pt>
                <c:pt idx="336">
                  <c:v>26.51</c:v>
                </c:pt>
                <c:pt idx="337">
                  <c:v>23.45</c:v>
                </c:pt>
                <c:pt idx="338">
                  <c:v>24.38</c:v>
                </c:pt>
                <c:pt idx="339">
                  <c:v>22.69</c:v>
                </c:pt>
                <c:pt idx="340">
                  <c:v>22.7</c:v>
                </c:pt>
                <c:pt idx="341">
                  <c:v>23.11000000000003</c:v>
                </c:pt>
                <c:pt idx="342">
                  <c:v>21.53</c:v>
                </c:pt>
                <c:pt idx="343">
                  <c:v>21.83000000000003</c:v>
                </c:pt>
                <c:pt idx="344">
                  <c:v>23.53</c:v>
                </c:pt>
                <c:pt idx="345">
                  <c:v>24.95</c:v>
                </c:pt>
                <c:pt idx="346">
                  <c:v>24.47999999999999</c:v>
                </c:pt>
                <c:pt idx="347">
                  <c:v>25.5</c:v>
                </c:pt>
                <c:pt idx="348">
                  <c:v>26.13000000000003</c:v>
                </c:pt>
                <c:pt idx="349">
                  <c:v>25.07</c:v>
                </c:pt>
                <c:pt idx="350">
                  <c:v>24.95</c:v>
                </c:pt>
                <c:pt idx="351">
                  <c:v>26.27999999999999</c:v>
                </c:pt>
                <c:pt idx="352">
                  <c:v>26.14</c:v>
                </c:pt>
                <c:pt idx="353">
                  <c:v>26.9</c:v>
                </c:pt>
                <c:pt idx="354">
                  <c:v>26.72</c:v>
                </c:pt>
                <c:pt idx="355">
                  <c:v>26.47999999999999</c:v>
                </c:pt>
                <c:pt idx="356">
                  <c:v>28.2</c:v>
                </c:pt>
                <c:pt idx="357">
                  <c:v>27.91</c:v>
                </c:pt>
                <c:pt idx="358">
                  <c:v>27.3</c:v>
                </c:pt>
                <c:pt idx="359">
                  <c:v>27.84</c:v>
                </c:pt>
                <c:pt idx="360">
                  <c:v>26.49</c:v>
                </c:pt>
                <c:pt idx="361">
                  <c:v>25.09</c:v>
                </c:pt>
                <c:pt idx="362">
                  <c:v>24.09</c:v>
                </c:pt>
                <c:pt idx="363">
                  <c:v>23.86</c:v>
                </c:pt>
                <c:pt idx="364">
                  <c:v>25.39</c:v>
                </c:pt>
                <c:pt idx="365">
                  <c:v>26.69</c:v>
                </c:pt>
                <c:pt idx="366">
                  <c:v>28.34</c:v>
                </c:pt>
                <c:pt idx="367">
                  <c:v>26.69</c:v>
                </c:pt>
                <c:pt idx="368">
                  <c:v>26.23</c:v>
                </c:pt>
                <c:pt idx="369">
                  <c:v>25.71</c:v>
                </c:pt>
                <c:pt idx="370">
                  <c:v>27.03</c:v>
                </c:pt>
                <c:pt idx="371">
                  <c:v>27.93999999999999</c:v>
                </c:pt>
                <c:pt idx="372">
                  <c:v>26.75999999999999</c:v>
                </c:pt>
                <c:pt idx="373">
                  <c:v>26.62</c:v>
                </c:pt>
                <c:pt idx="374">
                  <c:v>27.45999999999999</c:v>
                </c:pt>
                <c:pt idx="375">
                  <c:v>26.84</c:v>
                </c:pt>
                <c:pt idx="376">
                  <c:v>27.77</c:v>
                </c:pt>
                <c:pt idx="377">
                  <c:v>27.63000000000003</c:v>
                </c:pt>
                <c:pt idx="378">
                  <c:v>28.57</c:v>
                </c:pt>
                <c:pt idx="379">
                  <c:v>29.49</c:v>
                </c:pt>
                <c:pt idx="380">
                  <c:v>29.27999999999999</c:v>
                </c:pt>
                <c:pt idx="381">
                  <c:v>28.49</c:v>
                </c:pt>
                <c:pt idx="382">
                  <c:v>27.23</c:v>
                </c:pt>
                <c:pt idx="383">
                  <c:v>27.1</c:v>
                </c:pt>
                <c:pt idx="384">
                  <c:v>28.51</c:v>
                </c:pt>
                <c:pt idx="385">
                  <c:v>29.02</c:v>
                </c:pt>
                <c:pt idx="386">
                  <c:v>30.41999999999999</c:v>
                </c:pt>
                <c:pt idx="387">
                  <c:v>30.74</c:v>
                </c:pt>
                <c:pt idx="388">
                  <c:v>31.08</c:v>
                </c:pt>
                <c:pt idx="389">
                  <c:v>31.09</c:v>
                </c:pt>
                <c:pt idx="390">
                  <c:v>29.82</c:v>
                </c:pt>
                <c:pt idx="391">
                  <c:v>29.95</c:v>
                </c:pt>
                <c:pt idx="392">
                  <c:v>31.05</c:v>
                </c:pt>
                <c:pt idx="393">
                  <c:v>31.11000000000003</c:v>
                </c:pt>
                <c:pt idx="394">
                  <c:v>31.71</c:v>
                </c:pt>
                <c:pt idx="395">
                  <c:v>33.4</c:v>
                </c:pt>
                <c:pt idx="396">
                  <c:v>34.61</c:v>
                </c:pt>
                <c:pt idx="397">
                  <c:v>35.56</c:v>
                </c:pt>
                <c:pt idx="398">
                  <c:v>34.98</c:v>
                </c:pt>
                <c:pt idx="399">
                  <c:v>34.83</c:v>
                </c:pt>
                <c:pt idx="400">
                  <c:v>32.78</c:v>
                </c:pt>
                <c:pt idx="401">
                  <c:v>32.44</c:v>
                </c:pt>
                <c:pt idx="402">
                  <c:v>32.43</c:v>
                </c:pt>
                <c:pt idx="403">
                  <c:v>31.15000000000003</c:v>
                </c:pt>
                <c:pt idx="404">
                  <c:v>33.57</c:v>
                </c:pt>
                <c:pt idx="405">
                  <c:v>34.3</c:v>
                </c:pt>
                <c:pt idx="406">
                  <c:v>35.14</c:v>
                </c:pt>
                <c:pt idx="407">
                  <c:v>36.08</c:v>
                </c:pt>
                <c:pt idx="408">
                  <c:v>37.51</c:v>
                </c:pt>
                <c:pt idx="409">
                  <c:v>38.16000000000001</c:v>
                </c:pt>
                <c:pt idx="410">
                  <c:v>39.84</c:v>
                </c:pt>
                <c:pt idx="411">
                  <c:v>38.58</c:v>
                </c:pt>
                <c:pt idx="412">
                  <c:v>36.31</c:v>
                </c:pt>
                <c:pt idx="413">
                  <c:v>36.68</c:v>
                </c:pt>
                <c:pt idx="414">
                  <c:v>37.01</c:v>
                </c:pt>
                <c:pt idx="415">
                  <c:v>39.55</c:v>
                </c:pt>
                <c:pt idx="416">
                  <c:v>41.2</c:v>
                </c:pt>
                <c:pt idx="417">
                  <c:v>42.02</c:v>
                </c:pt>
                <c:pt idx="418">
                  <c:v>44.22000000000001</c:v>
                </c:pt>
                <c:pt idx="419">
                  <c:v>44.44</c:v>
                </c:pt>
                <c:pt idx="420">
                  <c:v>46.0</c:v>
                </c:pt>
                <c:pt idx="421">
                  <c:v>41.7</c:v>
                </c:pt>
                <c:pt idx="422">
                  <c:v>39.3</c:v>
                </c:pt>
                <c:pt idx="423">
                  <c:v>36.74</c:v>
                </c:pt>
                <c:pt idx="424">
                  <c:v>38.81</c:v>
                </c:pt>
                <c:pt idx="425">
                  <c:v>35.8</c:v>
                </c:pt>
                <c:pt idx="426">
                  <c:v>30.3</c:v>
                </c:pt>
                <c:pt idx="427">
                  <c:v>31.45</c:v>
                </c:pt>
                <c:pt idx="428">
                  <c:v>34.2</c:v>
                </c:pt>
                <c:pt idx="429">
                  <c:v>32.07</c:v>
                </c:pt>
                <c:pt idx="430">
                  <c:v>33.79000000000001</c:v>
                </c:pt>
                <c:pt idx="431">
                  <c:v>36.96</c:v>
                </c:pt>
                <c:pt idx="432">
                  <c:v>38.16000000000001</c:v>
                </c:pt>
                <c:pt idx="433">
                  <c:v>39.14</c:v>
                </c:pt>
                <c:pt idx="434">
                  <c:v>37.92</c:v>
                </c:pt>
                <c:pt idx="435">
                  <c:v>36.58</c:v>
                </c:pt>
                <c:pt idx="436">
                  <c:v>38.08</c:v>
                </c:pt>
                <c:pt idx="437">
                  <c:v>40.57</c:v>
                </c:pt>
                <c:pt idx="438">
                  <c:v>43.38</c:v>
                </c:pt>
                <c:pt idx="439">
                  <c:v>45.46</c:v>
                </c:pt>
                <c:pt idx="440">
                  <c:v>46.42</c:v>
                </c:pt>
                <c:pt idx="441">
                  <c:v>46.97</c:v>
                </c:pt>
                <c:pt idx="442">
                  <c:v>45.32</c:v>
                </c:pt>
                <c:pt idx="443">
                  <c:v>47.69000000000001</c:v>
                </c:pt>
                <c:pt idx="444">
                  <c:v>44.23000000000001</c:v>
                </c:pt>
                <c:pt idx="445">
                  <c:v>43.96</c:v>
                </c:pt>
                <c:pt idx="446">
                  <c:v>45.9</c:v>
                </c:pt>
                <c:pt idx="447">
                  <c:v>43.36</c:v>
                </c:pt>
                <c:pt idx="448">
                  <c:v>43.62000000000001</c:v>
                </c:pt>
                <c:pt idx="449">
                  <c:v>41.17</c:v>
                </c:pt>
                <c:pt idx="450">
                  <c:v>41.76000000000001</c:v>
                </c:pt>
                <c:pt idx="451">
                  <c:v>44.79000000000001</c:v>
                </c:pt>
                <c:pt idx="452">
                  <c:v>46.89</c:v>
                </c:pt>
                <c:pt idx="453">
                  <c:v>47.77</c:v>
                </c:pt>
                <c:pt idx="454">
                  <c:v>51.22000000000001</c:v>
                </c:pt>
                <c:pt idx="455">
                  <c:v>50.89</c:v>
                </c:pt>
                <c:pt idx="456">
                  <c:v>52.01</c:v>
                </c:pt>
                <c:pt idx="457">
                  <c:v>52.57</c:v>
                </c:pt>
                <c:pt idx="458">
                  <c:v>50.59</c:v>
                </c:pt>
                <c:pt idx="459">
                  <c:v>51.73000000000001</c:v>
                </c:pt>
                <c:pt idx="460">
                  <c:v>53.65</c:v>
                </c:pt>
                <c:pt idx="461">
                  <c:v>56.28</c:v>
                </c:pt>
                <c:pt idx="462">
                  <c:v>57.56</c:v>
                </c:pt>
                <c:pt idx="463">
                  <c:v>57.66000000000001</c:v>
                </c:pt>
                <c:pt idx="464">
                  <c:v>59.84</c:v>
                </c:pt>
                <c:pt idx="465">
                  <c:v>58.09</c:v>
                </c:pt>
                <c:pt idx="466">
                  <c:v>55.86</c:v>
                </c:pt>
                <c:pt idx="467">
                  <c:v>58.11</c:v>
                </c:pt>
                <c:pt idx="468">
                  <c:v>57.79000000000001</c:v>
                </c:pt>
                <c:pt idx="469">
                  <c:v>55.47</c:v>
                </c:pt>
                <c:pt idx="470">
                  <c:v>54.14</c:v>
                </c:pt>
                <c:pt idx="471">
                  <c:v>53.64</c:v>
                </c:pt>
                <c:pt idx="472">
                  <c:v>51.84</c:v>
                </c:pt>
                <c:pt idx="473">
                  <c:v>51.74</c:v>
                </c:pt>
                <c:pt idx="474">
                  <c:v>50.31</c:v>
                </c:pt>
                <c:pt idx="475">
                  <c:v>47.86</c:v>
                </c:pt>
                <c:pt idx="476">
                  <c:v>48.17</c:v>
                </c:pt>
                <c:pt idx="477">
                  <c:v>48.08</c:v>
                </c:pt>
                <c:pt idx="478">
                  <c:v>50.11</c:v>
                </c:pt>
                <c:pt idx="479">
                  <c:v>51.58</c:v>
                </c:pt>
                <c:pt idx="480">
                  <c:v>49.37</c:v>
                </c:pt>
                <c:pt idx="481">
                  <c:v>49.56</c:v>
                </c:pt>
                <c:pt idx="482">
                  <c:v>53.28</c:v>
                </c:pt>
                <c:pt idx="483">
                  <c:v>55.05</c:v>
                </c:pt>
                <c:pt idx="484">
                  <c:v>56.45</c:v>
                </c:pt>
                <c:pt idx="485">
                  <c:v>57.7</c:v>
                </c:pt>
                <c:pt idx="486">
                  <c:v>57.57</c:v>
                </c:pt>
                <c:pt idx="487">
                  <c:v>54.7</c:v>
                </c:pt>
                <c:pt idx="488">
                  <c:v>51.35</c:v>
                </c:pt>
                <c:pt idx="489">
                  <c:v>51.43</c:v>
                </c:pt>
                <c:pt idx="490">
                  <c:v>52.96</c:v>
                </c:pt>
                <c:pt idx="491">
                  <c:v>53.61</c:v>
                </c:pt>
                <c:pt idx="492">
                  <c:v>53.8</c:v>
                </c:pt>
                <c:pt idx="493">
                  <c:v>54.18</c:v>
                </c:pt>
                <c:pt idx="494">
                  <c:v>56.68</c:v>
                </c:pt>
                <c:pt idx="495">
                  <c:v>58.82</c:v>
                </c:pt>
                <c:pt idx="496">
                  <c:v>60.99</c:v>
                </c:pt>
                <c:pt idx="497">
                  <c:v>64.0</c:v>
                </c:pt>
                <c:pt idx="498">
                  <c:v>64.89</c:v>
                </c:pt>
                <c:pt idx="499">
                  <c:v>65.54</c:v>
                </c:pt>
                <c:pt idx="500">
                  <c:v>64.67999999999998</c:v>
                </c:pt>
                <c:pt idx="501">
                  <c:v>63.38</c:v>
                </c:pt>
                <c:pt idx="502">
                  <c:v>62.83</c:v>
                </c:pt>
                <c:pt idx="503">
                  <c:v>63.84</c:v>
                </c:pt>
                <c:pt idx="504">
                  <c:v>62.97</c:v>
                </c:pt>
                <c:pt idx="505">
                  <c:v>61.46</c:v>
                </c:pt>
                <c:pt idx="506">
                  <c:v>60.89</c:v>
                </c:pt>
                <c:pt idx="507">
                  <c:v>63.44</c:v>
                </c:pt>
                <c:pt idx="508">
                  <c:v>66.54</c:v>
                </c:pt>
                <c:pt idx="509">
                  <c:v>67.24000000000002</c:v>
                </c:pt>
                <c:pt idx="510">
                  <c:v>67.98</c:v>
                </c:pt>
                <c:pt idx="511">
                  <c:v>66.57</c:v>
                </c:pt>
                <c:pt idx="512">
                  <c:v>68.13</c:v>
                </c:pt>
                <c:pt idx="513">
                  <c:v>69.52</c:v>
                </c:pt>
                <c:pt idx="514">
                  <c:v>66.15</c:v>
                </c:pt>
                <c:pt idx="515">
                  <c:v>64.86</c:v>
                </c:pt>
                <c:pt idx="516">
                  <c:v>63.18</c:v>
                </c:pt>
                <c:pt idx="517">
                  <c:v>60.49</c:v>
                </c:pt>
                <c:pt idx="518">
                  <c:v>57.28</c:v>
                </c:pt>
                <c:pt idx="519">
                  <c:v>54.46</c:v>
                </c:pt>
                <c:pt idx="520">
                  <c:v>53.26000000000001</c:v>
                </c:pt>
                <c:pt idx="521">
                  <c:v>52.75</c:v>
                </c:pt>
                <c:pt idx="522">
                  <c:v>51.78</c:v>
                </c:pt>
                <c:pt idx="523">
                  <c:v>51.87</c:v>
                </c:pt>
                <c:pt idx="524">
                  <c:v>51.61</c:v>
                </c:pt>
                <c:pt idx="525">
                  <c:v>50.65</c:v>
                </c:pt>
                <c:pt idx="526">
                  <c:v>51.71</c:v>
                </c:pt>
                <c:pt idx="527">
                  <c:v>51.5</c:v>
                </c:pt>
                <c:pt idx="528">
                  <c:v>50.42</c:v>
                </c:pt>
                <c:pt idx="529">
                  <c:v>53.54</c:v>
                </c:pt>
                <c:pt idx="530">
                  <c:v>55.55</c:v>
                </c:pt>
                <c:pt idx="531">
                  <c:v>54.79000000000001</c:v>
                </c:pt>
                <c:pt idx="532">
                  <c:v>55.09</c:v>
                </c:pt>
                <c:pt idx="533">
                  <c:v>54.0</c:v>
                </c:pt>
                <c:pt idx="534">
                  <c:v>51.57</c:v>
                </c:pt>
                <c:pt idx="535">
                  <c:v>47.72000000000001</c:v>
                </c:pt>
                <c:pt idx="536">
                  <c:v>45.29000000000001</c:v>
                </c:pt>
                <c:pt idx="537">
                  <c:v>46.94</c:v>
                </c:pt>
                <c:pt idx="538">
                  <c:v>49.35</c:v>
                </c:pt>
                <c:pt idx="539">
                  <c:v>52.15</c:v>
                </c:pt>
                <c:pt idx="540">
                  <c:v>51.62000000000001</c:v>
                </c:pt>
                <c:pt idx="541">
                  <c:v>52.31</c:v>
                </c:pt>
                <c:pt idx="542">
                  <c:v>55.18</c:v>
                </c:pt>
                <c:pt idx="543">
                  <c:v>55.53</c:v>
                </c:pt>
                <c:pt idx="544">
                  <c:v>54.39</c:v>
                </c:pt>
                <c:pt idx="545">
                  <c:v>54.02</c:v>
                </c:pt>
                <c:pt idx="546">
                  <c:v>58.08</c:v>
                </c:pt>
                <c:pt idx="547">
                  <c:v>60.53</c:v>
                </c:pt>
                <c:pt idx="548">
                  <c:v>59.21</c:v>
                </c:pt>
                <c:pt idx="549">
                  <c:v>58.66000000000001</c:v>
                </c:pt>
                <c:pt idx="550">
                  <c:v>59.19000000000001</c:v>
                </c:pt>
                <c:pt idx="551">
                  <c:v>59.76000000000001</c:v>
                </c:pt>
                <c:pt idx="552">
                  <c:v>58.06</c:v>
                </c:pt>
                <c:pt idx="553">
                  <c:v>60.29000000000001</c:v>
                </c:pt>
                <c:pt idx="554">
                  <c:v>63.11</c:v>
                </c:pt>
                <c:pt idx="555">
                  <c:v>62.1</c:v>
                </c:pt>
                <c:pt idx="556">
                  <c:v>64.1</c:v>
                </c:pt>
                <c:pt idx="557">
                  <c:v>63.45</c:v>
                </c:pt>
                <c:pt idx="558">
                  <c:v>65.69</c:v>
                </c:pt>
                <c:pt idx="559">
                  <c:v>65.51</c:v>
                </c:pt>
                <c:pt idx="560">
                  <c:v>67.65</c:v>
                </c:pt>
                <c:pt idx="561">
                  <c:v>70.63</c:v>
                </c:pt>
                <c:pt idx="562">
                  <c:v>71.71000000000002</c:v>
                </c:pt>
                <c:pt idx="563">
                  <c:v>71.36</c:v>
                </c:pt>
                <c:pt idx="564">
                  <c:v>72.19</c:v>
                </c:pt>
                <c:pt idx="565">
                  <c:v>68.09</c:v>
                </c:pt>
                <c:pt idx="566">
                  <c:v>66.29</c:v>
                </c:pt>
                <c:pt idx="567">
                  <c:v>65.16</c:v>
                </c:pt>
                <c:pt idx="568">
                  <c:v>66.47</c:v>
                </c:pt>
                <c:pt idx="569">
                  <c:v>68.93</c:v>
                </c:pt>
                <c:pt idx="570">
                  <c:v>70.24000000000002</c:v>
                </c:pt>
                <c:pt idx="571">
                  <c:v>72.62</c:v>
                </c:pt>
                <c:pt idx="572">
                  <c:v>73.5</c:v>
                </c:pt>
                <c:pt idx="573">
                  <c:v>73.65</c:v>
                </c:pt>
                <c:pt idx="574">
                  <c:v>73.39</c:v>
                </c:pt>
                <c:pt idx="575">
                  <c:v>77.84</c:v>
                </c:pt>
                <c:pt idx="576">
                  <c:v>79.47</c:v>
                </c:pt>
                <c:pt idx="577">
                  <c:v>83.69</c:v>
                </c:pt>
                <c:pt idx="578">
                  <c:v>86.88</c:v>
                </c:pt>
                <c:pt idx="579">
                  <c:v>85.21000000000002</c:v>
                </c:pt>
                <c:pt idx="580">
                  <c:v>87.93</c:v>
                </c:pt>
                <c:pt idx="581">
                  <c:v>87.22</c:v>
                </c:pt>
                <c:pt idx="582">
                  <c:v>81.95</c:v>
                </c:pt>
                <c:pt idx="583">
                  <c:v>82.44000000000002</c:v>
                </c:pt>
                <c:pt idx="584">
                  <c:v>83.41000000000002</c:v>
                </c:pt>
                <c:pt idx="585">
                  <c:v>85.52</c:v>
                </c:pt>
                <c:pt idx="586">
                  <c:v>88.41000000000002</c:v>
                </c:pt>
                <c:pt idx="587">
                  <c:v>89.6</c:v>
                </c:pt>
                <c:pt idx="588">
                  <c:v>85.36</c:v>
                </c:pt>
                <c:pt idx="589">
                  <c:v>82.66</c:v>
                </c:pt>
                <c:pt idx="590">
                  <c:v>85.36</c:v>
                </c:pt>
                <c:pt idx="591">
                  <c:v>83.21000000000002</c:v>
                </c:pt>
                <c:pt idx="592">
                  <c:v>85.5</c:v>
                </c:pt>
                <c:pt idx="593">
                  <c:v>89.61</c:v>
                </c:pt>
                <c:pt idx="594">
                  <c:v>91.74000000000002</c:v>
                </c:pt>
                <c:pt idx="595">
                  <c:v>95.15</c:v>
                </c:pt>
                <c:pt idx="596">
                  <c:v>99.76</c:v>
                </c:pt>
                <c:pt idx="597">
                  <c:v>99.66999999999997</c:v>
                </c:pt>
                <c:pt idx="598">
                  <c:v>96.65</c:v>
                </c:pt>
                <c:pt idx="599">
                  <c:v>95.56</c:v>
                </c:pt>
                <c:pt idx="600">
                  <c:v>101.22</c:v>
                </c:pt>
                <c:pt idx="601">
                  <c:v>105.27</c:v>
                </c:pt>
                <c:pt idx="602">
                  <c:v>109.25</c:v>
                </c:pt>
                <c:pt idx="603">
                  <c:v>108.98</c:v>
                </c:pt>
                <c:pt idx="604">
                  <c:v>112.96</c:v>
                </c:pt>
                <c:pt idx="605">
                  <c:v>116.32</c:v>
                </c:pt>
                <c:pt idx="606">
                  <c:v>120.16</c:v>
                </c:pt>
                <c:pt idx="607">
                  <c:v>121.92</c:v>
                </c:pt>
                <c:pt idx="608">
                  <c:v>117.82</c:v>
                </c:pt>
                <c:pt idx="609">
                  <c:v>125.28</c:v>
                </c:pt>
                <c:pt idx="610">
                  <c:v>125.93</c:v>
                </c:pt>
                <c:pt idx="611">
                  <c:v>128.02</c:v>
                </c:pt>
                <c:pt idx="612">
                  <c:v>133.6</c:v>
                </c:pt>
                <c:pt idx="613">
                  <c:v>133.3200000000004</c:v>
                </c:pt>
                <c:pt idx="614">
                  <c:v>134.44</c:v>
                </c:pt>
                <c:pt idx="615">
                  <c:v>122.59</c:v>
                </c:pt>
                <c:pt idx="616">
                  <c:v>119.05</c:v>
                </c:pt>
                <c:pt idx="617">
                  <c:v>115.62</c:v>
                </c:pt>
                <c:pt idx="618">
                  <c:v>108.11</c:v>
                </c:pt>
                <c:pt idx="619">
                  <c:v>108.15</c:v>
                </c:pt>
                <c:pt idx="620">
                  <c:v>110.04</c:v>
                </c:pt>
                <c:pt idx="621">
                  <c:v>105.26</c:v>
                </c:pt>
                <c:pt idx="622">
                  <c:v>96.46000000000002</c:v>
                </c:pt>
                <c:pt idx="623">
                  <c:v>88.73</c:v>
                </c:pt>
                <c:pt idx="624">
                  <c:v>97.9</c:v>
                </c:pt>
                <c:pt idx="625">
                  <c:v>91.7</c:v>
                </c:pt>
                <c:pt idx="626">
                  <c:v>80.91000000000002</c:v>
                </c:pt>
                <c:pt idx="627">
                  <c:v>69.28</c:v>
                </c:pt>
                <c:pt idx="628">
                  <c:v>62.81</c:v>
                </c:pt>
                <c:pt idx="629">
                  <c:v>57.53</c:v>
                </c:pt>
                <c:pt idx="630">
                  <c:v>56.26000000000001</c:v>
                </c:pt>
                <c:pt idx="631">
                  <c:v>50.23000000000001</c:v>
                </c:pt>
                <c:pt idx="632">
                  <c:v>44.57</c:v>
                </c:pt>
                <c:pt idx="633">
                  <c:v>43.61</c:v>
                </c:pt>
                <c:pt idx="634">
                  <c:v>41.07</c:v>
                </c:pt>
                <c:pt idx="635">
                  <c:v>36.58</c:v>
                </c:pt>
                <c:pt idx="636">
                  <c:v>37.8</c:v>
                </c:pt>
                <c:pt idx="637">
                  <c:v>31.84</c:v>
                </c:pt>
                <c:pt idx="638">
                  <c:v>31.75999999999999</c:v>
                </c:pt>
                <c:pt idx="639">
                  <c:v>39.84</c:v>
                </c:pt>
                <c:pt idx="640">
                  <c:v>38.24</c:v>
                </c:pt>
                <c:pt idx="641">
                  <c:v>38.21</c:v>
                </c:pt>
                <c:pt idx="642">
                  <c:v>40.6</c:v>
                </c:pt>
                <c:pt idx="643">
                  <c:v>39.42</c:v>
                </c:pt>
                <c:pt idx="644">
                  <c:v>40.48</c:v>
                </c:pt>
                <c:pt idx="645">
                  <c:v>37.2</c:v>
                </c:pt>
                <c:pt idx="646">
                  <c:v>38.6</c:v>
                </c:pt>
                <c:pt idx="647">
                  <c:v>41.31</c:v>
                </c:pt>
                <c:pt idx="648">
                  <c:v>42.39</c:v>
                </c:pt>
                <c:pt idx="649">
                  <c:v>44.51</c:v>
                </c:pt>
                <c:pt idx="650">
                  <c:v>49.47</c:v>
                </c:pt>
                <c:pt idx="651">
                  <c:v>47.51</c:v>
                </c:pt>
                <c:pt idx="652">
                  <c:v>48.85</c:v>
                </c:pt>
                <c:pt idx="653">
                  <c:v>49.06</c:v>
                </c:pt>
                <c:pt idx="654">
                  <c:v>46.67</c:v>
                </c:pt>
                <c:pt idx="655">
                  <c:v>47.82</c:v>
                </c:pt>
                <c:pt idx="656">
                  <c:v>52.2</c:v>
                </c:pt>
                <c:pt idx="657">
                  <c:v>55.21</c:v>
                </c:pt>
                <c:pt idx="658">
                  <c:v>56.12000000000001</c:v>
                </c:pt>
                <c:pt idx="659">
                  <c:v>59.36</c:v>
                </c:pt>
                <c:pt idx="660">
                  <c:v>63.7</c:v>
                </c:pt>
                <c:pt idx="661">
                  <c:v>65.98</c:v>
                </c:pt>
                <c:pt idx="662">
                  <c:v>67.56</c:v>
                </c:pt>
                <c:pt idx="663">
                  <c:v>65.92</c:v>
                </c:pt>
                <c:pt idx="664">
                  <c:v>66.87</c:v>
                </c:pt>
                <c:pt idx="665">
                  <c:v>60.87</c:v>
                </c:pt>
                <c:pt idx="666">
                  <c:v>58.06</c:v>
                </c:pt>
                <c:pt idx="667">
                  <c:v>62.44</c:v>
                </c:pt>
                <c:pt idx="668">
                  <c:v>65.42</c:v>
                </c:pt>
                <c:pt idx="669">
                  <c:v>68.87</c:v>
                </c:pt>
                <c:pt idx="670">
                  <c:v>69.73</c:v>
                </c:pt>
                <c:pt idx="671">
                  <c:v>68.52</c:v>
                </c:pt>
                <c:pt idx="672">
                  <c:v>70.03</c:v>
                </c:pt>
                <c:pt idx="673">
                  <c:v>65.78</c:v>
                </c:pt>
                <c:pt idx="674">
                  <c:v>67.23</c:v>
                </c:pt>
                <c:pt idx="675">
                  <c:v>67.65</c:v>
                </c:pt>
                <c:pt idx="676">
                  <c:v>66.8</c:v>
                </c:pt>
                <c:pt idx="677">
                  <c:v>64.13</c:v>
                </c:pt>
                <c:pt idx="678">
                  <c:v>66.32</c:v>
                </c:pt>
                <c:pt idx="679">
                  <c:v>69.62</c:v>
                </c:pt>
                <c:pt idx="680">
                  <c:v>74.8</c:v>
                </c:pt>
                <c:pt idx="681">
                  <c:v>75.64</c:v>
                </c:pt>
                <c:pt idx="682">
                  <c:v>75.31</c:v>
                </c:pt>
                <c:pt idx="683">
                  <c:v>74.45</c:v>
                </c:pt>
                <c:pt idx="684">
                  <c:v>74.36</c:v>
                </c:pt>
                <c:pt idx="685">
                  <c:v>73.34</c:v>
                </c:pt>
                <c:pt idx="686">
                  <c:v>73.52</c:v>
                </c:pt>
                <c:pt idx="687">
                  <c:v>71.78</c:v>
                </c:pt>
                <c:pt idx="688">
                  <c:v>68.51</c:v>
                </c:pt>
                <c:pt idx="689">
                  <c:v>69.94000000000002</c:v>
                </c:pt>
                <c:pt idx="690">
                  <c:v>74.01</c:v>
                </c:pt>
                <c:pt idx="691">
                  <c:v>77.97</c:v>
                </c:pt>
                <c:pt idx="692">
                  <c:v>77.9</c:v>
                </c:pt>
                <c:pt idx="693">
                  <c:v>74.29</c:v>
                </c:pt>
                <c:pt idx="694">
                  <c:v>71.29</c:v>
                </c:pt>
                <c:pt idx="695">
                  <c:v>70.76</c:v>
                </c:pt>
                <c:pt idx="696">
                  <c:v>70.13</c:v>
                </c:pt>
                <c:pt idx="697">
                  <c:v>72.87</c:v>
                </c:pt>
                <c:pt idx="698">
                  <c:v>75.51</c:v>
                </c:pt>
                <c:pt idx="699">
                  <c:v>75.78</c:v>
                </c:pt>
                <c:pt idx="700">
                  <c:v>77.34</c:v>
                </c:pt>
                <c:pt idx="701">
                  <c:v>77.26</c:v>
                </c:pt>
                <c:pt idx="702">
                  <c:v>76.76</c:v>
                </c:pt>
                <c:pt idx="703">
                  <c:v>77.77</c:v>
                </c:pt>
                <c:pt idx="704">
                  <c:v>81.52</c:v>
                </c:pt>
                <c:pt idx="705">
                  <c:v>81.64</c:v>
                </c:pt>
                <c:pt idx="706">
                  <c:v>80.29</c:v>
                </c:pt>
                <c:pt idx="707">
                  <c:v>81.27</c:v>
                </c:pt>
                <c:pt idx="708">
                  <c:v>79.9</c:v>
                </c:pt>
                <c:pt idx="709">
                  <c:v>73.88</c:v>
                </c:pt>
                <c:pt idx="710">
                  <c:v>68.48</c:v>
                </c:pt>
                <c:pt idx="711">
                  <c:v>65.45</c:v>
                </c:pt>
                <c:pt idx="712">
                  <c:v>68.26</c:v>
                </c:pt>
                <c:pt idx="713">
                  <c:v>69.07</c:v>
                </c:pt>
                <c:pt idx="714">
                  <c:v>71.77</c:v>
                </c:pt>
                <c:pt idx="715">
                  <c:v>72.96000000000002</c:v>
                </c:pt>
                <c:pt idx="716">
                  <c:v>72.44000000000002</c:v>
                </c:pt>
                <c:pt idx="717">
                  <c:v>71.58</c:v>
                </c:pt>
                <c:pt idx="718">
                  <c:v>71.62</c:v>
                </c:pt>
                <c:pt idx="719">
                  <c:v>72.01</c:v>
                </c:pt>
                <c:pt idx="720">
                  <c:v>73.15</c:v>
                </c:pt>
                <c:pt idx="721">
                  <c:v>76.75</c:v>
                </c:pt>
                <c:pt idx="722">
                  <c:v>75.9</c:v>
                </c:pt>
                <c:pt idx="723">
                  <c:v>72.28</c:v>
                </c:pt>
                <c:pt idx="724">
                  <c:v>69.39</c:v>
                </c:pt>
                <c:pt idx="725">
                  <c:v>71.02</c:v>
                </c:pt>
                <c:pt idx="726">
                  <c:v>71.72</c:v>
                </c:pt>
                <c:pt idx="727">
                  <c:v>72.97</c:v>
                </c:pt>
                <c:pt idx="728">
                  <c:v>71.11</c:v>
                </c:pt>
                <c:pt idx="729">
                  <c:v>72.59</c:v>
                </c:pt>
                <c:pt idx="730">
                  <c:v>77.24000000000002</c:v>
                </c:pt>
                <c:pt idx="731">
                  <c:v>77.35</c:v>
                </c:pt>
                <c:pt idx="732">
                  <c:v>75.79</c:v>
                </c:pt>
                <c:pt idx="733">
                  <c:v>76.21000000000002</c:v>
                </c:pt>
                <c:pt idx="734">
                  <c:v>78.4</c:v>
                </c:pt>
                <c:pt idx="735">
                  <c:v>83.24000000000002</c:v>
                </c:pt>
                <c:pt idx="736">
                  <c:v>80.4</c:v>
                </c:pt>
                <c:pt idx="737">
                  <c:v>78.62</c:v>
                </c:pt>
                <c:pt idx="738">
                  <c:v>82.01</c:v>
                </c:pt>
                <c:pt idx="739">
                  <c:v>85.85</c:v>
                </c:pt>
                <c:pt idx="740">
                  <c:v>85.67999999999998</c:v>
                </c:pt>
                <c:pt idx="741">
                  <c:v>86.37</c:v>
                </c:pt>
                <c:pt idx="742">
                  <c:v>87.51</c:v>
                </c:pt>
                <c:pt idx="743">
                  <c:v>87.39</c:v>
                </c:pt>
                <c:pt idx="744">
                  <c:v>87.77</c:v>
                </c:pt>
                <c:pt idx="745">
                  <c:v>89.06</c:v>
                </c:pt>
                <c:pt idx="746">
                  <c:v>87.16</c:v>
                </c:pt>
                <c:pt idx="747">
                  <c:v>90.64</c:v>
                </c:pt>
                <c:pt idx="748">
                  <c:v>90.15</c:v>
                </c:pt>
                <c:pt idx="749">
                  <c:v>89.25</c:v>
                </c:pt>
                <c:pt idx="750">
                  <c:v>94.14</c:v>
                </c:pt>
                <c:pt idx="751">
                  <c:v>101.82</c:v>
                </c:pt>
                <c:pt idx="752">
                  <c:v>105.62</c:v>
                </c:pt>
                <c:pt idx="753">
                  <c:v>102.76</c:v>
                </c:pt>
                <c:pt idx="754">
                  <c:v>104.64</c:v>
                </c:pt>
                <c:pt idx="755">
                  <c:v>106.59</c:v>
                </c:pt>
                <c:pt idx="756">
                  <c:v>111.74</c:v>
                </c:pt>
                <c:pt idx="757">
                  <c:v>114.96</c:v>
                </c:pt>
              </c:numCache>
            </c:numRef>
          </c:val>
          <c:smooth val="0"/>
        </c:ser>
        <c:ser>
          <c:idx val="1"/>
          <c:order val="1"/>
          <c:tx>
            <c:strRef>
              <c:f>'FY$10 (2)'!$C$3</c:f>
              <c:strCache>
                <c:ptCount val="1"/>
                <c:pt idx="0">
                  <c:v>FY$10</c:v>
                </c:pt>
              </c:strCache>
            </c:strRef>
          </c:tx>
          <c:marker>
            <c:symbol val="none"/>
          </c:marker>
          <c:cat>
            <c:numRef>
              <c:f>'FY$10 (2)'!$A$4:$A$761</c:f>
              <c:numCache>
                <c:formatCode>mmm\ dd\,\ yyyy</c:formatCode>
                <c:ptCount val="758"/>
                <c:pt idx="0">
                  <c:v>28496.0</c:v>
                </c:pt>
                <c:pt idx="1">
                  <c:v>32514.0</c:v>
                </c:pt>
                <c:pt idx="2">
                  <c:v>32878.0</c:v>
                </c:pt>
                <c:pt idx="3">
                  <c:v>33242.0</c:v>
                </c:pt>
                <c:pt idx="4">
                  <c:v>33606.0</c:v>
                </c:pt>
                <c:pt idx="5">
                  <c:v>33970.0</c:v>
                </c:pt>
                <c:pt idx="6">
                  <c:v>34320.0</c:v>
                </c:pt>
                <c:pt idx="7">
                  <c:v>34341.0</c:v>
                </c:pt>
                <c:pt idx="8">
                  <c:v>34705.0</c:v>
                </c:pt>
                <c:pt idx="9">
                  <c:v>34754.0</c:v>
                </c:pt>
                <c:pt idx="10">
                  <c:v>35069.0</c:v>
                </c:pt>
                <c:pt idx="11">
                  <c:v>35167.0</c:v>
                </c:pt>
                <c:pt idx="12">
                  <c:v>35433.0</c:v>
                </c:pt>
                <c:pt idx="13">
                  <c:v>35440.0</c:v>
                </c:pt>
                <c:pt idx="14">
                  <c:v>35447.0</c:v>
                </c:pt>
                <c:pt idx="15">
                  <c:v>35454.0</c:v>
                </c:pt>
                <c:pt idx="16">
                  <c:v>35461.0</c:v>
                </c:pt>
                <c:pt idx="17">
                  <c:v>35468.0</c:v>
                </c:pt>
                <c:pt idx="18">
                  <c:v>35475.0</c:v>
                </c:pt>
                <c:pt idx="19">
                  <c:v>35482.0</c:v>
                </c:pt>
                <c:pt idx="20">
                  <c:v>35489.0</c:v>
                </c:pt>
                <c:pt idx="21">
                  <c:v>35496.0</c:v>
                </c:pt>
                <c:pt idx="22">
                  <c:v>35503.0</c:v>
                </c:pt>
                <c:pt idx="23">
                  <c:v>35510.0</c:v>
                </c:pt>
                <c:pt idx="24">
                  <c:v>35517.0</c:v>
                </c:pt>
                <c:pt idx="25">
                  <c:v>35524.0</c:v>
                </c:pt>
                <c:pt idx="26">
                  <c:v>35531.0</c:v>
                </c:pt>
                <c:pt idx="27">
                  <c:v>35538.0</c:v>
                </c:pt>
                <c:pt idx="28">
                  <c:v>35545.0</c:v>
                </c:pt>
                <c:pt idx="29">
                  <c:v>35552.0</c:v>
                </c:pt>
                <c:pt idx="30">
                  <c:v>35559.0</c:v>
                </c:pt>
                <c:pt idx="31">
                  <c:v>35566.0</c:v>
                </c:pt>
                <c:pt idx="32">
                  <c:v>35573.0</c:v>
                </c:pt>
                <c:pt idx="33">
                  <c:v>35580.0</c:v>
                </c:pt>
                <c:pt idx="34">
                  <c:v>35587.0</c:v>
                </c:pt>
                <c:pt idx="35">
                  <c:v>35594.0</c:v>
                </c:pt>
                <c:pt idx="36">
                  <c:v>35601.0</c:v>
                </c:pt>
                <c:pt idx="37">
                  <c:v>35608.0</c:v>
                </c:pt>
                <c:pt idx="38">
                  <c:v>35615.0</c:v>
                </c:pt>
                <c:pt idx="39">
                  <c:v>35622.0</c:v>
                </c:pt>
                <c:pt idx="40">
                  <c:v>35629.0</c:v>
                </c:pt>
                <c:pt idx="41">
                  <c:v>35636.0</c:v>
                </c:pt>
                <c:pt idx="42">
                  <c:v>35643.0</c:v>
                </c:pt>
                <c:pt idx="43">
                  <c:v>35650.0</c:v>
                </c:pt>
                <c:pt idx="44">
                  <c:v>35657.0</c:v>
                </c:pt>
                <c:pt idx="45">
                  <c:v>35664.0</c:v>
                </c:pt>
                <c:pt idx="46">
                  <c:v>35671.0</c:v>
                </c:pt>
                <c:pt idx="47">
                  <c:v>35678.0</c:v>
                </c:pt>
                <c:pt idx="48">
                  <c:v>35685.0</c:v>
                </c:pt>
                <c:pt idx="49">
                  <c:v>35692.0</c:v>
                </c:pt>
                <c:pt idx="50">
                  <c:v>35699.0</c:v>
                </c:pt>
                <c:pt idx="51">
                  <c:v>35706.0</c:v>
                </c:pt>
                <c:pt idx="52">
                  <c:v>35713.0</c:v>
                </c:pt>
                <c:pt idx="53">
                  <c:v>35720.0</c:v>
                </c:pt>
                <c:pt idx="54">
                  <c:v>35727.0</c:v>
                </c:pt>
                <c:pt idx="55">
                  <c:v>35734.0</c:v>
                </c:pt>
                <c:pt idx="56">
                  <c:v>35741.0</c:v>
                </c:pt>
                <c:pt idx="57">
                  <c:v>35748.0</c:v>
                </c:pt>
                <c:pt idx="58">
                  <c:v>35755.0</c:v>
                </c:pt>
                <c:pt idx="59">
                  <c:v>35762.0</c:v>
                </c:pt>
                <c:pt idx="60">
                  <c:v>35769.0</c:v>
                </c:pt>
                <c:pt idx="61">
                  <c:v>35776.0</c:v>
                </c:pt>
                <c:pt idx="62">
                  <c:v>35783.0</c:v>
                </c:pt>
                <c:pt idx="63">
                  <c:v>35790.0</c:v>
                </c:pt>
                <c:pt idx="64">
                  <c:v>35797.0</c:v>
                </c:pt>
                <c:pt idx="65">
                  <c:v>35804.0</c:v>
                </c:pt>
                <c:pt idx="66">
                  <c:v>35811.0</c:v>
                </c:pt>
                <c:pt idx="67">
                  <c:v>35818.0</c:v>
                </c:pt>
                <c:pt idx="68">
                  <c:v>35825.0</c:v>
                </c:pt>
                <c:pt idx="69">
                  <c:v>35832.0</c:v>
                </c:pt>
                <c:pt idx="70">
                  <c:v>35839.0</c:v>
                </c:pt>
                <c:pt idx="71">
                  <c:v>35846.0</c:v>
                </c:pt>
                <c:pt idx="72">
                  <c:v>35853.0</c:v>
                </c:pt>
                <c:pt idx="73">
                  <c:v>35860.0</c:v>
                </c:pt>
                <c:pt idx="74">
                  <c:v>35867.0</c:v>
                </c:pt>
                <c:pt idx="75">
                  <c:v>35874.0</c:v>
                </c:pt>
                <c:pt idx="76">
                  <c:v>35881.0</c:v>
                </c:pt>
                <c:pt idx="77">
                  <c:v>35888.0</c:v>
                </c:pt>
                <c:pt idx="78">
                  <c:v>35895.0</c:v>
                </c:pt>
                <c:pt idx="79">
                  <c:v>35902.0</c:v>
                </c:pt>
                <c:pt idx="80">
                  <c:v>35909.0</c:v>
                </c:pt>
                <c:pt idx="81">
                  <c:v>35916.0</c:v>
                </c:pt>
                <c:pt idx="82">
                  <c:v>35923.0</c:v>
                </c:pt>
                <c:pt idx="83">
                  <c:v>35930.0</c:v>
                </c:pt>
                <c:pt idx="84">
                  <c:v>35937.0</c:v>
                </c:pt>
                <c:pt idx="85">
                  <c:v>35944.0</c:v>
                </c:pt>
                <c:pt idx="86">
                  <c:v>35951.0</c:v>
                </c:pt>
                <c:pt idx="87">
                  <c:v>35958.0</c:v>
                </c:pt>
                <c:pt idx="88">
                  <c:v>35965.0</c:v>
                </c:pt>
                <c:pt idx="89">
                  <c:v>35972.0</c:v>
                </c:pt>
                <c:pt idx="90">
                  <c:v>35979.0</c:v>
                </c:pt>
                <c:pt idx="91">
                  <c:v>35986.0</c:v>
                </c:pt>
                <c:pt idx="92">
                  <c:v>35993.0</c:v>
                </c:pt>
                <c:pt idx="93">
                  <c:v>36000.0</c:v>
                </c:pt>
                <c:pt idx="94">
                  <c:v>36007.0</c:v>
                </c:pt>
                <c:pt idx="95">
                  <c:v>36014.0</c:v>
                </c:pt>
                <c:pt idx="96">
                  <c:v>36021.0</c:v>
                </c:pt>
                <c:pt idx="97">
                  <c:v>36028.0</c:v>
                </c:pt>
                <c:pt idx="98">
                  <c:v>36035.0</c:v>
                </c:pt>
                <c:pt idx="99">
                  <c:v>36042.0</c:v>
                </c:pt>
                <c:pt idx="100">
                  <c:v>36049.0</c:v>
                </c:pt>
                <c:pt idx="101">
                  <c:v>36056.0</c:v>
                </c:pt>
                <c:pt idx="102">
                  <c:v>36063.0</c:v>
                </c:pt>
                <c:pt idx="103">
                  <c:v>36070.0</c:v>
                </c:pt>
                <c:pt idx="104">
                  <c:v>36077.0</c:v>
                </c:pt>
                <c:pt idx="105">
                  <c:v>36084.0</c:v>
                </c:pt>
                <c:pt idx="106">
                  <c:v>36091.0</c:v>
                </c:pt>
                <c:pt idx="107">
                  <c:v>36098.0</c:v>
                </c:pt>
                <c:pt idx="108">
                  <c:v>36105.0</c:v>
                </c:pt>
                <c:pt idx="109">
                  <c:v>36112.0</c:v>
                </c:pt>
                <c:pt idx="110">
                  <c:v>36119.0</c:v>
                </c:pt>
                <c:pt idx="111">
                  <c:v>36126.0</c:v>
                </c:pt>
                <c:pt idx="112">
                  <c:v>36133.0</c:v>
                </c:pt>
                <c:pt idx="113">
                  <c:v>36140.0</c:v>
                </c:pt>
                <c:pt idx="114">
                  <c:v>36147.0</c:v>
                </c:pt>
                <c:pt idx="115">
                  <c:v>36154.0</c:v>
                </c:pt>
                <c:pt idx="116">
                  <c:v>36161.0</c:v>
                </c:pt>
                <c:pt idx="117">
                  <c:v>36168.0</c:v>
                </c:pt>
                <c:pt idx="118">
                  <c:v>36175.0</c:v>
                </c:pt>
                <c:pt idx="119">
                  <c:v>36182.0</c:v>
                </c:pt>
                <c:pt idx="120">
                  <c:v>36189.0</c:v>
                </c:pt>
                <c:pt idx="121">
                  <c:v>36196.0</c:v>
                </c:pt>
                <c:pt idx="122">
                  <c:v>36203.0</c:v>
                </c:pt>
                <c:pt idx="123">
                  <c:v>36210.0</c:v>
                </c:pt>
                <c:pt idx="124">
                  <c:v>36217.0</c:v>
                </c:pt>
                <c:pt idx="125">
                  <c:v>36224.0</c:v>
                </c:pt>
                <c:pt idx="126">
                  <c:v>36231.0</c:v>
                </c:pt>
                <c:pt idx="127">
                  <c:v>36238.0</c:v>
                </c:pt>
                <c:pt idx="128">
                  <c:v>36245.0</c:v>
                </c:pt>
                <c:pt idx="129">
                  <c:v>36252.0</c:v>
                </c:pt>
                <c:pt idx="130">
                  <c:v>36259.0</c:v>
                </c:pt>
                <c:pt idx="131">
                  <c:v>36266.0</c:v>
                </c:pt>
                <c:pt idx="132">
                  <c:v>36273.0</c:v>
                </c:pt>
                <c:pt idx="133">
                  <c:v>36280.0</c:v>
                </c:pt>
                <c:pt idx="134">
                  <c:v>36287.0</c:v>
                </c:pt>
                <c:pt idx="135">
                  <c:v>36294.0</c:v>
                </c:pt>
                <c:pt idx="136">
                  <c:v>36301.0</c:v>
                </c:pt>
                <c:pt idx="137">
                  <c:v>36308.0</c:v>
                </c:pt>
                <c:pt idx="138">
                  <c:v>36315.0</c:v>
                </c:pt>
                <c:pt idx="139">
                  <c:v>36322.0</c:v>
                </c:pt>
                <c:pt idx="140">
                  <c:v>36329.0</c:v>
                </c:pt>
                <c:pt idx="141">
                  <c:v>36336.0</c:v>
                </c:pt>
                <c:pt idx="142">
                  <c:v>36343.0</c:v>
                </c:pt>
                <c:pt idx="143">
                  <c:v>36350.0</c:v>
                </c:pt>
                <c:pt idx="144">
                  <c:v>36357.0</c:v>
                </c:pt>
                <c:pt idx="145">
                  <c:v>36364.0</c:v>
                </c:pt>
                <c:pt idx="146">
                  <c:v>36371.0</c:v>
                </c:pt>
                <c:pt idx="147">
                  <c:v>36378.0</c:v>
                </c:pt>
                <c:pt idx="148">
                  <c:v>36385.0</c:v>
                </c:pt>
                <c:pt idx="149">
                  <c:v>36392.0</c:v>
                </c:pt>
                <c:pt idx="150">
                  <c:v>36399.0</c:v>
                </c:pt>
                <c:pt idx="151">
                  <c:v>36406.0</c:v>
                </c:pt>
                <c:pt idx="152">
                  <c:v>36413.0</c:v>
                </c:pt>
                <c:pt idx="153">
                  <c:v>36420.0</c:v>
                </c:pt>
                <c:pt idx="154">
                  <c:v>36427.0</c:v>
                </c:pt>
                <c:pt idx="155">
                  <c:v>36434.0</c:v>
                </c:pt>
                <c:pt idx="156">
                  <c:v>36441.0</c:v>
                </c:pt>
                <c:pt idx="157">
                  <c:v>36448.0</c:v>
                </c:pt>
                <c:pt idx="158">
                  <c:v>36455.0</c:v>
                </c:pt>
                <c:pt idx="159">
                  <c:v>36462.0</c:v>
                </c:pt>
                <c:pt idx="160">
                  <c:v>36469.0</c:v>
                </c:pt>
                <c:pt idx="161">
                  <c:v>36476.0</c:v>
                </c:pt>
                <c:pt idx="162">
                  <c:v>36483.0</c:v>
                </c:pt>
                <c:pt idx="163">
                  <c:v>36490.0</c:v>
                </c:pt>
                <c:pt idx="164">
                  <c:v>36497.0</c:v>
                </c:pt>
                <c:pt idx="165">
                  <c:v>36504.0</c:v>
                </c:pt>
                <c:pt idx="166">
                  <c:v>36511.0</c:v>
                </c:pt>
                <c:pt idx="167">
                  <c:v>36518.0</c:v>
                </c:pt>
                <c:pt idx="168">
                  <c:v>36525.0</c:v>
                </c:pt>
                <c:pt idx="169">
                  <c:v>36532.0</c:v>
                </c:pt>
                <c:pt idx="170">
                  <c:v>36539.0</c:v>
                </c:pt>
                <c:pt idx="171">
                  <c:v>36546.0</c:v>
                </c:pt>
                <c:pt idx="172">
                  <c:v>36553.0</c:v>
                </c:pt>
                <c:pt idx="173">
                  <c:v>36560.0</c:v>
                </c:pt>
                <c:pt idx="174">
                  <c:v>36567.0</c:v>
                </c:pt>
                <c:pt idx="175">
                  <c:v>36574.0</c:v>
                </c:pt>
                <c:pt idx="176">
                  <c:v>36581.0</c:v>
                </c:pt>
                <c:pt idx="177">
                  <c:v>36588.0</c:v>
                </c:pt>
                <c:pt idx="178">
                  <c:v>36595.0</c:v>
                </c:pt>
                <c:pt idx="179">
                  <c:v>36602.0</c:v>
                </c:pt>
                <c:pt idx="180">
                  <c:v>36609.0</c:v>
                </c:pt>
                <c:pt idx="181">
                  <c:v>36616.0</c:v>
                </c:pt>
                <c:pt idx="182">
                  <c:v>36623.0</c:v>
                </c:pt>
                <c:pt idx="183">
                  <c:v>36630.0</c:v>
                </c:pt>
                <c:pt idx="184">
                  <c:v>36637.0</c:v>
                </c:pt>
                <c:pt idx="185">
                  <c:v>36644.0</c:v>
                </c:pt>
                <c:pt idx="186">
                  <c:v>36651.0</c:v>
                </c:pt>
                <c:pt idx="187">
                  <c:v>36658.0</c:v>
                </c:pt>
                <c:pt idx="188">
                  <c:v>36665.0</c:v>
                </c:pt>
                <c:pt idx="189">
                  <c:v>36672.0</c:v>
                </c:pt>
                <c:pt idx="190">
                  <c:v>36679.0</c:v>
                </c:pt>
                <c:pt idx="191">
                  <c:v>36686.0</c:v>
                </c:pt>
                <c:pt idx="192">
                  <c:v>36693.0</c:v>
                </c:pt>
                <c:pt idx="193">
                  <c:v>36700.0</c:v>
                </c:pt>
                <c:pt idx="194">
                  <c:v>36707.0</c:v>
                </c:pt>
                <c:pt idx="195">
                  <c:v>36714.0</c:v>
                </c:pt>
                <c:pt idx="196">
                  <c:v>36721.0</c:v>
                </c:pt>
                <c:pt idx="197">
                  <c:v>36728.0</c:v>
                </c:pt>
                <c:pt idx="198">
                  <c:v>36735.0</c:v>
                </c:pt>
                <c:pt idx="199">
                  <c:v>36742.0</c:v>
                </c:pt>
                <c:pt idx="200">
                  <c:v>36749.0</c:v>
                </c:pt>
                <c:pt idx="201">
                  <c:v>36756.0</c:v>
                </c:pt>
                <c:pt idx="202">
                  <c:v>36763.0</c:v>
                </c:pt>
                <c:pt idx="203">
                  <c:v>36770.0</c:v>
                </c:pt>
                <c:pt idx="204">
                  <c:v>36777.0</c:v>
                </c:pt>
                <c:pt idx="205">
                  <c:v>36784.0</c:v>
                </c:pt>
                <c:pt idx="206">
                  <c:v>36791.0</c:v>
                </c:pt>
                <c:pt idx="207">
                  <c:v>36798.0</c:v>
                </c:pt>
                <c:pt idx="208">
                  <c:v>36805.0</c:v>
                </c:pt>
                <c:pt idx="209">
                  <c:v>36812.0</c:v>
                </c:pt>
                <c:pt idx="210">
                  <c:v>36819.0</c:v>
                </c:pt>
                <c:pt idx="211">
                  <c:v>36826.0</c:v>
                </c:pt>
                <c:pt idx="212">
                  <c:v>36833.0</c:v>
                </c:pt>
                <c:pt idx="213">
                  <c:v>36840.0</c:v>
                </c:pt>
                <c:pt idx="214">
                  <c:v>36847.0</c:v>
                </c:pt>
                <c:pt idx="215">
                  <c:v>36854.0</c:v>
                </c:pt>
                <c:pt idx="216">
                  <c:v>36861.0</c:v>
                </c:pt>
                <c:pt idx="217">
                  <c:v>36868.0</c:v>
                </c:pt>
                <c:pt idx="218">
                  <c:v>36875.0</c:v>
                </c:pt>
                <c:pt idx="219">
                  <c:v>36882.0</c:v>
                </c:pt>
                <c:pt idx="220">
                  <c:v>36889.0</c:v>
                </c:pt>
                <c:pt idx="221">
                  <c:v>36896.0</c:v>
                </c:pt>
                <c:pt idx="222">
                  <c:v>36903.0</c:v>
                </c:pt>
                <c:pt idx="223">
                  <c:v>36910.0</c:v>
                </c:pt>
                <c:pt idx="224">
                  <c:v>36917.0</c:v>
                </c:pt>
                <c:pt idx="225">
                  <c:v>36924.0</c:v>
                </c:pt>
                <c:pt idx="226">
                  <c:v>36931.0</c:v>
                </c:pt>
                <c:pt idx="227">
                  <c:v>36938.0</c:v>
                </c:pt>
                <c:pt idx="228">
                  <c:v>36945.0</c:v>
                </c:pt>
                <c:pt idx="229">
                  <c:v>36952.0</c:v>
                </c:pt>
                <c:pt idx="230">
                  <c:v>36959.0</c:v>
                </c:pt>
                <c:pt idx="231">
                  <c:v>36966.0</c:v>
                </c:pt>
                <c:pt idx="232">
                  <c:v>36973.0</c:v>
                </c:pt>
                <c:pt idx="233">
                  <c:v>36980.0</c:v>
                </c:pt>
                <c:pt idx="234">
                  <c:v>36987.0</c:v>
                </c:pt>
                <c:pt idx="235">
                  <c:v>36994.0</c:v>
                </c:pt>
                <c:pt idx="236">
                  <c:v>37001.0</c:v>
                </c:pt>
                <c:pt idx="237">
                  <c:v>37008.0</c:v>
                </c:pt>
                <c:pt idx="238">
                  <c:v>37015.0</c:v>
                </c:pt>
                <c:pt idx="239">
                  <c:v>37022.0</c:v>
                </c:pt>
                <c:pt idx="240">
                  <c:v>37029.0</c:v>
                </c:pt>
                <c:pt idx="241">
                  <c:v>37036.0</c:v>
                </c:pt>
                <c:pt idx="242">
                  <c:v>37043.0</c:v>
                </c:pt>
                <c:pt idx="243">
                  <c:v>37050.0</c:v>
                </c:pt>
                <c:pt idx="244">
                  <c:v>37057.0</c:v>
                </c:pt>
                <c:pt idx="245">
                  <c:v>37064.0</c:v>
                </c:pt>
                <c:pt idx="246">
                  <c:v>37071.0</c:v>
                </c:pt>
                <c:pt idx="247">
                  <c:v>37078.0</c:v>
                </c:pt>
                <c:pt idx="248">
                  <c:v>37085.0</c:v>
                </c:pt>
                <c:pt idx="249">
                  <c:v>37092.0</c:v>
                </c:pt>
                <c:pt idx="250">
                  <c:v>37099.0</c:v>
                </c:pt>
                <c:pt idx="251">
                  <c:v>37106.0</c:v>
                </c:pt>
                <c:pt idx="252">
                  <c:v>37113.0</c:v>
                </c:pt>
                <c:pt idx="253">
                  <c:v>37120.0</c:v>
                </c:pt>
                <c:pt idx="254">
                  <c:v>37127.0</c:v>
                </c:pt>
                <c:pt idx="255">
                  <c:v>37134.0</c:v>
                </c:pt>
                <c:pt idx="256">
                  <c:v>37141.0</c:v>
                </c:pt>
                <c:pt idx="257">
                  <c:v>37148.0</c:v>
                </c:pt>
                <c:pt idx="258">
                  <c:v>37155.0</c:v>
                </c:pt>
                <c:pt idx="259">
                  <c:v>37162.0</c:v>
                </c:pt>
                <c:pt idx="260">
                  <c:v>37169.0</c:v>
                </c:pt>
                <c:pt idx="261">
                  <c:v>37176.0</c:v>
                </c:pt>
                <c:pt idx="262">
                  <c:v>37183.0</c:v>
                </c:pt>
                <c:pt idx="263">
                  <c:v>37190.0</c:v>
                </c:pt>
                <c:pt idx="264">
                  <c:v>37197.0</c:v>
                </c:pt>
                <c:pt idx="265">
                  <c:v>37204.0</c:v>
                </c:pt>
                <c:pt idx="266">
                  <c:v>37211.0</c:v>
                </c:pt>
                <c:pt idx="267">
                  <c:v>37218.0</c:v>
                </c:pt>
                <c:pt idx="268">
                  <c:v>37225.0</c:v>
                </c:pt>
                <c:pt idx="269">
                  <c:v>37232.0</c:v>
                </c:pt>
                <c:pt idx="270">
                  <c:v>37239.0</c:v>
                </c:pt>
                <c:pt idx="271">
                  <c:v>37246.0</c:v>
                </c:pt>
                <c:pt idx="272">
                  <c:v>37253.0</c:v>
                </c:pt>
                <c:pt idx="273">
                  <c:v>37260.0</c:v>
                </c:pt>
                <c:pt idx="274">
                  <c:v>37267.0</c:v>
                </c:pt>
                <c:pt idx="275">
                  <c:v>37274.0</c:v>
                </c:pt>
                <c:pt idx="276">
                  <c:v>37281.0</c:v>
                </c:pt>
                <c:pt idx="277">
                  <c:v>37288.0</c:v>
                </c:pt>
                <c:pt idx="278">
                  <c:v>37295.0</c:v>
                </c:pt>
                <c:pt idx="279">
                  <c:v>37302.0</c:v>
                </c:pt>
                <c:pt idx="280">
                  <c:v>37309.0</c:v>
                </c:pt>
                <c:pt idx="281">
                  <c:v>37316.0</c:v>
                </c:pt>
                <c:pt idx="282">
                  <c:v>37323.0</c:v>
                </c:pt>
                <c:pt idx="283">
                  <c:v>37330.0</c:v>
                </c:pt>
                <c:pt idx="284">
                  <c:v>37337.0</c:v>
                </c:pt>
                <c:pt idx="285">
                  <c:v>37344.0</c:v>
                </c:pt>
                <c:pt idx="286">
                  <c:v>37351.0</c:v>
                </c:pt>
                <c:pt idx="287">
                  <c:v>37358.0</c:v>
                </c:pt>
                <c:pt idx="288">
                  <c:v>37365.0</c:v>
                </c:pt>
                <c:pt idx="289">
                  <c:v>37372.0</c:v>
                </c:pt>
                <c:pt idx="290">
                  <c:v>37379.0</c:v>
                </c:pt>
                <c:pt idx="291">
                  <c:v>37386.0</c:v>
                </c:pt>
                <c:pt idx="292">
                  <c:v>37393.0</c:v>
                </c:pt>
                <c:pt idx="293">
                  <c:v>37400.0</c:v>
                </c:pt>
                <c:pt idx="294">
                  <c:v>37407.0</c:v>
                </c:pt>
                <c:pt idx="295">
                  <c:v>37414.0</c:v>
                </c:pt>
                <c:pt idx="296">
                  <c:v>37421.0</c:v>
                </c:pt>
                <c:pt idx="297">
                  <c:v>37428.0</c:v>
                </c:pt>
                <c:pt idx="298">
                  <c:v>37435.0</c:v>
                </c:pt>
                <c:pt idx="299">
                  <c:v>37442.0</c:v>
                </c:pt>
                <c:pt idx="300">
                  <c:v>37449.0</c:v>
                </c:pt>
                <c:pt idx="301">
                  <c:v>37456.0</c:v>
                </c:pt>
                <c:pt idx="302">
                  <c:v>37463.0</c:v>
                </c:pt>
                <c:pt idx="303">
                  <c:v>37470.0</c:v>
                </c:pt>
                <c:pt idx="304">
                  <c:v>37477.0</c:v>
                </c:pt>
                <c:pt idx="305">
                  <c:v>37484.0</c:v>
                </c:pt>
                <c:pt idx="306">
                  <c:v>37491.0</c:v>
                </c:pt>
                <c:pt idx="307">
                  <c:v>37498.0</c:v>
                </c:pt>
                <c:pt idx="308">
                  <c:v>37505.0</c:v>
                </c:pt>
                <c:pt idx="309">
                  <c:v>37512.0</c:v>
                </c:pt>
                <c:pt idx="310">
                  <c:v>37519.0</c:v>
                </c:pt>
                <c:pt idx="311">
                  <c:v>37526.0</c:v>
                </c:pt>
                <c:pt idx="312">
                  <c:v>37533.0</c:v>
                </c:pt>
                <c:pt idx="313">
                  <c:v>37540.0</c:v>
                </c:pt>
                <c:pt idx="314">
                  <c:v>37547.0</c:v>
                </c:pt>
                <c:pt idx="315">
                  <c:v>37554.0</c:v>
                </c:pt>
                <c:pt idx="316">
                  <c:v>37561.0</c:v>
                </c:pt>
                <c:pt idx="317">
                  <c:v>37568.0</c:v>
                </c:pt>
                <c:pt idx="318">
                  <c:v>37575.0</c:v>
                </c:pt>
                <c:pt idx="319">
                  <c:v>37582.0</c:v>
                </c:pt>
                <c:pt idx="320">
                  <c:v>37589.0</c:v>
                </c:pt>
                <c:pt idx="321">
                  <c:v>37596.0</c:v>
                </c:pt>
                <c:pt idx="322">
                  <c:v>37603.0</c:v>
                </c:pt>
                <c:pt idx="323">
                  <c:v>37610.0</c:v>
                </c:pt>
                <c:pt idx="324">
                  <c:v>37617.0</c:v>
                </c:pt>
                <c:pt idx="325">
                  <c:v>37624.0</c:v>
                </c:pt>
                <c:pt idx="326">
                  <c:v>37631.0</c:v>
                </c:pt>
                <c:pt idx="327">
                  <c:v>37638.0</c:v>
                </c:pt>
                <c:pt idx="328">
                  <c:v>37645.0</c:v>
                </c:pt>
                <c:pt idx="329">
                  <c:v>37652.0</c:v>
                </c:pt>
                <c:pt idx="330">
                  <c:v>37659.0</c:v>
                </c:pt>
                <c:pt idx="331">
                  <c:v>37666.0</c:v>
                </c:pt>
                <c:pt idx="332">
                  <c:v>37673.0</c:v>
                </c:pt>
                <c:pt idx="333">
                  <c:v>37680.0</c:v>
                </c:pt>
                <c:pt idx="334">
                  <c:v>37687.0</c:v>
                </c:pt>
                <c:pt idx="335">
                  <c:v>37694.0</c:v>
                </c:pt>
                <c:pt idx="336">
                  <c:v>37701.0</c:v>
                </c:pt>
                <c:pt idx="337">
                  <c:v>37708.0</c:v>
                </c:pt>
                <c:pt idx="338">
                  <c:v>37715.0</c:v>
                </c:pt>
                <c:pt idx="339">
                  <c:v>37722.0</c:v>
                </c:pt>
                <c:pt idx="340">
                  <c:v>37729.0</c:v>
                </c:pt>
                <c:pt idx="341">
                  <c:v>37736.0</c:v>
                </c:pt>
                <c:pt idx="342">
                  <c:v>37743.0</c:v>
                </c:pt>
                <c:pt idx="343">
                  <c:v>37750.0</c:v>
                </c:pt>
                <c:pt idx="344">
                  <c:v>37757.0</c:v>
                </c:pt>
                <c:pt idx="345">
                  <c:v>37764.0</c:v>
                </c:pt>
                <c:pt idx="346">
                  <c:v>37771.0</c:v>
                </c:pt>
                <c:pt idx="347">
                  <c:v>37778.0</c:v>
                </c:pt>
                <c:pt idx="348">
                  <c:v>37785.0</c:v>
                </c:pt>
                <c:pt idx="349">
                  <c:v>37792.0</c:v>
                </c:pt>
                <c:pt idx="350">
                  <c:v>37799.0</c:v>
                </c:pt>
                <c:pt idx="351">
                  <c:v>37806.0</c:v>
                </c:pt>
                <c:pt idx="352">
                  <c:v>37813.0</c:v>
                </c:pt>
                <c:pt idx="353">
                  <c:v>37820.0</c:v>
                </c:pt>
                <c:pt idx="354">
                  <c:v>37827.0</c:v>
                </c:pt>
                <c:pt idx="355">
                  <c:v>37834.0</c:v>
                </c:pt>
                <c:pt idx="356">
                  <c:v>37841.0</c:v>
                </c:pt>
                <c:pt idx="357">
                  <c:v>37848.0</c:v>
                </c:pt>
                <c:pt idx="358">
                  <c:v>37855.0</c:v>
                </c:pt>
                <c:pt idx="359">
                  <c:v>37862.0</c:v>
                </c:pt>
                <c:pt idx="360">
                  <c:v>37869.0</c:v>
                </c:pt>
                <c:pt idx="361">
                  <c:v>37876.0</c:v>
                </c:pt>
                <c:pt idx="362">
                  <c:v>37883.0</c:v>
                </c:pt>
                <c:pt idx="363">
                  <c:v>37890.0</c:v>
                </c:pt>
                <c:pt idx="364">
                  <c:v>37897.0</c:v>
                </c:pt>
                <c:pt idx="365">
                  <c:v>37904.0</c:v>
                </c:pt>
                <c:pt idx="366">
                  <c:v>37911.0</c:v>
                </c:pt>
                <c:pt idx="367">
                  <c:v>37918.0</c:v>
                </c:pt>
                <c:pt idx="368">
                  <c:v>37925.0</c:v>
                </c:pt>
                <c:pt idx="369">
                  <c:v>37932.0</c:v>
                </c:pt>
                <c:pt idx="370">
                  <c:v>37939.0</c:v>
                </c:pt>
                <c:pt idx="371">
                  <c:v>37946.0</c:v>
                </c:pt>
                <c:pt idx="372">
                  <c:v>37953.0</c:v>
                </c:pt>
                <c:pt idx="373">
                  <c:v>37960.0</c:v>
                </c:pt>
                <c:pt idx="374">
                  <c:v>37967.0</c:v>
                </c:pt>
                <c:pt idx="375">
                  <c:v>37974.0</c:v>
                </c:pt>
                <c:pt idx="376">
                  <c:v>37981.0</c:v>
                </c:pt>
                <c:pt idx="377">
                  <c:v>37988.0</c:v>
                </c:pt>
                <c:pt idx="378">
                  <c:v>37995.0</c:v>
                </c:pt>
                <c:pt idx="379">
                  <c:v>38002.0</c:v>
                </c:pt>
                <c:pt idx="380">
                  <c:v>38009.0</c:v>
                </c:pt>
                <c:pt idx="381">
                  <c:v>38016.0</c:v>
                </c:pt>
                <c:pt idx="382">
                  <c:v>38023.0</c:v>
                </c:pt>
                <c:pt idx="383">
                  <c:v>38030.0</c:v>
                </c:pt>
                <c:pt idx="384">
                  <c:v>38037.0</c:v>
                </c:pt>
                <c:pt idx="385">
                  <c:v>38044.0</c:v>
                </c:pt>
                <c:pt idx="386">
                  <c:v>38051.0</c:v>
                </c:pt>
                <c:pt idx="387">
                  <c:v>38058.0</c:v>
                </c:pt>
                <c:pt idx="388">
                  <c:v>38065.0</c:v>
                </c:pt>
                <c:pt idx="389">
                  <c:v>38072.0</c:v>
                </c:pt>
                <c:pt idx="390">
                  <c:v>38079.0</c:v>
                </c:pt>
                <c:pt idx="391">
                  <c:v>38086.0</c:v>
                </c:pt>
                <c:pt idx="392">
                  <c:v>38093.0</c:v>
                </c:pt>
                <c:pt idx="393">
                  <c:v>38100.0</c:v>
                </c:pt>
                <c:pt idx="394">
                  <c:v>38107.0</c:v>
                </c:pt>
                <c:pt idx="395">
                  <c:v>38114.0</c:v>
                </c:pt>
                <c:pt idx="396">
                  <c:v>38121.0</c:v>
                </c:pt>
                <c:pt idx="397">
                  <c:v>38128.0</c:v>
                </c:pt>
                <c:pt idx="398">
                  <c:v>38135.0</c:v>
                </c:pt>
                <c:pt idx="399">
                  <c:v>38142.0</c:v>
                </c:pt>
                <c:pt idx="400">
                  <c:v>38149.0</c:v>
                </c:pt>
                <c:pt idx="401">
                  <c:v>38156.0</c:v>
                </c:pt>
                <c:pt idx="402">
                  <c:v>38163.0</c:v>
                </c:pt>
                <c:pt idx="403">
                  <c:v>38170.0</c:v>
                </c:pt>
                <c:pt idx="404">
                  <c:v>38177.0</c:v>
                </c:pt>
                <c:pt idx="405">
                  <c:v>38184.0</c:v>
                </c:pt>
                <c:pt idx="406">
                  <c:v>38191.0</c:v>
                </c:pt>
                <c:pt idx="407">
                  <c:v>38198.0</c:v>
                </c:pt>
                <c:pt idx="408">
                  <c:v>38205.0</c:v>
                </c:pt>
                <c:pt idx="409">
                  <c:v>38212.0</c:v>
                </c:pt>
                <c:pt idx="410">
                  <c:v>38219.0</c:v>
                </c:pt>
                <c:pt idx="411">
                  <c:v>38226.0</c:v>
                </c:pt>
                <c:pt idx="412">
                  <c:v>38233.0</c:v>
                </c:pt>
                <c:pt idx="413">
                  <c:v>38240.0</c:v>
                </c:pt>
                <c:pt idx="414">
                  <c:v>38247.0</c:v>
                </c:pt>
                <c:pt idx="415">
                  <c:v>38254.0</c:v>
                </c:pt>
                <c:pt idx="416">
                  <c:v>38261.0</c:v>
                </c:pt>
                <c:pt idx="417">
                  <c:v>38268.0</c:v>
                </c:pt>
                <c:pt idx="418">
                  <c:v>38275.0</c:v>
                </c:pt>
                <c:pt idx="419">
                  <c:v>38282.0</c:v>
                </c:pt>
                <c:pt idx="420">
                  <c:v>38289.0</c:v>
                </c:pt>
                <c:pt idx="421">
                  <c:v>38296.0</c:v>
                </c:pt>
                <c:pt idx="422">
                  <c:v>38303.0</c:v>
                </c:pt>
                <c:pt idx="423">
                  <c:v>38310.0</c:v>
                </c:pt>
                <c:pt idx="424">
                  <c:v>38317.0</c:v>
                </c:pt>
                <c:pt idx="425">
                  <c:v>38324.0</c:v>
                </c:pt>
                <c:pt idx="426">
                  <c:v>38331.0</c:v>
                </c:pt>
                <c:pt idx="427">
                  <c:v>38338.0</c:v>
                </c:pt>
                <c:pt idx="428">
                  <c:v>38345.0</c:v>
                </c:pt>
                <c:pt idx="429">
                  <c:v>38352.0</c:v>
                </c:pt>
                <c:pt idx="430">
                  <c:v>38359.0</c:v>
                </c:pt>
                <c:pt idx="431">
                  <c:v>38366.0</c:v>
                </c:pt>
                <c:pt idx="432">
                  <c:v>38373.0</c:v>
                </c:pt>
                <c:pt idx="433">
                  <c:v>38380.0</c:v>
                </c:pt>
                <c:pt idx="434">
                  <c:v>38387.0</c:v>
                </c:pt>
                <c:pt idx="435">
                  <c:v>38394.0</c:v>
                </c:pt>
                <c:pt idx="436">
                  <c:v>38401.0</c:v>
                </c:pt>
                <c:pt idx="437">
                  <c:v>38408.0</c:v>
                </c:pt>
                <c:pt idx="438">
                  <c:v>38415.0</c:v>
                </c:pt>
                <c:pt idx="439">
                  <c:v>38422.0</c:v>
                </c:pt>
                <c:pt idx="440">
                  <c:v>38429.0</c:v>
                </c:pt>
                <c:pt idx="441">
                  <c:v>38436.0</c:v>
                </c:pt>
                <c:pt idx="442">
                  <c:v>38443.0</c:v>
                </c:pt>
                <c:pt idx="443">
                  <c:v>38450.0</c:v>
                </c:pt>
                <c:pt idx="444">
                  <c:v>38457.0</c:v>
                </c:pt>
                <c:pt idx="445">
                  <c:v>38464.0</c:v>
                </c:pt>
                <c:pt idx="446">
                  <c:v>38471.0</c:v>
                </c:pt>
                <c:pt idx="447">
                  <c:v>38478.0</c:v>
                </c:pt>
                <c:pt idx="448">
                  <c:v>38485.0</c:v>
                </c:pt>
                <c:pt idx="449">
                  <c:v>38492.0</c:v>
                </c:pt>
                <c:pt idx="450">
                  <c:v>38499.0</c:v>
                </c:pt>
                <c:pt idx="451">
                  <c:v>38506.0</c:v>
                </c:pt>
                <c:pt idx="452">
                  <c:v>38513.0</c:v>
                </c:pt>
                <c:pt idx="453">
                  <c:v>38520.0</c:v>
                </c:pt>
                <c:pt idx="454">
                  <c:v>38527.0</c:v>
                </c:pt>
                <c:pt idx="455">
                  <c:v>38534.0</c:v>
                </c:pt>
                <c:pt idx="456">
                  <c:v>38541.0</c:v>
                </c:pt>
                <c:pt idx="457">
                  <c:v>38548.0</c:v>
                </c:pt>
                <c:pt idx="458">
                  <c:v>38555.0</c:v>
                </c:pt>
                <c:pt idx="459">
                  <c:v>38562.0</c:v>
                </c:pt>
                <c:pt idx="460">
                  <c:v>38569.0</c:v>
                </c:pt>
                <c:pt idx="461">
                  <c:v>38576.0</c:v>
                </c:pt>
                <c:pt idx="462">
                  <c:v>38583.0</c:v>
                </c:pt>
                <c:pt idx="463">
                  <c:v>38590.0</c:v>
                </c:pt>
                <c:pt idx="464">
                  <c:v>38597.0</c:v>
                </c:pt>
                <c:pt idx="465">
                  <c:v>38604.0</c:v>
                </c:pt>
                <c:pt idx="466">
                  <c:v>38611.0</c:v>
                </c:pt>
                <c:pt idx="467">
                  <c:v>38618.0</c:v>
                </c:pt>
                <c:pt idx="468">
                  <c:v>38625.0</c:v>
                </c:pt>
                <c:pt idx="469">
                  <c:v>38632.0</c:v>
                </c:pt>
                <c:pt idx="470">
                  <c:v>38639.0</c:v>
                </c:pt>
                <c:pt idx="471">
                  <c:v>38646.0</c:v>
                </c:pt>
                <c:pt idx="472">
                  <c:v>38653.0</c:v>
                </c:pt>
                <c:pt idx="473">
                  <c:v>38660.0</c:v>
                </c:pt>
                <c:pt idx="474">
                  <c:v>38667.0</c:v>
                </c:pt>
                <c:pt idx="475">
                  <c:v>38674.0</c:v>
                </c:pt>
                <c:pt idx="476">
                  <c:v>38681.0</c:v>
                </c:pt>
                <c:pt idx="477">
                  <c:v>38688.0</c:v>
                </c:pt>
                <c:pt idx="478">
                  <c:v>38695.0</c:v>
                </c:pt>
                <c:pt idx="479">
                  <c:v>38702.0</c:v>
                </c:pt>
                <c:pt idx="480">
                  <c:v>38709.0</c:v>
                </c:pt>
                <c:pt idx="481">
                  <c:v>38716.0</c:v>
                </c:pt>
                <c:pt idx="482">
                  <c:v>38723.0</c:v>
                </c:pt>
                <c:pt idx="483">
                  <c:v>38730.0</c:v>
                </c:pt>
                <c:pt idx="484">
                  <c:v>38737.0</c:v>
                </c:pt>
                <c:pt idx="485">
                  <c:v>38744.0</c:v>
                </c:pt>
                <c:pt idx="486">
                  <c:v>38751.0</c:v>
                </c:pt>
                <c:pt idx="487">
                  <c:v>38758.0</c:v>
                </c:pt>
                <c:pt idx="488">
                  <c:v>38765.0</c:v>
                </c:pt>
                <c:pt idx="489">
                  <c:v>38772.0</c:v>
                </c:pt>
                <c:pt idx="490">
                  <c:v>38779.0</c:v>
                </c:pt>
                <c:pt idx="491">
                  <c:v>38786.0</c:v>
                </c:pt>
                <c:pt idx="492">
                  <c:v>38793.0</c:v>
                </c:pt>
                <c:pt idx="493">
                  <c:v>38800.0</c:v>
                </c:pt>
                <c:pt idx="494">
                  <c:v>38807.0</c:v>
                </c:pt>
                <c:pt idx="495">
                  <c:v>38814.0</c:v>
                </c:pt>
                <c:pt idx="496">
                  <c:v>38821.0</c:v>
                </c:pt>
                <c:pt idx="497">
                  <c:v>38828.0</c:v>
                </c:pt>
                <c:pt idx="498">
                  <c:v>38835.0</c:v>
                </c:pt>
                <c:pt idx="499">
                  <c:v>38842.0</c:v>
                </c:pt>
                <c:pt idx="500">
                  <c:v>38849.0</c:v>
                </c:pt>
                <c:pt idx="501">
                  <c:v>38856.0</c:v>
                </c:pt>
                <c:pt idx="502">
                  <c:v>38863.0</c:v>
                </c:pt>
                <c:pt idx="503">
                  <c:v>38870.0</c:v>
                </c:pt>
                <c:pt idx="504">
                  <c:v>38877.0</c:v>
                </c:pt>
                <c:pt idx="505">
                  <c:v>38884.0</c:v>
                </c:pt>
                <c:pt idx="506">
                  <c:v>38891.0</c:v>
                </c:pt>
                <c:pt idx="507">
                  <c:v>38898.0</c:v>
                </c:pt>
                <c:pt idx="508">
                  <c:v>38905.0</c:v>
                </c:pt>
                <c:pt idx="509">
                  <c:v>38912.0</c:v>
                </c:pt>
                <c:pt idx="510">
                  <c:v>38919.0</c:v>
                </c:pt>
                <c:pt idx="511">
                  <c:v>38926.0</c:v>
                </c:pt>
                <c:pt idx="512">
                  <c:v>38933.0</c:v>
                </c:pt>
                <c:pt idx="513">
                  <c:v>38940.0</c:v>
                </c:pt>
                <c:pt idx="514">
                  <c:v>38947.0</c:v>
                </c:pt>
                <c:pt idx="515">
                  <c:v>38954.0</c:v>
                </c:pt>
                <c:pt idx="516">
                  <c:v>38961.0</c:v>
                </c:pt>
                <c:pt idx="517">
                  <c:v>38968.0</c:v>
                </c:pt>
                <c:pt idx="518">
                  <c:v>38975.0</c:v>
                </c:pt>
                <c:pt idx="519">
                  <c:v>38982.0</c:v>
                </c:pt>
                <c:pt idx="520">
                  <c:v>38989.0</c:v>
                </c:pt>
                <c:pt idx="521">
                  <c:v>38996.0</c:v>
                </c:pt>
                <c:pt idx="522">
                  <c:v>39003.0</c:v>
                </c:pt>
                <c:pt idx="523">
                  <c:v>39010.0</c:v>
                </c:pt>
                <c:pt idx="524">
                  <c:v>39017.0</c:v>
                </c:pt>
                <c:pt idx="525">
                  <c:v>39024.0</c:v>
                </c:pt>
                <c:pt idx="526">
                  <c:v>39031.0</c:v>
                </c:pt>
                <c:pt idx="527">
                  <c:v>39038.0</c:v>
                </c:pt>
                <c:pt idx="528">
                  <c:v>39045.0</c:v>
                </c:pt>
                <c:pt idx="529">
                  <c:v>39052.0</c:v>
                </c:pt>
                <c:pt idx="530">
                  <c:v>39059.0</c:v>
                </c:pt>
                <c:pt idx="531">
                  <c:v>39066.0</c:v>
                </c:pt>
                <c:pt idx="532">
                  <c:v>39073.0</c:v>
                </c:pt>
                <c:pt idx="533">
                  <c:v>39080.0</c:v>
                </c:pt>
                <c:pt idx="534">
                  <c:v>39087.0</c:v>
                </c:pt>
                <c:pt idx="535">
                  <c:v>39094.0</c:v>
                </c:pt>
                <c:pt idx="536">
                  <c:v>39101.0</c:v>
                </c:pt>
                <c:pt idx="537">
                  <c:v>39108.0</c:v>
                </c:pt>
                <c:pt idx="538">
                  <c:v>39115.0</c:v>
                </c:pt>
                <c:pt idx="539">
                  <c:v>39122.0</c:v>
                </c:pt>
                <c:pt idx="540">
                  <c:v>39129.0</c:v>
                </c:pt>
                <c:pt idx="541">
                  <c:v>39136.0</c:v>
                </c:pt>
                <c:pt idx="542">
                  <c:v>39143.0</c:v>
                </c:pt>
                <c:pt idx="543">
                  <c:v>39150.0</c:v>
                </c:pt>
                <c:pt idx="544">
                  <c:v>39157.0</c:v>
                </c:pt>
                <c:pt idx="545">
                  <c:v>39164.0</c:v>
                </c:pt>
                <c:pt idx="546">
                  <c:v>39171.0</c:v>
                </c:pt>
                <c:pt idx="547">
                  <c:v>39178.0</c:v>
                </c:pt>
                <c:pt idx="548">
                  <c:v>39185.0</c:v>
                </c:pt>
                <c:pt idx="549">
                  <c:v>39192.0</c:v>
                </c:pt>
                <c:pt idx="550">
                  <c:v>39199.0</c:v>
                </c:pt>
                <c:pt idx="551">
                  <c:v>39206.0</c:v>
                </c:pt>
                <c:pt idx="552">
                  <c:v>39213.0</c:v>
                </c:pt>
                <c:pt idx="553">
                  <c:v>39220.0</c:v>
                </c:pt>
                <c:pt idx="554">
                  <c:v>39227.0</c:v>
                </c:pt>
                <c:pt idx="555">
                  <c:v>39234.0</c:v>
                </c:pt>
                <c:pt idx="556">
                  <c:v>39241.0</c:v>
                </c:pt>
                <c:pt idx="557">
                  <c:v>39248.0</c:v>
                </c:pt>
                <c:pt idx="558">
                  <c:v>39255.0</c:v>
                </c:pt>
                <c:pt idx="559">
                  <c:v>39262.0</c:v>
                </c:pt>
                <c:pt idx="560">
                  <c:v>39269.0</c:v>
                </c:pt>
                <c:pt idx="561">
                  <c:v>39276.0</c:v>
                </c:pt>
                <c:pt idx="562">
                  <c:v>39283.0</c:v>
                </c:pt>
                <c:pt idx="563">
                  <c:v>39290.0</c:v>
                </c:pt>
                <c:pt idx="564">
                  <c:v>39297.0</c:v>
                </c:pt>
                <c:pt idx="565">
                  <c:v>39304.0</c:v>
                </c:pt>
                <c:pt idx="566">
                  <c:v>39311.0</c:v>
                </c:pt>
                <c:pt idx="567">
                  <c:v>39318.0</c:v>
                </c:pt>
                <c:pt idx="568">
                  <c:v>39325.0</c:v>
                </c:pt>
                <c:pt idx="569">
                  <c:v>39332.0</c:v>
                </c:pt>
                <c:pt idx="570">
                  <c:v>39339.0</c:v>
                </c:pt>
                <c:pt idx="571">
                  <c:v>39346.0</c:v>
                </c:pt>
                <c:pt idx="572">
                  <c:v>39353.0</c:v>
                </c:pt>
                <c:pt idx="573">
                  <c:v>39360.0</c:v>
                </c:pt>
                <c:pt idx="574">
                  <c:v>39367.0</c:v>
                </c:pt>
                <c:pt idx="575">
                  <c:v>39374.0</c:v>
                </c:pt>
                <c:pt idx="576">
                  <c:v>39381.0</c:v>
                </c:pt>
                <c:pt idx="577">
                  <c:v>39388.0</c:v>
                </c:pt>
                <c:pt idx="578">
                  <c:v>39395.0</c:v>
                </c:pt>
                <c:pt idx="579">
                  <c:v>39402.0</c:v>
                </c:pt>
                <c:pt idx="580">
                  <c:v>39409.0</c:v>
                </c:pt>
                <c:pt idx="581">
                  <c:v>39416.0</c:v>
                </c:pt>
                <c:pt idx="582">
                  <c:v>39423.0</c:v>
                </c:pt>
                <c:pt idx="583">
                  <c:v>39430.0</c:v>
                </c:pt>
                <c:pt idx="584">
                  <c:v>39437.0</c:v>
                </c:pt>
                <c:pt idx="585">
                  <c:v>39444.0</c:v>
                </c:pt>
                <c:pt idx="586">
                  <c:v>39451.0</c:v>
                </c:pt>
                <c:pt idx="587">
                  <c:v>39458.0</c:v>
                </c:pt>
                <c:pt idx="588">
                  <c:v>39465.0</c:v>
                </c:pt>
                <c:pt idx="589">
                  <c:v>39472.0</c:v>
                </c:pt>
                <c:pt idx="590">
                  <c:v>39479.0</c:v>
                </c:pt>
                <c:pt idx="591">
                  <c:v>39486.0</c:v>
                </c:pt>
                <c:pt idx="592">
                  <c:v>39493.0</c:v>
                </c:pt>
                <c:pt idx="593">
                  <c:v>39500.0</c:v>
                </c:pt>
                <c:pt idx="594">
                  <c:v>39507.0</c:v>
                </c:pt>
                <c:pt idx="595">
                  <c:v>39514.0</c:v>
                </c:pt>
                <c:pt idx="596">
                  <c:v>39521.0</c:v>
                </c:pt>
                <c:pt idx="597">
                  <c:v>39528.0</c:v>
                </c:pt>
                <c:pt idx="598">
                  <c:v>39535.0</c:v>
                </c:pt>
                <c:pt idx="599">
                  <c:v>39542.0</c:v>
                </c:pt>
                <c:pt idx="600">
                  <c:v>39549.0</c:v>
                </c:pt>
                <c:pt idx="601">
                  <c:v>39556.0</c:v>
                </c:pt>
                <c:pt idx="602">
                  <c:v>39563.0</c:v>
                </c:pt>
                <c:pt idx="603">
                  <c:v>39570.0</c:v>
                </c:pt>
                <c:pt idx="604">
                  <c:v>39577.0</c:v>
                </c:pt>
                <c:pt idx="605">
                  <c:v>39584.0</c:v>
                </c:pt>
                <c:pt idx="606">
                  <c:v>39591.0</c:v>
                </c:pt>
                <c:pt idx="607">
                  <c:v>39598.0</c:v>
                </c:pt>
                <c:pt idx="608">
                  <c:v>39605.0</c:v>
                </c:pt>
                <c:pt idx="609">
                  <c:v>39612.0</c:v>
                </c:pt>
                <c:pt idx="610">
                  <c:v>39619.0</c:v>
                </c:pt>
                <c:pt idx="611">
                  <c:v>39626.0</c:v>
                </c:pt>
                <c:pt idx="612">
                  <c:v>39633.0</c:v>
                </c:pt>
                <c:pt idx="613">
                  <c:v>39640.0</c:v>
                </c:pt>
                <c:pt idx="614">
                  <c:v>39647.0</c:v>
                </c:pt>
                <c:pt idx="615">
                  <c:v>39654.0</c:v>
                </c:pt>
                <c:pt idx="616">
                  <c:v>39661.0</c:v>
                </c:pt>
                <c:pt idx="617">
                  <c:v>39668.0</c:v>
                </c:pt>
                <c:pt idx="618">
                  <c:v>39675.0</c:v>
                </c:pt>
                <c:pt idx="619">
                  <c:v>39682.0</c:v>
                </c:pt>
                <c:pt idx="620">
                  <c:v>39689.0</c:v>
                </c:pt>
                <c:pt idx="621">
                  <c:v>39696.0</c:v>
                </c:pt>
                <c:pt idx="622">
                  <c:v>39703.0</c:v>
                </c:pt>
                <c:pt idx="623">
                  <c:v>39710.0</c:v>
                </c:pt>
                <c:pt idx="624">
                  <c:v>39717.0</c:v>
                </c:pt>
                <c:pt idx="625">
                  <c:v>39724.0</c:v>
                </c:pt>
                <c:pt idx="626">
                  <c:v>39731.0</c:v>
                </c:pt>
                <c:pt idx="627">
                  <c:v>39738.0</c:v>
                </c:pt>
                <c:pt idx="628">
                  <c:v>39745.0</c:v>
                </c:pt>
                <c:pt idx="629">
                  <c:v>39752.0</c:v>
                </c:pt>
                <c:pt idx="630">
                  <c:v>39759.0</c:v>
                </c:pt>
                <c:pt idx="631">
                  <c:v>39766.0</c:v>
                </c:pt>
                <c:pt idx="632">
                  <c:v>39773.0</c:v>
                </c:pt>
                <c:pt idx="633">
                  <c:v>39780.0</c:v>
                </c:pt>
                <c:pt idx="634">
                  <c:v>39787.0</c:v>
                </c:pt>
                <c:pt idx="635">
                  <c:v>39794.0</c:v>
                </c:pt>
                <c:pt idx="636">
                  <c:v>39801.0</c:v>
                </c:pt>
                <c:pt idx="637">
                  <c:v>39808.0</c:v>
                </c:pt>
                <c:pt idx="638">
                  <c:v>39815.0</c:v>
                </c:pt>
                <c:pt idx="639">
                  <c:v>39822.0</c:v>
                </c:pt>
                <c:pt idx="640">
                  <c:v>39829.0</c:v>
                </c:pt>
                <c:pt idx="641">
                  <c:v>39836.0</c:v>
                </c:pt>
                <c:pt idx="642">
                  <c:v>39843.0</c:v>
                </c:pt>
                <c:pt idx="643">
                  <c:v>39850.0</c:v>
                </c:pt>
                <c:pt idx="644">
                  <c:v>39857.0</c:v>
                </c:pt>
                <c:pt idx="645">
                  <c:v>39864.0</c:v>
                </c:pt>
                <c:pt idx="646">
                  <c:v>39871.0</c:v>
                </c:pt>
                <c:pt idx="647">
                  <c:v>39878.0</c:v>
                </c:pt>
                <c:pt idx="648">
                  <c:v>39885.0</c:v>
                </c:pt>
                <c:pt idx="649">
                  <c:v>39892.0</c:v>
                </c:pt>
                <c:pt idx="650">
                  <c:v>39899.0</c:v>
                </c:pt>
                <c:pt idx="651">
                  <c:v>39906.0</c:v>
                </c:pt>
                <c:pt idx="652">
                  <c:v>39913.0</c:v>
                </c:pt>
                <c:pt idx="653">
                  <c:v>39920.0</c:v>
                </c:pt>
                <c:pt idx="654">
                  <c:v>39927.0</c:v>
                </c:pt>
                <c:pt idx="655">
                  <c:v>39934.0</c:v>
                </c:pt>
                <c:pt idx="656">
                  <c:v>39941.0</c:v>
                </c:pt>
                <c:pt idx="657">
                  <c:v>39948.0</c:v>
                </c:pt>
                <c:pt idx="658">
                  <c:v>39955.0</c:v>
                </c:pt>
                <c:pt idx="659">
                  <c:v>39962.0</c:v>
                </c:pt>
                <c:pt idx="660">
                  <c:v>39969.0</c:v>
                </c:pt>
                <c:pt idx="661">
                  <c:v>39976.0</c:v>
                </c:pt>
                <c:pt idx="662">
                  <c:v>39983.0</c:v>
                </c:pt>
                <c:pt idx="663">
                  <c:v>39990.0</c:v>
                </c:pt>
                <c:pt idx="664">
                  <c:v>39997.0</c:v>
                </c:pt>
                <c:pt idx="665">
                  <c:v>40004.0</c:v>
                </c:pt>
                <c:pt idx="666">
                  <c:v>40011.0</c:v>
                </c:pt>
                <c:pt idx="667">
                  <c:v>40018.0</c:v>
                </c:pt>
                <c:pt idx="668">
                  <c:v>40025.0</c:v>
                </c:pt>
                <c:pt idx="669">
                  <c:v>40032.0</c:v>
                </c:pt>
                <c:pt idx="670">
                  <c:v>40039.0</c:v>
                </c:pt>
                <c:pt idx="671">
                  <c:v>40046.0</c:v>
                </c:pt>
                <c:pt idx="672">
                  <c:v>40053.0</c:v>
                </c:pt>
                <c:pt idx="673">
                  <c:v>40060.0</c:v>
                </c:pt>
                <c:pt idx="674">
                  <c:v>40067.0</c:v>
                </c:pt>
                <c:pt idx="675">
                  <c:v>40074.0</c:v>
                </c:pt>
                <c:pt idx="676">
                  <c:v>40081.0</c:v>
                </c:pt>
                <c:pt idx="677">
                  <c:v>40088.0</c:v>
                </c:pt>
                <c:pt idx="678">
                  <c:v>40095.0</c:v>
                </c:pt>
                <c:pt idx="679">
                  <c:v>40102.0</c:v>
                </c:pt>
                <c:pt idx="680">
                  <c:v>40109.0</c:v>
                </c:pt>
                <c:pt idx="681">
                  <c:v>40116.0</c:v>
                </c:pt>
                <c:pt idx="682">
                  <c:v>40123.0</c:v>
                </c:pt>
                <c:pt idx="683">
                  <c:v>40130.0</c:v>
                </c:pt>
                <c:pt idx="684">
                  <c:v>40137.0</c:v>
                </c:pt>
                <c:pt idx="685">
                  <c:v>40144.0</c:v>
                </c:pt>
                <c:pt idx="686">
                  <c:v>40151.0</c:v>
                </c:pt>
                <c:pt idx="687">
                  <c:v>40158.0</c:v>
                </c:pt>
                <c:pt idx="688">
                  <c:v>40165.0</c:v>
                </c:pt>
                <c:pt idx="689">
                  <c:v>40172.0</c:v>
                </c:pt>
                <c:pt idx="690">
                  <c:v>40179.0</c:v>
                </c:pt>
                <c:pt idx="691">
                  <c:v>40186.0</c:v>
                </c:pt>
                <c:pt idx="692">
                  <c:v>40193.0</c:v>
                </c:pt>
                <c:pt idx="693">
                  <c:v>40200.0</c:v>
                </c:pt>
                <c:pt idx="694">
                  <c:v>40207.0</c:v>
                </c:pt>
                <c:pt idx="695">
                  <c:v>40214.0</c:v>
                </c:pt>
                <c:pt idx="696">
                  <c:v>40221.0</c:v>
                </c:pt>
                <c:pt idx="697">
                  <c:v>40228.0</c:v>
                </c:pt>
                <c:pt idx="698">
                  <c:v>40235.0</c:v>
                </c:pt>
                <c:pt idx="699">
                  <c:v>40242.0</c:v>
                </c:pt>
                <c:pt idx="700">
                  <c:v>40249.0</c:v>
                </c:pt>
                <c:pt idx="701">
                  <c:v>40256.0</c:v>
                </c:pt>
                <c:pt idx="702">
                  <c:v>40263.0</c:v>
                </c:pt>
                <c:pt idx="703">
                  <c:v>40270.0</c:v>
                </c:pt>
                <c:pt idx="704">
                  <c:v>40277.0</c:v>
                </c:pt>
                <c:pt idx="705">
                  <c:v>40284.0</c:v>
                </c:pt>
                <c:pt idx="706">
                  <c:v>40291.0</c:v>
                </c:pt>
                <c:pt idx="707">
                  <c:v>40298.0</c:v>
                </c:pt>
                <c:pt idx="708">
                  <c:v>40305.0</c:v>
                </c:pt>
                <c:pt idx="709">
                  <c:v>40312.0</c:v>
                </c:pt>
                <c:pt idx="710">
                  <c:v>40319.0</c:v>
                </c:pt>
                <c:pt idx="711">
                  <c:v>40326.0</c:v>
                </c:pt>
                <c:pt idx="712">
                  <c:v>40333.0</c:v>
                </c:pt>
                <c:pt idx="713">
                  <c:v>40340.0</c:v>
                </c:pt>
                <c:pt idx="714">
                  <c:v>40347.0</c:v>
                </c:pt>
                <c:pt idx="715">
                  <c:v>40354.0</c:v>
                </c:pt>
                <c:pt idx="716">
                  <c:v>40361.0</c:v>
                </c:pt>
                <c:pt idx="717">
                  <c:v>40368.0</c:v>
                </c:pt>
                <c:pt idx="718">
                  <c:v>40375.0</c:v>
                </c:pt>
                <c:pt idx="719">
                  <c:v>40382.0</c:v>
                </c:pt>
                <c:pt idx="720">
                  <c:v>40389.0</c:v>
                </c:pt>
                <c:pt idx="721">
                  <c:v>40396.0</c:v>
                </c:pt>
                <c:pt idx="722">
                  <c:v>40403.0</c:v>
                </c:pt>
                <c:pt idx="723">
                  <c:v>40410.0</c:v>
                </c:pt>
                <c:pt idx="724">
                  <c:v>40417.0</c:v>
                </c:pt>
                <c:pt idx="725">
                  <c:v>40424.0</c:v>
                </c:pt>
                <c:pt idx="726">
                  <c:v>40431.0</c:v>
                </c:pt>
                <c:pt idx="727">
                  <c:v>40438.0</c:v>
                </c:pt>
                <c:pt idx="728">
                  <c:v>40445.0</c:v>
                </c:pt>
                <c:pt idx="729">
                  <c:v>40452.0</c:v>
                </c:pt>
                <c:pt idx="730">
                  <c:v>40459.0</c:v>
                </c:pt>
                <c:pt idx="731">
                  <c:v>40466.0</c:v>
                </c:pt>
                <c:pt idx="732">
                  <c:v>40473.0</c:v>
                </c:pt>
                <c:pt idx="733">
                  <c:v>40480.0</c:v>
                </c:pt>
                <c:pt idx="734">
                  <c:v>40487.0</c:v>
                </c:pt>
                <c:pt idx="735">
                  <c:v>40494.0</c:v>
                </c:pt>
                <c:pt idx="736">
                  <c:v>40501.0</c:v>
                </c:pt>
                <c:pt idx="737">
                  <c:v>40508.0</c:v>
                </c:pt>
                <c:pt idx="738">
                  <c:v>40515.0</c:v>
                </c:pt>
                <c:pt idx="739">
                  <c:v>40522.0</c:v>
                </c:pt>
                <c:pt idx="740">
                  <c:v>40529.0</c:v>
                </c:pt>
                <c:pt idx="741">
                  <c:v>40536.0</c:v>
                </c:pt>
                <c:pt idx="742">
                  <c:v>40543.0</c:v>
                </c:pt>
                <c:pt idx="743">
                  <c:v>40550.0</c:v>
                </c:pt>
                <c:pt idx="744">
                  <c:v>40557.0</c:v>
                </c:pt>
                <c:pt idx="745">
                  <c:v>40564.0</c:v>
                </c:pt>
                <c:pt idx="746">
                  <c:v>40571.0</c:v>
                </c:pt>
                <c:pt idx="747">
                  <c:v>40578.0</c:v>
                </c:pt>
                <c:pt idx="748">
                  <c:v>40585.0</c:v>
                </c:pt>
                <c:pt idx="749">
                  <c:v>40592.0</c:v>
                </c:pt>
                <c:pt idx="750">
                  <c:v>40599.0</c:v>
                </c:pt>
                <c:pt idx="751">
                  <c:v>40606.0</c:v>
                </c:pt>
                <c:pt idx="752">
                  <c:v>40613.0</c:v>
                </c:pt>
                <c:pt idx="753">
                  <c:v>40620.0</c:v>
                </c:pt>
                <c:pt idx="754">
                  <c:v>40627.0</c:v>
                </c:pt>
                <c:pt idx="755">
                  <c:v>40634.0</c:v>
                </c:pt>
                <c:pt idx="756">
                  <c:v>40641.0</c:v>
                </c:pt>
                <c:pt idx="757">
                  <c:v>40648.0</c:v>
                </c:pt>
              </c:numCache>
            </c:numRef>
          </c:cat>
          <c:val>
            <c:numRef>
              <c:f>'FY$10 (2)'!$C$4:$C$761</c:f>
              <c:numCache>
                <c:formatCode>"$"#,##0.00</c:formatCode>
                <c:ptCount val="758"/>
                <c:pt idx="0">
                  <c:v>44.7483018404909</c:v>
                </c:pt>
                <c:pt idx="1">
                  <c:v>23.58170129032252</c:v>
                </c:pt>
                <c:pt idx="2">
                  <c:v>31.48214781943362</c:v>
                </c:pt>
                <c:pt idx="3">
                  <c:v>38.52002466960324</c:v>
                </c:pt>
                <c:pt idx="4">
                  <c:v>23.95041311475409</c:v>
                </c:pt>
                <c:pt idx="5">
                  <c:v>24.11442823529413</c:v>
                </c:pt>
                <c:pt idx="6">
                  <c:v>17.76137799307958</c:v>
                </c:pt>
                <c:pt idx="7">
                  <c:v>16.99424291497962</c:v>
                </c:pt>
                <c:pt idx="8">
                  <c:v>22.22053595800522</c:v>
                </c:pt>
                <c:pt idx="9">
                  <c:v>23.65134960629921</c:v>
                </c:pt>
                <c:pt idx="10">
                  <c:v>24.82141593371573</c:v>
                </c:pt>
                <c:pt idx="11">
                  <c:v>29.37988425748891</c:v>
                </c:pt>
                <c:pt idx="12">
                  <c:v>31.11203987538928</c:v>
                </c:pt>
                <c:pt idx="13">
                  <c:v>32.00871875389408</c:v>
                </c:pt>
                <c:pt idx="14">
                  <c:v>30.96259339563859</c:v>
                </c:pt>
                <c:pt idx="15">
                  <c:v>29.65833320872268</c:v>
                </c:pt>
                <c:pt idx="16">
                  <c:v>28.74806828660433</c:v>
                </c:pt>
                <c:pt idx="17">
                  <c:v>28.48993345794388</c:v>
                </c:pt>
                <c:pt idx="18">
                  <c:v>27.07698492211845</c:v>
                </c:pt>
                <c:pt idx="19">
                  <c:v>26.32975252336449</c:v>
                </c:pt>
                <c:pt idx="20">
                  <c:v>24.52280872274144</c:v>
                </c:pt>
                <c:pt idx="21">
                  <c:v>24.10164137071651</c:v>
                </c:pt>
                <c:pt idx="22">
                  <c:v>24.16957158878503</c:v>
                </c:pt>
                <c:pt idx="23">
                  <c:v>24.94397607476622</c:v>
                </c:pt>
                <c:pt idx="24">
                  <c:v>24.38694828660433</c:v>
                </c:pt>
                <c:pt idx="25">
                  <c:v>23.21854853582547</c:v>
                </c:pt>
                <c:pt idx="26">
                  <c:v>22.48490218068531</c:v>
                </c:pt>
                <c:pt idx="27">
                  <c:v>22.17242317757007</c:v>
                </c:pt>
                <c:pt idx="28">
                  <c:v>22.53924635514019</c:v>
                </c:pt>
                <c:pt idx="29">
                  <c:v>23.06910205607477</c:v>
                </c:pt>
                <c:pt idx="30">
                  <c:v>22.72945096573209</c:v>
                </c:pt>
                <c:pt idx="31">
                  <c:v>24.21032971962617</c:v>
                </c:pt>
                <c:pt idx="32">
                  <c:v>25.06625046728973</c:v>
                </c:pt>
                <c:pt idx="33">
                  <c:v>24.41412037383173</c:v>
                </c:pt>
                <c:pt idx="34">
                  <c:v>23.70764610591899</c:v>
                </c:pt>
                <c:pt idx="35">
                  <c:v>22.41697196261692</c:v>
                </c:pt>
                <c:pt idx="36">
                  <c:v>22.28111152647973</c:v>
                </c:pt>
                <c:pt idx="37">
                  <c:v>22.70227887850463</c:v>
                </c:pt>
                <c:pt idx="38">
                  <c:v>23.21854853582547</c:v>
                </c:pt>
                <c:pt idx="39">
                  <c:v>22.83813931464173</c:v>
                </c:pt>
                <c:pt idx="40">
                  <c:v>22.97399975077882</c:v>
                </c:pt>
                <c:pt idx="41">
                  <c:v>23.09627414330219</c:v>
                </c:pt>
                <c:pt idx="42">
                  <c:v>23.51744149532709</c:v>
                </c:pt>
                <c:pt idx="43">
                  <c:v>24.04729719626168</c:v>
                </c:pt>
                <c:pt idx="44">
                  <c:v>23.54461358255449</c:v>
                </c:pt>
                <c:pt idx="45">
                  <c:v>23.62612984423673</c:v>
                </c:pt>
                <c:pt idx="46">
                  <c:v>23.08268809968849</c:v>
                </c:pt>
                <c:pt idx="47">
                  <c:v>23.15061831775703</c:v>
                </c:pt>
                <c:pt idx="48">
                  <c:v>22.93324161993769</c:v>
                </c:pt>
                <c:pt idx="49">
                  <c:v>22.53924635514019</c:v>
                </c:pt>
                <c:pt idx="50">
                  <c:v>23.0283439252336</c:v>
                </c:pt>
                <c:pt idx="51">
                  <c:v>24.34619015576319</c:v>
                </c:pt>
                <c:pt idx="52">
                  <c:v>25.28362716510899</c:v>
                </c:pt>
                <c:pt idx="53">
                  <c:v>24.14239950155757</c:v>
                </c:pt>
                <c:pt idx="54">
                  <c:v>24.11522741433022</c:v>
                </c:pt>
                <c:pt idx="55">
                  <c:v>23.89785071651096</c:v>
                </c:pt>
                <c:pt idx="56">
                  <c:v>23.65330193146417</c:v>
                </c:pt>
                <c:pt idx="57">
                  <c:v>23.5989577570094</c:v>
                </c:pt>
                <c:pt idx="58">
                  <c:v>23.35440897196262</c:v>
                </c:pt>
                <c:pt idx="59">
                  <c:v>22.91965557632392</c:v>
                </c:pt>
                <c:pt idx="60">
                  <c:v>21.96863252336426</c:v>
                </c:pt>
                <c:pt idx="61">
                  <c:v>21.22140012461064</c:v>
                </c:pt>
                <c:pt idx="62">
                  <c:v>20.94967925233633</c:v>
                </c:pt>
                <c:pt idx="63">
                  <c:v>20.93609320872268</c:v>
                </c:pt>
                <c:pt idx="64">
                  <c:v>19.87921570552147</c:v>
                </c:pt>
                <c:pt idx="65">
                  <c:v>18.46118282208585</c:v>
                </c:pt>
                <c:pt idx="66">
                  <c:v>17.7387887116565</c:v>
                </c:pt>
                <c:pt idx="67">
                  <c:v>17.32408098159509</c:v>
                </c:pt>
                <c:pt idx="68">
                  <c:v>17.7387887116565</c:v>
                </c:pt>
                <c:pt idx="69">
                  <c:v>17.45785766871172</c:v>
                </c:pt>
                <c:pt idx="70">
                  <c:v>17.08328294478508</c:v>
                </c:pt>
                <c:pt idx="71">
                  <c:v>16.56155386503067</c:v>
                </c:pt>
                <c:pt idx="72">
                  <c:v>15.59836171779137</c:v>
                </c:pt>
                <c:pt idx="73">
                  <c:v>15.50471803680982</c:v>
                </c:pt>
                <c:pt idx="74">
                  <c:v>14.30072785276075</c:v>
                </c:pt>
                <c:pt idx="75">
                  <c:v>13.8860201226994</c:v>
                </c:pt>
                <c:pt idx="76">
                  <c:v>16.58830920245379</c:v>
                </c:pt>
                <c:pt idx="77">
                  <c:v>16.69533055214712</c:v>
                </c:pt>
                <c:pt idx="78">
                  <c:v>15.93280343558282</c:v>
                </c:pt>
                <c:pt idx="79">
                  <c:v>15.94618110429445</c:v>
                </c:pt>
                <c:pt idx="80">
                  <c:v>16.03982478527613</c:v>
                </c:pt>
                <c:pt idx="81">
                  <c:v>16.42777717791411</c:v>
                </c:pt>
                <c:pt idx="82">
                  <c:v>17.12341595092023</c:v>
                </c:pt>
                <c:pt idx="83">
                  <c:v>16.88261791411043</c:v>
                </c:pt>
                <c:pt idx="84">
                  <c:v>16.32075582822086</c:v>
                </c:pt>
                <c:pt idx="85">
                  <c:v>16.56155386503067</c:v>
                </c:pt>
                <c:pt idx="86">
                  <c:v>16.13346846625776</c:v>
                </c:pt>
                <c:pt idx="87">
                  <c:v>14.72881325153371</c:v>
                </c:pt>
                <c:pt idx="88">
                  <c:v>12.8693173006135</c:v>
                </c:pt>
                <c:pt idx="89">
                  <c:v>14.36761619631905</c:v>
                </c:pt>
                <c:pt idx="90">
                  <c:v>14.34086085889572</c:v>
                </c:pt>
                <c:pt idx="91">
                  <c:v>14.28735018404907</c:v>
                </c:pt>
                <c:pt idx="92">
                  <c:v>14.86258993865036</c:v>
                </c:pt>
                <c:pt idx="93">
                  <c:v>14.75556858895705</c:v>
                </c:pt>
                <c:pt idx="94">
                  <c:v>15.42445202453988</c:v>
                </c:pt>
                <c:pt idx="95">
                  <c:v>15.17027631901842</c:v>
                </c:pt>
                <c:pt idx="96">
                  <c:v>14.44788220858901</c:v>
                </c:pt>
                <c:pt idx="97">
                  <c:v>14.68868024539877</c:v>
                </c:pt>
                <c:pt idx="98">
                  <c:v>14.94285595092025</c:v>
                </c:pt>
                <c:pt idx="99">
                  <c:v>14.9027229447853</c:v>
                </c:pt>
                <c:pt idx="100">
                  <c:v>15.38431901840495</c:v>
                </c:pt>
                <c:pt idx="101">
                  <c:v>15.77227141104295</c:v>
                </c:pt>
                <c:pt idx="102">
                  <c:v>17.48461300613478</c:v>
                </c:pt>
                <c:pt idx="103">
                  <c:v>18.05985276073623</c:v>
                </c:pt>
                <c:pt idx="104">
                  <c:v>16.90937325153362</c:v>
                </c:pt>
                <c:pt idx="105">
                  <c:v>15.63849472392638</c:v>
                </c:pt>
                <c:pt idx="106">
                  <c:v>14.80907926380372</c:v>
                </c:pt>
                <c:pt idx="107">
                  <c:v>15.74551607361965</c:v>
                </c:pt>
                <c:pt idx="108">
                  <c:v>15.30405300613497</c:v>
                </c:pt>
                <c:pt idx="109">
                  <c:v>14.50139288343555</c:v>
                </c:pt>
                <c:pt idx="110">
                  <c:v>13.3642910429448</c:v>
                </c:pt>
                <c:pt idx="111">
                  <c:v>13.00309398773006</c:v>
                </c:pt>
                <c:pt idx="112">
                  <c:v>11.86599214723931</c:v>
                </c:pt>
                <c:pt idx="113">
                  <c:v>11.38439607361965</c:v>
                </c:pt>
                <c:pt idx="114">
                  <c:v>11.9730134969325</c:v>
                </c:pt>
                <c:pt idx="115">
                  <c:v>11.67870478527607</c:v>
                </c:pt>
                <c:pt idx="116">
                  <c:v>11.9106218487395</c:v>
                </c:pt>
                <c:pt idx="117">
                  <c:v>13.08859543817527</c:v>
                </c:pt>
                <c:pt idx="118">
                  <c:v>13.27183577430973</c:v>
                </c:pt>
                <c:pt idx="119">
                  <c:v>12.60431740696275</c:v>
                </c:pt>
                <c:pt idx="120">
                  <c:v>12.94462088835534</c:v>
                </c:pt>
                <c:pt idx="121">
                  <c:v>12.56505162064827</c:v>
                </c:pt>
                <c:pt idx="122">
                  <c:v>11.648849939976</c:v>
                </c:pt>
                <c:pt idx="123">
                  <c:v>11.76664729891957</c:v>
                </c:pt>
                <c:pt idx="124">
                  <c:v>12.59122881152461</c:v>
                </c:pt>
                <c:pt idx="125">
                  <c:v>13.12786122448979</c:v>
                </c:pt>
                <c:pt idx="126">
                  <c:v>14.5545181272509</c:v>
                </c:pt>
                <c:pt idx="127">
                  <c:v>15.83720048019204</c:v>
                </c:pt>
                <c:pt idx="128">
                  <c:v>16.88428811524615</c:v>
                </c:pt>
                <c:pt idx="129">
                  <c:v>18.50727394957983</c:v>
                </c:pt>
                <c:pt idx="130">
                  <c:v>18.02299591836732</c:v>
                </c:pt>
                <c:pt idx="131">
                  <c:v>18.63815990396159</c:v>
                </c:pt>
                <c:pt idx="132">
                  <c:v>20.14334837935169</c:v>
                </c:pt>
                <c:pt idx="133">
                  <c:v>20.71924657863133</c:v>
                </c:pt>
                <c:pt idx="134">
                  <c:v>21.16425882352943</c:v>
                </c:pt>
                <c:pt idx="135">
                  <c:v>20.01246242496999</c:v>
                </c:pt>
                <c:pt idx="136">
                  <c:v>19.00464057623049</c:v>
                </c:pt>
                <c:pt idx="137">
                  <c:v>19.14861512605048</c:v>
                </c:pt>
                <c:pt idx="138">
                  <c:v>18.41565378151261</c:v>
                </c:pt>
                <c:pt idx="139">
                  <c:v>19.90775366146459</c:v>
                </c:pt>
                <c:pt idx="140">
                  <c:v>20.35276590636255</c:v>
                </c:pt>
                <c:pt idx="141">
                  <c:v>20.24805714285715</c:v>
                </c:pt>
                <c:pt idx="142">
                  <c:v>21.15117022809128</c:v>
                </c:pt>
                <c:pt idx="143">
                  <c:v>22.21134645858343</c:v>
                </c:pt>
                <c:pt idx="144">
                  <c:v>22.98357358943558</c:v>
                </c:pt>
                <c:pt idx="145">
                  <c:v>23.27152268907559</c:v>
                </c:pt>
                <c:pt idx="146">
                  <c:v>23.86050948379349</c:v>
                </c:pt>
                <c:pt idx="147">
                  <c:v>23.97830684273687</c:v>
                </c:pt>
                <c:pt idx="148">
                  <c:v>25.06466026410563</c:v>
                </c:pt>
                <c:pt idx="149">
                  <c:v>25.62746986794718</c:v>
                </c:pt>
                <c:pt idx="150">
                  <c:v>25.18245762304922</c:v>
                </c:pt>
                <c:pt idx="151">
                  <c:v>25.70600144057623</c:v>
                </c:pt>
                <c:pt idx="152">
                  <c:v>27.25045570228093</c:v>
                </c:pt>
                <c:pt idx="153">
                  <c:v>28.58549243697462</c:v>
                </c:pt>
                <c:pt idx="154">
                  <c:v>28.75564417767098</c:v>
                </c:pt>
                <c:pt idx="155">
                  <c:v>29.17447923169269</c:v>
                </c:pt>
                <c:pt idx="156">
                  <c:v>27.61693637454983</c:v>
                </c:pt>
                <c:pt idx="157">
                  <c:v>26.68764609843932</c:v>
                </c:pt>
                <c:pt idx="158">
                  <c:v>27.01486098439381</c:v>
                </c:pt>
                <c:pt idx="159">
                  <c:v>26.98868379351723</c:v>
                </c:pt>
                <c:pt idx="160">
                  <c:v>27.13265834333733</c:v>
                </c:pt>
                <c:pt idx="161">
                  <c:v>29.30536518607448</c:v>
                </c:pt>
                <c:pt idx="162">
                  <c:v>30.41789579831937</c:v>
                </c:pt>
                <c:pt idx="163">
                  <c:v>31.72675534213683</c:v>
                </c:pt>
                <c:pt idx="164">
                  <c:v>30.6665791116447</c:v>
                </c:pt>
                <c:pt idx="165">
                  <c:v>31.47807202881153</c:v>
                </c:pt>
                <c:pt idx="166">
                  <c:v>30.88908523409363</c:v>
                </c:pt>
                <c:pt idx="167">
                  <c:v>30.95452821128453</c:v>
                </c:pt>
                <c:pt idx="168">
                  <c:v>31.22938871548623</c:v>
                </c:pt>
                <c:pt idx="169">
                  <c:v>28.71957073170729</c:v>
                </c:pt>
                <c:pt idx="170">
                  <c:v>29.35271823461092</c:v>
                </c:pt>
                <c:pt idx="171">
                  <c:v>32.36650034843206</c:v>
                </c:pt>
                <c:pt idx="172">
                  <c:v>32.08791544715448</c:v>
                </c:pt>
                <c:pt idx="173">
                  <c:v>32.32851149825785</c:v>
                </c:pt>
                <c:pt idx="174">
                  <c:v>33.0502996515677</c:v>
                </c:pt>
                <c:pt idx="175">
                  <c:v>33.7087730545878</c:v>
                </c:pt>
                <c:pt idx="176">
                  <c:v>33.68344715447144</c:v>
                </c:pt>
                <c:pt idx="177">
                  <c:v>34.88642740998808</c:v>
                </c:pt>
                <c:pt idx="178">
                  <c:v>36.86184761904716</c:v>
                </c:pt>
                <c:pt idx="179">
                  <c:v>35.31696771196249</c:v>
                </c:pt>
                <c:pt idx="180">
                  <c:v>31.75867874564463</c:v>
                </c:pt>
                <c:pt idx="181">
                  <c:v>30.75830569105691</c:v>
                </c:pt>
                <c:pt idx="182">
                  <c:v>29.45402183507549</c:v>
                </c:pt>
                <c:pt idx="183">
                  <c:v>27.92180487804879</c:v>
                </c:pt>
                <c:pt idx="184">
                  <c:v>29.12478513356563</c:v>
                </c:pt>
                <c:pt idx="185">
                  <c:v>29.52999953542382</c:v>
                </c:pt>
                <c:pt idx="186">
                  <c:v>30.89759814169573</c:v>
                </c:pt>
                <c:pt idx="187">
                  <c:v>32.63242229965157</c:v>
                </c:pt>
                <c:pt idx="188">
                  <c:v>34.13931335656216</c:v>
                </c:pt>
                <c:pt idx="189">
                  <c:v>34.10132450638793</c:v>
                </c:pt>
                <c:pt idx="190">
                  <c:v>34.36724645760694</c:v>
                </c:pt>
                <c:pt idx="191">
                  <c:v>34.21529105691044</c:v>
                </c:pt>
                <c:pt idx="192">
                  <c:v>36.16538536585366</c:v>
                </c:pt>
                <c:pt idx="193">
                  <c:v>35.9247893147503</c:v>
                </c:pt>
                <c:pt idx="194">
                  <c:v>36.44397026713125</c:v>
                </c:pt>
                <c:pt idx="195">
                  <c:v>34.92441626016249</c:v>
                </c:pt>
                <c:pt idx="196">
                  <c:v>34.22795400696865</c:v>
                </c:pt>
                <c:pt idx="197">
                  <c:v>33.32888455284524</c:v>
                </c:pt>
                <c:pt idx="198">
                  <c:v>31.32813844367015</c:v>
                </c:pt>
                <c:pt idx="199">
                  <c:v>31.37879024390243</c:v>
                </c:pt>
                <c:pt idx="200">
                  <c:v>33.78475075493613</c:v>
                </c:pt>
                <c:pt idx="201">
                  <c:v>35.30430476190475</c:v>
                </c:pt>
                <c:pt idx="202">
                  <c:v>35.91212636469204</c:v>
                </c:pt>
                <c:pt idx="203">
                  <c:v>37.74825412311255</c:v>
                </c:pt>
                <c:pt idx="204">
                  <c:v>39.88829268292683</c:v>
                </c:pt>
                <c:pt idx="205">
                  <c:v>38.09015377468061</c:v>
                </c:pt>
                <c:pt idx="206">
                  <c:v>39.1791674796748</c:v>
                </c:pt>
                <c:pt idx="207">
                  <c:v>35.36761951219513</c:v>
                </c:pt>
                <c:pt idx="208">
                  <c:v>34.8104497096397</c:v>
                </c:pt>
                <c:pt idx="209">
                  <c:v>38.15346852497098</c:v>
                </c:pt>
                <c:pt idx="210">
                  <c:v>36.76054401858306</c:v>
                </c:pt>
                <c:pt idx="211">
                  <c:v>37.6469505226481</c:v>
                </c:pt>
                <c:pt idx="212">
                  <c:v>36.07674471544694</c:v>
                </c:pt>
                <c:pt idx="213">
                  <c:v>36.83652171893148</c:v>
                </c:pt>
                <c:pt idx="214">
                  <c:v>38.3180868757259</c:v>
                </c:pt>
                <c:pt idx="215">
                  <c:v>38.48270522648095</c:v>
                </c:pt>
                <c:pt idx="216">
                  <c:v>36.97581416957027</c:v>
                </c:pt>
                <c:pt idx="217">
                  <c:v>31.27748664343783</c:v>
                </c:pt>
                <c:pt idx="218">
                  <c:v>28.92217793263647</c:v>
                </c:pt>
                <c:pt idx="219">
                  <c:v>26.68083577235773</c:v>
                </c:pt>
                <c:pt idx="220">
                  <c:v>25.80709221835076</c:v>
                </c:pt>
                <c:pt idx="221">
                  <c:v>26.80451225296441</c:v>
                </c:pt>
                <c:pt idx="222">
                  <c:v>28.20814771315641</c:v>
                </c:pt>
                <c:pt idx="223">
                  <c:v>29.04540395256898</c:v>
                </c:pt>
                <c:pt idx="224">
                  <c:v>30.00578610954263</c:v>
                </c:pt>
                <c:pt idx="225">
                  <c:v>29.23009282891022</c:v>
                </c:pt>
                <c:pt idx="226">
                  <c:v>31.60642303783169</c:v>
                </c:pt>
                <c:pt idx="227">
                  <c:v>29.77184686617725</c:v>
                </c:pt>
                <c:pt idx="228">
                  <c:v>28.76221434217942</c:v>
                </c:pt>
                <c:pt idx="229">
                  <c:v>27.70333145115753</c:v>
                </c:pt>
                <c:pt idx="230">
                  <c:v>28.83608989271598</c:v>
                </c:pt>
                <c:pt idx="231">
                  <c:v>27.10001445511013</c:v>
                </c:pt>
                <c:pt idx="232">
                  <c:v>26.06575674760023</c:v>
                </c:pt>
                <c:pt idx="233">
                  <c:v>26.8168248447205</c:v>
                </c:pt>
                <c:pt idx="234">
                  <c:v>26.86607521174479</c:v>
                </c:pt>
                <c:pt idx="235">
                  <c:v>28.14658475437606</c:v>
                </c:pt>
                <c:pt idx="236">
                  <c:v>28.60215064935065</c:v>
                </c:pt>
                <c:pt idx="237">
                  <c:v>28.18352252964424</c:v>
                </c:pt>
                <c:pt idx="238">
                  <c:v>29.51328243929983</c:v>
                </c:pt>
                <c:pt idx="239">
                  <c:v>29.50096984754373</c:v>
                </c:pt>
                <c:pt idx="240">
                  <c:v>30.11659943534723</c:v>
                </c:pt>
                <c:pt idx="241">
                  <c:v>30.73222902315073</c:v>
                </c:pt>
                <c:pt idx="242">
                  <c:v>30.37516386222473</c:v>
                </c:pt>
                <c:pt idx="243">
                  <c:v>29.89497278373803</c:v>
                </c:pt>
                <c:pt idx="244">
                  <c:v>30.16584980237142</c:v>
                </c:pt>
                <c:pt idx="245">
                  <c:v>28.78683952569169</c:v>
                </c:pt>
                <c:pt idx="246">
                  <c:v>28.20814771315641</c:v>
                </c:pt>
                <c:pt idx="247">
                  <c:v>27.80183218520613</c:v>
                </c:pt>
                <c:pt idx="248">
                  <c:v>27.87570773574252</c:v>
                </c:pt>
                <c:pt idx="249">
                  <c:v>26.3243211744777</c:v>
                </c:pt>
                <c:pt idx="250">
                  <c:v>27.43245443252388</c:v>
                </c:pt>
                <c:pt idx="251">
                  <c:v>27.67870626764536</c:v>
                </c:pt>
                <c:pt idx="252">
                  <c:v>28.55290028232632</c:v>
                </c:pt>
                <c:pt idx="253">
                  <c:v>28.71296397515528</c:v>
                </c:pt>
                <c:pt idx="254">
                  <c:v>28.41746177300963</c:v>
                </c:pt>
                <c:pt idx="255">
                  <c:v>29.02077876905703</c:v>
                </c:pt>
                <c:pt idx="256">
                  <c:v>29.41478170525129</c:v>
                </c:pt>
                <c:pt idx="257">
                  <c:v>29.41478170525129</c:v>
                </c:pt>
                <c:pt idx="258">
                  <c:v>29.18084246188593</c:v>
                </c:pt>
                <c:pt idx="259">
                  <c:v>24.1449924336533</c:v>
                </c:pt>
                <c:pt idx="260">
                  <c:v>23.55398802936195</c:v>
                </c:pt>
                <c:pt idx="261">
                  <c:v>23.34467396950875</c:v>
                </c:pt>
                <c:pt idx="262">
                  <c:v>22.18729034443817</c:v>
                </c:pt>
                <c:pt idx="263">
                  <c:v>21.74403704121965</c:v>
                </c:pt>
                <c:pt idx="264">
                  <c:v>20.96834376058708</c:v>
                </c:pt>
                <c:pt idx="265">
                  <c:v>20.14340011293055</c:v>
                </c:pt>
                <c:pt idx="266">
                  <c:v>19.23226832298137</c:v>
                </c:pt>
                <c:pt idx="267">
                  <c:v>18.30882394127612</c:v>
                </c:pt>
                <c:pt idx="268">
                  <c:v>19.40464460756622</c:v>
                </c:pt>
                <c:pt idx="269">
                  <c:v>19.6508964426878</c:v>
                </c:pt>
                <c:pt idx="270">
                  <c:v>18.66588910220215</c:v>
                </c:pt>
                <c:pt idx="271">
                  <c:v>19.19533054771307</c:v>
                </c:pt>
                <c:pt idx="272">
                  <c:v>20.6235911914173</c:v>
                </c:pt>
                <c:pt idx="273">
                  <c:v>20.67835108393552</c:v>
                </c:pt>
                <c:pt idx="274">
                  <c:v>21.33288271261817</c:v>
                </c:pt>
                <c:pt idx="275">
                  <c:v>19.04202201222892</c:v>
                </c:pt>
                <c:pt idx="276">
                  <c:v>18.99353818788213</c:v>
                </c:pt>
                <c:pt idx="277">
                  <c:v>20.03594041133963</c:v>
                </c:pt>
                <c:pt idx="278">
                  <c:v>20.56926247915509</c:v>
                </c:pt>
                <c:pt idx="279">
                  <c:v>21.81772095608673</c:v>
                </c:pt>
                <c:pt idx="280">
                  <c:v>21.26015697609781</c:v>
                </c:pt>
                <c:pt idx="281">
                  <c:v>22.56922023346288</c:v>
                </c:pt>
                <c:pt idx="282">
                  <c:v>24.26615408560311</c:v>
                </c:pt>
                <c:pt idx="283">
                  <c:v>26.20550705947749</c:v>
                </c:pt>
                <c:pt idx="284">
                  <c:v>27.30851406336853</c:v>
                </c:pt>
                <c:pt idx="285">
                  <c:v>28.02365047248473</c:v>
                </c:pt>
                <c:pt idx="286">
                  <c:v>29.09029460811562</c:v>
                </c:pt>
                <c:pt idx="287">
                  <c:v>27.70850561423013</c:v>
                </c:pt>
                <c:pt idx="288">
                  <c:v>26.78731295163972</c:v>
                </c:pt>
                <c:pt idx="289">
                  <c:v>28.29031150639243</c:v>
                </c:pt>
                <c:pt idx="290">
                  <c:v>29.28422990550292</c:v>
                </c:pt>
                <c:pt idx="291">
                  <c:v>28.98120600333498</c:v>
                </c:pt>
                <c:pt idx="292">
                  <c:v>29.92664057809882</c:v>
                </c:pt>
                <c:pt idx="293">
                  <c:v>30.27814830461367</c:v>
                </c:pt>
                <c:pt idx="294">
                  <c:v>26.67822434685937</c:v>
                </c:pt>
                <c:pt idx="295">
                  <c:v>26.25399088382433</c:v>
                </c:pt>
                <c:pt idx="296">
                  <c:v>25.85399933296273</c:v>
                </c:pt>
                <c:pt idx="297">
                  <c:v>27.78123135075042</c:v>
                </c:pt>
                <c:pt idx="298">
                  <c:v>28.67818210116726</c:v>
                </c:pt>
                <c:pt idx="299">
                  <c:v>28.76302879377429</c:v>
                </c:pt>
                <c:pt idx="300">
                  <c:v>29.01756887159533</c:v>
                </c:pt>
                <c:pt idx="301">
                  <c:v>30.18118065591996</c:v>
                </c:pt>
                <c:pt idx="302">
                  <c:v>29.45392329071702</c:v>
                </c:pt>
                <c:pt idx="303">
                  <c:v>29.42968137854358</c:v>
                </c:pt>
                <c:pt idx="304">
                  <c:v>29.02968982768203</c:v>
                </c:pt>
                <c:pt idx="305">
                  <c:v>30.24178543635353</c:v>
                </c:pt>
                <c:pt idx="306">
                  <c:v>31.35691339633129</c:v>
                </c:pt>
                <c:pt idx="307">
                  <c:v>31.19934096720403</c:v>
                </c:pt>
                <c:pt idx="308">
                  <c:v>30.95692184546969</c:v>
                </c:pt>
                <c:pt idx="309">
                  <c:v>31.86599355197318</c:v>
                </c:pt>
                <c:pt idx="310">
                  <c:v>31.98720311284046</c:v>
                </c:pt>
                <c:pt idx="311">
                  <c:v>33.01748438021094</c:v>
                </c:pt>
                <c:pt idx="312">
                  <c:v>32.8235490828238</c:v>
                </c:pt>
                <c:pt idx="313">
                  <c:v>31.93871928849352</c:v>
                </c:pt>
                <c:pt idx="314">
                  <c:v>31.80538877153971</c:v>
                </c:pt>
                <c:pt idx="315">
                  <c:v>30.43572073374082</c:v>
                </c:pt>
                <c:pt idx="316">
                  <c:v>28.61757732073374</c:v>
                </c:pt>
                <c:pt idx="317">
                  <c:v>27.34487693162869</c:v>
                </c:pt>
                <c:pt idx="318">
                  <c:v>26.01157176209014</c:v>
                </c:pt>
                <c:pt idx="319">
                  <c:v>26.56913574207893</c:v>
                </c:pt>
                <c:pt idx="320">
                  <c:v>27.46608649249583</c:v>
                </c:pt>
                <c:pt idx="321">
                  <c:v>28.46000489160645</c:v>
                </c:pt>
                <c:pt idx="322">
                  <c:v>29.13877843246253</c:v>
                </c:pt>
                <c:pt idx="323">
                  <c:v>31.92659833240689</c:v>
                </c:pt>
                <c:pt idx="324">
                  <c:v>34.217459032796</c:v>
                </c:pt>
                <c:pt idx="325">
                  <c:v>33.79868000000001</c:v>
                </c:pt>
                <c:pt idx="326">
                  <c:v>33.70387304347828</c:v>
                </c:pt>
                <c:pt idx="327">
                  <c:v>34.61639</c:v>
                </c:pt>
                <c:pt idx="328">
                  <c:v>35.20893347826088</c:v>
                </c:pt>
                <c:pt idx="329">
                  <c:v>34.734898695652</c:v>
                </c:pt>
                <c:pt idx="330">
                  <c:v>34.91266173913029</c:v>
                </c:pt>
                <c:pt idx="331">
                  <c:v>36.32291521739131</c:v>
                </c:pt>
                <c:pt idx="332">
                  <c:v>36.48882739130414</c:v>
                </c:pt>
                <c:pt idx="333">
                  <c:v>37.15247608695653</c:v>
                </c:pt>
                <c:pt idx="334">
                  <c:v>36.90360782608695</c:v>
                </c:pt>
                <c:pt idx="335">
                  <c:v>36.5836343478261</c:v>
                </c:pt>
                <c:pt idx="336">
                  <c:v>31.41665521739131</c:v>
                </c:pt>
                <c:pt idx="337">
                  <c:v>27.79028913043478</c:v>
                </c:pt>
                <c:pt idx="338">
                  <c:v>28.89241999999992</c:v>
                </c:pt>
                <c:pt idx="339">
                  <c:v>26.8896230434782</c:v>
                </c:pt>
                <c:pt idx="340">
                  <c:v>26.90147391304349</c:v>
                </c:pt>
                <c:pt idx="341">
                  <c:v>27.38735956521739</c:v>
                </c:pt>
                <c:pt idx="342">
                  <c:v>25.51492217391305</c:v>
                </c:pt>
                <c:pt idx="343">
                  <c:v>25.87044826086957</c:v>
                </c:pt>
                <c:pt idx="344">
                  <c:v>27.88509608695652</c:v>
                </c:pt>
                <c:pt idx="345">
                  <c:v>29.56791956521739</c:v>
                </c:pt>
                <c:pt idx="346">
                  <c:v>29.01092869565224</c:v>
                </c:pt>
                <c:pt idx="347">
                  <c:v>30.21971739130432</c:v>
                </c:pt>
                <c:pt idx="348">
                  <c:v>30.96632217391288</c:v>
                </c:pt>
                <c:pt idx="349">
                  <c:v>29.71012999999997</c:v>
                </c:pt>
                <c:pt idx="350">
                  <c:v>29.56791956521739</c:v>
                </c:pt>
                <c:pt idx="351">
                  <c:v>31.14408521739131</c:v>
                </c:pt>
                <c:pt idx="352">
                  <c:v>30.97817304347822</c:v>
                </c:pt>
                <c:pt idx="353">
                  <c:v>31.87883913043478</c:v>
                </c:pt>
                <c:pt idx="354">
                  <c:v>31.66552347826078</c:v>
                </c:pt>
                <c:pt idx="355">
                  <c:v>31.38110260869566</c:v>
                </c:pt>
                <c:pt idx="356">
                  <c:v>33.41945217391294</c:v>
                </c:pt>
                <c:pt idx="357">
                  <c:v>33.075776956522</c:v>
                </c:pt>
                <c:pt idx="358">
                  <c:v>32.3528739130432</c:v>
                </c:pt>
                <c:pt idx="359">
                  <c:v>32.99282086956521</c:v>
                </c:pt>
                <c:pt idx="360">
                  <c:v>31.39295347826087</c:v>
                </c:pt>
                <c:pt idx="361">
                  <c:v>29.73383173913044</c:v>
                </c:pt>
                <c:pt idx="362">
                  <c:v>28.54874478260869</c:v>
                </c:pt>
                <c:pt idx="363">
                  <c:v>28.27617478260873</c:v>
                </c:pt>
                <c:pt idx="364">
                  <c:v>30.08935782608696</c:v>
                </c:pt>
                <c:pt idx="365">
                  <c:v>31.62997086956522</c:v>
                </c:pt>
                <c:pt idx="366">
                  <c:v>33.5853643478261</c:v>
                </c:pt>
                <c:pt idx="367">
                  <c:v>31.62997086956522</c:v>
                </c:pt>
                <c:pt idx="368">
                  <c:v>31.08483086956517</c:v>
                </c:pt>
                <c:pt idx="369">
                  <c:v>30.46858565217378</c:v>
                </c:pt>
                <c:pt idx="370">
                  <c:v>32.0329004347826</c:v>
                </c:pt>
                <c:pt idx="371">
                  <c:v>33.11132956521698</c:v>
                </c:pt>
                <c:pt idx="372">
                  <c:v>31.71292695652168</c:v>
                </c:pt>
                <c:pt idx="373">
                  <c:v>31.54701478260873</c:v>
                </c:pt>
                <c:pt idx="374">
                  <c:v>32.54248782608695</c:v>
                </c:pt>
                <c:pt idx="375">
                  <c:v>31.80773391304349</c:v>
                </c:pt>
                <c:pt idx="376">
                  <c:v>32.90986478260838</c:v>
                </c:pt>
                <c:pt idx="377">
                  <c:v>31.89458591847539</c:v>
                </c:pt>
                <c:pt idx="378">
                  <c:v>32.97967136050821</c:v>
                </c:pt>
                <c:pt idx="379">
                  <c:v>34.04166987824198</c:v>
                </c:pt>
                <c:pt idx="380">
                  <c:v>33.79925717310746</c:v>
                </c:pt>
                <c:pt idx="381">
                  <c:v>32.88732366331356</c:v>
                </c:pt>
                <c:pt idx="382">
                  <c:v>31.43284743250388</c:v>
                </c:pt>
                <c:pt idx="383">
                  <c:v>31.28278242456303</c:v>
                </c:pt>
                <c:pt idx="384">
                  <c:v>32.91041058761209</c:v>
                </c:pt>
                <c:pt idx="385">
                  <c:v>33.499127157226</c:v>
                </c:pt>
                <c:pt idx="386">
                  <c:v>35.11521185812601</c:v>
                </c:pt>
                <c:pt idx="387">
                  <c:v>35.48460264690312</c:v>
                </c:pt>
                <c:pt idx="388">
                  <c:v>35.87708035997883</c:v>
                </c:pt>
                <c:pt idx="389">
                  <c:v>35.88862382212811</c:v>
                </c:pt>
                <c:pt idx="390">
                  <c:v>34.42260412916888</c:v>
                </c:pt>
                <c:pt idx="391">
                  <c:v>34.5726691371096</c:v>
                </c:pt>
                <c:pt idx="392">
                  <c:v>35.84244997353095</c:v>
                </c:pt>
                <c:pt idx="393">
                  <c:v>35.91171074642668</c:v>
                </c:pt>
                <c:pt idx="394">
                  <c:v>36.6043184753838</c:v>
                </c:pt>
                <c:pt idx="395">
                  <c:v>38.55516357861279</c:v>
                </c:pt>
                <c:pt idx="396">
                  <c:v>39.95192249867627</c:v>
                </c:pt>
                <c:pt idx="397">
                  <c:v>41.04855140285866</c:v>
                </c:pt>
                <c:pt idx="398">
                  <c:v>40.3790305982001</c:v>
                </c:pt>
                <c:pt idx="399">
                  <c:v>40.20587866596083</c:v>
                </c:pt>
                <c:pt idx="400">
                  <c:v>37.83946892535725</c:v>
                </c:pt>
                <c:pt idx="401">
                  <c:v>37.4469912122816</c:v>
                </c:pt>
                <c:pt idx="402">
                  <c:v>37.4354477501321</c:v>
                </c:pt>
                <c:pt idx="403">
                  <c:v>35.95788459502338</c:v>
                </c:pt>
                <c:pt idx="404">
                  <c:v>38.75140243515087</c:v>
                </c:pt>
                <c:pt idx="405">
                  <c:v>39.59407517204871</c:v>
                </c:pt>
                <c:pt idx="406">
                  <c:v>40.5637259925889</c:v>
                </c:pt>
                <c:pt idx="407">
                  <c:v>41.6488114346215</c:v>
                </c:pt>
                <c:pt idx="408">
                  <c:v>43.29952652196931</c:v>
                </c:pt>
                <c:pt idx="409">
                  <c:v>44.04985156167248</c:v>
                </c:pt>
                <c:pt idx="410">
                  <c:v>45.98915320275278</c:v>
                </c:pt>
                <c:pt idx="411">
                  <c:v>44.53467697194272</c:v>
                </c:pt>
                <c:pt idx="412">
                  <c:v>41.91431106405506</c:v>
                </c:pt>
                <c:pt idx="413">
                  <c:v>42.34141916357849</c:v>
                </c:pt>
                <c:pt idx="414">
                  <c:v>42.7223534145053</c:v>
                </c:pt>
                <c:pt idx="415">
                  <c:v>45.6543928004235</c:v>
                </c:pt>
                <c:pt idx="416">
                  <c:v>47.55906405505528</c:v>
                </c:pt>
                <c:pt idx="417">
                  <c:v>48.50562795129669</c:v>
                </c:pt>
                <c:pt idx="418">
                  <c:v>51.04518962413985</c:v>
                </c:pt>
                <c:pt idx="419">
                  <c:v>51.29914579142413</c:v>
                </c:pt>
                <c:pt idx="420">
                  <c:v>53.09992588671255</c:v>
                </c:pt>
                <c:pt idx="421">
                  <c:v>48.13623716251986</c:v>
                </c:pt>
                <c:pt idx="422">
                  <c:v>45.36580624669137</c:v>
                </c:pt>
                <c:pt idx="423">
                  <c:v>42.41067993647433</c:v>
                </c:pt>
                <c:pt idx="424">
                  <c:v>44.80017660137624</c:v>
                </c:pt>
                <c:pt idx="425">
                  <c:v>41.3255944944415</c:v>
                </c:pt>
                <c:pt idx="426">
                  <c:v>34.97669031233455</c:v>
                </c:pt>
                <c:pt idx="427">
                  <c:v>36.30418845950203</c:v>
                </c:pt>
                <c:pt idx="428">
                  <c:v>39.47864055055585</c:v>
                </c:pt>
                <c:pt idx="429">
                  <c:v>37.019883112758</c:v>
                </c:pt>
                <c:pt idx="430">
                  <c:v>37.7271492063492</c:v>
                </c:pt>
                <c:pt idx="431">
                  <c:v>41.2665118279571</c:v>
                </c:pt>
                <c:pt idx="432">
                  <c:v>42.6063336405531</c:v>
                </c:pt>
                <c:pt idx="433">
                  <c:v>43.70052145417306</c:v>
                </c:pt>
                <c:pt idx="434">
                  <c:v>42.3383692780338</c:v>
                </c:pt>
                <c:pt idx="435">
                  <c:v>40.84223492063492</c:v>
                </c:pt>
                <c:pt idx="436">
                  <c:v>42.51701218638</c:v>
                </c:pt>
                <c:pt idx="437">
                  <c:v>45.29714244751664</c:v>
                </c:pt>
                <c:pt idx="438">
                  <c:v>48.43455852534549</c:v>
                </c:pt>
                <c:pt idx="439">
                  <c:v>50.75691633384538</c:v>
                </c:pt>
                <c:pt idx="440">
                  <c:v>51.82877378392217</c:v>
                </c:pt>
                <c:pt idx="441">
                  <c:v>52.442858781362</c:v>
                </c:pt>
                <c:pt idx="442">
                  <c:v>50.60060378904222</c:v>
                </c:pt>
                <c:pt idx="443">
                  <c:v>53.24675186891961</c:v>
                </c:pt>
                <c:pt idx="444">
                  <c:v>49.38359897593445</c:v>
                </c:pt>
                <c:pt idx="445">
                  <c:v>49.08213906810036</c:v>
                </c:pt>
                <c:pt idx="446">
                  <c:v>51.24818433179723</c:v>
                </c:pt>
                <c:pt idx="447">
                  <c:v>48.4122281618021</c:v>
                </c:pt>
                <c:pt idx="448">
                  <c:v>48.70252288786493</c:v>
                </c:pt>
                <c:pt idx="449">
                  <c:v>45.96705335381449</c:v>
                </c:pt>
                <c:pt idx="450">
                  <c:v>46.62579907834101</c:v>
                </c:pt>
                <c:pt idx="451">
                  <c:v>50.0088491551459</c:v>
                </c:pt>
                <c:pt idx="452">
                  <c:v>52.35353732718895</c:v>
                </c:pt>
                <c:pt idx="453">
                  <c:v>53.33607332309249</c:v>
                </c:pt>
                <c:pt idx="454">
                  <c:v>57.1880610343061</c:v>
                </c:pt>
                <c:pt idx="455">
                  <c:v>56.81961003584202</c:v>
                </c:pt>
                <c:pt idx="456">
                  <c:v>58.07011039426531</c:v>
                </c:pt>
                <c:pt idx="457">
                  <c:v>58.69536057347671</c:v>
                </c:pt>
                <c:pt idx="458">
                  <c:v>56.48465458269286</c:v>
                </c:pt>
                <c:pt idx="459">
                  <c:v>57.75748530465949</c:v>
                </c:pt>
                <c:pt idx="460">
                  <c:v>59.90120020481299</c:v>
                </c:pt>
                <c:pt idx="461">
                  <c:v>62.83764301075238</c:v>
                </c:pt>
                <c:pt idx="462">
                  <c:v>64.26678627752113</c:v>
                </c:pt>
                <c:pt idx="463">
                  <c:v>64.37843809523767</c:v>
                </c:pt>
                <c:pt idx="464">
                  <c:v>66.81244772145362</c:v>
                </c:pt>
                <c:pt idx="465">
                  <c:v>64.85854091141806</c:v>
                </c:pt>
                <c:pt idx="466">
                  <c:v>62.36870537634408</c:v>
                </c:pt>
                <c:pt idx="467">
                  <c:v>64.88087127496102</c:v>
                </c:pt>
                <c:pt idx="468">
                  <c:v>64.52358545826934</c:v>
                </c:pt>
                <c:pt idx="469">
                  <c:v>61.93326328725014</c:v>
                </c:pt>
                <c:pt idx="470">
                  <c:v>60.44829411162299</c:v>
                </c:pt>
                <c:pt idx="471">
                  <c:v>59.89003502304148</c:v>
                </c:pt>
                <c:pt idx="472">
                  <c:v>57.88030230414747</c:v>
                </c:pt>
                <c:pt idx="473">
                  <c:v>57.76865048643116</c:v>
                </c:pt>
                <c:pt idx="474">
                  <c:v>56.17202949308744</c:v>
                </c:pt>
                <c:pt idx="475">
                  <c:v>53.43655995903735</c:v>
                </c:pt>
                <c:pt idx="476">
                  <c:v>53.78268059395801</c:v>
                </c:pt>
                <c:pt idx="477">
                  <c:v>53.68219395801331</c:v>
                </c:pt>
                <c:pt idx="478">
                  <c:v>55.9487258576549</c:v>
                </c:pt>
                <c:pt idx="479">
                  <c:v>57.590007578085</c:v>
                </c:pt>
                <c:pt idx="480">
                  <c:v>55.12250240655416</c:v>
                </c:pt>
                <c:pt idx="481">
                  <c:v>55.3346408602148</c:v>
                </c:pt>
                <c:pt idx="482">
                  <c:v>57.6290857142858</c:v>
                </c:pt>
                <c:pt idx="483">
                  <c:v>59.54356547619037</c:v>
                </c:pt>
                <c:pt idx="484">
                  <c:v>61.05784325396797</c:v>
                </c:pt>
                <c:pt idx="485">
                  <c:v>62.409876984127</c:v>
                </c:pt>
                <c:pt idx="486">
                  <c:v>62.26926547619048</c:v>
                </c:pt>
                <c:pt idx="487">
                  <c:v>59.164996031746</c:v>
                </c:pt>
                <c:pt idx="488">
                  <c:v>55.54154563492065</c:v>
                </c:pt>
                <c:pt idx="489">
                  <c:v>55.6280757936509</c:v>
                </c:pt>
                <c:pt idx="490">
                  <c:v>57.2829650793651</c:v>
                </c:pt>
                <c:pt idx="491">
                  <c:v>57.98602261904735</c:v>
                </c:pt>
                <c:pt idx="492">
                  <c:v>58.19153174603196</c:v>
                </c:pt>
                <c:pt idx="493">
                  <c:v>58.6025500000001</c:v>
                </c:pt>
                <c:pt idx="494">
                  <c:v>61.30661746031706</c:v>
                </c:pt>
                <c:pt idx="495">
                  <c:v>63.62129920634921</c:v>
                </c:pt>
                <c:pt idx="496">
                  <c:v>65.968429761905</c:v>
                </c:pt>
                <c:pt idx="497">
                  <c:v>69.2241269841273</c:v>
                </c:pt>
                <c:pt idx="498">
                  <c:v>70.18677499999963</c:v>
                </c:pt>
                <c:pt idx="499">
                  <c:v>70.88983253968195</c:v>
                </c:pt>
                <c:pt idx="500">
                  <c:v>69.95963333333334</c:v>
                </c:pt>
                <c:pt idx="501">
                  <c:v>68.55351825396825</c:v>
                </c:pt>
                <c:pt idx="502">
                  <c:v>67.95862341269841</c:v>
                </c:pt>
                <c:pt idx="503">
                  <c:v>69.05106666666668</c:v>
                </c:pt>
                <c:pt idx="504">
                  <c:v>68.11005119047586</c:v>
                </c:pt>
                <c:pt idx="505">
                  <c:v>66.47679444444445</c:v>
                </c:pt>
                <c:pt idx="506">
                  <c:v>65.86026706349207</c:v>
                </c:pt>
                <c:pt idx="507">
                  <c:v>68.61841587301585</c:v>
                </c:pt>
                <c:pt idx="508">
                  <c:v>71.97145952380954</c:v>
                </c:pt>
                <c:pt idx="509">
                  <c:v>72.72859841269779</c:v>
                </c:pt>
                <c:pt idx="510">
                  <c:v>73.52900238095235</c:v>
                </c:pt>
                <c:pt idx="511">
                  <c:v>72.00390833333303</c:v>
                </c:pt>
                <c:pt idx="512">
                  <c:v>73.69124642857143</c:v>
                </c:pt>
                <c:pt idx="513">
                  <c:v>75.19470793650751</c:v>
                </c:pt>
                <c:pt idx="514">
                  <c:v>71.5496250000003</c:v>
                </c:pt>
                <c:pt idx="515">
                  <c:v>70.15432619047584</c:v>
                </c:pt>
                <c:pt idx="516">
                  <c:v>68.33719285714285</c:v>
                </c:pt>
                <c:pt idx="517">
                  <c:v>65.4276162698416</c:v>
                </c:pt>
                <c:pt idx="518">
                  <c:v>61.95559365079337</c:v>
                </c:pt>
                <c:pt idx="519">
                  <c:v>58.90540555555555</c:v>
                </c:pt>
                <c:pt idx="520">
                  <c:v>57.60745317460307</c:v>
                </c:pt>
                <c:pt idx="521">
                  <c:v>57.05582341269812</c:v>
                </c:pt>
                <c:pt idx="522">
                  <c:v>56.00664523809525</c:v>
                </c:pt>
                <c:pt idx="523">
                  <c:v>56.10399166666639</c:v>
                </c:pt>
                <c:pt idx="524">
                  <c:v>55.82276865079344</c:v>
                </c:pt>
                <c:pt idx="525">
                  <c:v>54.78440674603176</c:v>
                </c:pt>
                <c:pt idx="526">
                  <c:v>55.93093134920635</c:v>
                </c:pt>
                <c:pt idx="527">
                  <c:v>55.70378968253976</c:v>
                </c:pt>
                <c:pt idx="528">
                  <c:v>54.53563253968255</c:v>
                </c:pt>
                <c:pt idx="529">
                  <c:v>57.91030873015886</c:v>
                </c:pt>
                <c:pt idx="530">
                  <c:v>60.08437896825397</c:v>
                </c:pt>
                <c:pt idx="531">
                  <c:v>59.26234246031746</c:v>
                </c:pt>
                <c:pt idx="532">
                  <c:v>59.58683055555544</c:v>
                </c:pt>
                <c:pt idx="533">
                  <c:v>58.40785714285715</c:v>
                </c:pt>
                <c:pt idx="534">
                  <c:v>54.23478079694418</c:v>
                </c:pt>
                <c:pt idx="535">
                  <c:v>50.18583943436445</c:v>
                </c:pt>
                <c:pt idx="536">
                  <c:v>47.630273847074</c:v>
                </c:pt>
                <c:pt idx="537">
                  <c:v>49.36553443103649</c:v>
                </c:pt>
                <c:pt idx="538">
                  <c:v>51.90006655670311</c:v>
                </c:pt>
                <c:pt idx="539">
                  <c:v>54.8447511840341</c:v>
                </c:pt>
                <c:pt idx="540">
                  <c:v>54.28736445100324</c:v>
                </c:pt>
                <c:pt idx="541">
                  <c:v>55.01301887702444</c:v>
                </c:pt>
                <c:pt idx="542">
                  <c:v>58.0313206200384</c:v>
                </c:pt>
                <c:pt idx="543">
                  <c:v>58.39940619845476</c:v>
                </c:pt>
                <c:pt idx="544">
                  <c:v>57.20049888589865</c:v>
                </c:pt>
                <c:pt idx="545">
                  <c:v>56.81137984585853</c:v>
                </c:pt>
                <c:pt idx="546">
                  <c:v>61.081172555488</c:v>
                </c:pt>
                <c:pt idx="547">
                  <c:v>63.65777160440224</c:v>
                </c:pt>
                <c:pt idx="548">
                  <c:v>62.2695631372322</c:v>
                </c:pt>
                <c:pt idx="549">
                  <c:v>61.6911429425782</c:v>
                </c:pt>
                <c:pt idx="550">
                  <c:v>62.2485296756084</c:v>
                </c:pt>
                <c:pt idx="551">
                  <c:v>62.8479833318862</c:v>
                </c:pt>
                <c:pt idx="552">
                  <c:v>61.06013909386425</c:v>
                </c:pt>
                <c:pt idx="553">
                  <c:v>63.4053700649169</c:v>
                </c:pt>
                <c:pt idx="554">
                  <c:v>66.3710881538707</c:v>
                </c:pt>
                <c:pt idx="555">
                  <c:v>65.30889834186939</c:v>
                </c:pt>
                <c:pt idx="556">
                  <c:v>67.4122445042493</c:v>
                </c:pt>
                <c:pt idx="557">
                  <c:v>66.72865700147581</c:v>
                </c:pt>
                <c:pt idx="558">
                  <c:v>69.08440470334042</c:v>
                </c:pt>
                <c:pt idx="559">
                  <c:v>68.89510354872627</c:v>
                </c:pt>
                <c:pt idx="560">
                  <c:v>71.14568394247185</c:v>
                </c:pt>
                <c:pt idx="561">
                  <c:v>74.27966972441666</c:v>
                </c:pt>
                <c:pt idx="562">
                  <c:v>75.41547665210125</c:v>
                </c:pt>
                <c:pt idx="563">
                  <c:v>75.04739107368447</c:v>
                </c:pt>
                <c:pt idx="564">
                  <c:v>75.92027973107232</c:v>
                </c:pt>
                <c:pt idx="565">
                  <c:v>71.60842009819525</c:v>
                </c:pt>
                <c:pt idx="566">
                  <c:v>69.71540855205345</c:v>
                </c:pt>
                <c:pt idx="567">
                  <c:v>68.52701797030991</c:v>
                </c:pt>
                <c:pt idx="568">
                  <c:v>69.9047097066682</c:v>
                </c:pt>
                <c:pt idx="569">
                  <c:v>72.4918254863947</c:v>
                </c:pt>
                <c:pt idx="570">
                  <c:v>73.86951722275275</c:v>
                </c:pt>
                <c:pt idx="571">
                  <c:v>76.37249915598323</c:v>
                </c:pt>
                <c:pt idx="572">
                  <c:v>77.29797146743061</c:v>
                </c:pt>
                <c:pt idx="573">
                  <c:v>77.45572242960905</c:v>
                </c:pt>
                <c:pt idx="574">
                  <c:v>77.18228742849922</c:v>
                </c:pt>
                <c:pt idx="575">
                  <c:v>81.86223263979315</c:v>
                </c:pt>
                <c:pt idx="576">
                  <c:v>83.5764597621321</c:v>
                </c:pt>
                <c:pt idx="577">
                  <c:v>88.01452016475195</c:v>
                </c:pt>
                <c:pt idx="578">
                  <c:v>91.36935729374628</c:v>
                </c:pt>
                <c:pt idx="579">
                  <c:v>89.6130632481603</c:v>
                </c:pt>
                <c:pt idx="580">
                  <c:v>92.47361402899562</c:v>
                </c:pt>
                <c:pt idx="581">
                  <c:v>91.726926141351</c:v>
                </c:pt>
                <c:pt idx="582">
                  <c:v>86.18460900348215</c:v>
                </c:pt>
                <c:pt idx="583">
                  <c:v>86.69992881326451</c:v>
                </c:pt>
                <c:pt idx="584">
                  <c:v>87.72005170201888</c:v>
                </c:pt>
                <c:pt idx="585">
                  <c:v>89.9390819033288</c:v>
                </c:pt>
                <c:pt idx="586">
                  <c:v>89.54046604088191</c:v>
                </c:pt>
                <c:pt idx="587">
                  <c:v>90.74568213169313</c:v>
                </c:pt>
                <c:pt idx="588">
                  <c:v>86.45146681653264</c:v>
                </c:pt>
                <c:pt idx="589">
                  <c:v>83.71694291301097</c:v>
                </c:pt>
                <c:pt idx="590">
                  <c:v>86.45146681653264</c:v>
                </c:pt>
                <c:pt idx="591">
                  <c:v>84.27397556002428</c:v>
                </c:pt>
                <c:pt idx="592">
                  <c:v>86.59325694486382</c:v>
                </c:pt>
                <c:pt idx="593">
                  <c:v>90.7558099980028</c:v>
                </c:pt>
                <c:pt idx="594">
                  <c:v>92.9130455218926</c:v>
                </c:pt>
                <c:pt idx="595">
                  <c:v>96.36664793337762</c:v>
                </c:pt>
                <c:pt idx="596">
                  <c:v>101.0355943019837</c:v>
                </c:pt>
                <c:pt idx="597">
                  <c:v>100.9444435051998</c:v>
                </c:pt>
                <c:pt idx="598">
                  <c:v>97.88582787977846</c:v>
                </c:pt>
                <c:pt idx="599">
                  <c:v>96.78189045206058</c:v>
                </c:pt>
                <c:pt idx="600">
                  <c:v>102.514262783148</c:v>
                </c:pt>
                <c:pt idx="601">
                  <c:v>106.6160486384304</c:v>
                </c:pt>
                <c:pt idx="602">
                  <c:v>110.6469394295483</c:v>
                </c:pt>
                <c:pt idx="603">
                  <c:v>110.3734870391957</c:v>
                </c:pt>
                <c:pt idx="604">
                  <c:v>114.4043778303135</c:v>
                </c:pt>
                <c:pt idx="605">
                  <c:v>117.8073409102521</c:v>
                </c:pt>
                <c:pt idx="606">
                  <c:v>121.6964415730388</c:v>
                </c:pt>
                <c:pt idx="607">
                  <c:v>123.4789460434826</c:v>
                </c:pt>
                <c:pt idx="608">
                  <c:v>119.3265208566528</c:v>
                </c:pt>
                <c:pt idx="609">
                  <c:v>126.8819091234212</c:v>
                </c:pt>
                <c:pt idx="610">
                  <c:v>127.5402204335286</c:v>
                </c:pt>
                <c:pt idx="611">
                  <c:v>129.6569444921808</c:v>
                </c:pt>
                <c:pt idx="612">
                  <c:v>135.3082938927936</c:v>
                </c:pt>
                <c:pt idx="613">
                  <c:v>135.024713636131</c:v>
                </c:pt>
                <c:pt idx="614">
                  <c:v>136.1590346627772</c:v>
                </c:pt>
                <c:pt idx="615">
                  <c:v>124.1575130862088</c:v>
                </c:pt>
                <c:pt idx="616">
                  <c:v>120.5722484127018</c:v>
                </c:pt>
                <c:pt idx="617">
                  <c:v>117.0983902685982</c:v>
                </c:pt>
                <c:pt idx="618">
                  <c:v>109.4923626702833</c:v>
                </c:pt>
                <c:pt idx="619">
                  <c:v>109.5328741355203</c:v>
                </c:pt>
                <c:pt idx="620">
                  <c:v>111.4470408679861</c:v>
                </c:pt>
                <c:pt idx="621">
                  <c:v>106.605920772121</c:v>
                </c:pt>
                <c:pt idx="622">
                  <c:v>97.69339841990094</c:v>
                </c:pt>
                <c:pt idx="623">
                  <c:v>89.86455776278085</c:v>
                </c:pt>
                <c:pt idx="624">
                  <c:v>99.15181116844605</c:v>
                </c:pt>
                <c:pt idx="625">
                  <c:v>92.87253405665409</c:v>
                </c:pt>
                <c:pt idx="626">
                  <c:v>81.9445663088766</c:v>
                </c:pt>
                <c:pt idx="627">
                  <c:v>70.165857791113</c:v>
                </c:pt>
                <c:pt idx="628">
                  <c:v>63.61312828896951</c:v>
                </c:pt>
                <c:pt idx="629">
                  <c:v>58.26561487763755</c:v>
                </c:pt>
                <c:pt idx="630">
                  <c:v>56.97937585635128</c:v>
                </c:pt>
                <c:pt idx="631">
                  <c:v>50.87227247181875</c:v>
                </c:pt>
                <c:pt idx="632">
                  <c:v>45.13990014073201</c:v>
                </c:pt>
                <c:pt idx="633">
                  <c:v>44.16762497503515</c:v>
                </c:pt>
                <c:pt idx="634">
                  <c:v>41.59514693246263</c:v>
                </c:pt>
                <c:pt idx="635">
                  <c:v>37.04773495956849</c:v>
                </c:pt>
                <c:pt idx="636">
                  <c:v>38.28333464930818</c:v>
                </c:pt>
                <c:pt idx="637">
                  <c:v>32.24712632894116</c:v>
                </c:pt>
                <c:pt idx="638">
                  <c:v>32.28095181716908</c:v>
                </c:pt>
                <c:pt idx="639">
                  <c:v>40.49348615856473</c:v>
                </c:pt>
                <c:pt idx="640">
                  <c:v>38.86724173452598</c:v>
                </c:pt>
                <c:pt idx="641">
                  <c:v>38.83674965157525</c:v>
                </c:pt>
                <c:pt idx="642">
                  <c:v>41.26595225998322</c:v>
                </c:pt>
                <c:pt idx="643">
                  <c:v>40.06659699725456</c:v>
                </c:pt>
                <c:pt idx="644">
                  <c:v>41.14398392818026</c:v>
                </c:pt>
                <c:pt idx="645">
                  <c:v>37.8101828589008</c:v>
                </c:pt>
                <c:pt idx="646">
                  <c:v>39.2331467299348</c:v>
                </c:pt>
                <c:pt idx="647">
                  <c:v>41.98759822315033</c:v>
                </c:pt>
                <c:pt idx="648">
                  <c:v>43.08531320937647</c:v>
                </c:pt>
                <c:pt idx="649">
                  <c:v>45.24008707122751</c:v>
                </c:pt>
                <c:pt idx="650">
                  <c:v>50.28144478574756</c:v>
                </c:pt>
                <c:pt idx="651">
                  <c:v>48.28929536630045</c:v>
                </c:pt>
                <c:pt idx="652">
                  <c:v>49.65127507143274</c:v>
                </c:pt>
                <c:pt idx="653">
                  <c:v>49.864719652088</c:v>
                </c:pt>
                <c:pt idx="654">
                  <c:v>47.43551704368011</c:v>
                </c:pt>
                <c:pt idx="655">
                  <c:v>48.60438022345796</c:v>
                </c:pt>
                <c:pt idx="656">
                  <c:v>53.0562243342639</c:v>
                </c:pt>
                <c:pt idx="657">
                  <c:v>56.1155966569869</c:v>
                </c:pt>
                <c:pt idx="658">
                  <c:v>57.04052317315895</c:v>
                </c:pt>
                <c:pt idx="659">
                  <c:v>60.33366813183724</c:v>
                </c:pt>
                <c:pt idx="660">
                  <c:v>64.7448561320425</c:v>
                </c:pt>
                <c:pt idx="661">
                  <c:v>67.0622544362977</c:v>
                </c:pt>
                <c:pt idx="662">
                  <c:v>68.66817080503563</c:v>
                </c:pt>
                <c:pt idx="663">
                  <c:v>67.00127027039623</c:v>
                </c:pt>
                <c:pt idx="664">
                  <c:v>67.96685289716905</c:v>
                </c:pt>
                <c:pt idx="665">
                  <c:v>61.86843630702396</c:v>
                </c:pt>
                <c:pt idx="666">
                  <c:v>59.01234453730593</c:v>
                </c:pt>
                <c:pt idx="667">
                  <c:v>63.464188648112</c:v>
                </c:pt>
                <c:pt idx="668">
                  <c:v>66.49306888788415</c:v>
                </c:pt>
                <c:pt idx="669">
                  <c:v>69.9996584272181</c:v>
                </c:pt>
                <c:pt idx="670">
                  <c:v>70.87376480513848</c:v>
                </c:pt>
                <c:pt idx="671">
                  <c:v>69.64391745945898</c:v>
                </c:pt>
                <c:pt idx="672">
                  <c:v>71.17868563464555</c:v>
                </c:pt>
                <c:pt idx="673">
                  <c:v>66.85897388329285</c:v>
                </c:pt>
                <c:pt idx="674">
                  <c:v>68.33275789257733</c:v>
                </c:pt>
                <c:pt idx="675">
                  <c:v>68.75964705388786</c:v>
                </c:pt>
                <c:pt idx="676">
                  <c:v>67.89570470361755</c:v>
                </c:pt>
                <c:pt idx="677">
                  <c:v>65.1819093210029</c:v>
                </c:pt>
                <c:pt idx="678">
                  <c:v>67.40783137640547</c:v>
                </c:pt>
                <c:pt idx="679">
                  <c:v>70.76196050098586</c:v>
                </c:pt>
                <c:pt idx="680">
                  <c:v>76.02692682381125</c:v>
                </c:pt>
                <c:pt idx="681">
                  <c:v>76.88070514643087</c:v>
                </c:pt>
                <c:pt idx="682">
                  <c:v>76.54529223397361</c:v>
                </c:pt>
                <c:pt idx="683">
                  <c:v>75.67118585605218</c:v>
                </c:pt>
                <c:pt idx="684">
                  <c:v>75.57970960720061</c:v>
                </c:pt>
                <c:pt idx="685">
                  <c:v>74.54297878687588</c:v>
                </c:pt>
                <c:pt idx="686">
                  <c:v>74.72593128457993</c:v>
                </c:pt>
                <c:pt idx="687">
                  <c:v>72.95739047343815</c:v>
                </c:pt>
                <c:pt idx="688">
                  <c:v>69.63375343180897</c:v>
                </c:pt>
                <c:pt idx="689">
                  <c:v>71.08720938579372</c:v>
                </c:pt>
                <c:pt idx="690">
                  <c:v>74.01</c:v>
                </c:pt>
                <c:pt idx="691">
                  <c:v>77.97</c:v>
                </c:pt>
                <c:pt idx="692">
                  <c:v>77.9</c:v>
                </c:pt>
                <c:pt idx="693">
                  <c:v>74.29</c:v>
                </c:pt>
                <c:pt idx="694">
                  <c:v>71.29</c:v>
                </c:pt>
                <c:pt idx="695">
                  <c:v>70.76</c:v>
                </c:pt>
                <c:pt idx="696">
                  <c:v>70.13</c:v>
                </c:pt>
                <c:pt idx="697">
                  <c:v>72.87</c:v>
                </c:pt>
                <c:pt idx="698">
                  <c:v>75.51</c:v>
                </c:pt>
                <c:pt idx="699">
                  <c:v>75.78</c:v>
                </c:pt>
                <c:pt idx="700">
                  <c:v>77.34</c:v>
                </c:pt>
                <c:pt idx="701">
                  <c:v>77.26</c:v>
                </c:pt>
                <c:pt idx="702">
                  <c:v>76.76</c:v>
                </c:pt>
                <c:pt idx="703">
                  <c:v>77.77</c:v>
                </c:pt>
                <c:pt idx="704">
                  <c:v>81.52</c:v>
                </c:pt>
                <c:pt idx="705">
                  <c:v>81.64</c:v>
                </c:pt>
                <c:pt idx="706">
                  <c:v>80.29</c:v>
                </c:pt>
                <c:pt idx="707">
                  <c:v>81.27</c:v>
                </c:pt>
                <c:pt idx="708">
                  <c:v>79.9</c:v>
                </c:pt>
                <c:pt idx="709">
                  <c:v>73.88</c:v>
                </c:pt>
                <c:pt idx="710">
                  <c:v>68.48</c:v>
                </c:pt>
                <c:pt idx="711">
                  <c:v>65.45</c:v>
                </c:pt>
                <c:pt idx="712">
                  <c:v>68.26</c:v>
                </c:pt>
                <c:pt idx="713">
                  <c:v>69.07</c:v>
                </c:pt>
                <c:pt idx="714">
                  <c:v>71.77</c:v>
                </c:pt>
                <c:pt idx="715">
                  <c:v>72.96000000000002</c:v>
                </c:pt>
                <c:pt idx="716">
                  <c:v>72.44000000000002</c:v>
                </c:pt>
                <c:pt idx="717">
                  <c:v>71.58</c:v>
                </c:pt>
                <c:pt idx="718">
                  <c:v>71.62</c:v>
                </c:pt>
                <c:pt idx="719">
                  <c:v>72.01</c:v>
                </c:pt>
                <c:pt idx="720">
                  <c:v>73.15</c:v>
                </c:pt>
                <c:pt idx="721">
                  <c:v>76.75000000000001</c:v>
                </c:pt>
                <c:pt idx="722">
                  <c:v>75.9</c:v>
                </c:pt>
                <c:pt idx="723">
                  <c:v>72.28</c:v>
                </c:pt>
                <c:pt idx="724">
                  <c:v>69.39</c:v>
                </c:pt>
                <c:pt idx="725">
                  <c:v>71.02</c:v>
                </c:pt>
                <c:pt idx="726">
                  <c:v>71.72</c:v>
                </c:pt>
                <c:pt idx="727">
                  <c:v>72.97</c:v>
                </c:pt>
                <c:pt idx="728">
                  <c:v>71.11</c:v>
                </c:pt>
                <c:pt idx="729">
                  <c:v>72.59</c:v>
                </c:pt>
                <c:pt idx="730">
                  <c:v>77.24000000000002</c:v>
                </c:pt>
                <c:pt idx="731">
                  <c:v>77.35</c:v>
                </c:pt>
                <c:pt idx="732">
                  <c:v>75.79</c:v>
                </c:pt>
                <c:pt idx="733">
                  <c:v>76.21000000000002</c:v>
                </c:pt>
                <c:pt idx="734">
                  <c:v>78.4</c:v>
                </c:pt>
                <c:pt idx="735">
                  <c:v>83.24000000000002</c:v>
                </c:pt>
                <c:pt idx="736">
                  <c:v>80.4</c:v>
                </c:pt>
                <c:pt idx="737">
                  <c:v>78.62</c:v>
                </c:pt>
                <c:pt idx="738">
                  <c:v>82.01</c:v>
                </c:pt>
                <c:pt idx="739">
                  <c:v>85.85</c:v>
                </c:pt>
                <c:pt idx="740">
                  <c:v>85.67999999999998</c:v>
                </c:pt>
                <c:pt idx="741">
                  <c:v>86.37</c:v>
                </c:pt>
                <c:pt idx="742">
                  <c:v>87.51</c:v>
                </c:pt>
                <c:pt idx="743">
                  <c:v>85.9666578746735</c:v>
                </c:pt>
                <c:pt idx="744">
                  <c:v>86.34046872250903</c:v>
                </c:pt>
                <c:pt idx="745">
                  <c:v>87.60945817963579</c:v>
                </c:pt>
                <c:pt idx="746">
                  <c:v>85.74040394045722</c:v>
                </c:pt>
                <c:pt idx="747">
                  <c:v>89.16372433642702</c:v>
                </c:pt>
                <c:pt idx="748">
                  <c:v>88.68170508527082</c:v>
                </c:pt>
                <c:pt idx="749">
                  <c:v>87.79636360355428</c:v>
                </c:pt>
                <c:pt idx="750">
                  <c:v>92.60671898754735</c:v>
                </c:pt>
                <c:pt idx="751">
                  <c:v>100.1616329648616</c:v>
                </c:pt>
                <c:pt idx="752">
                  <c:v>103.8997414432202</c:v>
                </c:pt>
                <c:pt idx="753">
                  <c:v>101.0863229568765</c:v>
                </c:pt>
                <c:pt idx="754">
                  <c:v>102.9357029409067</c:v>
                </c:pt>
                <c:pt idx="755">
                  <c:v>104.8539428179588</c:v>
                </c:pt>
                <c:pt idx="756">
                  <c:v>109.9200635188925</c:v>
                </c:pt>
                <c:pt idx="757">
                  <c:v>113.0876185979227</c:v>
                </c:pt>
              </c:numCache>
            </c:numRef>
          </c:val>
          <c:smooth val="0"/>
        </c:ser>
        <c:dLbls>
          <c:showLegendKey val="0"/>
          <c:showVal val="0"/>
          <c:showCatName val="0"/>
          <c:showSerName val="0"/>
          <c:showPercent val="0"/>
          <c:showBubbleSize val="0"/>
        </c:dLbls>
        <c:marker val="1"/>
        <c:smooth val="0"/>
        <c:axId val="534967304"/>
        <c:axId val="534970344"/>
      </c:lineChart>
      <c:dateAx>
        <c:axId val="534967304"/>
        <c:scaling>
          <c:orientation val="minMax"/>
          <c:min val="32514.0"/>
        </c:scaling>
        <c:delete val="0"/>
        <c:axPos val="b"/>
        <c:numFmt formatCode="mmm\ dd\,\ yyyy" sourceLinked="0"/>
        <c:majorTickMark val="out"/>
        <c:minorTickMark val="none"/>
        <c:tickLblPos val="nextTo"/>
        <c:crossAx val="534970344"/>
        <c:crosses val="autoZero"/>
        <c:auto val="1"/>
        <c:lblOffset val="100"/>
        <c:baseTimeUnit val="days"/>
      </c:dateAx>
      <c:valAx>
        <c:axId val="534970344"/>
        <c:scaling>
          <c:orientation val="minMax"/>
        </c:scaling>
        <c:delete val="0"/>
        <c:axPos val="l"/>
        <c:majorGridlines/>
        <c:numFmt formatCode="&quot;$&quot;#,##0.00" sourceLinked="1"/>
        <c:majorTickMark val="out"/>
        <c:minorTickMark val="none"/>
        <c:tickLblPos val="nextTo"/>
        <c:crossAx val="534967304"/>
        <c:crosses val="autoZero"/>
        <c:crossBetween val="between"/>
      </c:valAx>
    </c:plotArea>
    <c:legend>
      <c:legendPos val="r"/>
      <c:layout>
        <c:manualLayout>
          <c:xMode val="edge"/>
          <c:yMode val="edge"/>
          <c:x val="0.162994523521098"/>
          <c:y val="0.150125290942406"/>
          <c:w val="0.431236220472441"/>
          <c:h val="0.46527409926032"/>
        </c:manualLayout>
      </c:layout>
      <c:overlay val="0"/>
      <c:txPr>
        <a:bodyPr/>
        <a:lstStyle/>
        <a:p>
          <a:pPr>
            <a:defRPr sz="1200" b="1"/>
          </a:pPr>
          <a:endParaRPr lang="en-US"/>
        </a:p>
      </c:txPr>
    </c:legend>
    <c:plotVisOnly val="1"/>
    <c:dispBlanksAs val="gap"/>
    <c:showDLblsOverMax val="0"/>
  </c:chart>
  <c:spPr>
    <a:ln>
      <a:solidFill>
        <a:schemeClr val="tx1"/>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mj-lt"/>
                <a:ea typeface="Calibri"/>
                <a:cs typeface="Calibri"/>
              </a:defRPr>
            </a:pPr>
            <a:r>
              <a:rPr lang="en-US" sz="2400">
                <a:latin typeface="+mj-lt"/>
              </a:rPr>
              <a:t>Historical Cost of Fuel</a:t>
            </a:r>
          </a:p>
        </c:rich>
      </c:tx>
      <c:layout>
        <c:manualLayout>
          <c:xMode val="edge"/>
          <c:yMode val="edge"/>
          <c:x val="0.267437445319335"/>
          <c:y val="0.00925925925925928"/>
        </c:manualLayout>
      </c:layout>
      <c:overlay val="1"/>
    </c:title>
    <c:autoTitleDeleted val="0"/>
    <c:plotArea>
      <c:layout>
        <c:manualLayout>
          <c:layoutTarget val="inner"/>
          <c:xMode val="edge"/>
          <c:yMode val="edge"/>
          <c:x val="0.14783552055993"/>
          <c:y val="0.148622776319627"/>
          <c:w val="0.813022242412006"/>
          <c:h val="0.6603855768029"/>
        </c:manualLayout>
      </c:layout>
      <c:lineChart>
        <c:grouping val="standard"/>
        <c:varyColors val="0"/>
        <c:ser>
          <c:idx val="0"/>
          <c:order val="0"/>
          <c:tx>
            <c:strRef>
              <c:f>'FY$10 (5)'!$B$3</c:f>
              <c:strCache>
                <c:ptCount val="1"/>
                <c:pt idx="0">
                  <c:v>Annual Average U.S. Aviation Gasoline Retail Sales by Refiners</c:v>
                </c:pt>
              </c:strCache>
            </c:strRef>
          </c:tx>
          <c:marker>
            <c:symbol val="none"/>
          </c:marker>
          <c:cat>
            <c:numRef>
              <c:f>'FY$10 (5)'!$A$6:$A$38</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cat>
          <c:val>
            <c:numRef>
              <c:f>'FY$10 (5)'!$B$6:$B$38</c:f>
              <c:numCache>
                <c:formatCode>"$"#,##0.00</c:formatCode>
                <c:ptCount val="33"/>
                <c:pt idx="0">
                  <c:v>0.516</c:v>
                </c:pt>
                <c:pt idx="1">
                  <c:v>0.689</c:v>
                </c:pt>
                <c:pt idx="2">
                  <c:v>1.084</c:v>
                </c:pt>
                <c:pt idx="3">
                  <c:v>1.302999999999998</c:v>
                </c:pt>
                <c:pt idx="4">
                  <c:v>1.312</c:v>
                </c:pt>
                <c:pt idx="5">
                  <c:v>1.254999999999998</c:v>
                </c:pt>
                <c:pt idx="6">
                  <c:v>1.234</c:v>
                </c:pt>
                <c:pt idx="7">
                  <c:v>1.200999999999998</c:v>
                </c:pt>
                <c:pt idx="8">
                  <c:v>1.010999999999998</c:v>
                </c:pt>
                <c:pt idx="9">
                  <c:v>0.907</c:v>
                </c:pt>
                <c:pt idx="10">
                  <c:v>0.891</c:v>
                </c:pt>
                <c:pt idx="11">
                  <c:v>0.995</c:v>
                </c:pt>
                <c:pt idx="12">
                  <c:v>1.12</c:v>
                </c:pt>
                <c:pt idx="13">
                  <c:v>1.046999999999998</c:v>
                </c:pt>
                <c:pt idx="14">
                  <c:v>1.026999999999998</c:v>
                </c:pt>
                <c:pt idx="15">
                  <c:v>0.99</c:v>
                </c:pt>
                <c:pt idx="16">
                  <c:v>0.957</c:v>
                </c:pt>
                <c:pt idx="17">
                  <c:v>1.004999999999998</c:v>
                </c:pt>
                <c:pt idx="18">
                  <c:v>1.116</c:v>
                </c:pt>
                <c:pt idx="19">
                  <c:v>1.127999999999998</c:v>
                </c:pt>
                <c:pt idx="20">
                  <c:v>0.975</c:v>
                </c:pt>
                <c:pt idx="21">
                  <c:v>1.058999999999998</c:v>
                </c:pt>
                <c:pt idx="22">
                  <c:v>1.306</c:v>
                </c:pt>
                <c:pt idx="23">
                  <c:v>1.323</c:v>
                </c:pt>
                <c:pt idx="24">
                  <c:v>1.288</c:v>
                </c:pt>
                <c:pt idx="25">
                  <c:v>1.492999999999998</c:v>
                </c:pt>
                <c:pt idx="26">
                  <c:v>1.819</c:v>
                </c:pt>
                <c:pt idx="27">
                  <c:v>2.231</c:v>
                </c:pt>
                <c:pt idx="28">
                  <c:v>2.682</c:v>
                </c:pt>
                <c:pt idx="29">
                  <c:v>2.849</c:v>
                </c:pt>
                <c:pt idx="30">
                  <c:v>3.273</c:v>
                </c:pt>
                <c:pt idx="31">
                  <c:v>2.442</c:v>
                </c:pt>
                <c:pt idx="32">
                  <c:v>3.028</c:v>
                </c:pt>
              </c:numCache>
            </c:numRef>
          </c:val>
          <c:smooth val="0"/>
        </c:ser>
        <c:ser>
          <c:idx val="1"/>
          <c:order val="1"/>
          <c:tx>
            <c:strRef>
              <c:f>'FY$10 (5)'!$F$3</c:f>
              <c:strCache>
                <c:ptCount val="1"/>
                <c:pt idx="0">
                  <c:v>Inflated Based upon CPI-U to 2010 Dollars</c:v>
                </c:pt>
              </c:strCache>
            </c:strRef>
          </c:tx>
          <c:marker>
            <c:symbol val="none"/>
          </c:marker>
          <c:cat>
            <c:numRef>
              <c:f>'FY$10 (5)'!$A$6:$A$38</c:f>
              <c:numCache>
                <c:formatCode>General</c:formatCode>
                <c:ptCount val="33"/>
                <c:pt idx="0">
                  <c:v>1978.0</c:v>
                </c:pt>
                <c:pt idx="1">
                  <c:v>1979.0</c:v>
                </c:pt>
                <c:pt idx="2">
                  <c:v>1980.0</c:v>
                </c:pt>
                <c:pt idx="3">
                  <c:v>1981.0</c:v>
                </c:pt>
                <c:pt idx="4">
                  <c:v>1982.0</c:v>
                </c:pt>
                <c:pt idx="5">
                  <c:v>1983.0</c:v>
                </c:pt>
                <c:pt idx="6">
                  <c:v>1984.0</c:v>
                </c:pt>
                <c:pt idx="7">
                  <c:v>1985.0</c:v>
                </c:pt>
                <c:pt idx="8">
                  <c:v>1986.0</c:v>
                </c:pt>
                <c:pt idx="9">
                  <c:v>1987.0</c:v>
                </c:pt>
                <c:pt idx="10">
                  <c:v>1988.0</c:v>
                </c:pt>
                <c:pt idx="11">
                  <c:v>1989.0</c:v>
                </c:pt>
                <c:pt idx="12">
                  <c:v>1990.0</c:v>
                </c:pt>
                <c:pt idx="13">
                  <c:v>1991.0</c:v>
                </c:pt>
                <c:pt idx="14">
                  <c:v>1992.0</c:v>
                </c:pt>
                <c:pt idx="15">
                  <c:v>1993.0</c:v>
                </c:pt>
                <c:pt idx="16">
                  <c:v>1994.0</c:v>
                </c:pt>
                <c:pt idx="17">
                  <c:v>1995.0</c:v>
                </c:pt>
                <c:pt idx="18">
                  <c:v>1996.0</c:v>
                </c:pt>
                <c:pt idx="19">
                  <c:v>1997.0</c:v>
                </c:pt>
                <c:pt idx="20">
                  <c:v>1998.0</c:v>
                </c:pt>
                <c:pt idx="21">
                  <c:v>1999.0</c:v>
                </c:pt>
                <c:pt idx="22">
                  <c:v>2000.0</c:v>
                </c:pt>
                <c:pt idx="23">
                  <c:v>2001.0</c:v>
                </c:pt>
                <c:pt idx="24">
                  <c:v>2002.0</c:v>
                </c:pt>
                <c:pt idx="25">
                  <c:v>2003.0</c:v>
                </c:pt>
                <c:pt idx="26">
                  <c:v>2004.0</c:v>
                </c:pt>
                <c:pt idx="27">
                  <c:v>2005.0</c:v>
                </c:pt>
                <c:pt idx="28">
                  <c:v>2006.0</c:v>
                </c:pt>
                <c:pt idx="29">
                  <c:v>2007.0</c:v>
                </c:pt>
                <c:pt idx="30">
                  <c:v>2008.0</c:v>
                </c:pt>
                <c:pt idx="31">
                  <c:v>2009.0</c:v>
                </c:pt>
                <c:pt idx="32">
                  <c:v>2010.0</c:v>
                </c:pt>
              </c:numCache>
            </c:numRef>
          </c:cat>
          <c:val>
            <c:numRef>
              <c:f>'FY$10 (5)'!$F$6:$F$38</c:f>
              <c:numCache>
                <c:formatCode>"$"#,##0.00</c:formatCode>
                <c:ptCount val="33"/>
                <c:pt idx="0">
                  <c:v>1.72571926380368</c:v>
                </c:pt>
                <c:pt idx="1">
                  <c:v>2.069429531680441</c:v>
                </c:pt>
                <c:pt idx="2">
                  <c:v>2.868600776699029</c:v>
                </c:pt>
                <c:pt idx="3">
                  <c:v>3.125709218921894</c:v>
                </c:pt>
                <c:pt idx="4">
                  <c:v>2.964657740932645</c:v>
                </c:pt>
                <c:pt idx="5">
                  <c:v>2.747593172690765</c:v>
                </c:pt>
                <c:pt idx="6">
                  <c:v>2.589808508180944</c:v>
                </c:pt>
                <c:pt idx="7">
                  <c:v>2.433877843866171</c:v>
                </c:pt>
                <c:pt idx="8">
                  <c:v>2.011447226277374</c:v>
                </c:pt>
                <c:pt idx="9">
                  <c:v>1.740992887323943</c:v>
                </c:pt>
                <c:pt idx="10">
                  <c:v>1.642332172442942</c:v>
                </c:pt>
                <c:pt idx="11">
                  <c:v>1.749723548387095</c:v>
                </c:pt>
                <c:pt idx="12">
                  <c:v>1.868574751338945</c:v>
                </c:pt>
                <c:pt idx="13">
                  <c:v>1.676245462555068</c:v>
                </c:pt>
                <c:pt idx="14">
                  <c:v>1.596176136849608</c:v>
                </c:pt>
                <c:pt idx="15">
                  <c:v>1.4939476816609</c:v>
                </c:pt>
                <c:pt idx="16">
                  <c:v>1.408094412955464</c:v>
                </c:pt>
                <c:pt idx="17">
                  <c:v>1.437967716535431</c:v>
                </c:pt>
                <c:pt idx="18">
                  <c:v>1.550991051625239</c:v>
                </c:pt>
                <c:pt idx="19">
                  <c:v>1.532505719626168</c:v>
                </c:pt>
                <c:pt idx="20">
                  <c:v>1.304322699386503</c:v>
                </c:pt>
                <c:pt idx="21">
                  <c:v>1.386082256902763</c:v>
                </c:pt>
                <c:pt idx="22">
                  <c:v>1.653781277584204</c:v>
                </c:pt>
                <c:pt idx="23">
                  <c:v>1.628955889328065</c:v>
                </c:pt>
                <c:pt idx="24">
                  <c:v>1.561179143968872</c:v>
                </c:pt>
                <c:pt idx="25">
                  <c:v>1.769334826086957</c:v>
                </c:pt>
                <c:pt idx="26">
                  <c:v>2.099755764955002</c:v>
                </c:pt>
                <c:pt idx="27">
                  <c:v>2.490952053251408</c:v>
                </c:pt>
                <c:pt idx="28">
                  <c:v>2.900923571428573</c:v>
                </c:pt>
                <c:pt idx="29">
                  <c:v>2.996216608308978</c:v>
                </c:pt>
                <c:pt idx="30">
                  <c:v>3.314850643047237</c:v>
                </c:pt>
                <c:pt idx="31">
                  <c:v>2.482055552189133</c:v>
                </c:pt>
                <c:pt idx="32">
                  <c:v>3.028</c:v>
                </c:pt>
              </c:numCache>
            </c:numRef>
          </c:val>
          <c:smooth val="0"/>
        </c:ser>
        <c:dLbls>
          <c:showLegendKey val="0"/>
          <c:showVal val="0"/>
          <c:showCatName val="0"/>
          <c:showSerName val="0"/>
          <c:showPercent val="0"/>
          <c:showBubbleSize val="0"/>
        </c:dLbls>
        <c:marker val="1"/>
        <c:smooth val="0"/>
        <c:axId val="535006600"/>
        <c:axId val="535012120"/>
      </c:lineChart>
      <c:catAx>
        <c:axId val="535006600"/>
        <c:scaling>
          <c:orientation val="minMax"/>
        </c:scaling>
        <c:delete val="0"/>
        <c:axPos val="b"/>
        <c:title>
          <c:tx>
            <c:rich>
              <a:bodyPr/>
              <a:lstStyle/>
              <a:p>
                <a:pPr>
                  <a:defRPr/>
                </a:pPr>
                <a:r>
                  <a:rPr lang="en-US"/>
                  <a:t>Year</a:t>
                </a:r>
              </a:p>
            </c:rich>
          </c:tx>
          <c:layout/>
          <c:overlay val="0"/>
        </c:title>
        <c:numFmt formatCode="General" sourceLinked="0"/>
        <c:majorTickMark val="out"/>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535012120"/>
        <c:crosses val="autoZero"/>
        <c:auto val="1"/>
        <c:lblAlgn val="ctr"/>
        <c:lblOffset val="100"/>
        <c:noMultiLvlLbl val="0"/>
      </c:catAx>
      <c:valAx>
        <c:axId val="535012120"/>
        <c:scaling>
          <c:orientation val="minMax"/>
        </c:scaling>
        <c:delete val="0"/>
        <c:axPos val="l"/>
        <c:majorGridlines/>
        <c:title>
          <c:tx>
            <c:rich>
              <a:bodyPr rot="-5400000" vert="horz"/>
              <a:lstStyle/>
              <a:p>
                <a:pPr>
                  <a:defRPr/>
                </a:pPr>
                <a:r>
                  <a:rPr lang="en-US"/>
                  <a:t>Price of Fuel per Gallon</a:t>
                </a:r>
              </a:p>
            </c:rich>
          </c:tx>
          <c:layout>
            <c:manualLayout>
              <c:xMode val="edge"/>
              <c:yMode val="edge"/>
              <c:x val="0.0158143212867622"/>
              <c:y val="0.294341641490433"/>
            </c:manualLayout>
          </c:layout>
          <c:overlay val="0"/>
        </c:title>
        <c:numFmt formatCode="&quot;$&quot;#,##0.0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35006600"/>
        <c:crosses val="autoZero"/>
        <c:crossBetween val="between"/>
      </c:valAx>
    </c:plotArea>
    <c:legend>
      <c:legendPos val="r"/>
      <c:layout>
        <c:manualLayout>
          <c:xMode val="edge"/>
          <c:yMode val="edge"/>
          <c:x val="0.338208223972004"/>
          <c:y val="0.173622776319627"/>
          <c:w val="0.414945100612423"/>
          <c:h val="0.298238970128734"/>
        </c:manualLayout>
      </c:layout>
      <c:overlay val="0"/>
      <c:txPr>
        <a:bodyPr/>
        <a:lstStyle/>
        <a:p>
          <a:pPr>
            <a:defRPr sz="1100" b="1" i="0" u="none" strike="noStrike" baseline="0">
              <a:solidFill>
                <a:srgbClr val="000000"/>
              </a:solidFill>
              <a:latin typeface="+mn-lt"/>
              <a:ea typeface="Calibri"/>
              <a:cs typeface="Calibri"/>
            </a:defRPr>
          </a:pPr>
          <a:endParaRPr lang="en-US"/>
        </a:p>
      </c:txPr>
    </c:legend>
    <c:plotVisOnly val="1"/>
    <c:dispBlanksAs val="gap"/>
    <c:showDLblsOverMax val="0"/>
  </c:chart>
  <c:spPr>
    <a:solidFill>
      <a:schemeClr val="accent3"/>
    </a:solidFill>
    <a:ln>
      <a:solidFill>
        <a:schemeClr val="tx1"/>
      </a:solid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X-Y Plot Showing Consistent Relationship Between Gasoline and Aviation Fuel Sales</a:t>
            </a:r>
          </a:p>
        </c:rich>
      </c:tx>
      <c:layout/>
      <c:overlay val="1"/>
    </c:title>
    <c:autoTitleDeleted val="0"/>
    <c:plotArea>
      <c:layout>
        <c:manualLayout>
          <c:layoutTarget val="inner"/>
          <c:xMode val="edge"/>
          <c:yMode val="edge"/>
          <c:x val="0.163580725437353"/>
          <c:y val="0.19529676831021"/>
          <c:w val="0.774189971083763"/>
          <c:h val="0.684980725852792"/>
        </c:manualLayout>
      </c:layout>
      <c:scatterChart>
        <c:scatterStyle val="lineMarker"/>
        <c:varyColors val="0"/>
        <c:ser>
          <c:idx val="0"/>
          <c:order val="0"/>
          <c:spPr>
            <a:ln w="28575">
              <a:noFill/>
            </a:ln>
          </c:spPr>
          <c:xVal>
            <c:numRef>
              <c:f>'x-y plot'!$B$2:$B$29</c:f>
              <c:numCache>
                <c:formatCode>"$"#,##0.00</c:formatCode>
                <c:ptCount val="28"/>
                <c:pt idx="0">
                  <c:v>2.087696459170014</c:v>
                </c:pt>
                <c:pt idx="1">
                  <c:v>1.902830670516522</c:v>
                </c:pt>
                <c:pt idx="2">
                  <c:v>1.845842688971498</c:v>
                </c:pt>
                <c:pt idx="3">
                  <c:v>1.248947572992702</c:v>
                </c:pt>
                <c:pt idx="4">
                  <c:v>1.282230704225352</c:v>
                </c:pt>
                <c:pt idx="5">
                  <c:v>1.23896850943928</c:v>
                </c:pt>
                <c:pt idx="6">
                  <c:v>1.325921161290323</c:v>
                </c:pt>
                <c:pt idx="7">
                  <c:v>1.471919709257842</c:v>
                </c:pt>
                <c:pt idx="8">
                  <c:v>1.275995829662262</c:v>
                </c:pt>
                <c:pt idx="9">
                  <c:v>1.222906124970303</c:v>
                </c:pt>
                <c:pt idx="10">
                  <c:v>1.145611395617068</c:v>
                </c:pt>
                <c:pt idx="11">
                  <c:v>1.08390409356725</c:v>
                </c:pt>
                <c:pt idx="12">
                  <c:v>1.092783923884516</c:v>
                </c:pt>
                <c:pt idx="13">
                  <c:v>1.175056392606756</c:v>
                </c:pt>
                <c:pt idx="14">
                  <c:v>1.14054836137072</c:v>
                </c:pt>
                <c:pt idx="15">
                  <c:v>0.90176635173824</c:v>
                </c:pt>
                <c:pt idx="16">
                  <c:v>1.021892088835534</c:v>
                </c:pt>
                <c:pt idx="17">
                  <c:v>1.397356538908248</c:v>
                </c:pt>
                <c:pt idx="18">
                  <c:v>1.268299555806513</c:v>
                </c:pt>
                <c:pt idx="19">
                  <c:v>1.144218254585882</c:v>
                </c:pt>
                <c:pt idx="20">
                  <c:v>1.37154063768116</c:v>
                </c:pt>
                <c:pt idx="21">
                  <c:v>1.655524863243339</c:v>
                </c:pt>
                <c:pt idx="22">
                  <c:v>2.038576105137397</c:v>
                </c:pt>
                <c:pt idx="23">
                  <c:v>2.293770291005293</c:v>
                </c:pt>
                <c:pt idx="24">
                  <c:v>2.460476812866345</c:v>
                </c:pt>
                <c:pt idx="25">
                  <c:v>2.804321782170557</c:v>
                </c:pt>
                <c:pt idx="26">
                  <c:v>1.923034031425814</c:v>
                </c:pt>
                <c:pt idx="27">
                  <c:v>2.301249999999996</c:v>
                </c:pt>
              </c:numCache>
            </c:numRef>
          </c:xVal>
          <c:yVal>
            <c:numRef>
              <c:f>'x-y plot'!$C$2:$C$29</c:f>
              <c:numCache>
                <c:formatCode>"$"#,##0.00</c:formatCode>
                <c:ptCount val="28"/>
                <c:pt idx="0">
                  <c:v>2.751242034805879</c:v>
                </c:pt>
                <c:pt idx="1">
                  <c:v>2.588409367982036</c:v>
                </c:pt>
                <c:pt idx="2">
                  <c:v>2.434891115241636</c:v>
                </c:pt>
                <c:pt idx="3">
                  <c:v>1.999344057177613</c:v>
                </c:pt>
                <c:pt idx="4">
                  <c:v>1.740033133802818</c:v>
                </c:pt>
                <c:pt idx="5">
                  <c:v>1.640642530290225</c:v>
                </c:pt>
                <c:pt idx="6">
                  <c:v>1.739612080645162</c:v>
                </c:pt>
                <c:pt idx="7">
                  <c:v>1.87052118337159</c:v>
                </c:pt>
                <c:pt idx="8">
                  <c:v>1.67771304454234</c:v>
                </c:pt>
                <c:pt idx="9">
                  <c:v>1.59216108814445</c:v>
                </c:pt>
                <c:pt idx="10">
                  <c:v>1.492187137254902</c:v>
                </c:pt>
                <c:pt idx="11">
                  <c:v>1.403435096716148</c:v>
                </c:pt>
                <c:pt idx="12">
                  <c:v>1.43367527559055</c:v>
                </c:pt>
                <c:pt idx="13">
                  <c:v>1.544852870193331</c:v>
                </c:pt>
                <c:pt idx="14">
                  <c:v>1.546585801189465</c:v>
                </c:pt>
                <c:pt idx="15">
                  <c:v>1.302761971370143</c:v>
                </c:pt>
                <c:pt idx="16">
                  <c:v>1.376593025210084</c:v>
                </c:pt>
                <c:pt idx="17">
                  <c:v>1.651824276211592</c:v>
                </c:pt>
                <c:pt idx="18">
                  <c:v>1.62823765480896</c:v>
                </c:pt>
                <c:pt idx="19">
                  <c:v>1.586633151750973</c:v>
                </c:pt>
                <c:pt idx="20">
                  <c:v>1.771112456521741</c:v>
                </c:pt>
                <c:pt idx="21">
                  <c:v>2.156575250867598</c:v>
                </c:pt>
                <c:pt idx="22">
                  <c:v>2.473552978323946</c:v>
                </c:pt>
                <c:pt idx="23">
                  <c:v>2.876046150793639</c:v>
                </c:pt>
                <c:pt idx="24">
                  <c:v>2.962825987981207</c:v>
                </c:pt>
                <c:pt idx="25">
                  <c:v>3.270625626829783</c:v>
                </c:pt>
                <c:pt idx="26">
                  <c:v>2.49696279274282</c:v>
                </c:pt>
                <c:pt idx="27">
                  <c:v>3.031999999999999</c:v>
                </c:pt>
              </c:numCache>
            </c:numRef>
          </c:yVal>
          <c:smooth val="0"/>
        </c:ser>
        <c:dLbls>
          <c:showLegendKey val="0"/>
          <c:showVal val="0"/>
          <c:showCatName val="0"/>
          <c:showSerName val="0"/>
          <c:showPercent val="0"/>
          <c:showBubbleSize val="0"/>
        </c:dLbls>
        <c:axId val="535073336"/>
        <c:axId val="535078568"/>
      </c:scatterChart>
      <c:valAx>
        <c:axId val="535073336"/>
        <c:scaling>
          <c:orientation val="minMax"/>
        </c:scaling>
        <c:delete val="0"/>
        <c:axPos val="b"/>
        <c:title>
          <c:tx>
            <c:strRef>
              <c:f>'x-y plot'!$B$1</c:f>
              <c:strCache>
                <c:ptCount val="1"/>
                <c:pt idx="0">
                  <c:v>Annual Average U.S. Gasoline Retail Sales by Refiners ($/Gallon)</c:v>
                </c:pt>
              </c:strCache>
            </c:strRef>
          </c:tx>
          <c:layout/>
          <c:overlay val="0"/>
        </c:title>
        <c:numFmt formatCode="&quot;$&quot;#,##0.00" sourceLinked="1"/>
        <c:majorTickMark val="out"/>
        <c:minorTickMark val="none"/>
        <c:tickLblPos val="nextTo"/>
        <c:crossAx val="535078568"/>
        <c:crosses val="autoZero"/>
        <c:crossBetween val="midCat"/>
      </c:valAx>
      <c:valAx>
        <c:axId val="535078568"/>
        <c:scaling>
          <c:orientation val="minMax"/>
        </c:scaling>
        <c:delete val="0"/>
        <c:axPos val="l"/>
        <c:majorGridlines/>
        <c:title>
          <c:tx>
            <c:strRef>
              <c:f>'x-y plot'!$C$1</c:f>
              <c:strCache>
                <c:ptCount val="1"/>
                <c:pt idx="0">
                  <c:v>Annual Average U.S. Aviation Gasoline Retail Sales by Refiners ($/Gallon)</c:v>
                </c:pt>
              </c:strCache>
            </c:strRef>
          </c:tx>
          <c:layout/>
          <c:overlay val="0"/>
          <c:txPr>
            <a:bodyPr rot="-5400000" vert="horz"/>
            <a:lstStyle/>
            <a:p>
              <a:pPr>
                <a:defRPr/>
              </a:pPr>
              <a:endParaRPr lang="en-US"/>
            </a:p>
          </c:txPr>
        </c:title>
        <c:numFmt formatCode="&quot;$&quot;#,##0.00" sourceLinked="1"/>
        <c:majorTickMark val="out"/>
        <c:minorTickMark val="none"/>
        <c:tickLblPos val="nextTo"/>
        <c:crossAx val="535073336"/>
        <c:crosses val="autoZero"/>
        <c:crossBetween val="midCat"/>
      </c:valAx>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4EEA0-7C07-EB44-817C-A178080B8779}" type="doc">
      <dgm:prSet loTypeId="urn:microsoft.com/office/officeart/2005/8/layout/hProcess7#1" loCatId="" qsTypeId="urn:microsoft.com/office/officeart/2005/8/quickstyle/simple3" qsCatId="simple" csTypeId="urn:microsoft.com/office/officeart/2005/8/colors/colorful2" csCatId="colorful" phldr="1"/>
      <dgm:spPr/>
      <dgm:t>
        <a:bodyPr/>
        <a:lstStyle/>
        <a:p>
          <a:endParaRPr lang="en-US"/>
        </a:p>
      </dgm:t>
    </dgm:pt>
    <dgm:pt modelId="{E9F04F20-CAD0-F143-8338-92DA6E29FBEB}">
      <dgm:prSet phldrT="[Text]"/>
      <dgm:spPr/>
      <dgm:t>
        <a:bodyPr/>
        <a:lstStyle/>
        <a:p>
          <a:r>
            <a:rPr lang="en-US" dirty="0" smtClean="0">
              <a:latin typeface="Arial"/>
              <a:cs typeface="Arial"/>
            </a:rPr>
            <a:t>Today</a:t>
          </a:r>
          <a:endParaRPr lang="en-US" dirty="0">
            <a:latin typeface="Arial"/>
            <a:cs typeface="Arial"/>
          </a:endParaRPr>
        </a:p>
      </dgm:t>
    </dgm:pt>
    <dgm:pt modelId="{35694B5D-77D6-6F4C-9A0E-17F2FE6E6A25}" type="parTrans" cxnId="{9607A146-D527-A847-A405-36BC420BB40C}">
      <dgm:prSet/>
      <dgm:spPr/>
      <dgm:t>
        <a:bodyPr/>
        <a:lstStyle/>
        <a:p>
          <a:endParaRPr lang="en-US"/>
        </a:p>
      </dgm:t>
    </dgm:pt>
    <dgm:pt modelId="{320D47BB-78CD-A843-B479-15515887C682}" type="sibTrans" cxnId="{9607A146-D527-A847-A405-36BC420BB40C}">
      <dgm:prSet/>
      <dgm:spPr/>
      <dgm:t>
        <a:bodyPr/>
        <a:lstStyle/>
        <a:p>
          <a:endParaRPr lang="en-US"/>
        </a:p>
      </dgm:t>
    </dgm:pt>
    <dgm:pt modelId="{B53428BB-2E00-3F42-B885-6FC791180AEA}">
      <dgm:prSet phldrT="[Text]"/>
      <dgm:spPr/>
      <dgm:t>
        <a:bodyPr/>
        <a:lstStyle/>
        <a:p>
          <a:r>
            <a:rPr lang="en-US" dirty="0" smtClean="0">
              <a:latin typeface="Arial"/>
              <a:cs typeface="Arial"/>
            </a:rPr>
            <a:t>Optimum Rotor Speed</a:t>
          </a:r>
          <a:endParaRPr lang="en-US" dirty="0">
            <a:latin typeface="Arial"/>
            <a:cs typeface="Arial"/>
          </a:endParaRPr>
        </a:p>
      </dgm:t>
    </dgm:pt>
    <dgm:pt modelId="{F3FBF895-9754-764C-89AD-9CBFE594A839}" type="parTrans" cxnId="{4572EA0A-2F01-104A-85E8-91B9440CF8D2}">
      <dgm:prSet/>
      <dgm:spPr/>
      <dgm:t>
        <a:bodyPr/>
        <a:lstStyle/>
        <a:p>
          <a:endParaRPr lang="en-US"/>
        </a:p>
      </dgm:t>
    </dgm:pt>
    <dgm:pt modelId="{9F2D3AEE-C843-3646-90F8-E2E725A196DA}" type="sibTrans" cxnId="{4572EA0A-2F01-104A-85E8-91B9440CF8D2}">
      <dgm:prSet/>
      <dgm:spPr/>
      <dgm:t>
        <a:bodyPr/>
        <a:lstStyle/>
        <a:p>
          <a:endParaRPr lang="en-US"/>
        </a:p>
      </dgm:t>
    </dgm:pt>
    <dgm:pt modelId="{8E756D0A-948B-CD44-9712-73659361BDE7}">
      <dgm:prSet phldrT="[Text]"/>
      <dgm:spPr/>
      <dgm:t>
        <a:bodyPr/>
        <a:lstStyle/>
        <a:p>
          <a:r>
            <a:rPr lang="en-US" dirty="0" smtClean="0">
              <a:latin typeface="Arial"/>
              <a:cs typeface="Arial"/>
            </a:rPr>
            <a:t>Today</a:t>
          </a:r>
          <a:endParaRPr lang="en-US" dirty="0">
            <a:latin typeface="Arial"/>
            <a:cs typeface="Arial"/>
          </a:endParaRPr>
        </a:p>
      </dgm:t>
    </dgm:pt>
    <dgm:pt modelId="{AAC59BDB-332F-3B47-8B1C-82D2165E5F1C}" type="parTrans" cxnId="{26132809-ABA9-6B46-A1EF-2FE0467CAE3C}">
      <dgm:prSet/>
      <dgm:spPr/>
      <dgm:t>
        <a:bodyPr/>
        <a:lstStyle/>
        <a:p>
          <a:endParaRPr lang="en-US"/>
        </a:p>
      </dgm:t>
    </dgm:pt>
    <dgm:pt modelId="{798A4DEE-9580-CA4A-A90D-9DF805549878}" type="sibTrans" cxnId="{26132809-ABA9-6B46-A1EF-2FE0467CAE3C}">
      <dgm:prSet/>
      <dgm:spPr/>
      <dgm:t>
        <a:bodyPr/>
        <a:lstStyle/>
        <a:p>
          <a:endParaRPr lang="en-US"/>
        </a:p>
      </dgm:t>
    </dgm:pt>
    <dgm:pt modelId="{A2B78C42-5EF0-3C4B-8BF6-54569078B9EC}">
      <dgm:prSet phldrT="[Text]"/>
      <dgm:spPr/>
      <dgm:t>
        <a:bodyPr/>
        <a:lstStyle/>
        <a:p>
          <a:r>
            <a:rPr lang="en-US" dirty="0" smtClean="0">
              <a:latin typeface="Arial"/>
              <a:cs typeface="Arial"/>
            </a:rPr>
            <a:t>Composite</a:t>
          </a:r>
          <a:r>
            <a:rPr lang="en-US" dirty="0" smtClean="0"/>
            <a:t> Material</a:t>
          </a:r>
          <a:endParaRPr lang="en-US" dirty="0"/>
        </a:p>
      </dgm:t>
    </dgm:pt>
    <dgm:pt modelId="{81F505EF-8483-0C48-A574-EB4B07B594BB}" type="parTrans" cxnId="{338FAA56-D687-FA49-963A-1CE8E4F662BF}">
      <dgm:prSet/>
      <dgm:spPr/>
      <dgm:t>
        <a:bodyPr/>
        <a:lstStyle/>
        <a:p>
          <a:endParaRPr lang="en-US"/>
        </a:p>
      </dgm:t>
    </dgm:pt>
    <dgm:pt modelId="{4310AE32-B373-9C4E-BDBA-A6210A66ED33}" type="sibTrans" cxnId="{338FAA56-D687-FA49-963A-1CE8E4F662BF}">
      <dgm:prSet/>
      <dgm:spPr/>
      <dgm:t>
        <a:bodyPr/>
        <a:lstStyle/>
        <a:p>
          <a:endParaRPr lang="en-US"/>
        </a:p>
      </dgm:t>
    </dgm:pt>
    <dgm:pt modelId="{093F6210-0827-2A4B-B666-03C04F547378}">
      <dgm:prSet phldrT="[Text]"/>
      <dgm:spPr/>
      <dgm:t>
        <a:bodyPr/>
        <a:lstStyle/>
        <a:p>
          <a:r>
            <a:rPr lang="en-US" dirty="0" smtClean="0">
              <a:latin typeface="Arial"/>
              <a:cs typeface="Arial"/>
            </a:rPr>
            <a:t>2020</a:t>
          </a:r>
          <a:endParaRPr lang="en-US" dirty="0">
            <a:latin typeface="Arial"/>
            <a:cs typeface="Arial"/>
          </a:endParaRPr>
        </a:p>
      </dgm:t>
    </dgm:pt>
    <dgm:pt modelId="{692557DE-3DB0-214E-8A04-7FEED9022ED7}" type="parTrans" cxnId="{85909869-A6F0-8441-BDE7-8118554C2E8E}">
      <dgm:prSet/>
      <dgm:spPr/>
      <dgm:t>
        <a:bodyPr/>
        <a:lstStyle/>
        <a:p>
          <a:endParaRPr lang="en-US"/>
        </a:p>
      </dgm:t>
    </dgm:pt>
    <dgm:pt modelId="{15BD7B61-52AE-834B-B48B-5D2333791385}" type="sibTrans" cxnId="{85909869-A6F0-8441-BDE7-8118554C2E8E}">
      <dgm:prSet/>
      <dgm:spPr/>
      <dgm:t>
        <a:bodyPr/>
        <a:lstStyle/>
        <a:p>
          <a:endParaRPr lang="en-US"/>
        </a:p>
      </dgm:t>
    </dgm:pt>
    <dgm:pt modelId="{F848C357-5834-C842-A290-D85C32E48097}">
      <dgm:prSet phldrT="[Text]"/>
      <dgm:spPr/>
      <dgm:t>
        <a:bodyPr/>
        <a:lstStyle/>
        <a:p>
          <a:r>
            <a:rPr lang="en-US" dirty="0" smtClean="0">
              <a:latin typeface="Arial"/>
              <a:cs typeface="Arial"/>
            </a:rPr>
            <a:t>Diesel-Electric Hybrid Propulsion</a:t>
          </a:r>
        </a:p>
      </dgm:t>
    </dgm:pt>
    <dgm:pt modelId="{2BD7A4C2-07C5-4C46-B36A-03AB86809E5C}" type="parTrans" cxnId="{4B728611-1C2F-9D4B-9C9C-6F18925D661E}">
      <dgm:prSet/>
      <dgm:spPr/>
      <dgm:t>
        <a:bodyPr/>
        <a:lstStyle/>
        <a:p>
          <a:endParaRPr lang="en-US"/>
        </a:p>
      </dgm:t>
    </dgm:pt>
    <dgm:pt modelId="{F202C729-D516-674E-9ABF-0A62A1952FC5}" type="sibTrans" cxnId="{4B728611-1C2F-9D4B-9C9C-6F18925D661E}">
      <dgm:prSet/>
      <dgm:spPr/>
      <dgm:t>
        <a:bodyPr/>
        <a:lstStyle/>
        <a:p>
          <a:endParaRPr lang="en-US"/>
        </a:p>
      </dgm:t>
    </dgm:pt>
    <dgm:pt modelId="{88277E94-7E8C-3B4C-A681-301A7438740E}">
      <dgm:prSet phldrT="[Text]"/>
      <dgm:spPr/>
      <dgm:t>
        <a:bodyPr/>
        <a:lstStyle/>
        <a:p>
          <a:r>
            <a:rPr lang="en-US" dirty="0" smtClean="0">
              <a:latin typeface="Arial"/>
              <a:cs typeface="Arial"/>
            </a:rPr>
            <a:t>2025</a:t>
          </a:r>
          <a:endParaRPr lang="en-US" dirty="0">
            <a:latin typeface="Arial"/>
            <a:cs typeface="Arial"/>
          </a:endParaRPr>
        </a:p>
      </dgm:t>
    </dgm:pt>
    <dgm:pt modelId="{E919B296-3BB4-8640-82E8-C61790706F49}" type="parTrans" cxnId="{58285C43-6A4E-C841-BF97-752A1E5F7B83}">
      <dgm:prSet/>
      <dgm:spPr/>
      <dgm:t>
        <a:bodyPr/>
        <a:lstStyle/>
        <a:p>
          <a:endParaRPr lang="en-US"/>
        </a:p>
      </dgm:t>
    </dgm:pt>
    <dgm:pt modelId="{D141CBE5-66F9-8E49-8F9C-B3E31FA3A531}" type="sibTrans" cxnId="{58285C43-6A4E-C841-BF97-752A1E5F7B83}">
      <dgm:prSet/>
      <dgm:spPr/>
      <dgm:t>
        <a:bodyPr/>
        <a:lstStyle/>
        <a:p>
          <a:endParaRPr lang="en-US"/>
        </a:p>
      </dgm:t>
    </dgm:pt>
    <dgm:pt modelId="{57FA9CA4-053B-274A-A2F4-E7BFAB6E53DF}">
      <dgm:prSet phldrT="[Text]"/>
      <dgm:spPr/>
      <dgm:t>
        <a:bodyPr/>
        <a:lstStyle/>
        <a:p>
          <a:r>
            <a:rPr lang="en-US" sz="2100" dirty="0" smtClean="0">
              <a:latin typeface="Arial"/>
              <a:cs typeface="Arial"/>
            </a:rPr>
            <a:t>Electric battery</a:t>
          </a:r>
          <a:endParaRPr lang="en-US" sz="2100" dirty="0">
            <a:latin typeface="Arial"/>
            <a:cs typeface="Arial"/>
          </a:endParaRPr>
        </a:p>
      </dgm:t>
    </dgm:pt>
    <dgm:pt modelId="{975BC7B5-B52D-1441-B273-BE8674888435}" type="parTrans" cxnId="{D845F303-9EA9-3F4B-B00B-FB5C1EF04245}">
      <dgm:prSet/>
      <dgm:spPr/>
      <dgm:t>
        <a:bodyPr/>
        <a:lstStyle/>
        <a:p>
          <a:endParaRPr lang="en-US"/>
        </a:p>
      </dgm:t>
    </dgm:pt>
    <dgm:pt modelId="{53AFADF9-56D6-8C4C-AE83-72526E465D1C}" type="sibTrans" cxnId="{D845F303-9EA9-3F4B-B00B-FB5C1EF04245}">
      <dgm:prSet/>
      <dgm:spPr/>
      <dgm:t>
        <a:bodyPr/>
        <a:lstStyle/>
        <a:p>
          <a:endParaRPr lang="en-US"/>
        </a:p>
      </dgm:t>
    </dgm:pt>
    <dgm:pt modelId="{EFF68E16-351C-7E47-AA0E-E50D33CDE488}">
      <dgm:prSet phldrT="[Text]"/>
      <dgm:spPr/>
      <dgm:t>
        <a:bodyPr/>
        <a:lstStyle/>
        <a:p>
          <a:r>
            <a:rPr lang="en-US" sz="1600" dirty="0" smtClean="0">
              <a:latin typeface="Arial"/>
              <a:cs typeface="Arial"/>
            </a:rPr>
            <a:t>Lithium air battery</a:t>
          </a:r>
          <a:endParaRPr lang="en-US" sz="1600" dirty="0">
            <a:latin typeface="Arial"/>
            <a:cs typeface="Arial"/>
          </a:endParaRPr>
        </a:p>
      </dgm:t>
    </dgm:pt>
    <dgm:pt modelId="{7BD9D514-4B79-B141-9323-71306F31356A}" type="parTrans" cxnId="{A7C30818-AFB4-D64E-AA94-79AE45CC70F5}">
      <dgm:prSet/>
      <dgm:spPr/>
      <dgm:t>
        <a:bodyPr/>
        <a:lstStyle/>
        <a:p>
          <a:endParaRPr lang="en-US"/>
        </a:p>
      </dgm:t>
    </dgm:pt>
    <dgm:pt modelId="{5866C752-75FE-5D4B-9459-4AEE5F2D9B6F}" type="sibTrans" cxnId="{A7C30818-AFB4-D64E-AA94-79AE45CC70F5}">
      <dgm:prSet/>
      <dgm:spPr/>
      <dgm:t>
        <a:bodyPr/>
        <a:lstStyle/>
        <a:p>
          <a:endParaRPr lang="en-US"/>
        </a:p>
      </dgm:t>
    </dgm:pt>
    <dgm:pt modelId="{93FC9475-4DD4-D248-A1D0-C200F26D2A59}">
      <dgm:prSet phldrT="[Text]"/>
      <dgm:spPr/>
      <dgm:t>
        <a:bodyPr/>
        <a:lstStyle/>
        <a:p>
          <a:r>
            <a:rPr lang="en-US" dirty="0" smtClean="0">
              <a:latin typeface="Arial"/>
              <a:cs typeface="Arial"/>
            </a:rPr>
            <a:t>2015</a:t>
          </a:r>
          <a:endParaRPr lang="en-US" dirty="0">
            <a:latin typeface="Arial"/>
            <a:cs typeface="Arial"/>
          </a:endParaRPr>
        </a:p>
      </dgm:t>
    </dgm:pt>
    <dgm:pt modelId="{06E205BA-22D7-4B40-B6EB-B3E3D9A4C710}" type="parTrans" cxnId="{E8314536-3588-924E-BC27-4CE659DC2EB6}">
      <dgm:prSet/>
      <dgm:spPr/>
      <dgm:t>
        <a:bodyPr/>
        <a:lstStyle/>
        <a:p>
          <a:endParaRPr lang="en-US"/>
        </a:p>
      </dgm:t>
    </dgm:pt>
    <dgm:pt modelId="{5CEECD0A-10CE-E74B-822B-99EF7D8A7EE5}" type="sibTrans" cxnId="{E8314536-3588-924E-BC27-4CE659DC2EB6}">
      <dgm:prSet/>
      <dgm:spPr/>
      <dgm:t>
        <a:bodyPr/>
        <a:lstStyle/>
        <a:p>
          <a:endParaRPr lang="en-US"/>
        </a:p>
      </dgm:t>
    </dgm:pt>
    <dgm:pt modelId="{CA657FF6-CE3E-A749-9A19-BA728BE5D931}">
      <dgm:prSet phldrT="[Text]"/>
      <dgm:spPr/>
      <dgm:t>
        <a:bodyPr/>
        <a:lstStyle/>
        <a:p>
          <a:r>
            <a:rPr lang="en-US" dirty="0" smtClean="0">
              <a:latin typeface="Arial"/>
              <a:cs typeface="Arial"/>
            </a:rPr>
            <a:t>Algal Biofuel</a:t>
          </a:r>
          <a:endParaRPr lang="en-US" dirty="0">
            <a:latin typeface="Arial"/>
            <a:cs typeface="Arial"/>
          </a:endParaRPr>
        </a:p>
      </dgm:t>
    </dgm:pt>
    <dgm:pt modelId="{248E21BA-6148-0347-ABB1-F1F8B35FB149}" type="parTrans" cxnId="{4C5E3596-BC2E-2847-B793-4BBDCD85C62A}">
      <dgm:prSet/>
      <dgm:spPr/>
      <dgm:t>
        <a:bodyPr/>
        <a:lstStyle/>
        <a:p>
          <a:endParaRPr lang="en-US"/>
        </a:p>
      </dgm:t>
    </dgm:pt>
    <dgm:pt modelId="{73F9FF62-A3A5-9549-955A-2E9BAB08EDBD}" type="sibTrans" cxnId="{4C5E3596-BC2E-2847-B793-4BBDCD85C62A}">
      <dgm:prSet/>
      <dgm:spPr/>
      <dgm:t>
        <a:bodyPr/>
        <a:lstStyle/>
        <a:p>
          <a:endParaRPr lang="en-US"/>
        </a:p>
      </dgm:t>
    </dgm:pt>
    <dgm:pt modelId="{74478790-ECC7-AD4F-92CB-C790FB050C1A}">
      <dgm:prSet phldrT="[Text]" custT="1"/>
      <dgm:spPr/>
      <dgm:t>
        <a:bodyPr/>
        <a:lstStyle/>
        <a:p>
          <a:r>
            <a:rPr lang="en-US" sz="1400" dirty="0" smtClean="0">
              <a:latin typeface="Arial"/>
              <a:cs typeface="Arial"/>
            </a:rPr>
            <a:t>2700% increase in propulsion efficiency</a:t>
          </a:r>
          <a:endParaRPr lang="en-US" sz="1400" dirty="0">
            <a:latin typeface="Arial"/>
            <a:cs typeface="Arial"/>
          </a:endParaRPr>
        </a:p>
      </dgm:t>
    </dgm:pt>
    <dgm:pt modelId="{70679C4E-3CB6-A34A-A82A-7BD552603539}" type="parTrans" cxnId="{EB0D3EA1-20BB-3C4A-8D30-7B1E593C2A63}">
      <dgm:prSet/>
      <dgm:spPr/>
      <dgm:t>
        <a:bodyPr/>
        <a:lstStyle/>
        <a:p>
          <a:endParaRPr lang="en-US"/>
        </a:p>
      </dgm:t>
    </dgm:pt>
    <dgm:pt modelId="{4E04DB64-B7E0-7A4F-B656-1E07F57FB8F3}" type="sibTrans" cxnId="{EB0D3EA1-20BB-3C4A-8D30-7B1E593C2A63}">
      <dgm:prSet/>
      <dgm:spPr/>
      <dgm:t>
        <a:bodyPr/>
        <a:lstStyle/>
        <a:p>
          <a:endParaRPr lang="en-US"/>
        </a:p>
      </dgm:t>
    </dgm:pt>
    <dgm:pt modelId="{147424C5-426E-614C-BD8A-83933CCAE75A}">
      <dgm:prSet custT="1"/>
      <dgm:spPr/>
      <dgm:t>
        <a:bodyPr/>
        <a:lstStyle/>
        <a:p>
          <a:r>
            <a:rPr lang="en-US" sz="1400" dirty="0" smtClean="0">
              <a:latin typeface="Arial"/>
              <a:cs typeface="Arial"/>
            </a:rPr>
            <a:t>Removable driveshaft (+.5% per 700lbs.)</a:t>
          </a:r>
        </a:p>
      </dgm:t>
    </dgm:pt>
    <dgm:pt modelId="{8B9019FC-3DC8-534E-8885-A81AC448E955}" type="parTrans" cxnId="{30C2BBB3-BFE2-7E4A-9629-6ECFE15E78D0}">
      <dgm:prSet/>
      <dgm:spPr/>
      <dgm:t>
        <a:bodyPr/>
        <a:lstStyle/>
        <a:p>
          <a:endParaRPr lang="en-US"/>
        </a:p>
      </dgm:t>
    </dgm:pt>
    <dgm:pt modelId="{692B3583-7920-5341-B9B5-A6F626CD71E3}" type="sibTrans" cxnId="{30C2BBB3-BFE2-7E4A-9629-6ECFE15E78D0}">
      <dgm:prSet/>
      <dgm:spPr/>
      <dgm:t>
        <a:bodyPr/>
        <a:lstStyle/>
        <a:p>
          <a:endParaRPr lang="en-US"/>
        </a:p>
      </dgm:t>
    </dgm:pt>
    <dgm:pt modelId="{D1DDF2B6-7FE3-314C-9814-DBC1689E9F71}">
      <dgm:prSet phldrT="[Text]"/>
      <dgm:spPr/>
      <dgm:t>
        <a:bodyPr/>
        <a:lstStyle/>
        <a:p>
          <a:r>
            <a:rPr lang="en-US" dirty="0" smtClean="0">
              <a:latin typeface="Arial"/>
              <a:cs typeface="Arial"/>
            </a:rPr>
            <a:t>Constant, stable fuel price</a:t>
          </a:r>
          <a:endParaRPr lang="en-US" dirty="0">
            <a:latin typeface="Arial"/>
            <a:cs typeface="Arial"/>
          </a:endParaRPr>
        </a:p>
      </dgm:t>
    </dgm:pt>
    <dgm:pt modelId="{A1024A9C-AC72-3F42-AF50-5D0998887EB5}" type="parTrans" cxnId="{F7570833-E744-0C4F-8AE1-92557C7F3E98}">
      <dgm:prSet/>
      <dgm:spPr/>
      <dgm:t>
        <a:bodyPr/>
        <a:lstStyle/>
        <a:p>
          <a:endParaRPr lang="en-US"/>
        </a:p>
      </dgm:t>
    </dgm:pt>
    <dgm:pt modelId="{A99D4A2D-5769-CC4E-AD05-E778FA28EC72}" type="sibTrans" cxnId="{F7570833-E744-0C4F-8AE1-92557C7F3E98}">
      <dgm:prSet/>
      <dgm:spPr/>
      <dgm:t>
        <a:bodyPr/>
        <a:lstStyle/>
        <a:p>
          <a:endParaRPr lang="en-US"/>
        </a:p>
      </dgm:t>
    </dgm:pt>
    <dgm:pt modelId="{A9B77804-5232-134A-A403-AC9DDAA3597C}">
      <dgm:prSet phldrT="[Text]"/>
      <dgm:spPr/>
      <dgm:t>
        <a:bodyPr/>
        <a:lstStyle/>
        <a:p>
          <a:r>
            <a:rPr lang="en-US" dirty="0" smtClean="0">
              <a:latin typeface="Arial"/>
              <a:cs typeface="Arial"/>
            </a:rPr>
            <a:t>Large fuel efficiency percentage</a:t>
          </a:r>
        </a:p>
      </dgm:t>
    </dgm:pt>
    <dgm:pt modelId="{37A1A69D-9DCA-C945-82AC-DE4F6B10A492}" type="parTrans" cxnId="{7A759579-118E-9B44-AA2E-43E0D427E890}">
      <dgm:prSet/>
      <dgm:spPr/>
      <dgm:t>
        <a:bodyPr/>
        <a:lstStyle/>
        <a:p>
          <a:endParaRPr lang="en-US"/>
        </a:p>
      </dgm:t>
    </dgm:pt>
    <dgm:pt modelId="{641DC092-1F53-9242-BDD3-192981E33A63}" type="sibTrans" cxnId="{7A759579-118E-9B44-AA2E-43E0D427E890}">
      <dgm:prSet/>
      <dgm:spPr/>
      <dgm:t>
        <a:bodyPr/>
        <a:lstStyle/>
        <a:p>
          <a:endParaRPr lang="en-US"/>
        </a:p>
      </dgm:t>
    </dgm:pt>
    <dgm:pt modelId="{84C386FF-7A0A-ED4A-9664-45A8D2498C37}">
      <dgm:prSet phldrT="[Text]"/>
      <dgm:spPr/>
      <dgm:t>
        <a:bodyPr/>
        <a:lstStyle/>
        <a:p>
          <a:r>
            <a:rPr lang="en-US" dirty="0" smtClean="0"/>
            <a:t>Retro-fitting will be extremely costly</a:t>
          </a:r>
          <a:endParaRPr lang="en-US" dirty="0"/>
        </a:p>
      </dgm:t>
    </dgm:pt>
    <dgm:pt modelId="{BA4E2CCD-2430-0844-949B-DD93D0BAA6EC}" type="parTrans" cxnId="{606493D3-A802-6941-9388-84CDF54014CC}">
      <dgm:prSet/>
      <dgm:spPr/>
      <dgm:t>
        <a:bodyPr/>
        <a:lstStyle/>
        <a:p>
          <a:endParaRPr lang="en-US"/>
        </a:p>
      </dgm:t>
    </dgm:pt>
    <dgm:pt modelId="{5C9BB904-A406-CC44-932C-A583C72B5F4B}" type="sibTrans" cxnId="{606493D3-A802-6941-9388-84CDF54014CC}">
      <dgm:prSet/>
      <dgm:spPr/>
      <dgm:t>
        <a:bodyPr/>
        <a:lstStyle/>
        <a:p>
          <a:endParaRPr lang="en-US"/>
        </a:p>
      </dgm:t>
    </dgm:pt>
    <dgm:pt modelId="{7438E0B5-9547-F146-8A08-6ECBD3B27084}">
      <dgm:prSet phldrT="[Text]"/>
      <dgm:spPr/>
      <dgm:t>
        <a:bodyPr/>
        <a:lstStyle/>
        <a:p>
          <a:r>
            <a:rPr lang="en-US" dirty="0" smtClean="0">
              <a:latin typeface="Arial"/>
              <a:cs typeface="Arial"/>
            </a:rPr>
            <a:t>7 – 10 %</a:t>
          </a:r>
          <a:endParaRPr lang="en-US" dirty="0">
            <a:latin typeface="Arial"/>
            <a:cs typeface="Arial"/>
          </a:endParaRPr>
        </a:p>
      </dgm:t>
    </dgm:pt>
    <dgm:pt modelId="{43BDB7C8-AF93-7C48-AF5C-5A94E51DBC67}" type="parTrans" cxnId="{65D2EDDE-EE03-704E-B5F4-916922109001}">
      <dgm:prSet/>
      <dgm:spPr/>
      <dgm:t>
        <a:bodyPr/>
        <a:lstStyle/>
        <a:p>
          <a:endParaRPr lang="en-US"/>
        </a:p>
      </dgm:t>
    </dgm:pt>
    <dgm:pt modelId="{962192B3-742D-1C47-9060-2AFA7F068BD9}" type="sibTrans" cxnId="{65D2EDDE-EE03-704E-B5F4-916922109001}">
      <dgm:prSet/>
      <dgm:spPr/>
      <dgm:t>
        <a:bodyPr/>
        <a:lstStyle/>
        <a:p>
          <a:endParaRPr lang="en-US"/>
        </a:p>
      </dgm:t>
    </dgm:pt>
    <dgm:pt modelId="{B794FC41-422A-B64E-A392-ADF6A80CE34E}">
      <dgm:prSet phldrT="[Text]"/>
      <dgm:spPr/>
      <dgm:t>
        <a:bodyPr/>
        <a:lstStyle/>
        <a:p>
          <a:r>
            <a:rPr lang="en-US" dirty="0" smtClean="0"/>
            <a:t>.07 – 1.5 %</a:t>
          </a:r>
          <a:endParaRPr lang="en-US" dirty="0"/>
        </a:p>
      </dgm:t>
    </dgm:pt>
    <dgm:pt modelId="{FE6D9DAA-F017-0A4E-AD1A-B931F532A0B5}" type="parTrans" cxnId="{3DEB1B81-6DA0-2346-87FF-1A561AA0312E}">
      <dgm:prSet/>
      <dgm:spPr/>
      <dgm:t>
        <a:bodyPr/>
        <a:lstStyle/>
        <a:p>
          <a:endParaRPr lang="en-US"/>
        </a:p>
      </dgm:t>
    </dgm:pt>
    <dgm:pt modelId="{5910D276-D221-CA47-8051-259E0B01AFBA}" type="sibTrans" cxnId="{3DEB1B81-6DA0-2346-87FF-1A561AA0312E}">
      <dgm:prSet/>
      <dgm:spPr/>
      <dgm:t>
        <a:bodyPr/>
        <a:lstStyle/>
        <a:p>
          <a:endParaRPr lang="en-US"/>
        </a:p>
      </dgm:t>
    </dgm:pt>
    <dgm:pt modelId="{FD750429-E282-FE41-8AE0-E89EF3B95AF7}">
      <dgm:prSet phldrT="[Text]"/>
      <dgm:spPr/>
      <dgm:t>
        <a:bodyPr/>
        <a:lstStyle/>
        <a:p>
          <a:r>
            <a:rPr lang="en-US" dirty="0" smtClean="0">
              <a:latin typeface="Arial"/>
              <a:cs typeface="Arial"/>
            </a:rPr>
            <a:t>5 – 10 %</a:t>
          </a:r>
          <a:endParaRPr lang="en-US" dirty="0">
            <a:latin typeface="Arial"/>
            <a:cs typeface="Arial"/>
          </a:endParaRPr>
        </a:p>
      </dgm:t>
    </dgm:pt>
    <dgm:pt modelId="{3EFE2660-E645-8D45-8D10-99CE7D39CE62}" type="parTrans" cxnId="{C76EE5F6-D646-0A44-95F8-DC4741C1B386}">
      <dgm:prSet/>
      <dgm:spPr/>
      <dgm:t>
        <a:bodyPr/>
        <a:lstStyle/>
        <a:p>
          <a:endParaRPr lang="en-US"/>
        </a:p>
      </dgm:t>
    </dgm:pt>
    <dgm:pt modelId="{4FD5E125-6226-464D-B31C-807703A84FAB}" type="sibTrans" cxnId="{C76EE5F6-D646-0A44-95F8-DC4741C1B386}">
      <dgm:prSet/>
      <dgm:spPr/>
      <dgm:t>
        <a:bodyPr/>
        <a:lstStyle/>
        <a:p>
          <a:endParaRPr lang="en-US"/>
        </a:p>
      </dgm:t>
    </dgm:pt>
    <dgm:pt modelId="{18844E23-AE96-5C40-87B4-1E700FFD7484}">
      <dgm:prSet phldrT="[Text]"/>
      <dgm:spPr/>
      <dgm:t>
        <a:bodyPr/>
        <a:lstStyle/>
        <a:p>
          <a:r>
            <a:rPr lang="en-US" dirty="0" smtClean="0">
              <a:latin typeface="Arial"/>
              <a:cs typeface="Arial"/>
            </a:rPr>
            <a:t>30 – 50 %</a:t>
          </a:r>
        </a:p>
      </dgm:t>
    </dgm:pt>
    <dgm:pt modelId="{1C10716A-EC97-0D46-9683-7767ED1675F7}" type="parTrans" cxnId="{81569780-F021-F149-A336-E48DF7D90587}">
      <dgm:prSet/>
      <dgm:spPr/>
      <dgm:t>
        <a:bodyPr/>
        <a:lstStyle/>
        <a:p>
          <a:endParaRPr lang="en-US"/>
        </a:p>
      </dgm:t>
    </dgm:pt>
    <dgm:pt modelId="{524DACF7-6236-AD46-8F9A-A18B27968F97}" type="sibTrans" cxnId="{81569780-F021-F149-A336-E48DF7D90587}">
      <dgm:prSet/>
      <dgm:spPr/>
      <dgm:t>
        <a:bodyPr/>
        <a:lstStyle/>
        <a:p>
          <a:endParaRPr lang="en-US"/>
        </a:p>
      </dgm:t>
    </dgm:pt>
    <dgm:pt modelId="{5F9C9BE0-9A4F-E945-BCF2-B72F764112F0}" type="pres">
      <dgm:prSet presAssocID="{93F4EEA0-7C07-EB44-817C-A178080B8779}" presName="Name0" presStyleCnt="0">
        <dgm:presLayoutVars>
          <dgm:dir/>
          <dgm:animLvl val="lvl"/>
          <dgm:resizeHandles val="exact"/>
        </dgm:presLayoutVars>
      </dgm:prSet>
      <dgm:spPr/>
      <dgm:t>
        <a:bodyPr/>
        <a:lstStyle/>
        <a:p>
          <a:endParaRPr lang="en-US"/>
        </a:p>
      </dgm:t>
    </dgm:pt>
    <dgm:pt modelId="{FDDBDA64-CE2B-E549-A3C9-E1CD1F1D6D96}" type="pres">
      <dgm:prSet presAssocID="{E9F04F20-CAD0-F143-8338-92DA6E29FBEB}" presName="compositeNode" presStyleCnt="0">
        <dgm:presLayoutVars>
          <dgm:bulletEnabled val="1"/>
        </dgm:presLayoutVars>
      </dgm:prSet>
      <dgm:spPr/>
    </dgm:pt>
    <dgm:pt modelId="{56CF5060-743E-8040-8E98-28E0CA46398F}" type="pres">
      <dgm:prSet presAssocID="{E9F04F20-CAD0-F143-8338-92DA6E29FBEB}" presName="bgRect" presStyleLbl="node1" presStyleIdx="0" presStyleCnt="5" custScaleY="159896"/>
      <dgm:spPr/>
      <dgm:t>
        <a:bodyPr/>
        <a:lstStyle/>
        <a:p>
          <a:endParaRPr lang="en-US"/>
        </a:p>
      </dgm:t>
    </dgm:pt>
    <dgm:pt modelId="{6AD7CCD2-6622-7A4D-BEA1-428B42E0926A}" type="pres">
      <dgm:prSet presAssocID="{E9F04F20-CAD0-F143-8338-92DA6E29FBEB}" presName="parentNode" presStyleLbl="node1" presStyleIdx="0" presStyleCnt="5">
        <dgm:presLayoutVars>
          <dgm:chMax val="0"/>
          <dgm:bulletEnabled val="1"/>
        </dgm:presLayoutVars>
      </dgm:prSet>
      <dgm:spPr/>
      <dgm:t>
        <a:bodyPr/>
        <a:lstStyle/>
        <a:p>
          <a:endParaRPr lang="en-US"/>
        </a:p>
      </dgm:t>
    </dgm:pt>
    <dgm:pt modelId="{5437CE05-9D5F-164F-9832-269A187763BA}" type="pres">
      <dgm:prSet presAssocID="{E9F04F20-CAD0-F143-8338-92DA6E29FBEB}" presName="childNode" presStyleLbl="node1" presStyleIdx="0" presStyleCnt="5">
        <dgm:presLayoutVars>
          <dgm:bulletEnabled val="1"/>
        </dgm:presLayoutVars>
      </dgm:prSet>
      <dgm:spPr/>
      <dgm:t>
        <a:bodyPr/>
        <a:lstStyle/>
        <a:p>
          <a:endParaRPr lang="en-US"/>
        </a:p>
      </dgm:t>
    </dgm:pt>
    <dgm:pt modelId="{AE5D2E72-316B-F940-9590-E89B074B8499}" type="pres">
      <dgm:prSet presAssocID="{320D47BB-78CD-A843-B479-15515887C682}" presName="hSp" presStyleCnt="0"/>
      <dgm:spPr/>
    </dgm:pt>
    <dgm:pt modelId="{0070087B-E8A3-944A-8732-CB7FCCDEAB9A}" type="pres">
      <dgm:prSet presAssocID="{320D47BB-78CD-A843-B479-15515887C682}" presName="vProcSp" presStyleCnt="0"/>
      <dgm:spPr/>
    </dgm:pt>
    <dgm:pt modelId="{FC0F61E8-579A-D24E-AC60-8F6A2BCA17AA}" type="pres">
      <dgm:prSet presAssocID="{320D47BB-78CD-A843-B479-15515887C682}" presName="vSp1" presStyleCnt="0"/>
      <dgm:spPr/>
    </dgm:pt>
    <dgm:pt modelId="{DB00F817-2736-CE48-B236-2381983FAF55}" type="pres">
      <dgm:prSet presAssocID="{320D47BB-78CD-A843-B479-15515887C682}" presName="simulatedConn" presStyleLbl="solidFgAcc1" presStyleIdx="0" presStyleCnt="4"/>
      <dgm:spPr>
        <a:solidFill>
          <a:schemeClr val="tx1"/>
        </a:solidFill>
      </dgm:spPr>
    </dgm:pt>
    <dgm:pt modelId="{5EC141F0-9384-7249-81D4-06029FE9AC90}" type="pres">
      <dgm:prSet presAssocID="{320D47BB-78CD-A843-B479-15515887C682}" presName="vSp2" presStyleCnt="0"/>
      <dgm:spPr/>
    </dgm:pt>
    <dgm:pt modelId="{ED5AA757-25AE-4C48-97B0-257292EAF1AC}" type="pres">
      <dgm:prSet presAssocID="{320D47BB-78CD-A843-B479-15515887C682}" presName="sibTrans" presStyleCnt="0"/>
      <dgm:spPr/>
    </dgm:pt>
    <dgm:pt modelId="{3840E776-00F9-F647-9F23-997A16A6D1C2}" type="pres">
      <dgm:prSet presAssocID="{8E756D0A-948B-CD44-9712-73659361BDE7}" presName="compositeNode" presStyleCnt="0">
        <dgm:presLayoutVars>
          <dgm:bulletEnabled val="1"/>
        </dgm:presLayoutVars>
      </dgm:prSet>
      <dgm:spPr/>
    </dgm:pt>
    <dgm:pt modelId="{0D50A4A1-2FEB-1040-89FC-6569CD2CFC54}" type="pres">
      <dgm:prSet presAssocID="{8E756D0A-948B-CD44-9712-73659361BDE7}" presName="bgRect" presStyleLbl="node1" presStyleIdx="1" presStyleCnt="5" custScaleY="159896"/>
      <dgm:spPr/>
      <dgm:t>
        <a:bodyPr/>
        <a:lstStyle/>
        <a:p>
          <a:endParaRPr lang="en-US"/>
        </a:p>
      </dgm:t>
    </dgm:pt>
    <dgm:pt modelId="{57F455BB-2D63-8D46-976B-1EB94FCDC1B7}" type="pres">
      <dgm:prSet presAssocID="{8E756D0A-948B-CD44-9712-73659361BDE7}" presName="parentNode" presStyleLbl="node1" presStyleIdx="1" presStyleCnt="5">
        <dgm:presLayoutVars>
          <dgm:chMax val="0"/>
          <dgm:bulletEnabled val="1"/>
        </dgm:presLayoutVars>
      </dgm:prSet>
      <dgm:spPr/>
      <dgm:t>
        <a:bodyPr/>
        <a:lstStyle/>
        <a:p>
          <a:endParaRPr lang="en-US"/>
        </a:p>
      </dgm:t>
    </dgm:pt>
    <dgm:pt modelId="{A0256CB4-7D9A-EB4E-82FA-8467F2F9F631}" type="pres">
      <dgm:prSet presAssocID="{8E756D0A-948B-CD44-9712-73659361BDE7}" presName="childNode" presStyleLbl="node1" presStyleIdx="1" presStyleCnt="5">
        <dgm:presLayoutVars>
          <dgm:bulletEnabled val="1"/>
        </dgm:presLayoutVars>
      </dgm:prSet>
      <dgm:spPr/>
      <dgm:t>
        <a:bodyPr/>
        <a:lstStyle/>
        <a:p>
          <a:endParaRPr lang="en-US"/>
        </a:p>
      </dgm:t>
    </dgm:pt>
    <dgm:pt modelId="{27C50B02-62AB-3A42-A013-DFCADE8FF65B}" type="pres">
      <dgm:prSet presAssocID="{798A4DEE-9580-CA4A-A90D-9DF805549878}" presName="hSp" presStyleCnt="0"/>
      <dgm:spPr/>
    </dgm:pt>
    <dgm:pt modelId="{9F6DD7AC-D5DF-8E4E-9D27-8FAD7C9B6303}" type="pres">
      <dgm:prSet presAssocID="{798A4DEE-9580-CA4A-A90D-9DF805549878}" presName="vProcSp" presStyleCnt="0"/>
      <dgm:spPr/>
    </dgm:pt>
    <dgm:pt modelId="{1462C492-3DBC-304F-B24C-7CEC0E193C2C}" type="pres">
      <dgm:prSet presAssocID="{798A4DEE-9580-CA4A-A90D-9DF805549878}" presName="vSp1" presStyleCnt="0"/>
      <dgm:spPr/>
    </dgm:pt>
    <dgm:pt modelId="{0C3C1EBF-762C-3047-96CD-97C41CABD5B0}" type="pres">
      <dgm:prSet presAssocID="{798A4DEE-9580-CA4A-A90D-9DF805549878}" presName="simulatedConn" presStyleLbl="solidFgAcc1" presStyleIdx="1" presStyleCnt="4"/>
      <dgm:spPr>
        <a:solidFill>
          <a:schemeClr val="tx1"/>
        </a:solidFill>
      </dgm:spPr>
    </dgm:pt>
    <dgm:pt modelId="{6BE16DBA-723A-CE4C-990A-8FE20C2F4EF4}" type="pres">
      <dgm:prSet presAssocID="{798A4DEE-9580-CA4A-A90D-9DF805549878}" presName="vSp2" presStyleCnt="0"/>
      <dgm:spPr/>
    </dgm:pt>
    <dgm:pt modelId="{E92ECA57-BECA-5A43-884E-7013148C8D48}" type="pres">
      <dgm:prSet presAssocID="{798A4DEE-9580-CA4A-A90D-9DF805549878}" presName="sibTrans" presStyleCnt="0"/>
      <dgm:spPr/>
    </dgm:pt>
    <dgm:pt modelId="{AA00D0B5-D6EB-364E-9421-62DF3960AA09}" type="pres">
      <dgm:prSet presAssocID="{93FC9475-4DD4-D248-A1D0-C200F26D2A59}" presName="compositeNode" presStyleCnt="0">
        <dgm:presLayoutVars>
          <dgm:bulletEnabled val="1"/>
        </dgm:presLayoutVars>
      </dgm:prSet>
      <dgm:spPr/>
    </dgm:pt>
    <dgm:pt modelId="{717B52F7-6BAB-C347-B68F-007C147A075D}" type="pres">
      <dgm:prSet presAssocID="{93FC9475-4DD4-D248-A1D0-C200F26D2A59}" presName="bgRect" presStyleLbl="node1" presStyleIdx="2" presStyleCnt="5" custScaleY="159896"/>
      <dgm:spPr/>
      <dgm:t>
        <a:bodyPr/>
        <a:lstStyle/>
        <a:p>
          <a:endParaRPr lang="en-US"/>
        </a:p>
      </dgm:t>
    </dgm:pt>
    <dgm:pt modelId="{F5B79E59-F87E-324B-B6D0-7A070AFFCE87}" type="pres">
      <dgm:prSet presAssocID="{93FC9475-4DD4-D248-A1D0-C200F26D2A59}" presName="parentNode" presStyleLbl="node1" presStyleIdx="2" presStyleCnt="5">
        <dgm:presLayoutVars>
          <dgm:chMax val="0"/>
          <dgm:bulletEnabled val="1"/>
        </dgm:presLayoutVars>
      </dgm:prSet>
      <dgm:spPr/>
      <dgm:t>
        <a:bodyPr/>
        <a:lstStyle/>
        <a:p>
          <a:endParaRPr lang="en-US"/>
        </a:p>
      </dgm:t>
    </dgm:pt>
    <dgm:pt modelId="{E1E35124-DA4F-1E43-BF8B-E0549202544B}" type="pres">
      <dgm:prSet presAssocID="{93FC9475-4DD4-D248-A1D0-C200F26D2A59}" presName="childNode" presStyleLbl="node1" presStyleIdx="2" presStyleCnt="5">
        <dgm:presLayoutVars>
          <dgm:bulletEnabled val="1"/>
        </dgm:presLayoutVars>
      </dgm:prSet>
      <dgm:spPr/>
      <dgm:t>
        <a:bodyPr/>
        <a:lstStyle/>
        <a:p>
          <a:endParaRPr lang="en-US"/>
        </a:p>
      </dgm:t>
    </dgm:pt>
    <dgm:pt modelId="{43F5D332-B314-7C4E-BB89-4C96AF8740A8}" type="pres">
      <dgm:prSet presAssocID="{5CEECD0A-10CE-E74B-822B-99EF7D8A7EE5}" presName="hSp" presStyleCnt="0"/>
      <dgm:spPr/>
    </dgm:pt>
    <dgm:pt modelId="{CE90240A-696C-9741-829D-773F24BA0603}" type="pres">
      <dgm:prSet presAssocID="{5CEECD0A-10CE-E74B-822B-99EF7D8A7EE5}" presName="vProcSp" presStyleCnt="0"/>
      <dgm:spPr/>
    </dgm:pt>
    <dgm:pt modelId="{6407F21D-3EA5-D949-8AFE-29F4659D9C40}" type="pres">
      <dgm:prSet presAssocID="{5CEECD0A-10CE-E74B-822B-99EF7D8A7EE5}" presName="vSp1" presStyleCnt="0"/>
      <dgm:spPr/>
    </dgm:pt>
    <dgm:pt modelId="{CECEFE0C-E8B7-B143-B4F0-E2A8F1731546}" type="pres">
      <dgm:prSet presAssocID="{5CEECD0A-10CE-E74B-822B-99EF7D8A7EE5}" presName="simulatedConn" presStyleLbl="solidFgAcc1" presStyleIdx="2" presStyleCnt="4"/>
      <dgm:spPr>
        <a:solidFill>
          <a:schemeClr val="tx1"/>
        </a:solidFill>
      </dgm:spPr>
    </dgm:pt>
    <dgm:pt modelId="{23765868-2C98-EA40-8768-97E5E878BE3F}" type="pres">
      <dgm:prSet presAssocID="{5CEECD0A-10CE-E74B-822B-99EF7D8A7EE5}" presName="vSp2" presStyleCnt="0"/>
      <dgm:spPr/>
    </dgm:pt>
    <dgm:pt modelId="{62278DEF-473C-F044-BD48-6B4BA7929ED4}" type="pres">
      <dgm:prSet presAssocID="{5CEECD0A-10CE-E74B-822B-99EF7D8A7EE5}" presName="sibTrans" presStyleCnt="0"/>
      <dgm:spPr/>
    </dgm:pt>
    <dgm:pt modelId="{C9F4E271-8D68-034C-B70B-AA2ED3881803}" type="pres">
      <dgm:prSet presAssocID="{093F6210-0827-2A4B-B666-03C04F547378}" presName="compositeNode" presStyleCnt="0">
        <dgm:presLayoutVars>
          <dgm:bulletEnabled val="1"/>
        </dgm:presLayoutVars>
      </dgm:prSet>
      <dgm:spPr/>
    </dgm:pt>
    <dgm:pt modelId="{98B3970E-E4B0-544D-9AF7-3DAB5DD23161}" type="pres">
      <dgm:prSet presAssocID="{093F6210-0827-2A4B-B666-03C04F547378}" presName="bgRect" presStyleLbl="node1" presStyleIdx="3" presStyleCnt="5" custScaleY="159896"/>
      <dgm:spPr/>
      <dgm:t>
        <a:bodyPr/>
        <a:lstStyle/>
        <a:p>
          <a:endParaRPr lang="en-US"/>
        </a:p>
      </dgm:t>
    </dgm:pt>
    <dgm:pt modelId="{7DFDD6E9-C815-F546-845D-3742D08B65F2}" type="pres">
      <dgm:prSet presAssocID="{093F6210-0827-2A4B-B666-03C04F547378}" presName="parentNode" presStyleLbl="node1" presStyleIdx="3" presStyleCnt="5">
        <dgm:presLayoutVars>
          <dgm:chMax val="0"/>
          <dgm:bulletEnabled val="1"/>
        </dgm:presLayoutVars>
      </dgm:prSet>
      <dgm:spPr/>
      <dgm:t>
        <a:bodyPr/>
        <a:lstStyle/>
        <a:p>
          <a:endParaRPr lang="en-US"/>
        </a:p>
      </dgm:t>
    </dgm:pt>
    <dgm:pt modelId="{AA696FD8-865A-C64D-9B81-FF0118B0C248}" type="pres">
      <dgm:prSet presAssocID="{093F6210-0827-2A4B-B666-03C04F547378}" presName="childNode" presStyleLbl="node1" presStyleIdx="3" presStyleCnt="5">
        <dgm:presLayoutVars>
          <dgm:bulletEnabled val="1"/>
        </dgm:presLayoutVars>
      </dgm:prSet>
      <dgm:spPr/>
      <dgm:t>
        <a:bodyPr/>
        <a:lstStyle/>
        <a:p>
          <a:endParaRPr lang="en-US"/>
        </a:p>
      </dgm:t>
    </dgm:pt>
    <dgm:pt modelId="{C604A135-4353-0A48-BA92-1FFF79691B0C}" type="pres">
      <dgm:prSet presAssocID="{15BD7B61-52AE-834B-B48B-5D2333791385}" presName="hSp" presStyleCnt="0"/>
      <dgm:spPr/>
    </dgm:pt>
    <dgm:pt modelId="{78BA18B7-472F-F445-9B4F-C15F7F0951A4}" type="pres">
      <dgm:prSet presAssocID="{15BD7B61-52AE-834B-B48B-5D2333791385}" presName="vProcSp" presStyleCnt="0"/>
      <dgm:spPr/>
    </dgm:pt>
    <dgm:pt modelId="{A921C883-E2B9-924B-8E29-430094DDE2CA}" type="pres">
      <dgm:prSet presAssocID="{15BD7B61-52AE-834B-B48B-5D2333791385}" presName="vSp1" presStyleCnt="0"/>
      <dgm:spPr/>
    </dgm:pt>
    <dgm:pt modelId="{9BD05E54-38EF-8942-BB92-18BDFC26FBA0}" type="pres">
      <dgm:prSet presAssocID="{15BD7B61-52AE-834B-B48B-5D2333791385}" presName="simulatedConn" presStyleLbl="solidFgAcc1" presStyleIdx="3" presStyleCnt="4"/>
      <dgm:spPr>
        <a:solidFill>
          <a:schemeClr val="tx1"/>
        </a:solidFill>
      </dgm:spPr>
    </dgm:pt>
    <dgm:pt modelId="{F8BA1B53-F10C-C84E-96BA-F59CABF79C92}" type="pres">
      <dgm:prSet presAssocID="{15BD7B61-52AE-834B-B48B-5D2333791385}" presName="vSp2" presStyleCnt="0"/>
      <dgm:spPr/>
    </dgm:pt>
    <dgm:pt modelId="{A473AB3C-E696-9345-B14C-20DC101F192F}" type="pres">
      <dgm:prSet presAssocID="{15BD7B61-52AE-834B-B48B-5D2333791385}" presName="sibTrans" presStyleCnt="0"/>
      <dgm:spPr/>
    </dgm:pt>
    <dgm:pt modelId="{E4303D0C-F34A-F946-BAB8-3BB438896FEE}" type="pres">
      <dgm:prSet presAssocID="{88277E94-7E8C-3B4C-A681-301A7438740E}" presName="compositeNode" presStyleCnt="0">
        <dgm:presLayoutVars>
          <dgm:bulletEnabled val="1"/>
        </dgm:presLayoutVars>
      </dgm:prSet>
      <dgm:spPr/>
    </dgm:pt>
    <dgm:pt modelId="{0E3C0888-F18D-914C-8984-6E0CCEBBA4E4}" type="pres">
      <dgm:prSet presAssocID="{88277E94-7E8C-3B4C-A681-301A7438740E}" presName="bgRect" presStyleLbl="node1" presStyleIdx="4" presStyleCnt="5" custScaleY="159896" custLinFactNeighborX="-12" custLinFactNeighborY="0"/>
      <dgm:spPr/>
      <dgm:t>
        <a:bodyPr/>
        <a:lstStyle/>
        <a:p>
          <a:endParaRPr lang="en-US"/>
        </a:p>
      </dgm:t>
    </dgm:pt>
    <dgm:pt modelId="{5FBC7944-4C2D-CA4E-80F6-CA6C5F52AFDC}" type="pres">
      <dgm:prSet presAssocID="{88277E94-7E8C-3B4C-A681-301A7438740E}" presName="parentNode" presStyleLbl="node1" presStyleIdx="4" presStyleCnt="5">
        <dgm:presLayoutVars>
          <dgm:chMax val="0"/>
          <dgm:bulletEnabled val="1"/>
        </dgm:presLayoutVars>
      </dgm:prSet>
      <dgm:spPr/>
      <dgm:t>
        <a:bodyPr/>
        <a:lstStyle/>
        <a:p>
          <a:endParaRPr lang="en-US"/>
        </a:p>
      </dgm:t>
    </dgm:pt>
    <dgm:pt modelId="{1AA816AA-FA99-AA4B-8770-7C2422624D2D}" type="pres">
      <dgm:prSet presAssocID="{88277E94-7E8C-3B4C-A681-301A7438740E}" presName="childNode" presStyleLbl="node1" presStyleIdx="4" presStyleCnt="5">
        <dgm:presLayoutVars>
          <dgm:bulletEnabled val="1"/>
        </dgm:presLayoutVars>
      </dgm:prSet>
      <dgm:spPr/>
      <dgm:t>
        <a:bodyPr/>
        <a:lstStyle/>
        <a:p>
          <a:endParaRPr lang="en-US"/>
        </a:p>
      </dgm:t>
    </dgm:pt>
  </dgm:ptLst>
  <dgm:cxnLst>
    <dgm:cxn modelId="{4B728611-1C2F-9D4B-9C9C-6F18925D661E}" srcId="{093F6210-0827-2A4B-B666-03C04F547378}" destId="{F848C357-5834-C842-A290-D85C32E48097}" srcOrd="0" destOrd="0" parTransId="{2BD7A4C2-07C5-4C46-B36A-03AB86809E5C}" sibTransId="{F202C729-D516-674E-9ABF-0A62A1952FC5}"/>
    <dgm:cxn modelId="{29C56321-0DF0-49B6-AEE1-4631FE9D7E4A}" type="presOf" srcId="{93FC9475-4DD4-D248-A1D0-C200F26D2A59}" destId="{F5B79E59-F87E-324B-B6D0-7A070AFFCE87}" srcOrd="1" destOrd="0" presId="urn:microsoft.com/office/officeart/2005/8/layout/hProcess7#1"/>
    <dgm:cxn modelId="{7E3E0554-BD39-F948-BFA1-5B0870DC081B}" type="presOf" srcId="{FD750429-E282-FE41-8AE0-E89EF3B95AF7}" destId="{E1E35124-DA4F-1E43-BF8B-E0549202544B}" srcOrd="0" destOrd="2" presId="urn:microsoft.com/office/officeart/2005/8/layout/hProcess7#1"/>
    <dgm:cxn modelId="{2906E81B-AB20-4828-8D05-6A8DE6E40C17}" type="presOf" srcId="{D1DDF2B6-7FE3-314C-9814-DBC1689E9F71}" destId="{E1E35124-DA4F-1E43-BF8B-E0549202544B}" srcOrd="0" destOrd="1" presId="urn:microsoft.com/office/officeart/2005/8/layout/hProcess7#1"/>
    <dgm:cxn modelId="{A7C30818-AFB4-D64E-AA94-79AE45CC70F5}" srcId="{57FA9CA4-053B-274A-A2F4-E7BFAB6E53DF}" destId="{EFF68E16-351C-7E47-AA0E-E50D33CDE488}" srcOrd="0" destOrd="0" parTransId="{7BD9D514-4B79-B141-9323-71306F31356A}" sibTransId="{5866C752-75FE-5D4B-9459-4AEE5F2D9B6F}"/>
    <dgm:cxn modelId="{80625962-1B7B-7B49-A418-A8B1932B4628}" type="presOf" srcId="{84C386FF-7A0A-ED4A-9664-45A8D2498C37}" destId="{A0256CB4-7D9A-EB4E-82FA-8467F2F9F631}" srcOrd="0" destOrd="1" presId="urn:microsoft.com/office/officeart/2005/8/layout/hProcess7#1"/>
    <dgm:cxn modelId="{58285C43-6A4E-C841-BF97-752A1E5F7B83}" srcId="{93F4EEA0-7C07-EB44-817C-A178080B8779}" destId="{88277E94-7E8C-3B4C-A681-301A7438740E}" srcOrd="4" destOrd="0" parTransId="{E919B296-3BB4-8640-82E8-C61790706F49}" sibTransId="{D141CBE5-66F9-8E49-8F9C-B3E31FA3A531}"/>
    <dgm:cxn modelId="{0B8571AF-87BE-4FFE-B66B-4F513D872C14}" type="presOf" srcId="{93F4EEA0-7C07-EB44-817C-A178080B8779}" destId="{5F9C9BE0-9A4F-E945-BCF2-B72F764112F0}" srcOrd="0" destOrd="0" presId="urn:microsoft.com/office/officeart/2005/8/layout/hProcess7#1"/>
    <dgm:cxn modelId="{81569780-F021-F149-A336-E48DF7D90587}" srcId="{F848C357-5834-C842-A290-D85C32E48097}" destId="{18844E23-AE96-5C40-87B4-1E700FFD7484}" srcOrd="1" destOrd="0" parTransId="{1C10716A-EC97-0D46-9683-7767ED1675F7}" sibTransId="{524DACF7-6236-AD46-8F9A-A18B27968F97}"/>
    <dgm:cxn modelId="{FDB295B5-1022-48D5-954B-7AE8C6FB2EA4}" type="presOf" srcId="{57FA9CA4-053B-274A-A2F4-E7BFAB6E53DF}" destId="{1AA816AA-FA99-AA4B-8770-7C2422624D2D}" srcOrd="0" destOrd="0" presId="urn:microsoft.com/office/officeart/2005/8/layout/hProcess7#1"/>
    <dgm:cxn modelId="{F7570833-E744-0C4F-8AE1-92557C7F3E98}" srcId="{CA657FF6-CE3E-A749-9A19-BA728BE5D931}" destId="{D1DDF2B6-7FE3-314C-9814-DBC1689E9F71}" srcOrd="0" destOrd="0" parTransId="{A1024A9C-AC72-3F42-AF50-5D0998887EB5}" sibTransId="{A99D4A2D-5769-CC4E-AD05-E778FA28EC72}"/>
    <dgm:cxn modelId="{65D2EDDE-EE03-704E-B5F4-916922109001}" srcId="{B53428BB-2E00-3F42-B885-6FC791180AEA}" destId="{7438E0B5-9547-F146-8A08-6ECBD3B27084}" srcOrd="0" destOrd="0" parTransId="{43BDB7C8-AF93-7C48-AF5C-5A94E51DBC67}" sibTransId="{962192B3-742D-1C47-9060-2AFA7F068BD9}"/>
    <dgm:cxn modelId="{3DEB1B81-6DA0-2346-87FF-1A561AA0312E}" srcId="{A2B78C42-5EF0-3C4B-8BF6-54569078B9EC}" destId="{B794FC41-422A-B64E-A392-ADF6A80CE34E}" srcOrd="1" destOrd="0" parTransId="{FE6D9DAA-F017-0A4E-AD1A-B931F532A0B5}" sibTransId="{5910D276-D221-CA47-8051-259E0B01AFBA}"/>
    <dgm:cxn modelId="{AE824A6B-D79E-44A9-B067-7E64CDE0E5E8}" type="presOf" srcId="{A9B77804-5232-134A-A403-AC9DDAA3597C}" destId="{AA696FD8-865A-C64D-9B81-FF0118B0C248}" srcOrd="0" destOrd="1" presId="urn:microsoft.com/office/officeart/2005/8/layout/hProcess7#1"/>
    <dgm:cxn modelId="{F3217138-9A6A-493A-9367-3966DA10D6E1}" type="presOf" srcId="{F848C357-5834-C842-A290-D85C32E48097}" destId="{AA696FD8-865A-C64D-9B81-FF0118B0C248}" srcOrd="0" destOrd="0" presId="urn:microsoft.com/office/officeart/2005/8/layout/hProcess7#1"/>
    <dgm:cxn modelId="{5F364B15-743E-4722-88C5-D6F4F4964E92}" type="presOf" srcId="{A2B78C42-5EF0-3C4B-8BF6-54569078B9EC}" destId="{A0256CB4-7D9A-EB4E-82FA-8467F2F9F631}" srcOrd="0" destOrd="0" presId="urn:microsoft.com/office/officeart/2005/8/layout/hProcess7#1"/>
    <dgm:cxn modelId="{4C5E3596-BC2E-2847-B793-4BBDCD85C62A}" srcId="{93FC9475-4DD4-D248-A1D0-C200F26D2A59}" destId="{CA657FF6-CE3E-A749-9A19-BA728BE5D931}" srcOrd="0" destOrd="0" parTransId="{248E21BA-6148-0347-ABB1-F1F8B35FB149}" sibTransId="{73F9FF62-A3A5-9549-955A-2E9BAB08EDBD}"/>
    <dgm:cxn modelId="{53C5FA7F-0939-4A57-800F-79C4F663D463}" type="presOf" srcId="{E9F04F20-CAD0-F143-8338-92DA6E29FBEB}" destId="{56CF5060-743E-8040-8E98-28E0CA46398F}" srcOrd="0" destOrd="0" presId="urn:microsoft.com/office/officeart/2005/8/layout/hProcess7#1"/>
    <dgm:cxn modelId="{30C2BBB3-BFE2-7E4A-9629-6ECFE15E78D0}" srcId="{57FA9CA4-053B-274A-A2F4-E7BFAB6E53DF}" destId="{147424C5-426E-614C-BD8A-83933CCAE75A}" srcOrd="2" destOrd="0" parTransId="{8B9019FC-3DC8-534E-8885-A81AC448E955}" sibTransId="{692B3583-7920-5341-B9B5-A6F626CD71E3}"/>
    <dgm:cxn modelId="{606493D3-A802-6941-9388-84CDF54014CC}" srcId="{A2B78C42-5EF0-3C4B-8BF6-54569078B9EC}" destId="{84C386FF-7A0A-ED4A-9664-45A8D2498C37}" srcOrd="0" destOrd="0" parTransId="{BA4E2CCD-2430-0844-949B-DD93D0BAA6EC}" sibTransId="{5C9BB904-A406-CC44-932C-A583C72B5F4B}"/>
    <dgm:cxn modelId="{6D1137F5-94FE-4330-89FA-DF2410B720E4}" type="presOf" srcId="{8E756D0A-948B-CD44-9712-73659361BDE7}" destId="{0D50A4A1-2FEB-1040-89FC-6569CD2CFC54}" srcOrd="0" destOrd="0" presId="urn:microsoft.com/office/officeart/2005/8/layout/hProcess7#1"/>
    <dgm:cxn modelId="{4B830F5A-AE10-7846-8455-CD430C406793}" type="presOf" srcId="{7438E0B5-9547-F146-8A08-6ECBD3B27084}" destId="{5437CE05-9D5F-164F-9832-269A187763BA}" srcOrd="0" destOrd="1" presId="urn:microsoft.com/office/officeart/2005/8/layout/hProcess7#1"/>
    <dgm:cxn modelId="{59348BE5-BFFD-40BE-9F76-C0325FF10AB7}" type="presOf" srcId="{147424C5-426E-614C-BD8A-83933CCAE75A}" destId="{1AA816AA-FA99-AA4B-8770-7C2422624D2D}" srcOrd="0" destOrd="3" presId="urn:microsoft.com/office/officeart/2005/8/layout/hProcess7#1"/>
    <dgm:cxn modelId="{9CF34935-8A47-2146-9ECE-8E214ADE20A9}" type="presOf" srcId="{B794FC41-422A-B64E-A392-ADF6A80CE34E}" destId="{A0256CB4-7D9A-EB4E-82FA-8467F2F9F631}" srcOrd="0" destOrd="2" presId="urn:microsoft.com/office/officeart/2005/8/layout/hProcess7#1"/>
    <dgm:cxn modelId="{9FD9E6F0-C0F8-489F-AD03-3A5B82A4C31B}" type="presOf" srcId="{E9F04F20-CAD0-F143-8338-92DA6E29FBEB}" destId="{6AD7CCD2-6622-7A4D-BEA1-428B42E0926A}" srcOrd="1" destOrd="0" presId="urn:microsoft.com/office/officeart/2005/8/layout/hProcess7#1"/>
    <dgm:cxn modelId="{338FAA56-D687-FA49-963A-1CE8E4F662BF}" srcId="{8E756D0A-948B-CD44-9712-73659361BDE7}" destId="{A2B78C42-5EF0-3C4B-8BF6-54569078B9EC}" srcOrd="0" destOrd="0" parTransId="{81F505EF-8483-0C48-A574-EB4B07B594BB}" sibTransId="{4310AE32-B373-9C4E-BDBA-A6210A66ED33}"/>
    <dgm:cxn modelId="{26132809-ABA9-6B46-A1EF-2FE0467CAE3C}" srcId="{93F4EEA0-7C07-EB44-817C-A178080B8779}" destId="{8E756D0A-948B-CD44-9712-73659361BDE7}" srcOrd="1" destOrd="0" parTransId="{AAC59BDB-332F-3B47-8B1C-82D2165E5F1C}" sibTransId="{798A4DEE-9580-CA4A-A90D-9DF805549878}"/>
    <dgm:cxn modelId="{E8314536-3588-924E-BC27-4CE659DC2EB6}" srcId="{93F4EEA0-7C07-EB44-817C-A178080B8779}" destId="{93FC9475-4DD4-D248-A1D0-C200F26D2A59}" srcOrd="2" destOrd="0" parTransId="{06E205BA-22D7-4B40-B6EB-B3E3D9A4C710}" sibTransId="{5CEECD0A-10CE-E74B-822B-99EF7D8A7EE5}"/>
    <dgm:cxn modelId="{D845F303-9EA9-3F4B-B00B-FB5C1EF04245}" srcId="{88277E94-7E8C-3B4C-A681-301A7438740E}" destId="{57FA9CA4-053B-274A-A2F4-E7BFAB6E53DF}" srcOrd="0" destOrd="0" parTransId="{975BC7B5-B52D-1441-B273-BE8674888435}" sibTransId="{53AFADF9-56D6-8C4C-AE83-72526E465D1C}"/>
    <dgm:cxn modelId="{DACB6FDC-ED08-4CD4-968E-40E36F55E6C1}" type="presOf" srcId="{093F6210-0827-2A4B-B666-03C04F547378}" destId="{98B3970E-E4B0-544D-9AF7-3DAB5DD23161}" srcOrd="0" destOrd="0" presId="urn:microsoft.com/office/officeart/2005/8/layout/hProcess7#1"/>
    <dgm:cxn modelId="{C76EE5F6-D646-0A44-95F8-DC4741C1B386}" srcId="{CA657FF6-CE3E-A749-9A19-BA728BE5D931}" destId="{FD750429-E282-FE41-8AE0-E89EF3B95AF7}" srcOrd="1" destOrd="0" parTransId="{3EFE2660-E645-8D45-8D10-99CE7D39CE62}" sibTransId="{4FD5E125-6226-464D-B31C-807703A84FAB}"/>
    <dgm:cxn modelId="{36AA463F-DDFA-4159-A129-DE24A5676F37}" type="presOf" srcId="{093F6210-0827-2A4B-B666-03C04F547378}" destId="{7DFDD6E9-C815-F546-845D-3742D08B65F2}" srcOrd="1" destOrd="0" presId="urn:microsoft.com/office/officeart/2005/8/layout/hProcess7#1"/>
    <dgm:cxn modelId="{D499AAF8-40F8-4FE7-B0AE-7F8811D02AE5}" type="presOf" srcId="{88277E94-7E8C-3B4C-A681-301A7438740E}" destId="{5FBC7944-4C2D-CA4E-80F6-CA6C5F52AFDC}" srcOrd="1" destOrd="0" presId="urn:microsoft.com/office/officeart/2005/8/layout/hProcess7#1"/>
    <dgm:cxn modelId="{4CB69CAF-AD51-464F-8072-262A389530AB}" type="presOf" srcId="{93FC9475-4DD4-D248-A1D0-C200F26D2A59}" destId="{717B52F7-6BAB-C347-B68F-007C147A075D}" srcOrd="0" destOrd="0" presId="urn:microsoft.com/office/officeart/2005/8/layout/hProcess7#1"/>
    <dgm:cxn modelId="{9607A146-D527-A847-A405-36BC420BB40C}" srcId="{93F4EEA0-7C07-EB44-817C-A178080B8779}" destId="{E9F04F20-CAD0-F143-8338-92DA6E29FBEB}" srcOrd="0" destOrd="0" parTransId="{35694B5D-77D6-6F4C-9A0E-17F2FE6E6A25}" sibTransId="{320D47BB-78CD-A843-B479-15515887C682}"/>
    <dgm:cxn modelId="{0B808E26-4248-4BA7-A55A-2DA97B9BAEEB}" type="presOf" srcId="{CA657FF6-CE3E-A749-9A19-BA728BE5D931}" destId="{E1E35124-DA4F-1E43-BF8B-E0549202544B}" srcOrd="0" destOrd="0" presId="urn:microsoft.com/office/officeart/2005/8/layout/hProcess7#1"/>
    <dgm:cxn modelId="{9C4F994F-088C-4E1C-B6AF-DA8DC2095D9E}" type="presOf" srcId="{88277E94-7E8C-3B4C-A681-301A7438740E}" destId="{0E3C0888-F18D-914C-8984-6E0CCEBBA4E4}" srcOrd="0" destOrd="0" presId="urn:microsoft.com/office/officeart/2005/8/layout/hProcess7#1"/>
    <dgm:cxn modelId="{EB0D3EA1-20BB-3C4A-8D30-7B1E593C2A63}" srcId="{57FA9CA4-053B-274A-A2F4-E7BFAB6E53DF}" destId="{74478790-ECC7-AD4F-92CB-C790FB050C1A}" srcOrd="1" destOrd="0" parTransId="{70679C4E-3CB6-A34A-A82A-7BD552603539}" sibTransId="{4E04DB64-B7E0-7A4F-B656-1E07F57FB8F3}"/>
    <dgm:cxn modelId="{D2E7796B-162A-1E4E-B53F-653F130ED0D4}" type="presOf" srcId="{18844E23-AE96-5C40-87B4-1E700FFD7484}" destId="{AA696FD8-865A-C64D-9B81-FF0118B0C248}" srcOrd="0" destOrd="2" presId="urn:microsoft.com/office/officeart/2005/8/layout/hProcess7#1"/>
    <dgm:cxn modelId="{D125A6EA-80BE-4D8B-8A9E-2323D38A6644}" type="presOf" srcId="{B53428BB-2E00-3F42-B885-6FC791180AEA}" destId="{5437CE05-9D5F-164F-9832-269A187763BA}" srcOrd="0" destOrd="0" presId="urn:microsoft.com/office/officeart/2005/8/layout/hProcess7#1"/>
    <dgm:cxn modelId="{4572EA0A-2F01-104A-85E8-91B9440CF8D2}" srcId="{E9F04F20-CAD0-F143-8338-92DA6E29FBEB}" destId="{B53428BB-2E00-3F42-B885-6FC791180AEA}" srcOrd="0" destOrd="0" parTransId="{F3FBF895-9754-764C-89AD-9CBFE594A839}" sibTransId="{9F2D3AEE-C843-3646-90F8-E2E725A196DA}"/>
    <dgm:cxn modelId="{CA0A8372-F0EC-400E-832F-1CDEDB8D855D}" type="presOf" srcId="{8E756D0A-948B-CD44-9712-73659361BDE7}" destId="{57F455BB-2D63-8D46-976B-1EB94FCDC1B7}" srcOrd="1" destOrd="0" presId="urn:microsoft.com/office/officeart/2005/8/layout/hProcess7#1"/>
    <dgm:cxn modelId="{7A759579-118E-9B44-AA2E-43E0D427E890}" srcId="{F848C357-5834-C842-A290-D85C32E48097}" destId="{A9B77804-5232-134A-A403-AC9DDAA3597C}" srcOrd="0" destOrd="0" parTransId="{37A1A69D-9DCA-C945-82AC-DE4F6B10A492}" sibTransId="{641DC092-1F53-9242-BDD3-192981E33A63}"/>
    <dgm:cxn modelId="{06713040-8C59-4572-AE22-219B5425C4E4}" type="presOf" srcId="{EFF68E16-351C-7E47-AA0E-E50D33CDE488}" destId="{1AA816AA-FA99-AA4B-8770-7C2422624D2D}" srcOrd="0" destOrd="1" presId="urn:microsoft.com/office/officeart/2005/8/layout/hProcess7#1"/>
    <dgm:cxn modelId="{FA2D08D6-EB0C-4D4B-BBA8-A79DBA7BF89F}" type="presOf" srcId="{74478790-ECC7-AD4F-92CB-C790FB050C1A}" destId="{1AA816AA-FA99-AA4B-8770-7C2422624D2D}" srcOrd="0" destOrd="2" presId="urn:microsoft.com/office/officeart/2005/8/layout/hProcess7#1"/>
    <dgm:cxn modelId="{85909869-A6F0-8441-BDE7-8118554C2E8E}" srcId="{93F4EEA0-7C07-EB44-817C-A178080B8779}" destId="{093F6210-0827-2A4B-B666-03C04F547378}" srcOrd="3" destOrd="0" parTransId="{692557DE-3DB0-214E-8A04-7FEED9022ED7}" sibTransId="{15BD7B61-52AE-834B-B48B-5D2333791385}"/>
    <dgm:cxn modelId="{8CAFB089-DE48-4D72-8B31-DAA3BE5C93BD}" type="presParOf" srcId="{5F9C9BE0-9A4F-E945-BCF2-B72F764112F0}" destId="{FDDBDA64-CE2B-E549-A3C9-E1CD1F1D6D96}" srcOrd="0" destOrd="0" presId="urn:microsoft.com/office/officeart/2005/8/layout/hProcess7#1"/>
    <dgm:cxn modelId="{D0AB49BC-F3BD-4D7C-AB73-D5C1014D8B45}" type="presParOf" srcId="{FDDBDA64-CE2B-E549-A3C9-E1CD1F1D6D96}" destId="{56CF5060-743E-8040-8E98-28E0CA46398F}" srcOrd="0" destOrd="0" presId="urn:microsoft.com/office/officeart/2005/8/layout/hProcess7#1"/>
    <dgm:cxn modelId="{951441A7-1F93-44A6-A162-BC754FBA405C}" type="presParOf" srcId="{FDDBDA64-CE2B-E549-A3C9-E1CD1F1D6D96}" destId="{6AD7CCD2-6622-7A4D-BEA1-428B42E0926A}" srcOrd="1" destOrd="0" presId="urn:microsoft.com/office/officeart/2005/8/layout/hProcess7#1"/>
    <dgm:cxn modelId="{59C188D9-F397-4871-9E7F-1EEDE0BACE69}" type="presParOf" srcId="{FDDBDA64-CE2B-E549-A3C9-E1CD1F1D6D96}" destId="{5437CE05-9D5F-164F-9832-269A187763BA}" srcOrd="2" destOrd="0" presId="urn:microsoft.com/office/officeart/2005/8/layout/hProcess7#1"/>
    <dgm:cxn modelId="{FA2FD565-6D47-41EC-9A00-525C2D743AF2}" type="presParOf" srcId="{5F9C9BE0-9A4F-E945-BCF2-B72F764112F0}" destId="{AE5D2E72-316B-F940-9590-E89B074B8499}" srcOrd="1" destOrd="0" presId="urn:microsoft.com/office/officeart/2005/8/layout/hProcess7#1"/>
    <dgm:cxn modelId="{924E12F1-F618-45BF-9626-716FC2B9092F}" type="presParOf" srcId="{5F9C9BE0-9A4F-E945-BCF2-B72F764112F0}" destId="{0070087B-E8A3-944A-8732-CB7FCCDEAB9A}" srcOrd="2" destOrd="0" presId="urn:microsoft.com/office/officeart/2005/8/layout/hProcess7#1"/>
    <dgm:cxn modelId="{4CEF7D00-8C07-4AAD-9BAA-8816D16C26CC}" type="presParOf" srcId="{0070087B-E8A3-944A-8732-CB7FCCDEAB9A}" destId="{FC0F61E8-579A-D24E-AC60-8F6A2BCA17AA}" srcOrd="0" destOrd="0" presId="urn:microsoft.com/office/officeart/2005/8/layout/hProcess7#1"/>
    <dgm:cxn modelId="{61F8BAF8-BCD7-43BC-855D-C14B980E4631}" type="presParOf" srcId="{0070087B-E8A3-944A-8732-CB7FCCDEAB9A}" destId="{DB00F817-2736-CE48-B236-2381983FAF55}" srcOrd="1" destOrd="0" presId="urn:microsoft.com/office/officeart/2005/8/layout/hProcess7#1"/>
    <dgm:cxn modelId="{FCCF4963-C23A-403D-9749-3B63727F1E09}" type="presParOf" srcId="{0070087B-E8A3-944A-8732-CB7FCCDEAB9A}" destId="{5EC141F0-9384-7249-81D4-06029FE9AC90}" srcOrd="2" destOrd="0" presId="urn:microsoft.com/office/officeart/2005/8/layout/hProcess7#1"/>
    <dgm:cxn modelId="{A6E992AB-7EA3-4BF5-A29A-EE6790ECA4F4}" type="presParOf" srcId="{5F9C9BE0-9A4F-E945-BCF2-B72F764112F0}" destId="{ED5AA757-25AE-4C48-97B0-257292EAF1AC}" srcOrd="3" destOrd="0" presId="urn:microsoft.com/office/officeart/2005/8/layout/hProcess7#1"/>
    <dgm:cxn modelId="{EEB23B83-A390-43E8-B2D6-1FC54BEEF808}" type="presParOf" srcId="{5F9C9BE0-9A4F-E945-BCF2-B72F764112F0}" destId="{3840E776-00F9-F647-9F23-997A16A6D1C2}" srcOrd="4" destOrd="0" presId="urn:microsoft.com/office/officeart/2005/8/layout/hProcess7#1"/>
    <dgm:cxn modelId="{25A27F0C-E4E3-419F-87A4-97D347BA0879}" type="presParOf" srcId="{3840E776-00F9-F647-9F23-997A16A6D1C2}" destId="{0D50A4A1-2FEB-1040-89FC-6569CD2CFC54}" srcOrd="0" destOrd="0" presId="urn:microsoft.com/office/officeart/2005/8/layout/hProcess7#1"/>
    <dgm:cxn modelId="{4841E777-96D9-4CB4-A50C-14098CC7512A}" type="presParOf" srcId="{3840E776-00F9-F647-9F23-997A16A6D1C2}" destId="{57F455BB-2D63-8D46-976B-1EB94FCDC1B7}" srcOrd="1" destOrd="0" presId="urn:microsoft.com/office/officeart/2005/8/layout/hProcess7#1"/>
    <dgm:cxn modelId="{D8CE1662-BF4B-498F-81BB-AF85BB147B3F}" type="presParOf" srcId="{3840E776-00F9-F647-9F23-997A16A6D1C2}" destId="{A0256CB4-7D9A-EB4E-82FA-8467F2F9F631}" srcOrd="2" destOrd="0" presId="urn:microsoft.com/office/officeart/2005/8/layout/hProcess7#1"/>
    <dgm:cxn modelId="{92F41CA3-C0FF-4051-8B16-77C19C1C67FE}" type="presParOf" srcId="{5F9C9BE0-9A4F-E945-BCF2-B72F764112F0}" destId="{27C50B02-62AB-3A42-A013-DFCADE8FF65B}" srcOrd="5" destOrd="0" presId="urn:microsoft.com/office/officeart/2005/8/layout/hProcess7#1"/>
    <dgm:cxn modelId="{0C837083-12A9-4C9C-9A6B-D7E9E6911F8D}" type="presParOf" srcId="{5F9C9BE0-9A4F-E945-BCF2-B72F764112F0}" destId="{9F6DD7AC-D5DF-8E4E-9D27-8FAD7C9B6303}" srcOrd="6" destOrd="0" presId="urn:microsoft.com/office/officeart/2005/8/layout/hProcess7#1"/>
    <dgm:cxn modelId="{F6CE98A9-AA99-438B-B71F-A9F274ECBB45}" type="presParOf" srcId="{9F6DD7AC-D5DF-8E4E-9D27-8FAD7C9B6303}" destId="{1462C492-3DBC-304F-B24C-7CEC0E193C2C}" srcOrd="0" destOrd="0" presId="urn:microsoft.com/office/officeart/2005/8/layout/hProcess7#1"/>
    <dgm:cxn modelId="{61E0E0BD-E48A-4D85-A26E-E3B93E32DF1D}" type="presParOf" srcId="{9F6DD7AC-D5DF-8E4E-9D27-8FAD7C9B6303}" destId="{0C3C1EBF-762C-3047-96CD-97C41CABD5B0}" srcOrd="1" destOrd="0" presId="urn:microsoft.com/office/officeart/2005/8/layout/hProcess7#1"/>
    <dgm:cxn modelId="{A2B6617C-F718-4874-8F57-79CC06B2AFEA}" type="presParOf" srcId="{9F6DD7AC-D5DF-8E4E-9D27-8FAD7C9B6303}" destId="{6BE16DBA-723A-CE4C-990A-8FE20C2F4EF4}" srcOrd="2" destOrd="0" presId="urn:microsoft.com/office/officeart/2005/8/layout/hProcess7#1"/>
    <dgm:cxn modelId="{AC51634B-7DEF-4B9E-8EE7-9F7F5D7FB652}" type="presParOf" srcId="{5F9C9BE0-9A4F-E945-BCF2-B72F764112F0}" destId="{E92ECA57-BECA-5A43-884E-7013148C8D48}" srcOrd="7" destOrd="0" presId="urn:microsoft.com/office/officeart/2005/8/layout/hProcess7#1"/>
    <dgm:cxn modelId="{93A2376C-C531-4012-90D0-659BBEE12C0E}" type="presParOf" srcId="{5F9C9BE0-9A4F-E945-BCF2-B72F764112F0}" destId="{AA00D0B5-D6EB-364E-9421-62DF3960AA09}" srcOrd="8" destOrd="0" presId="urn:microsoft.com/office/officeart/2005/8/layout/hProcess7#1"/>
    <dgm:cxn modelId="{3A1BE4A9-5573-4508-B6CB-A139FC879956}" type="presParOf" srcId="{AA00D0B5-D6EB-364E-9421-62DF3960AA09}" destId="{717B52F7-6BAB-C347-B68F-007C147A075D}" srcOrd="0" destOrd="0" presId="urn:microsoft.com/office/officeart/2005/8/layout/hProcess7#1"/>
    <dgm:cxn modelId="{F3FD0104-5657-4062-BFC2-9D5776346631}" type="presParOf" srcId="{AA00D0B5-D6EB-364E-9421-62DF3960AA09}" destId="{F5B79E59-F87E-324B-B6D0-7A070AFFCE87}" srcOrd="1" destOrd="0" presId="urn:microsoft.com/office/officeart/2005/8/layout/hProcess7#1"/>
    <dgm:cxn modelId="{86394E89-81A2-4B54-B44B-96D92BD48633}" type="presParOf" srcId="{AA00D0B5-D6EB-364E-9421-62DF3960AA09}" destId="{E1E35124-DA4F-1E43-BF8B-E0549202544B}" srcOrd="2" destOrd="0" presId="urn:microsoft.com/office/officeart/2005/8/layout/hProcess7#1"/>
    <dgm:cxn modelId="{964E90A1-2D39-41CC-BD92-61D29D456501}" type="presParOf" srcId="{5F9C9BE0-9A4F-E945-BCF2-B72F764112F0}" destId="{43F5D332-B314-7C4E-BB89-4C96AF8740A8}" srcOrd="9" destOrd="0" presId="urn:microsoft.com/office/officeart/2005/8/layout/hProcess7#1"/>
    <dgm:cxn modelId="{232A625C-C28B-4BF2-BB8E-54E7B1DA458A}" type="presParOf" srcId="{5F9C9BE0-9A4F-E945-BCF2-B72F764112F0}" destId="{CE90240A-696C-9741-829D-773F24BA0603}" srcOrd="10" destOrd="0" presId="urn:microsoft.com/office/officeart/2005/8/layout/hProcess7#1"/>
    <dgm:cxn modelId="{94B4C215-E7F0-4925-931B-0261245C2148}" type="presParOf" srcId="{CE90240A-696C-9741-829D-773F24BA0603}" destId="{6407F21D-3EA5-D949-8AFE-29F4659D9C40}" srcOrd="0" destOrd="0" presId="urn:microsoft.com/office/officeart/2005/8/layout/hProcess7#1"/>
    <dgm:cxn modelId="{353EE94A-6D5A-4964-B248-5FEECFCF3C2B}" type="presParOf" srcId="{CE90240A-696C-9741-829D-773F24BA0603}" destId="{CECEFE0C-E8B7-B143-B4F0-E2A8F1731546}" srcOrd="1" destOrd="0" presId="urn:microsoft.com/office/officeart/2005/8/layout/hProcess7#1"/>
    <dgm:cxn modelId="{FC9B2484-26AC-4650-9114-7E58235D352C}" type="presParOf" srcId="{CE90240A-696C-9741-829D-773F24BA0603}" destId="{23765868-2C98-EA40-8768-97E5E878BE3F}" srcOrd="2" destOrd="0" presId="urn:microsoft.com/office/officeart/2005/8/layout/hProcess7#1"/>
    <dgm:cxn modelId="{0C996888-3D53-4A3C-AA63-8796B7872400}" type="presParOf" srcId="{5F9C9BE0-9A4F-E945-BCF2-B72F764112F0}" destId="{62278DEF-473C-F044-BD48-6B4BA7929ED4}" srcOrd="11" destOrd="0" presId="urn:microsoft.com/office/officeart/2005/8/layout/hProcess7#1"/>
    <dgm:cxn modelId="{DF449A3F-3240-4BD9-AD5F-D045DBD871F8}" type="presParOf" srcId="{5F9C9BE0-9A4F-E945-BCF2-B72F764112F0}" destId="{C9F4E271-8D68-034C-B70B-AA2ED3881803}" srcOrd="12" destOrd="0" presId="urn:microsoft.com/office/officeart/2005/8/layout/hProcess7#1"/>
    <dgm:cxn modelId="{9033AF84-2905-4962-8B66-B7C9424909B2}" type="presParOf" srcId="{C9F4E271-8D68-034C-B70B-AA2ED3881803}" destId="{98B3970E-E4B0-544D-9AF7-3DAB5DD23161}" srcOrd="0" destOrd="0" presId="urn:microsoft.com/office/officeart/2005/8/layout/hProcess7#1"/>
    <dgm:cxn modelId="{B74EC0A2-713B-472C-B8DD-1DC178CD590D}" type="presParOf" srcId="{C9F4E271-8D68-034C-B70B-AA2ED3881803}" destId="{7DFDD6E9-C815-F546-845D-3742D08B65F2}" srcOrd="1" destOrd="0" presId="urn:microsoft.com/office/officeart/2005/8/layout/hProcess7#1"/>
    <dgm:cxn modelId="{DD0C56DD-0688-40CB-8CE8-A7A490342F6D}" type="presParOf" srcId="{C9F4E271-8D68-034C-B70B-AA2ED3881803}" destId="{AA696FD8-865A-C64D-9B81-FF0118B0C248}" srcOrd="2" destOrd="0" presId="urn:microsoft.com/office/officeart/2005/8/layout/hProcess7#1"/>
    <dgm:cxn modelId="{57D5AB8E-925D-4ED4-BFA2-D3C9A3C5639C}" type="presParOf" srcId="{5F9C9BE0-9A4F-E945-BCF2-B72F764112F0}" destId="{C604A135-4353-0A48-BA92-1FFF79691B0C}" srcOrd="13" destOrd="0" presId="urn:microsoft.com/office/officeart/2005/8/layout/hProcess7#1"/>
    <dgm:cxn modelId="{0F8FE980-FEB9-433A-9EF3-3964C872897F}" type="presParOf" srcId="{5F9C9BE0-9A4F-E945-BCF2-B72F764112F0}" destId="{78BA18B7-472F-F445-9B4F-C15F7F0951A4}" srcOrd="14" destOrd="0" presId="urn:microsoft.com/office/officeart/2005/8/layout/hProcess7#1"/>
    <dgm:cxn modelId="{601F4E37-E2BD-45B9-BE09-C851FB16FFFD}" type="presParOf" srcId="{78BA18B7-472F-F445-9B4F-C15F7F0951A4}" destId="{A921C883-E2B9-924B-8E29-430094DDE2CA}" srcOrd="0" destOrd="0" presId="urn:microsoft.com/office/officeart/2005/8/layout/hProcess7#1"/>
    <dgm:cxn modelId="{0CD39989-CF2E-4FD2-B57C-12024B50B52E}" type="presParOf" srcId="{78BA18B7-472F-F445-9B4F-C15F7F0951A4}" destId="{9BD05E54-38EF-8942-BB92-18BDFC26FBA0}" srcOrd="1" destOrd="0" presId="urn:microsoft.com/office/officeart/2005/8/layout/hProcess7#1"/>
    <dgm:cxn modelId="{345E920E-A9C5-4950-ADD3-E7AD168EE18C}" type="presParOf" srcId="{78BA18B7-472F-F445-9B4F-C15F7F0951A4}" destId="{F8BA1B53-F10C-C84E-96BA-F59CABF79C92}" srcOrd="2" destOrd="0" presId="urn:microsoft.com/office/officeart/2005/8/layout/hProcess7#1"/>
    <dgm:cxn modelId="{55129532-D64A-45F0-BAA4-CB433696324B}" type="presParOf" srcId="{5F9C9BE0-9A4F-E945-BCF2-B72F764112F0}" destId="{A473AB3C-E696-9345-B14C-20DC101F192F}" srcOrd="15" destOrd="0" presId="urn:microsoft.com/office/officeart/2005/8/layout/hProcess7#1"/>
    <dgm:cxn modelId="{22BED98A-363C-4391-B4F1-D58BE322CFD0}" type="presParOf" srcId="{5F9C9BE0-9A4F-E945-BCF2-B72F764112F0}" destId="{E4303D0C-F34A-F946-BAB8-3BB438896FEE}" srcOrd="16" destOrd="0" presId="urn:microsoft.com/office/officeart/2005/8/layout/hProcess7#1"/>
    <dgm:cxn modelId="{AF8699D6-0D1B-4A33-9F64-1993BA61B9D4}" type="presParOf" srcId="{E4303D0C-F34A-F946-BAB8-3BB438896FEE}" destId="{0E3C0888-F18D-914C-8984-6E0CCEBBA4E4}" srcOrd="0" destOrd="0" presId="urn:microsoft.com/office/officeart/2005/8/layout/hProcess7#1"/>
    <dgm:cxn modelId="{B0B797B6-4097-4C20-B99A-84D3451C6114}" type="presParOf" srcId="{E4303D0C-F34A-F946-BAB8-3BB438896FEE}" destId="{5FBC7944-4C2D-CA4E-80F6-CA6C5F52AFDC}" srcOrd="1" destOrd="0" presId="urn:microsoft.com/office/officeart/2005/8/layout/hProcess7#1"/>
    <dgm:cxn modelId="{8B68AC6D-C208-41E0-826D-7BB96A7FEF15}" type="presParOf" srcId="{E4303D0C-F34A-F946-BAB8-3BB438896FEE}" destId="{1AA816AA-FA99-AA4B-8770-7C2422624D2D}"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F5060-743E-8040-8E98-28E0CA46398F}">
      <dsp:nvSpPr>
        <dsp:cNvPr id="0" name=""/>
        <dsp:cNvSpPr/>
      </dsp:nvSpPr>
      <dsp:spPr>
        <a:xfrm>
          <a:off x="5005" y="1295395"/>
          <a:ext cx="1747390" cy="3352809"/>
        </a:xfrm>
        <a:prstGeom prst="roundRect">
          <a:avLst>
            <a:gd name="adj" fmla="val 5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latin typeface="Arial"/>
              <a:cs typeface="Arial"/>
            </a:rPr>
            <a:t>Today</a:t>
          </a:r>
          <a:endParaRPr lang="en-US" sz="2000" kern="1200" dirty="0">
            <a:latin typeface="Arial"/>
            <a:cs typeface="Arial"/>
          </a:endParaRPr>
        </a:p>
      </dsp:txBody>
      <dsp:txXfrm rot="16200000">
        <a:off x="-1194907" y="2495308"/>
        <a:ext cx="2749303" cy="349478"/>
      </dsp:txXfrm>
    </dsp:sp>
    <dsp:sp modelId="{5437CE05-9D5F-164F-9832-269A187763BA}">
      <dsp:nvSpPr>
        <dsp:cNvPr id="0" name=""/>
        <dsp:cNvSpPr/>
      </dsp:nvSpPr>
      <dsp:spPr>
        <a:xfrm>
          <a:off x="354483" y="1295395"/>
          <a:ext cx="1301806" cy="335280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latin typeface="Arial"/>
              <a:cs typeface="Arial"/>
            </a:rPr>
            <a:t>Optimum Rotor Speed</a:t>
          </a:r>
          <a:endParaRPr lang="en-US" sz="20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7 – 10 %</a:t>
          </a:r>
          <a:endParaRPr lang="en-US" sz="1600" kern="1200" dirty="0">
            <a:latin typeface="Arial"/>
            <a:cs typeface="Arial"/>
          </a:endParaRPr>
        </a:p>
      </dsp:txBody>
      <dsp:txXfrm>
        <a:off x="354483" y="1295395"/>
        <a:ext cx="1301806" cy="3352809"/>
      </dsp:txXfrm>
    </dsp:sp>
    <dsp:sp modelId="{0D50A4A1-2FEB-1040-89FC-6569CD2CFC54}">
      <dsp:nvSpPr>
        <dsp:cNvPr id="0" name=""/>
        <dsp:cNvSpPr/>
      </dsp:nvSpPr>
      <dsp:spPr>
        <a:xfrm>
          <a:off x="1813554" y="1295395"/>
          <a:ext cx="1747390" cy="3352809"/>
        </a:xfrm>
        <a:prstGeom prst="roundRect">
          <a:avLst>
            <a:gd name="adj" fmla="val 5000"/>
          </a:avLst>
        </a:prstGeom>
        <a:gradFill rotWithShape="0">
          <a:gsLst>
            <a:gs pos="0">
              <a:schemeClr val="accent2">
                <a:hueOff val="-3600000"/>
                <a:satOff val="-15001"/>
                <a:lumOff val="12500"/>
                <a:alphaOff val="0"/>
                <a:tint val="50000"/>
                <a:satMod val="300000"/>
              </a:schemeClr>
            </a:gs>
            <a:gs pos="35000">
              <a:schemeClr val="accent2">
                <a:hueOff val="-3600000"/>
                <a:satOff val="-15001"/>
                <a:lumOff val="12500"/>
                <a:alphaOff val="0"/>
                <a:tint val="37000"/>
                <a:satMod val="300000"/>
              </a:schemeClr>
            </a:gs>
            <a:gs pos="100000">
              <a:schemeClr val="accent2">
                <a:hueOff val="-3600000"/>
                <a:satOff val="-15001"/>
                <a:lumOff val="125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latin typeface="Arial"/>
              <a:cs typeface="Arial"/>
            </a:rPr>
            <a:t>Today</a:t>
          </a:r>
          <a:endParaRPr lang="en-US" sz="2000" kern="1200" dirty="0">
            <a:latin typeface="Arial"/>
            <a:cs typeface="Arial"/>
          </a:endParaRPr>
        </a:p>
      </dsp:txBody>
      <dsp:txXfrm rot="16200000">
        <a:off x="613641" y="2495308"/>
        <a:ext cx="2749303" cy="349478"/>
      </dsp:txXfrm>
    </dsp:sp>
    <dsp:sp modelId="{DB00F817-2736-CE48-B236-2381983FAF55}">
      <dsp:nvSpPr>
        <dsp:cNvPr id="0" name=""/>
        <dsp:cNvSpPr/>
      </dsp:nvSpPr>
      <dsp:spPr>
        <a:xfrm rot="5400000">
          <a:off x="1668149" y="2962660"/>
          <a:ext cx="308283" cy="262108"/>
        </a:xfrm>
        <a:prstGeom prst="flowChartExtract">
          <a:avLst/>
        </a:prstGeom>
        <a:solidFill>
          <a:schemeClr val="tx1"/>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256CB4-7D9A-EB4E-82FA-8467F2F9F631}">
      <dsp:nvSpPr>
        <dsp:cNvPr id="0" name=""/>
        <dsp:cNvSpPr/>
      </dsp:nvSpPr>
      <dsp:spPr>
        <a:xfrm>
          <a:off x="2163032" y="1295395"/>
          <a:ext cx="1301806" cy="335280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latin typeface="Arial"/>
              <a:cs typeface="Arial"/>
            </a:rPr>
            <a:t>Composite</a:t>
          </a:r>
          <a:r>
            <a:rPr lang="en-US" sz="2000" kern="1200" dirty="0" smtClean="0"/>
            <a:t> Material</a:t>
          </a:r>
          <a:endParaRPr lang="en-US" sz="2000" kern="1200" dirty="0"/>
        </a:p>
        <a:p>
          <a:pPr marL="171450" lvl="1" indent="-171450" algn="l" defTabSz="711200">
            <a:lnSpc>
              <a:spcPct val="90000"/>
            </a:lnSpc>
            <a:spcBef>
              <a:spcPct val="0"/>
            </a:spcBef>
            <a:spcAft>
              <a:spcPct val="15000"/>
            </a:spcAft>
            <a:buChar char="••"/>
          </a:pPr>
          <a:r>
            <a:rPr lang="en-US" sz="1600" kern="1200" dirty="0" smtClean="0"/>
            <a:t>Retro-fitting will be extremely costly</a:t>
          </a:r>
          <a:endParaRPr lang="en-US" sz="1600" kern="1200" dirty="0"/>
        </a:p>
        <a:p>
          <a:pPr marL="171450" lvl="1" indent="-171450" algn="l" defTabSz="711200">
            <a:lnSpc>
              <a:spcPct val="90000"/>
            </a:lnSpc>
            <a:spcBef>
              <a:spcPct val="0"/>
            </a:spcBef>
            <a:spcAft>
              <a:spcPct val="15000"/>
            </a:spcAft>
            <a:buChar char="••"/>
          </a:pPr>
          <a:r>
            <a:rPr lang="en-US" sz="1600" kern="1200" dirty="0" smtClean="0"/>
            <a:t>.07 – 1.5 %</a:t>
          </a:r>
          <a:endParaRPr lang="en-US" sz="1600" kern="1200" dirty="0"/>
        </a:p>
      </dsp:txBody>
      <dsp:txXfrm>
        <a:off x="2163032" y="1295395"/>
        <a:ext cx="1301806" cy="3352809"/>
      </dsp:txXfrm>
    </dsp:sp>
    <dsp:sp modelId="{717B52F7-6BAB-C347-B68F-007C147A075D}">
      <dsp:nvSpPr>
        <dsp:cNvPr id="0" name=""/>
        <dsp:cNvSpPr/>
      </dsp:nvSpPr>
      <dsp:spPr>
        <a:xfrm>
          <a:off x="3622104" y="1295395"/>
          <a:ext cx="1747390" cy="3352809"/>
        </a:xfrm>
        <a:prstGeom prst="roundRect">
          <a:avLst>
            <a:gd name="adj" fmla="val 5000"/>
          </a:avLst>
        </a:prstGeom>
        <a:gradFill rotWithShape="0">
          <a:gsLst>
            <a:gs pos="0">
              <a:schemeClr val="accent2">
                <a:hueOff val="-7200000"/>
                <a:satOff val="-30002"/>
                <a:lumOff val="25001"/>
                <a:alphaOff val="0"/>
                <a:tint val="50000"/>
                <a:satMod val="300000"/>
              </a:schemeClr>
            </a:gs>
            <a:gs pos="35000">
              <a:schemeClr val="accent2">
                <a:hueOff val="-7200000"/>
                <a:satOff val="-30002"/>
                <a:lumOff val="25001"/>
                <a:alphaOff val="0"/>
                <a:tint val="37000"/>
                <a:satMod val="300000"/>
              </a:schemeClr>
            </a:gs>
            <a:gs pos="100000">
              <a:schemeClr val="accent2">
                <a:hueOff val="-7200000"/>
                <a:satOff val="-30002"/>
                <a:lumOff val="25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latin typeface="Arial"/>
              <a:cs typeface="Arial"/>
            </a:rPr>
            <a:t>2015</a:t>
          </a:r>
          <a:endParaRPr lang="en-US" sz="2000" kern="1200" dirty="0">
            <a:latin typeface="Arial"/>
            <a:cs typeface="Arial"/>
          </a:endParaRPr>
        </a:p>
      </dsp:txBody>
      <dsp:txXfrm rot="16200000">
        <a:off x="2422191" y="2495308"/>
        <a:ext cx="2749303" cy="349478"/>
      </dsp:txXfrm>
    </dsp:sp>
    <dsp:sp modelId="{0C3C1EBF-762C-3047-96CD-97C41CABD5B0}">
      <dsp:nvSpPr>
        <dsp:cNvPr id="0" name=""/>
        <dsp:cNvSpPr/>
      </dsp:nvSpPr>
      <dsp:spPr>
        <a:xfrm rot="5400000">
          <a:off x="3476699" y="2962660"/>
          <a:ext cx="308283" cy="262108"/>
        </a:xfrm>
        <a:prstGeom prst="flowChartExtract">
          <a:avLst/>
        </a:prstGeom>
        <a:solidFill>
          <a:schemeClr val="tx1"/>
        </a:solidFill>
        <a:ln w="9525" cap="flat" cmpd="sng" algn="ctr">
          <a:solidFill>
            <a:schemeClr val="accent2">
              <a:hueOff val="-4800000"/>
              <a:satOff val="-20001"/>
              <a:lumOff val="16667"/>
              <a:alphaOff val="0"/>
            </a:schemeClr>
          </a:solidFill>
          <a:prstDash val="solid"/>
        </a:ln>
        <a:effectLst/>
      </dsp:spPr>
      <dsp:style>
        <a:lnRef idx="1">
          <a:scrgbClr r="0" g="0" b="0"/>
        </a:lnRef>
        <a:fillRef idx="2">
          <a:scrgbClr r="0" g="0" b="0"/>
        </a:fillRef>
        <a:effectRef idx="0">
          <a:scrgbClr r="0" g="0" b="0"/>
        </a:effectRef>
        <a:fontRef idx="minor"/>
      </dsp:style>
    </dsp:sp>
    <dsp:sp modelId="{E1E35124-DA4F-1E43-BF8B-E0549202544B}">
      <dsp:nvSpPr>
        <dsp:cNvPr id="0" name=""/>
        <dsp:cNvSpPr/>
      </dsp:nvSpPr>
      <dsp:spPr>
        <a:xfrm>
          <a:off x="3971582" y="1295395"/>
          <a:ext cx="1301806" cy="335280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latin typeface="Arial"/>
              <a:cs typeface="Arial"/>
            </a:rPr>
            <a:t>Algal Biofuel</a:t>
          </a:r>
          <a:endParaRPr lang="en-US" sz="20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Constant, stable fuel price</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5 – 10 %</a:t>
          </a:r>
          <a:endParaRPr lang="en-US" sz="1600" kern="1200" dirty="0">
            <a:latin typeface="Arial"/>
            <a:cs typeface="Arial"/>
          </a:endParaRPr>
        </a:p>
      </dsp:txBody>
      <dsp:txXfrm>
        <a:off x="3971582" y="1295395"/>
        <a:ext cx="1301806" cy="3352809"/>
      </dsp:txXfrm>
    </dsp:sp>
    <dsp:sp modelId="{98B3970E-E4B0-544D-9AF7-3DAB5DD23161}">
      <dsp:nvSpPr>
        <dsp:cNvPr id="0" name=""/>
        <dsp:cNvSpPr/>
      </dsp:nvSpPr>
      <dsp:spPr>
        <a:xfrm>
          <a:off x="5430653" y="1295395"/>
          <a:ext cx="1747390" cy="3352809"/>
        </a:xfrm>
        <a:prstGeom prst="roundRect">
          <a:avLst>
            <a:gd name="adj" fmla="val 5000"/>
          </a:avLst>
        </a:prstGeom>
        <a:gradFill rotWithShape="0">
          <a:gsLst>
            <a:gs pos="0">
              <a:schemeClr val="accent2">
                <a:hueOff val="-10800000"/>
                <a:satOff val="-45002"/>
                <a:lumOff val="37501"/>
                <a:alphaOff val="0"/>
                <a:tint val="50000"/>
                <a:satMod val="300000"/>
              </a:schemeClr>
            </a:gs>
            <a:gs pos="35000">
              <a:schemeClr val="accent2">
                <a:hueOff val="-10800000"/>
                <a:satOff val="-45002"/>
                <a:lumOff val="37501"/>
                <a:alphaOff val="0"/>
                <a:tint val="37000"/>
                <a:satMod val="300000"/>
              </a:schemeClr>
            </a:gs>
            <a:gs pos="100000">
              <a:schemeClr val="accent2">
                <a:hueOff val="-10800000"/>
                <a:satOff val="-45002"/>
                <a:lumOff val="375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latin typeface="Arial"/>
              <a:cs typeface="Arial"/>
            </a:rPr>
            <a:t>2020</a:t>
          </a:r>
          <a:endParaRPr lang="en-US" sz="2000" kern="1200" dirty="0">
            <a:latin typeface="Arial"/>
            <a:cs typeface="Arial"/>
          </a:endParaRPr>
        </a:p>
      </dsp:txBody>
      <dsp:txXfrm rot="16200000">
        <a:off x="4230740" y="2495308"/>
        <a:ext cx="2749303" cy="349478"/>
      </dsp:txXfrm>
    </dsp:sp>
    <dsp:sp modelId="{CECEFE0C-E8B7-B143-B4F0-E2A8F1731546}">
      <dsp:nvSpPr>
        <dsp:cNvPr id="0" name=""/>
        <dsp:cNvSpPr/>
      </dsp:nvSpPr>
      <dsp:spPr>
        <a:xfrm rot="5400000">
          <a:off x="5285248" y="2962660"/>
          <a:ext cx="308283" cy="262108"/>
        </a:xfrm>
        <a:prstGeom prst="flowChartExtract">
          <a:avLst/>
        </a:prstGeom>
        <a:solidFill>
          <a:schemeClr val="tx1"/>
        </a:solidFill>
        <a:ln w="9525" cap="flat" cmpd="sng" algn="ctr">
          <a:solidFill>
            <a:schemeClr val="accent2">
              <a:hueOff val="-9600000"/>
              <a:satOff val="-40002"/>
              <a:lumOff val="33334"/>
              <a:alphaOff val="0"/>
            </a:schemeClr>
          </a:solidFill>
          <a:prstDash val="solid"/>
        </a:ln>
        <a:effectLst/>
      </dsp:spPr>
      <dsp:style>
        <a:lnRef idx="1">
          <a:scrgbClr r="0" g="0" b="0"/>
        </a:lnRef>
        <a:fillRef idx="2">
          <a:scrgbClr r="0" g="0" b="0"/>
        </a:fillRef>
        <a:effectRef idx="0">
          <a:scrgbClr r="0" g="0" b="0"/>
        </a:effectRef>
        <a:fontRef idx="minor"/>
      </dsp:style>
    </dsp:sp>
    <dsp:sp modelId="{AA696FD8-865A-C64D-9B81-FF0118B0C248}">
      <dsp:nvSpPr>
        <dsp:cNvPr id="0" name=""/>
        <dsp:cNvSpPr/>
      </dsp:nvSpPr>
      <dsp:spPr>
        <a:xfrm>
          <a:off x="5780131" y="1295395"/>
          <a:ext cx="1301806" cy="335280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n-US" sz="2000" kern="1200" dirty="0" smtClean="0">
              <a:latin typeface="Arial"/>
              <a:cs typeface="Arial"/>
            </a:rPr>
            <a:t>Diesel-Electric Hybrid Propulsion</a:t>
          </a:r>
        </a:p>
        <a:p>
          <a:pPr marL="171450" lvl="1" indent="-171450" algn="l" defTabSz="711200">
            <a:lnSpc>
              <a:spcPct val="90000"/>
            </a:lnSpc>
            <a:spcBef>
              <a:spcPct val="0"/>
            </a:spcBef>
            <a:spcAft>
              <a:spcPct val="15000"/>
            </a:spcAft>
            <a:buChar char="••"/>
          </a:pPr>
          <a:r>
            <a:rPr lang="en-US" sz="1600" kern="1200" dirty="0" smtClean="0">
              <a:latin typeface="Arial"/>
              <a:cs typeface="Arial"/>
            </a:rPr>
            <a:t>Large fuel efficiency percentage</a:t>
          </a:r>
        </a:p>
        <a:p>
          <a:pPr marL="171450" lvl="1" indent="-171450" algn="l" defTabSz="711200">
            <a:lnSpc>
              <a:spcPct val="90000"/>
            </a:lnSpc>
            <a:spcBef>
              <a:spcPct val="0"/>
            </a:spcBef>
            <a:spcAft>
              <a:spcPct val="15000"/>
            </a:spcAft>
            <a:buChar char="••"/>
          </a:pPr>
          <a:r>
            <a:rPr lang="en-US" sz="1600" kern="1200" dirty="0" smtClean="0">
              <a:latin typeface="Arial"/>
              <a:cs typeface="Arial"/>
            </a:rPr>
            <a:t>30 – 50 %</a:t>
          </a:r>
        </a:p>
      </dsp:txBody>
      <dsp:txXfrm>
        <a:off x="5780131" y="1295395"/>
        <a:ext cx="1301806" cy="3352809"/>
      </dsp:txXfrm>
    </dsp:sp>
    <dsp:sp modelId="{0E3C0888-F18D-914C-8984-6E0CCEBBA4E4}">
      <dsp:nvSpPr>
        <dsp:cNvPr id="0" name=""/>
        <dsp:cNvSpPr/>
      </dsp:nvSpPr>
      <dsp:spPr>
        <a:xfrm>
          <a:off x="7238993" y="1295395"/>
          <a:ext cx="1747390" cy="3352809"/>
        </a:xfrm>
        <a:prstGeom prst="roundRect">
          <a:avLst>
            <a:gd name="adj" fmla="val 5000"/>
          </a:avLst>
        </a:prstGeom>
        <a:gradFill rotWithShape="0">
          <a:gsLst>
            <a:gs pos="0">
              <a:schemeClr val="accent2">
                <a:hueOff val="-14400000"/>
                <a:satOff val="-60003"/>
                <a:lumOff val="50001"/>
                <a:alphaOff val="0"/>
                <a:tint val="50000"/>
                <a:satMod val="300000"/>
              </a:schemeClr>
            </a:gs>
            <a:gs pos="35000">
              <a:schemeClr val="accent2">
                <a:hueOff val="-14400000"/>
                <a:satOff val="-60003"/>
                <a:lumOff val="50001"/>
                <a:alphaOff val="0"/>
                <a:tint val="37000"/>
                <a:satMod val="300000"/>
              </a:schemeClr>
            </a:gs>
            <a:gs pos="100000">
              <a:schemeClr val="accent2">
                <a:hueOff val="-14400000"/>
                <a:satOff val="-60003"/>
                <a:lumOff val="5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n-US" sz="2000" kern="1200" dirty="0" smtClean="0">
              <a:latin typeface="Arial"/>
              <a:cs typeface="Arial"/>
            </a:rPr>
            <a:t>2025</a:t>
          </a:r>
          <a:endParaRPr lang="en-US" sz="2000" kern="1200" dirty="0">
            <a:latin typeface="Arial"/>
            <a:cs typeface="Arial"/>
          </a:endParaRPr>
        </a:p>
      </dsp:txBody>
      <dsp:txXfrm rot="16200000">
        <a:off x="6039080" y="2495308"/>
        <a:ext cx="2749303" cy="349478"/>
      </dsp:txXfrm>
    </dsp:sp>
    <dsp:sp modelId="{9BD05E54-38EF-8942-BB92-18BDFC26FBA0}">
      <dsp:nvSpPr>
        <dsp:cNvPr id="0" name=""/>
        <dsp:cNvSpPr/>
      </dsp:nvSpPr>
      <dsp:spPr>
        <a:xfrm rot="5400000">
          <a:off x="7093798" y="2962660"/>
          <a:ext cx="308283" cy="262108"/>
        </a:xfrm>
        <a:prstGeom prst="flowChartExtract">
          <a:avLst/>
        </a:prstGeom>
        <a:solidFill>
          <a:schemeClr val="tx1"/>
        </a:solidFill>
        <a:ln w="9525" cap="flat" cmpd="sng" algn="ctr">
          <a:solidFill>
            <a:schemeClr val="accent2">
              <a:hueOff val="-14400000"/>
              <a:satOff val="-60003"/>
              <a:lumOff val="50001"/>
              <a:alphaOff val="0"/>
            </a:schemeClr>
          </a:solidFill>
          <a:prstDash val="solid"/>
        </a:ln>
        <a:effectLst/>
      </dsp:spPr>
      <dsp:style>
        <a:lnRef idx="1">
          <a:scrgbClr r="0" g="0" b="0"/>
        </a:lnRef>
        <a:fillRef idx="2">
          <a:scrgbClr r="0" g="0" b="0"/>
        </a:fillRef>
        <a:effectRef idx="0">
          <a:scrgbClr r="0" g="0" b="0"/>
        </a:effectRef>
        <a:fontRef idx="minor"/>
      </dsp:style>
    </dsp:sp>
    <dsp:sp modelId="{1AA816AA-FA99-AA4B-8770-7C2422624D2D}">
      <dsp:nvSpPr>
        <dsp:cNvPr id="0" name=""/>
        <dsp:cNvSpPr/>
      </dsp:nvSpPr>
      <dsp:spPr>
        <a:xfrm>
          <a:off x="7588471" y="1295395"/>
          <a:ext cx="1301806" cy="3352809"/>
        </a:xfrm>
        <a:prstGeom prst="rect">
          <a:avLst/>
        </a:prstGeom>
        <a:noFill/>
        <a:ln>
          <a:noFill/>
        </a:ln>
        <a:effectLst>
          <a:outerShdw blurRad="40000" dist="20000" dir="5400000" rotWithShape="0">
            <a:srgbClr val="000000">
              <a:alpha val="38000"/>
            </a:srgbClr>
          </a:outerShdw>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48006" rIns="0" bIns="0" numCol="1" spcCol="1270" anchor="t" anchorCtr="0">
          <a:noAutofit/>
        </a:bodyPr>
        <a:lstStyle/>
        <a:p>
          <a:pPr lvl="0" algn="l" defTabSz="933450">
            <a:lnSpc>
              <a:spcPct val="90000"/>
            </a:lnSpc>
            <a:spcBef>
              <a:spcPct val="0"/>
            </a:spcBef>
            <a:spcAft>
              <a:spcPct val="35000"/>
            </a:spcAft>
          </a:pPr>
          <a:r>
            <a:rPr lang="en-US" sz="2100" kern="1200" dirty="0" smtClean="0">
              <a:latin typeface="Arial"/>
              <a:cs typeface="Arial"/>
            </a:rPr>
            <a:t>Electric battery</a:t>
          </a:r>
          <a:endParaRPr lang="en-US" sz="21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smtClean="0">
              <a:latin typeface="Arial"/>
              <a:cs typeface="Arial"/>
            </a:rPr>
            <a:t>Lithium air battery</a:t>
          </a:r>
          <a:endParaRPr lang="en-US" sz="1600" kern="1200" dirty="0">
            <a:latin typeface="Arial"/>
            <a:cs typeface="Arial"/>
          </a:endParaRPr>
        </a:p>
        <a:p>
          <a:pPr marL="114300" lvl="1" indent="-114300" algn="l" defTabSz="622300">
            <a:lnSpc>
              <a:spcPct val="90000"/>
            </a:lnSpc>
            <a:spcBef>
              <a:spcPct val="0"/>
            </a:spcBef>
            <a:spcAft>
              <a:spcPct val="15000"/>
            </a:spcAft>
            <a:buChar char="••"/>
          </a:pPr>
          <a:r>
            <a:rPr lang="en-US" sz="1400" kern="1200" dirty="0" smtClean="0">
              <a:latin typeface="Arial"/>
              <a:cs typeface="Arial"/>
            </a:rPr>
            <a:t>2700% increase in propulsion efficiency</a:t>
          </a:r>
          <a:endParaRPr lang="en-US" sz="1400" kern="1200" dirty="0">
            <a:latin typeface="Arial"/>
            <a:cs typeface="Arial"/>
          </a:endParaRPr>
        </a:p>
        <a:p>
          <a:pPr marL="114300" lvl="1" indent="-114300" algn="l" defTabSz="622300">
            <a:lnSpc>
              <a:spcPct val="90000"/>
            </a:lnSpc>
            <a:spcBef>
              <a:spcPct val="0"/>
            </a:spcBef>
            <a:spcAft>
              <a:spcPct val="15000"/>
            </a:spcAft>
            <a:buChar char="••"/>
          </a:pPr>
          <a:r>
            <a:rPr lang="en-US" sz="1400" kern="1200" dirty="0" smtClean="0">
              <a:latin typeface="Arial"/>
              <a:cs typeface="Arial"/>
            </a:rPr>
            <a:t>Removable driveshaft (+.5% per 700lbs.)</a:t>
          </a:r>
        </a:p>
      </dsp:txBody>
      <dsp:txXfrm>
        <a:off x="7588471" y="1295395"/>
        <a:ext cx="1301806" cy="335280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0.90141</cdr:y>
    </cdr:from>
    <cdr:to>
      <cdr:x>0.18852</cdr:x>
      <cdr:y>1</cdr:y>
    </cdr:to>
    <cdr:sp macro="" textlink="">
      <cdr:nvSpPr>
        <cdr:cNvPr id="2" name="TextBox 1"/>
        <cdr:cNvSpPr txBox="1"/>
      </cdr:nvSpPr>
      <cdr:spPr>
        <a:xfrm xmlns:a="http://schemas.openxmlformats.org/drawingml/2006/main">
          <a:off x="-355600" y="4876800"/>
          <a:ext cx="1752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Denotes savings </a:t>
          </a:r>
          <a:r>
            <a:rPr lang="en-US" dirty="0" smtClean="0"/>
            <a:t>due to removal of tail rotor driveshaft</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0.01587</cdr:x>
      <cdr:y>0.19753</cdr:y>
    </cdr:from>
    <cdr:to>
      <cdr:x>0.15873</cdr:x>
      <cdr:y>0.25926</cdr:y>
    </cdr:to>
    <cdr:sp macro="" textlink="">
      <cdr:nvSpPr>
        <cdr:cNvPr id="2" name="TextBox 1"/>
        <cdr:cNvSpPr txBox="1"/>
      </cdr:nvSpPr>
      <cdr:spPr>
        <a:xfrm xmlns:a="http://schemas.openxmlformats.org/drawingml/2006/main">
          <a:off x="152400" y="1219200"/>
          <a:ext cx="1371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3867"/>
          </a:xfrm>
          <a:prstGeom prst="rect">
            <a:avLst/>
          </a:prstGeom>
        </p:spPr>
        <p:txBody>
          <a:bodyPr vert="horz" lIns="91147" tIns="45574" rIns="91147" bIns="45574" rtlCol="0"/>
          <a:lstStyle>
            <a:lvl1pPr algn="r">
              <a:defRPr sz="1200"/>
            </a:lvl1pPr>
          </a:lstStyle>
          <a:p>
            <a:fld id="{4BD1315F-5BFE-2447-A149-12225863EF81}" type="datetimeFigureOut">
              <a:rPr lang="en-US" smtClean="0"/>
              <a:pPr/>
              <a:t>5/5/11</a:t>
            </a:fld>
            <a:endParaRPr lang="en-US"/>
          </a:p>
        </p:txBody>
      </p:sp>
      <p:sp>
        <p:nvSpPr>
          <p:cNvPr id="4" name="Footer Placeholder 3"/>
          <p:cNvSpPr>
            <a:spLocks noGrp="1"/>
          </p:cNvSpPr>
          <p:nvPr>
            <p:ph type="ftr" sz="quarter" idx="2"/>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05550"/>
            <a:ext cx="3027466" cy="463867"/>
          </a:xfrm>
          <a:prstGeom prst="rect">
            <a:avLst/>
          </a:prstGeom>
        </p:spPr>
        <p:txBody>
          <a:bodyPr vert="horz" lIns="91147" tIns="45574" rIns="91147" bIns="45574" rtlCol="0" anchor="b"/>
          <a:lstStyle>
            <a:lvl1pPr algn="r">
              <a:defRPr sz="1200"/>
            </a:lvl1pPr>
          </a:lstStyle>
          <a:p>
            <a:fld id="{DED586A6-4826-714F-B9B0-A95E02DC8CA3}" type="slidenum">
              <a:rPr lang="en-US" smtClean="0"/>
              <a:pPr/>
              <a:t>‹#›</a:t>
            </a:fld>
            <a:endParaRPr lang="en-US"/>
          </a:p>
        </p:txBody>
      </p:sp>
    </p:spTree>
    <p:extLst>
      <p:ext uri="{BB962C8B-B14F-4D97-AF65-F5344CB8AC3E}">
        <p14:creationId xmlns:p14="http://schemas.microsoft.com/office/powerpoint/2010/main" val="3760388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hdr" sz="quarter"/>
          </p:nvPr>
        </p:nvSpPr>
        <p:spPr bwMode="auto">
          <a:xfrm>
            <a:off x="0" y="0"/>
            <a:ext cx="302683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defRPr sz="1200"/>
            </a:lvl1pPr>
          </a:lstStyle>
          <a:p>
            <a:endParaRPr lang="en-US"/>
          </a:p>
        </p:txBody>
      </p:sp>
      <p:sp>
        <p:nvSpPr>
          <p:cNvPr id="5122" name="Rectangle 2"/>
          <p:cNvSpPr>
            <a:spLocks noGrp="1" noChangeArrowheads="1"/>
          </p:cNvSpPr>
          <p:nvPr>
            <p:ph type="dt" idx="1"/>
          </p:nvPr>
        </p:nvSpPr>
        <p:spPr bwMode="auto">
          <a:xfrm>
            <a:off x="3958167" y="0"/>
            <a:ext cx="302683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a:defRPr sz="1200"/>
            </a:lvl1pPr>
          </a:lstStyle>
          <a:p>
            <a:endParaRPr lang="en-US"/>
          </a:p>
        </p:txBody>
      </p:sp>
      <p:sp>
        <p:nvSpPr>
          <p:cNvPr id="5123" name="Rectangle 3"/>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p:spPr>
      </p:sp>
      <p:sp>
        <p:nvSpPr>
          <p:cNvPr id="5124" name="Rectangle 4"/>
          <p:cNvSpPr>
            <a:spLocks noGrp="1" noChangeArrowheads="1"/>
          </p:cNvSpPr>
          <p:nvPr>
            <p:ph type="body" sz="quarter" idx="3"/>
          </p:nvPr>
        </p:nvSpPr>
        <p:spPr bwMode="auto">
          <a:xfrm>
            <a:off x="931334" y="4403725"/>
            <a:ext cx="5122333" cy="41719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ftr" sz="quarter" idx="4"/>
          </p:nvPr>
        </p:nvSpPr>
        <p:spPr bwMode="auto">
          <a:xfrm>
            <a:off x="0" y="8807450"/>
            <a:ext cx="302683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defRPr sz="1200"/>
            </a:lvl1pPr>
          </a:lstStyle>
          <a:p>
            <a:endParaRPr lang="en-US"/>
          </a:p>
        </p:txBody>
      </p:sp>
      <p:sp>
        <p:nvSpPr>
          <p:cNvPr id="5126" name="Rectangle 6"/>
          <p:cNvSpPr>
            <a:spLocks noGrp="1" noChangeArrowheads="1"/>
          </p:cNvSpPr>
          <p:nvPr>
            <p:ph type="sldNum" sz="quarter" idx="5"/>
          </p:nvPr>
        </p:nvSpPr>
        <p:spPr bwMode="auto">
          <a:xfrm>
            <a:off x="3958167" y="8807450"/>
            <a:ext cx="302683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a:defRPr sz="1200"/>
            </a:lvl1pPr>
          </a:lstStyle>
          <a:p>
            <a:fld id="{7C2BA87D-1303-4833-86FA-0BE42292547D}" type="slidenum">
              <a:rPr lang="en-US"/>
              <a:pPr/>
              <a:t>‹#›</a:t>
            </a:fld>
            <a:endParaRPr lang="en-US"/>
          </a:p>
        </p:txBody>
      </p:sp>
    </p:spTree>
    <p:extLst>
      <p:ext uri="{BB962C8B-B14F-4D97-AF65-F5344CB8AC3E}">
        <p14:creationId xmlns:p14="http://schemas.microsoft.com/office/powerpoint/2010/main" val="426238791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98B13CC1-D263-4DD6-925B-BE6536ABBEB3}" type="slidenum">
              <a:rPr lang="en-US"/>
              <a:pPr/>
              <a:t>3</a:t>
            </a:fld>
            <a:endParaRPr lang="en-US"/>
          </a:p>
        </p:txBody>
      </p:sp>
      <p:sp>
        <p:nvSpPr>
          <p:cNvPr id="6145" name="Rectangle 1"/>
          <p:cNvSpPr>
            <a:spLocks noGrp="1" noRot="1" noChangeAspect="1" noChangeArrowheads="1"/>
          </p:cNvSpPr>
          <p:nvPr>
            <p:ph type="sldImg"/>
          </p:nvPr>
        </p:nvSpPr>
        <p:spPr>
          <a:ln/>
        </p:spPr>
      </p:sp>
      <p:sp>
        <p:nvSpPr>
          <p:cNvPr id="614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The Army generates this chart to provide a historical perspective and forecast of US military fuel consumption trends. It provides a Soldier daily fuel consumption estimates from the Civil War to Operation Iraqi Freedom (OIF). The bottom-line is that Army fuel consumption usage has increased significantly over time primarily due to the increases in power demand for both moving and non-moving operation. </a:t>
            </a:r>
          </a:p>
          <a:p>
            <a:pPr>
              <a:lnSpc>
                <a:spcPct val="95000"/>
              </a:lnSpc>
              <a:spcBef>
                <a:spcPct val="0"/>
              </a:spcBef>
            </a:pPr>
            <a:endParaRPr lang="en-US" sz="1600" dirty="0" smtClean="0">
              <a:solidFill>
                <a:srgbClr val="000000"/>
              </a:solidFill>
              <a:latin typeface="Arial" pitchFamily="34" charset="0"/>
            </a:endParaRPr>
          </a:p>
          <a:p>
            <a:pPr>
              <a:lnSpc>
                <a:spcPct val="95000"/>
              </a:lnSpc>
            </a:pPr>
            <a:r>
              <a:rPr lang="en-US" sz="1600" b="1" dirty="0" smtClean="0">
                <a:solidFill>
                  <a:srgbClr val="000000"/>
                </a:solidFill>
                <a:latin typeface="Arial" pitchFamily="34" charset="0"/>
                <a:cs typeface="Arial" pitchFamily="34" charset="0"/>
              </a:rPr>
              <a:t>Background and Need:</a:t>
            </a:r>
            <a:endParaRPr lang="en-US" sz="1600" dirty="0" smtClean="0">
              <a:latin typeface="Arial" pitchFamily="34" charset="0"/>
              <a:cs typeface="Arial" pitchFamily="34" charset="0"/>
            </a:endParaRPr>
          </a:p>
          <a:p>
            <a:pPr>
              <a:lnSpc>
                <a:spcPct val="95000"/>
              </a:lnSpc>
            </a:pPr>
            <a:r>
              <a:rPr lang="en-US" sz="1600" dirty="0" smtClean="0">
                <a:solidFill>
                  <a:srgbClr val="000000"/>
                </a:solidFill>
                <a:latin typeface="Arial" pitchFamily="34" charset="0"/>
                <a:cs typeface="Arial" pitchFamily="34" charset="0"/>
              </a:rPr>
              <a:t>The US military has been spending increasing amounts of its budget towards liquid fuel. In the coming decades, the </a:t>
            </a:r>
            <a:r>
              <a:rPr lang="en-US" sz="1600" dirty="0" err="1" smtClean="0">
                <a:solidFill>
                  <a:srgbClr val="000000"/>
                </a:solidFill>
                <a:latin typeface="Arial" pitchFamily="34" charset="0"/>
                <a:cs typeface="Arial" pitchFamily="34" charset="0"/>
              </a:rPr>
              <a:t>DoD</a:t>
            </a:r>
            <a:r>
              <a:rPr lang="en-US" sz="1600" dirty="0" smtClean="0">
                <a:solidFill>
                  <a:srgbClr val="000000"/>
                </a:solidFill>
                <a:latin typeface="Arial" pitchFamily="34" charset="0"/>
                <a:cs typeface="Arial" pitchFamily="34" charset="0"/>
              </a:rPr>
              <a:t> will need to focus on more fuel efficient technologies and find ways to reduce the expenditures associated with liquid fuel use in its vehicles.</a:t>
            </a:r>
            <a:endParaRPr lang="en-US" sz="1600" dirty="0" smtClean="0">
              <a:latin typeface="Arial" pitchFamily="34" charset="0"/>
              <a:cs typeface="Arial" pitchFamily="34" charset="0"/>
            </a:endParaRPr>
          </a:p>
          <a:p>
            <a:pPr>
              <a:lnSpc>
                <a:spcPct val="95000"/>
              </a:lnSpc>
            </a:pPr>
            <a:endParaRPr lang="en-US" sz="1600" dirty="0" smtClean="0">
              <a:solidFill>
                <a:srgbClr val="000000"/>
              </a:solidFill>
              <a:latin typeface="Arial" pitchFamily="34" charset="0"/>
              <a:cs typeface="Arial" pitchFamily="34" charset="0"/>
            </a:endParaRPr>
          </a:p>
          <a:p>
            <a:pPr>
              <a:lnSpc>
                <a:spcPct val="95000"/>
              </a:lnSpc>
            </a:pPr>
            <a:endParaRPr lang="en-US" sz="1600" dirty="0" smtClean="0">
              <a:solidFill>
                <a:srgbClr val="000000"/>
              </a:solidFill>
              <a:latin typeface="Arial" pitchFamily="34" charset="0"/>
              <a:cs typeface="Arial" pitchFamily="34" charset="0"/>
            </a:endParaRPr>
          </a:p>
          <a:p>
            <a:pPr>
              <a:lnSpc>
                <a:spcPct val="95000"/>
              </a:lnSpc>
            </a:pPr>
            <a:r>
              <a:rPr lang="en-US" sz="1600" b="1" dirty="0" smtClean="0">
                <a:solidFill>
                  <a:srgbClr val="000000"/>
                </a:solidFill>
                <a:latin typeface="Arial" pitchFamily="34" charset="0"/>
                <a:cs typeface="Arial" pitchFamily="34" charset="0"/>
              </a:rPr>
              <a:t>Problem Statement:</a:t>
            </a:r>
            <a:endParaRPr lang="en-US" sz="1600" dirty="0" smtClean="0">
              <a:latin typeface="Arial" pitchFamily="34" charset="0"/>
              <a:cs typeface="Arial" pitchFamily="34" charset="0"/>
            </a:endParaRPr>
          </a:p>
          <a:p>
            <a:pPr>
              <a:lnSpc>
                <a:spcPct val="95000"/>
              </a:lnSpc>
            </a:pPr>
            <a:r>
              <a:rPr lang="en-US" sz="1600" dirty="0" smtClean="0">
                <a:solidFill>
                  <a:srgbClr val="000000"/>
                </a:solidFill>
                <a:latin typeface="Arial" pitchFamily="34" charset="0"/>
                <a:cs typeface="Arial" pitchFamily="34" charset="0"/>
              </a:rPr>
              <a:t>This project will serve to provide a background study on past wars in terms of their fuel usage, and compare them to the metrics of modern day warfare. What is needed, and what will be answered here subsequently is that given various future warfare scenarios, </a:t>
            </a:r>
            <a:r>
              <a:rPr lang="en-US" sz="1600" b="1" dirty="0" smtClean="0">
                <a:solidFill>
                  <a:srgbClr val="FF0000"/>
                </a:solidFill>
                <a:latin typeface="Arial" pitchFamily="34" charset="0"/>
                <a:cs typeface="Arial" pitchFamily="34" charset="0"/>
              </a:rPr>
              <a:t>how will helicopters be leveraged and used in those scenarios?</a:t>
            </a:r>
            <a:r>
              <a:rPr lang="en-US" sz="1600" dirty="0" smtClean="0">
                <a:solidFill>
                  <a:srgbClr val="000000"/>
                </a:solidFill>
                <a:latin typeface="Arial" pitchFamily="34" charset="0"/>
                <a:cs typeface="Arial" pitchFamily="34" charset="0"/>
              </a:rPr>
              <a:t> The largest issue being </a:t>
            </a:r>
            <a:r>
              <a:rPr lang="en-US" sz="1600" b="1" dirty="0" smtClean="0">
                <a:solidFill>
                  <a:srgbClr val="FF0000"/>
                </a:solidFill>
                <a:latin typeface="Arial" pitchFamily="34" charset="0"/>
                <a:cs typeface="Arial" pitchFamily="34" charset="0"/>
              </a:rPr>
              <a:t>fuel efficiency</a:t>
            </a:r>
            <a:r>
              <a:rPr lang="en-US" sz="1600" dirty="0" smtClean="0">
                <a:solidFill>
                  <a:srgbClr val="000000"/>
                </a:solidFill>
                <a:latin typeface="Arial" pitchFamily="34" charset="0"/>
                <a:cs typeface="Arial" pitchFamily="34" charset="0"/>
              </a:rPr>
              <a:t>, the efficiency of helicopters from a</a:t>
            </a:r>
            <a:r>
              <a:rPr lang="en-US" sz="1600" b="1" dirty="0" smtClean="0">
                <a:solidFill>
                  <a:srgbClr val="000000"/>
                </a:solidFill>
                <a:latin typeface="Arial" pitchFamily="34" charset="0"/>
                <a:cs typeface="Arial" pitchFamily="34" charset="0"/>
              </a:rPr>
              <a:t> </a:t>
            </a:r>
            <a:r>
              <a:rPr lang="en-US" sz="1600" b="1" dirty="0" smtClean="0">
                <a:solidFill>
                  <a:srgbClr val="FF0000"/>
                </a:solidFill>
                <a:latin typeface="Arial" pitchFamily="34" charset="0"/>
                <a:cs typeface="Arial" pitchFamily="34" charset="0"/>
              </a:rPr>
              <a:t>tactical perspective</a:t>
            </a:r>
            <a:r>
              <a:rPr lang="en-US" sz="1600" dirty="0" smtClean="0">
                <a:solidFill>
                  <a:srgbClr val="000000"/>
                </a:solidFill>
                <a:latin typeface="Arial" pitchFamily="34" charset="0"/>
                <a:cs typeface="Arial" pitchFamily="34" charset="0"/>
              </a:rPr>
              <a:t> as well as a </a:t>
            </a:r>
            <a:r>
              <a:rPr lang="en-US" sz="1600" b="1" dirty="0" smtClean="0">
                <a:solidFill>
                  <a:srgbClr val="FF0000"/>
                </a:solidFill>
                <a:latin typeface="Arial" pitchFamily="34" charset="0"/>
                <a:cs typeface="Arial" pitchFamily="34" charset="0"/>
              </a:rPr>
              <a:t>design perspective</a:t>
            </a:r>
            <a:r>
              <a:rPr lang="en-US" sz="1600" dirty="0" smtClean="0">
                <a:solidFill>
                  <a:srgbClr val="000000"/>
                </a:solidFill>
                <a:latin typeface="Arial" pitchFamily="34" charset="0"/>
                <a:cs typeface="Arial" pitchFamily="34" charset="0"/>
              </a:rPr>
              <a:t> will need to be applied to each of the future scenarios to provide feasibility guidance in the next 10 to 20 years of helicopter production by vendors, specifically Sikorsky. </a:t>
            </a:r>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UAVs will be used for time-on-station intensive mission such ISR.   For an example, the Predator drone which is an armed unmanned aircraft has been approved to use for military campaign in Libya.</a:t>
            </a:r>
          </a:p>
          <a:p>
            <a:endParaRPr lang="en-US" baseline="0" dirty="0" smtClean="0"/>
          </a:p>
          <a:p>
            <a:r>
              <a:rPr lang="en-US" baseline="0" dirty="0" smtClean="0"/>
              <a:t>Combination of Technologies yields the most bang for the bucks.</a:t>
            </a:r>
          </a:p>
          <a:p>
            <a:endParaRPr lang="en-US" baseline="0" dirty="0" smtClean="0"/>
          </a:p>
          <a:p>
            <a:r>
              <a:rPr lang="en-US" baseline="0" dirty="0" smtClean="0"/>
              <a:t>Helicopters must be designed with fuel-efficiency in mind. Navy created energy accountability as their new acquisition requirement.</a:t>
            </a:r>
          </a:p>
          <a:p>
            <a:endParaRPr lang="en-US" baseline="0" dirty="0" smtClean="0"/>
          </a:p>
          <a:p>
            <a:r>
              <a:rPr lang="en-US" baseline="0" dirty="0" smtClean="0"/>
              <a:t>Helicopter Remain Vital to </a:t>
            </a:r>
            <a:r>
              <a:rPr lang="en-US" baseline="0" dirty="0" err="1" smtClean="0"/>
              <a:t>DoD</a:t>
            </a:r>
            <a:r>
              <a:rPr lang="en-US" baseline="0" dirty="0" smtClean="0"/>
              <a:t> operations as conventional military campaign or humanitarian effort will still be performed in different areas of the world.</a:t>
            </a:r>
          </a:p>
          <a:p>
            <a:endParaRPr lang="en-US" baseline="0" dirty="0" smtClean="0"/>
          </a:p>
          <a:p>
            <a:r>
              <a:rPr lang="en-US" dirty="0" smtClean="0"/>
              <a:t>We expect limited</a:t>
            </a:r>
            <a:r>
              <a:rPr lang="en-US" baseline="0" dirty="0" smtClean="0"/>
              <a:t> role for helicopter for cyber warfare as this war requires different </a:t>
            </a:r>
            <a:r>
              <a:rPr lang="en-US" baseline="0" dirty="0" err="1" smtClean="0"/>
              <a:t>warfighting</a:t>
            </a:r>
            <a:r>
              <a:rPr lang="en-US" baseline="0" dirty="0" smtClean="0"/>
              <a:t> techniques. </a:t>
            </a:r>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E5CE7FC-D129-42CA-855D-9997834079BD}" type="slidenum">
              <a:rPr lang="en-US"/>
              <a:pPr/>
              <a:t>14</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r>
              <a:rPr lang="en-US" sz="1200" kern="1200" dirty="0" smtClean="0">
                <a:solidFill>
                  <a:schemeClr val="tx1"/>
                </a:solidFill>
                <a:latin typeface="Times New Roman" pitchFamily="18" charset="0"/>
                <a:ea typeface="+mn-ea"/>
                <a:cs typeface="+mn-cs"/>
              </a:rPr>
              <a:t>This chart highlights six examples of the alternate technologies we have reviewed.  I would like to point out the reasons why they were selected.  </a:t>
            </a:r>
          </a:p>
          <a:p>
            <a:r>
              <a:rPr lang="en-US" sz="1200" kern="1200" dirty="0" smtClean="0">
                <a:solidFill>
                  <a:schemeClr val="tx1"/>
                </a:solidFill>
                <a:latin typeface="Times New Roman" pitchFamily="18" charset="0"/>
                <a:ea typeface="+mn-ea"/>
                <a:cs typeface="+mn-cs"/>
              </a:rPr>
              <a:t>These six technologies are classified into two groups—the helicopter and alternate energy technologies. </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The helicopter technologies aim to make improvements on different areas of the helicopter so less fuel is consumed.  The hybrid propulsion system combines diesel and electric energies to give a very fuel efficient system and is proposed EADs to be used for helicopters.  The optimum rotor speed technology maximizes the rotor efficiency and light materials is currently applied in the Boeing A160T Hummingbird or composites reduce the airframe weight was employed on the Sikorsky S-75 helicopter.  </a:t>
            </a:r>
          </a:p>
          <a:p>
            <a:endParaRPr lang="en-US" sz="1200" kern="1200" dirty="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alternate energy technologies provide alternate energy sources to become less dependent on fossil fuel.  Algal </a:t>
            </a:r>
            <a:r>
              <a:rPr lang="en-US" sz="1200" kern="1200" dirty="0" err="1" smtClean="0">
                <a:solidFill>
                  <a:schemeClr val="tx1"/>
                </a:solidFill>
                <a:latin typeface="Times New Roman" pitchFamily="18" charset="0"/>
                <a:ea typeface="+mn-ea"/>
                <a:cs typeface="+mn-cs"/>
              </a:rPr>
              <a:t>biofuel</a:t>
            </a:r>
            <a:r>
              <a:rPr lang="en-US" sz="1200" kern="1200" dirty="0" smtClean="0">
                <a:solidFill>
                  <a:schemeClr val="tx1"/>
                </a:solidFill>
                <a:latin typeface="Times New Roman" pitchFamily="18" charset="0"/>
                <a:ea typeface="+mn-ea"/>
                <a:cs typeface="+mn-cs"/>
              </a:rPr>
              <a:t> also offers saving in fuel consumption with estimate production yield of 10000 gallons per acre. This </a:t>
            </a:r>
            <a:r>
              <a:rPr lang="en-US" sz="1200" kern="1200" dirty="0" err="1" smtClean="0">
                <a:solidFill>
                  <a:schemeClr val="tx1"/>
                </a:solidFill>
                <a:latin typeface="Times New Roman" pitchFamily="18" charset="0"/>
                <a:ea typeface="+mn-ea"/>
                <a:cs typeface="+mn-cs"/>
              </a:rPr>
              <a:t>biofuel</a:t>
            </a:r>
            <a:r>
              <a:rPr lang="en-US" sz="1200" kern="1200" dirty="0" smtClean="0">
                <a:solidFill>
                  <a:schemeClr val="tx1"/>
                </a:solidFill>
                <a:latin typeface="Times New Roman" pitchFamily="18" charset="0"/>
                <a:ea typeface="+mn-ea"/>
                <a:cs typeface="+mn-cs"/>
              </a:rPr>
              <a:t> has both military and commercial applications in aviation and automobile. Hydrogen fuel cell yields a high power to weight ratio and was used by United Technologies Corporation to build the first remote controlled helicopter.  </a:t>
            </a:r>
          </a:p>
          <a:p>
            <a:endParaRPr lang="en-US" sz="1200" kern="1200" dirty="0">
              <a:solidFill>
                <a:schemeClr val="tx1"/>
              </a:solidFill>
              <a:latin typeface="Times New Roman"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E5CE7FC-D129-42CA-855D-9997834079BD}" type="slidenum">
              <a:rPr lang="en-US"/>
              <a:pPr/>
              <a:t>15</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pPr marL="0" marR="0" indent="0" algn="l" defTabSz="914400" rtl="0" eaLnBrk="1" fontAlgn="base" latinLnBrk="0" hangingPunct="1">
              <a:lnSpc>
                <a:spcPct val="95000"/>
              </a:lnSpc>
              <a:spcBef>
                <a:spcPct val="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alternate technologies are integrated into the model using a fuel saving factor in percentage.  This chart shows the minimum and maximum value of fuel saving factor for each of the six technologies described earlier.   For an example, using the hybrid propulsion system could save the fuel consumption between 30-50%.  The fuel saving percentages are gathered from companies’ analyses, flight test data or we derive the number from data available over the Internet.  The algal </a:t>
            </a:r>
            <a:r>
              <a:rPr lang="en-US" sz="1200" kern="1200" dirty="0" err="1" smtClean="0">
                <a:solidFill>
                  <a:schemeClr val="tx1"/>
                </a:solidFill>
                <a:latin typeface="Times New Roman" pitchFamily="18" charset="0"/>
                <a:ea typeface="+mn-ea"/>
                <a:cs typeface="+mn-cs"/>
              </a:rPr>
              <a:t>biofuel</a:t>
            </a:r>
            <a:r>
              <a:rPr lang="en-US" sz="1200" kern="1200" dirty="0" smtClean="0">
                <a:solidFill>
                  <a:schemeClr val="tx1"/>
                </a:solidFill>
                <a:latin typeface="Times New Roman" pitchFamily="18" charset="0"/>
                <a:ea typeface="+mn-ea"/>
                <a:cs typeface="+mn-cs"/>
              </a:rPr>
              <a:t>, optimum rotor speed exhibit moderate fuel saving while the hybrid propulsion system displays significant fuel saving.</a:t>
            </a: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E5CE7FC-D129-42CA-855D-9997834079BD}" type="slidenum">
              <a:rPr lang="en-US"/>
              <a:pPr/>
              <a:t>16</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r>
              <a:rPr lang="en-US" sz="1200" kern="1200" dirty="0" smtClean="0">
                <a:solidFill>
                  <a:schemeClr val="tx1"/>
                </a:solidFill>
                <a:latin typeface="Times New Roman" pitchFamily="18" charset="0"/>
                <a:ea typeface="+mn-ea"/>
                <a:cs typeface="+mn-cs"/>
              </a:rPr>
              <a:t>This slide and the next focus on the results of fuel saving when the alternate technologies—optimum speed rotor, hybrid propulsion system, algal </a:t>
            </a:r>
            <a:r>
              <a:rPr lang="en-US" sz="1200" kern="1200" dirty="0" err="1" smtClean="0">
                <a:solidFill>
                  <a:schemeClr val="tx1"/>
                </a:solidFill>
                <a:latin typeface="Times New Roman" pitchFamily="18" charset="0"/>
                <a:ea typeface="+mn-ea"/>
                <a:cs typeface="+mn-cs"/>
              </a:rPr>
              <a:t>biofuel</a:t>
            </a:r>
            <a:r>
              <a:rPr lang="en-US" sz="1200" kern="1200" dirty="0" smtClean="0">
                <a:solidFill>
                  <a:schemeClr val="tx1"/>
                </a:solidFill>
                <a:latin typeface="Times New Roman" pitchFamily="18" charset="0"/>
                <a:ea typeface="+mn-ea"/>
                <a:cs typeface="+mn-cs"/>
              </a:rPr>
              <a:t> and composite are applied to the different baseline mission scenarios discussed earlier by Jess.</a:t>
            </a:r>
          </a:p>
          <a:p>
            <a:r>
              <a:rPr lang="en-US" sz="1200" kern="1200" dirty="0" smtClean="0">
                <a:solidFill>
                  <a:schemeClr val="tx1"/>
                </a:solidFill>
                <a:latin typeface="Times New Roman" pitchFamily="18" charset="0"/>
                <a:ea typeface="+mn-ea"/>
                <a:cs typeface="+mn-cs"/>
              </a:rPr>
              <a:t>The red column represents the baseline without no technology incorporation.  Since the objective is to reduce the fuel consumption, please note the Marine Corp fuel consumption reduces drastically when the hybrid propulsion system’s maximum fuel saving percentage of 50 is applied (orange column).</a:t>
            </a: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E5CE7FC-D129-42CA-855D-9997834079BD}" type="slidenum">
              <a:rPr lang="en-US"/>
              <a:pPr/>
              <a:t>17</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r>
              <a:rPr lang="en-US" sz="1200" kern="1200" dirty="0" smtClean="0">
                <a:solidFill>
                  <a:schemeClr val="tx1"/>
                </a:solidFill>
                <a:latin typeface="Times New Roman" pitchFamily="18" charset="0"/>
                <a:ea typeface="+mn-ea"/>
                <a:cs typeface="+mn-cs"/>
              </a:rPr>
              <a:t>This is an illustration of fuel saving when the four technologies are applied to the baseline scenarios using the minimum range of fuel saving percentage.  In this scenario, the Marine Corp fuel consumption reduces by 30% with the application of the hybrid propulsion system.</a:t>
            </a:r>
          </a:p>
          <a:p>
            <a:r>
              <a:rPr lang="en-US" sz="1200" kern="1200" dirty="0" smtClean="0">
                <a:solidFill>
                  <a:schemeClr val="tx1"/>
                </a:solidFill>
                <a:latin typeface="Times New Roman" pitchFamily="18" charset="0"/>
                <a:ea typeface="+mn-ea"/>
                <a:cs typeface="+mn-cs"/>
              </a:rPr>
              <a:t>The fuel saving for the optimum rotor speed technology is fixed in either scenario because  it is a fully developed technology.</a:t>
            </a: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132C17E1-F731-4A07-9C21-30A7989531BA}" type="slidenum">
              <a:rPr lang="en-US"/>
              <a:pPr/>
              <a:t>21</a:t>
            </a:fld>
            <a:endParaRPr lang="en-US"/>
          </a:p>
        </p:txBody>
      </p:sp>
      <p:sp>
        <p:nvSpPr>
          <p:cNvPr id="26625" name="Rectangle 1"/>
          <p:cNvSpPr>
            <a:spLocks noGrp="1" noRot="1" noChangeAspect="1" noChangeArrowheads="1"/>
          </p:cNvSpPr>
          <p:nvPr>
            <p:ph type="sldImg"/>
          </p:nvPr>
        </p:nvSpPr>
        <p:spPr>
          <a:ln/>
        </p:spPr>
      </p:sp>
      <p:sp>
        <p:nvSpPr>
          <p:cNvPr id="26626" name="Rectangle 2"/>
          <p:cNvSpPr>
            <a:spLocks noGrp="1" noChangeArrowheads="1"/>
          </p:cNvSpPr>
          <p:nvPr>
            <p:ph type="body" idx="1"/>
          </p:nvPr>
        </p:nvSpPr>
        <p:spPr/>
        <p:txBody>
          <a:bodyPr lIns="0" tIns="0" rIns="0" bIns="0"/>
          <a:lstStyle/>
          <a:p>
            <a:pPr>
              <a:lnSpc>
                <a:spcPct val="95000"/>
              </a:lnSpc>
              <a:spcBef>
                <a:spcPct val="0"/>
              </a:spcBef>
            </a:pPr>
            <a:r>
              <a:rPr lang="en-US" sz="1600" dirty="0" smtClean="0">
                <a:solidFill>
                  <a:srgbClr val="000000"/>
                </a:solidFill>
                <a:latin typeface="Arial" pitchFamily="34" charset="0"/>
              </a:rPr>
              <a:t>.</a:t>
            </a:r>
            <a:endParaRPr lang="en-US" sz="1600" dirty="0">
              <a:solidFill>
                <a:srgbClr val="000000"/>
              </a:solidFill>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96EAF1D3-7877-4C6E-84B5-7E749683E862}" type="slidenum">
              <a:rPr lang="en-US"/>
              <a:pPr/>
              <a:t>24</a:t>
            </a:fld>
            <a:endParaRPr lang="en-US"/>
          </a:p>
        </p:txBody>
      </p:sp>
      <p:sp>
        <p:nvSpPr>
          <p:cNvPr id="8193" name="Rectangle 1"/>
          <p:cNvSpPr>
            <a:spLocks noGrp="1" noRot="1" noChangeAspect="1" noChangeArrowheads="1"/>
          </p:cNvSpPr>
          <p:nvPr>
            <p:ph type="sldImg"/>
          </p:nvPr>
        </p:nvSpPr>
        <p:spPr>
          <a:ln/>
        </p:spPr>
      </p:sp>
      <p:sp>
        <p:nvSpPr>
          <p:cNvPr id="8194"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How will helicopters be leveraged and used in those scenarios?</a:t>
            </a:r>
            <a:endParaRPr lang="en-US" dirty="0"/>
          </a:p>
          <a:p>
            <a:pPr>
              <a:lnSpc>
                <a:spcPct val="95000"/>
              </a:lnSpc>
              <a:spcBef>
                <a:spcPct val="0"/>
              </a:spcBef>
            </a:pPr>
            <a:r>
              <a:rPr lang="en-US" sz="1600" dirty="0">
                <a:solidFill>
                  <a:srgbClr val="000000"/>
                </a:solidFill>
                <a:latin typeface="Arial" pitchFamily="34" charset="0"/>
              </a:rPr>
              <a:t>- This is one of Sikorsky's main questions</a:t>
            </a:r>
            <a:endParaRPr lang="en-US" dirty="0"/>
          </a:p>
          <a:p>
            <a:pPr>
              <a:lnSpc>
                <a:spcPct val="95000"/>
              </a:lnSpc>
              <a:spcBef>
                <a:spcPct val="0"/>
              </a:spcBef>
            </a:pPr>
            <a:r>
              <a:rPr lang="en-US" sz="1600" dirty="0">
                <a:solidFill>
                  <a:srgbClr val="000000"/>
                </a:solidFill>
                <a:latin typeface="Arial" pitchFamily="34" charset="0"/>
              </a:rPr>
              <a:t>- Considering the speculation involved in future warfare scenarios, what are the implications of...</a:t>
            </a:r>
            <a:endParaRPr lang="en-US" dirty="0"/>
          </a:p>
          <a:p>
            <a:pPr>
              <a:lnSpc>
                <a:spcPct val="95000"/>
              </a:lnSpc>
              <a:spcBef>
                <a:spcPct val="0"/>
              </a:spcBef>
            </a:pPr>
            <a:r>
              <a:rPr lang="en-US" sz="1600" dirty="0">
                <a:solidFill>
                  <a:srgbClr val="000000"/>
                </a:solidFill>
                <a:latin typeface="Arial" pitchFamily="34" charset="0"/>
              </a:rPr>
              <a:t>Fuel efficiency?</a:t>
            </a:r>
            <a:endParaRPr lang="en-US" dirty="0"/>
          </a:p>
          <a:p>
            <a:pPr>
              <a:lnSpc>
                <a:spcPct val="95000"/>
              </a:lnSpc>
              <a:spcBef>
                <a:spcPct val="0"/>
              </a:spcBef>
            </a:pPr>
            <a:r>
              <a:rPr lang="en-US" sz="1600" dirty="0">
                <a:solidFill>
                  <a:srgbClr val="000000"/>
                </a:solidFill>
                <a:latin typeface="Arial" pitchFamily="34" charset="0"/>
              </a:rPr>
              <a:t>- This is Sikorsky's main parameter</a:t>
            </a:r>
            <a:endParaRPr lang="en-US" dirty="0"/>
          </a:p>
          <a:p>
            <a:pPr>
              <a:lnSpc>
                <a:spcPct val="95000"/>
              </a:lnSpc>
              <a:spcBef>
                <a:spcPct val="0"/>
              </a:spcBef>
            </a:pPr>
            <a:r>
              <a:rPr lang="en-US" sz="1600" dirty="0">
                <a:solidFill>
                  <a:srgbClr val="000000"/>
                </a:solidFill>
                <a:latin typeface="Arial" pitchFamily="34" charset="0"/>
              </a:rPr>
              <a:t>- From this, all of our metrics will be derived and expanded upon</a:t>
            </a:r>
            <a:endParaRPr lang="en-US" dirty="0"/>
          </a:p>
          <a:p>
            <a:pPr>
              <a:lnSpc>
                <a:spcPct val="95000"/>
              </a:lnSpc>
              <a:spcBef>
                <a:spcPct val="0"/>
              </a:spcBef>
            </a:pPr>
            <a:r>
              <a:rPr lang="en-US" sz="1600" dirty="0">
                <a:solidFill>
                  <a:srgbClr val="000000"/>
                </a:solidFill>
                <a:latin typeface="Arial" pitchFamily="34" charset="0"/>
              </a:rPr>
              <a:t>- All decisions for future scenarios depend, rely, and affect fuel efficiency</a:t>
            </a:r>
            <a:endParaRPr lang="en-US" dirty="0"/>
          </a:p>
          <a:p>
            <a:pPr>
              <a:lnSpc>
                <a:spcPct val="95000"/>
              </a:lnSpc>
              <a:spcBef>
                <a:spcPct val="0"/>
              </a:spcBef>
            </a:pPr>
            <a:r>
              <a:rPr lang="en-US" sz="1600" dirty="0">
                <a:solidFill>
                  <a:srgbClr val="000000"/>
                </a:solidFill>
                <a:latin typeface="Arial" pitchFamily="34" charset="0"/>
              </a:rPr>
              <a:t>Tactical and Design perspectives</a:t>
            </a:r>
            <a:endParaRPr lang="en-US" dirty="0"/>
          </a:p>
          <a:p>
            <a:pPr>
              <a:lnSpc>
                <a:spcPct val="95000"/>
              </a:lnSpc>
              <a:spcBef>
                <a:spcPct val="0"/>
              </a:spcBef>
            </a:pPr>
            <a:r>
              <a:rPr lang="en-US" sz="1600" dirty="0">
                <a:solidFill>
                  <a:srgbClr val="000000"/>
                </a:solidFill>
                <a:latin typeface="Arial" pitchFamily="34" charset="0"/>
              </a:rPr>
              <a:t>- Both perspectives weigh heavily on fuel efficiency</a:t>
            </a:r>
            <a:endParaRPr lang="en-US" dirty="0"/>
          </a:p>
          <a:p>
            <a:pPr>
              <a:lnSpc>
                <a:spcPct val="95000"/>
              </a:lnSpc>
              <a:spcBef>
                <a:spcPct val="0"/>
              </a:spcBef>
            </a:pPr>
            <a:r>
              <a:rPr lang="en-US" sz="1600" dirty="0">
                <a:solidFill>
                  <a:srgbClr val="000000"/>
                </a:solidFill>
                <a:latin typeface="Arial" pitchFamily="34" charset="0"/>
              </a:rPr>
              <a:t>- These two perspectives will further define our metrics and parameters into our model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5</a:t>
            </a:fld>
            <a:endParaRPr lang="en-US"/>
          </a:p>
        </p:txBody>
      </p:sp>
    </p:spTree>
    <p:extLst>
      <p:ext uri="{BB962C8B-B14F-4D97-AF65-F5344CB8AC3E}">
        <p14:creationId xmlns:p14="http://schemas.microsoft.com/office/powerpoint/2010/main" val="300439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974FE205-4930-4877-831D-D39E709B8E84}" type="slidenum">
              <a:rPr lang="en-US"/>
              <a:pPr/>
              <a:t>25</a:t>
            </a:fld>
            <a:endParaRPr lang="en-US"/>
          </a:p>
        </p:txBody>
      </p:sp>
      <p:sp>
        <p:nvSpPr>
          <p:cNvPr id="30721" name="Rectangle 1"/>
          <p:cNvSpPr>
            <a:spLocks noGrp="1" noRot="1" noChangeAspect="1" noChangeArrowheads="1"/>
          </p:cNvSpPr>
          <p:nvPr>
            <p:ph type="sldImg"/>
          </p:nvPr>
        </p:nvSpPr>
        <p:spPr>
          <a:ln/>
        </p:spPr>
      </p:sp>
      <p:sp>
        <p:nvSpPr>
          <p:cNvPr id="30722"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Open Data of Previous Wars in terms of war tactics, fuel consumption or metrics are Not Available (difficult to obtain). These statistics come from Deloitte’s Nov 2010 report which tracks US military energy use from WWII to current Iraq and Afghanistan conflicts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CA184336-20E8-4FED-91A9-A11FDFFA483D}" type="slidenum">
              <a:rPr lang="en-US"/>
              <a:pPr/>
              <a:t>26</a:t>
            </a:fld>
            <a:endParaRPr lang="en-US"/>
          </a:p>
        </p:txBody>
      </p:sp>
      <p:sp>
        <p:nvSpPr>
          <p:cNvPr id="32769" name="Rectangle 1"/>
          <p:cNvSpPr>
            <a:spLocks noGrp="1" noRot="1" noChangeAspect="1" noChangeArrowheads="1"/>
          </p:cNvSpPr>
          <p:nvPr>
            <p:ph type="sldImg"/>
          </p:nvPr>
        </p:nvSpPr>
        <p:spPr>
          <a:ln/>
        </p:spPr>
      </p:sp>
      <p:sp>
        <p:nvSpPr>
          <p:cNvPr id="32770"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This chart shows the fuel consumption cost is also affected by transportation, protection, accident, storage and etc. Raw fuel cost begins at about $3/gallon. At delivery, the fuel cost could be as high as $400/gallon for use in Afghanistan due to lack of infrastructure, challenging geography and frequent roadside attacks.</a:t>
            </a:r>
            <a:endParaRPr lang="en-US" dirty="0"/>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1D110FB3-D808-4818-B5B2-CFC7A554E2BD}" type="slidenum">
              <a:rPr lang="en-US"/>
              <a:pPr/>
              <a:t>27</a:t>
            </a:fld>
            <a:endParaRPr lang="en-US"/>
          </a:p>
        </p:txBody>
      </p:sp>
      <p:sp>
        <p:nvSpPr>
          <p:cNvPr id="34817" name="Rectangle 1"/>
          <p:cNvSpPr>
            <a:spLocks noGrp="1" noRot="1" noChangeAspect="1" noChangeArrowheads="1"/>
          </p:cNvSpPr>
          <p:nvPr>
            <p:ph type="sldImg"/>
          </p:nvPr>
        </p:nvSpPr>
        <p:spPr>
          <a:ln/>
        </p:spPr>
      </p:sp>
      <p:sp>
        <p:nvSpPr>
          <p:cNvPr id="34818"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DOD recognizes the critical need to work the energy/liquid fuel issue. In 2001, the department created a task force to analyze the problem and provide recommendation. One recommendation to include fuel efficiency in the requirement. The principal deputy under secretary of defense requires the services to include fuel efficiency as KPP in the ORDs and CRDs.</a:t>
            </a:r>
            <a:endParaRPr lang="en-US" dirty="0"/>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650678FF-E586-410E-A663-63C249E64FAD}" type="slidenum">
              <a:rPr lang="en-US"/>
              <a:pPr/>
              <a:t>31</a:t>
            </a:fld>
            <a:endParaRPr lang="en-US"/>
          </a:p>
        </p:txBody>
      </p:sp>
      <p:sp>
        <p:nvSpPr>
          <p:cNvPr id="39937" name="Rectangle 1"/>
          <p:cNvSpPr>
            <a:spLocks noGrp="1" noRot="1" noChangeAspect="1" noChangeArrowheads="1"/>
          </p:cNvSpPr>
          <p:nvPr>
            <p:ph type="sldImg"/>
          </p:nvPr>
        </p:nvSpPr>
        <p:spPr>
          <a:ln/>
        </p:spPr>
      </p:sp>
      <p:sp>
        <p:nvSpPr>
          <p:cNvPr id="39938"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The U.S. Navy scenario consists of a single day of ASW (anti-submarine warfare) operations. A squadron of MH-60R is embarked upon the CVN as part of the carrier air wing. It consists of 11 MH-60R, 5 of those remain on the CVN, while 6 go in pairs on 3 CRUDES (cruiser destroyer) escorts. The LCS has a single MH-60R embarked as an independent </a:t>
            </a:r>
            <a:r>
              <a:rPr lang="en-US" sz="1600" dirty="0" err="1">
                <a:solidFill>
                  <a:srgbClr val="000000"/>
                </a:solidFill>
                <a:latin typeface="Arial" pitchFamily="34" charset="0"/>
              </a:rPr>
              <a:t>deployer</a:t>
            </a:r>
            <a:r>
              <a:rPr lang="en-US" sz="1600" dirty="0">
                <a:solidFill>
                  <a:srgbClr val="000000"/>
                </a:solidFill>
                <a:latin typeface="Arial" pitchFamily="34" charset="0"/>
              </a:rPr>
              <a:t>.</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A number of assumptions were made to characterize flight operations and fuel burn for the MH-60R.</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Flight Assumptions: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Flight time is assumed to be on station time</a:t>
            </a:r>
            <a:endParaRPr lang="en-US" dirty="0"/>
          </a:p>
          <a:p>
            <a:pPr>
              <a:lnSpc>
                <a:spcPct val="95000"/>
              </a:lnSpc>
              <a:spcBef>
                <a:spcPct val="0"/>
              </a:spcBef>
            </a:pPr>
            <a:r>
              <a:rPr lang="en-US" sz="1600" dirty="0">
                <a:solidFill>
                  <a:srgbClr val="000000"/>
                </a:solidFill>
                <a:latin typeface="Arial" pitchFamily="34" charset="0"/>
              </a:rPr>
              <a:t>5 MH-60R’s on CVN fly 6 hours per day</a:t>
            </a:r>
            <a:endParaRPr lang="en-US" dirty="0"/>
          </a:p>
          <a:p>
            <a:pPr>
              <a:lnSpc>
                <a:spcPct val="95000"/>
              </a:lnSpc>
              <a:spcBef>
                <a:spcPct val="0"/>
              </a:spcBef>
            </a:pPr>
            <a:r>
              <a:rPr lang="en-US" sz="1600" dirty="0">
                <a:solidFill>
                  <a:srgbClr val="000000"/>
                </a:solidFill>
                <a:latin typeface="Arial" pitchFamily="34" charset="0"/>
              </a:rPr>
              <a:t>2 MH-60R’s on 3 CRUDES total 9 flight hours per day per platform</a:t>
            </a:r>
            <a:endParaRPr lang="en-US" dirty="0"/>
          </a:p>
          <a:p>
            <a:pPr>
              <a:lnSpc>
                <a:spcPct val="95000"/>
              </a:lnSpc>
              <a:spcBef>
                <a:spcPct val="0"/>
              </a:spcBef>
            </a:pPr>
            <a:r>
              <a:rPr lang="en-US" sz="1600" dirty="0">
                <a:solidFill>
                  <a:srgbClr val="000000"/>
                </a:solidFill>
                <a:latin typeface="Arial" pitchFamily="34" charset="0"/>
              </a:rPr>
              <a:t>1 MH-60R on LCS flies 6 hours per day</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Fuel Expenditure Assumptions: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ASW missions require a mix of hovering, slow prosecution, and cruising</a:t>
            </a:r>
            <a:endParaRPr lang="en-US" dirty="0"/>
          </a:p>
          <a:p>
            <a:pPr>
              <a:lnSpc>
                <a:spcPct val="95000"/>
              </a:lnSpc>
              <a:spcBef>
                <a:spcPct val="0"/>
              </a:spcBef>
            </a:pPr>
            <a:r>
              <a:rPr lang="en-US" sz="1600" dirty="0">
                <a:solidFill>
                  <a:srgbClr val="000000"/>
                </a:solidFill>
                <a:latin typeface="Arial" pitchFamily="34" charset="0"/>
              </a:rPr>
              <a:t>Sikorsky provided a standard fuel expenditure rate for ASW mission of 1194 lbs/hr</a:t>
            </a:r>
            <a:endParaRPr lang="en-US" dirty="0"/>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9D4998C-52DA-4932-8926-B01733D5BDA8}" type="slidenum">
              <a:rPr lang="en-US"/>
              <a:pPr/>
              <a:t>32</a:t>
            </a:fld>
            <a:endParaRPr lang="en-US"/>
          </a:p>
        </p:txBody>
      </p:sp>
      <p:sp>
        <p:nvSpPr>
          <p:cNvPr id="41985" name="Rectangle 1"/>
          <p:cNvSpPr>
            <a:spLocks noGrp="1" noRot="1" noChangeAspect="1" noChangeArrowheads="1"/>
          </p:cNvSpPr>
          <p:nvPr>
            <p:ph type="sldImg"/>
          </p:nvPr>
        </p:nvSpPr>
        <p:spPr>
          <a:ln/>
        </p:spPr>
      </p:sp>
      <p:sp>
        <p:nvSpPr>
          <p:cNvPr id="4198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The U.S. Marine Corps scenario is a heavy lift occurring over a 15 hour period. There are 2 squadrons of CH-53E embarked from 2 large deck amphibious assault ships, LHA/LHA(R), embarked with16 aircraft each. The majority of the mission is heavy lift for vehicles such as the High Mobility Multipurpose Wheeled Vehicle, HMMWV or </a:t>
            </a:r>
            <a:r>
              <a:rPr lang="en-US" sz="1600" dirty="0" err="1">
                <a:solidFill>
                  <a:srgbClr val="000000"/>
                </a:solidFill>
                <a:latin typeface="Arial" pitchFamily="34" charset="0"/>
              </a:rPr>
              <a:t>Humvee</a:t>
            </a:r>
            <a:r>
              <a:rPr lang="en-US" sz="1600" dirty="0">
                <a:solidFill>
                  <a:srgbClr val="000000"/>
                </a:solidFill>
                <a:latin typeface="Arial" pitchFamily="34" charset="0"/>
              </a:rPr>
              <a:t>. The lift occurs in 3 waves. Each wave consists of 20 vehicle lifts and 4 CH-53E assisting with refueling. It is assumed that 2 remain as back-up and 6 are in maintenance.</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Flight Assumptions: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65% of vehicle lifts were single HMMWV</a:t>
            </a:r>
            <a:endParaRPr lang="en-US" dirty="0"/>
          </a:p>
          <a:p>
            <a:pPr>
              <a:lnSpc>
                <a:spcPct val="95000"/>
              </a:lnSpc>
              <a:spcBef>
                <a:spcPct val="0"/>
              </a:spcBef>
            </a:pPr>
            <a:r>
              <a:rPr lang="en-US" sz="1600" dirty="0">
                <a:solidFill>
                  <a:srgbClr val="000000"/>
                </a:solidFill>
                <a:latin typeface="Arial" pitchFamily="34" charset="0"/>
              </a:rPr>
              <a:t>35% of vehicle lifts were tandem HMMWV</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Fuel Expenditure Assumptions: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Flight to landing zone burns based on external lift weight</a:t>
            </a:r>
            <a:endParaRPr lang="en-US" dirty="0"/>
          </a:p>
          <a:p>
            <a:pPr>
              <a:lnSpc>
                <a:spcPct val="95000"/>
              </a:lnSpc>
              <a:spcBef>
                <a:spcPct val="0"/>
              </a:spcBef>
            </a:pPr>
            <a:r>
              <a:rPr lang="en-US" sz="1600" dirty="0">
                <a:solidFill>
                  <a:srgbClr val="000000"/>
                </a:solidFill>
                <a:latin typeface="Arial" pitchFamily="34" charset="0"/>
              </a:rPr>
              <a:t>Returning flight burns average cruise expenditure</a:t>
            </a:r>
            <a:endParaRPr lang="en-US" dirty="0"/>
          </a:p>
          <a:p>
            <a:pPr>
              <a:lnSpc>
                <a:spcPct val="95000"/>
              </a:lnSpc>
              <a:spcBef>
                <a:spcPct val="0"/>
              </a:spcBef>
            </a:pPr>
            <a:r>
              <a:rPr lang="en-US" sz="1600" dirty="0">
                <a:solidFill>
                  <a:srgbClr val="000000"/>
                </a:solidFill>
                <a:latin typeface="Arial" pitchFamily="34" charset="0"/>
              </a:rPr>
              <a:t>Insertion range of 225nm</a:t>
            </a:r>
            <a:endParaRPr lang="en-US" dirty="0"/>
          </a:p>
          <a:p>
            <a:pPr>
              <a:lnSpc>
                <a:spcPct val="95000"/>
              </a:lnSpc>
              <a:spcBef>
                <a:spcPct val="0"/>
              </a:spcBef>
            </a:pPr>
            <a:r>
              <a:rPr lang="en-US" sz="1600" dirty="0">
                <a:solidFill>
                  <a:srgbClr val="000000"/>
                </a:solidFill>
                <a:latin typeface="Arial" pitchFamily="34" charset="0"/>
              </a:rPr>
              <a:t>Vehicles weight 13,000 lbs each</a:t>
            </a:r>
            <a:endParaRPr lang="en-US" dirty="0"/>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UAVs will be used for time-on-station intensive mission such ISR.   For an example, the Predator drone which is an armed unmanned aircraft has been approved to use for military campaign in Libya.</a:t>
            </a:r>
          </a:p>
          <a:p>
            <a:endParaRPr lang="en-US" baseline="0" dirty="0" smtClean="0"/>
          </a:p>
          <a:p>
            <a:r>
              <a:rPr lang="en-US" baseline="0" dirty="0" smtClean="0"/>
              <a:t>Combination of Technologies yields the most bang for the bucks.</a:t>
            </a:r>
          </a:p>
          <a:p>
            <a:endParaRPr lang="en-US" baseline="0" dirty="0" smtClean="0"/>
          </a:p>
          <a:p>
            <a:r>
              <a:rPr lang="en-US" baseline="0" dirty="0" smtClean="0"/>
              <a:t>Helicopters must be designed with fuel-efficiency in mind. Navy created energy accountability as their new acquisition requirement.</a:t>
            </a:r>
          </a:p>
          <a:p>
            <a:endParaRPr lang="en-US" baseline="0" dirty="0" smtClean="0"/>
          </a:p>
          <a:p>
            <a:r>
              <a:rPr lang="en-US" baseline="0" dirty="0" smtClean="0"/>
              <a:t>Helicopter Remain Vital to </a:t>
            </a:r>
            <a:r>
              <a:rPr lang="en-US" baseline="0" dirty="0" err="1" smtClean="0"/>
              <a:t>DoD</a:t>
            </a:r>
            <a:r>
              <a:rPr lang="en-US" baseline="0" dirty="0" smtClean="0"/>
              <a:t> operations as conventional military campaign or humanitarian effort will still be performed in different areas of the world.</a:t>
            </a:r>
          </a:p>
          <a:p>
            <a:endParaRPr lang="en-US" baseline="0" dirty="0" smtClean="0"/>
          </a:p>
          <a:p>
            <a:r>
              <a:rPr lang="en-US" dirty="0" smtClean="0"/>
              <a:t>We expect limited</a:t>
            </a:r>
            <a:r>
              <a:rPr lang="en-US" baseline="0" dirty="0" smtClean="0"/>
              <a:t> role for helicopter for cyber warfare as this war requires different </a:t>
            </a:r>
            <a:r>
              <a:rPr lang="en-US" baseline="0" dirty="0" err="1" smtClean="0"/>
              <a:t>warfighting</a:t>
            </a:r>
            <a:r>
              <a:rPr lang="en-US" baseline="0" dirty="0" smtClean="0"/>
              <a:t> techniques. </a:t>
            </a:r>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UAVs will be used for time-on-station intensive mission such ISR.   For an example, the Predator drone which is an armed unmanned aircraft has been approved to use for military campaign in Libya.</a:t>
            </a:r>
          </a:p>
          <a:p>
            <a:endParaRPr lang="en-US" baseline="0" dirty="0" smtClean="0"/>
          </a:p>
          <a:p>
            <a:r>
              <a:rPr lang="en-US" baseline="0" dirty="0" smtClean="0"/>
              <a:t>Combination of Technologies yields the most bang for the bucks.</a:t>
            </a:r>
          </a:p>
          <a:p>
            <a:endParaRPr lang="en-US" baseline="0" dirty="0" smtClean="0"/>
          </a:p>
          <a:p>
            <a:r>
              <a:rPr lang="en-US" baseline="0" dirty="0" smtClean="0"/>
              <a:t>Helicopters must be designed with fuel-efficiency in mind. Navy created energy accountability as their new acquisition requirement.</a:t>
            </a:r>
          </a:p>
          <a:p>
            <a:endParaRPr lang="en-US" baseline="0" dirty="0" smtClean="0"/>
          </a:p>
          <a:p>
            <a:r>
              <a:rPr lang="en-US" baseline="0" dirty="0" smtClean="0"/>
              <a:t>Helicopter Remain Vital to </a:t>
            </a:r>
            <a:r>
              <a:rPr lang="en-US" baseline="0" dirty="0" err="1" smtClean="0"/>
              <a:t>DoD</a:t>
            </a:r>
            <a:r>
              <a:rPr lang="en-US" baseline="0" dirty="0" smtClean="0"/>
              <a:t> operations as conventional military campaign or humanitarian effort will still be performed in different areas of the world.</a:t>
            </a:r>
          </a:p>
          <a:p>
            <a:endParaRPr lang="en-US" baseline="0" dirty="0" smtClean="0"/>
          </a:p>
          <a:p>
            <a:r>
              <a:rPr lang="en-US" dirty="0" smtClean="0"/>
              <a:t>We expect limited</a:t>
            </a:r>
            <a:r>
              <a:rPr lang="en-US" baseline="0" dirty="0" smtClean="0"/>
              <a:t> role for helicopter for cyber warfare as this war requires different </a:t>
            </a:r>
            <a:r>
              <a:rPr lang="en-US" baseline="0" dirty="0" err="1" smtClean="0"/>
              <a:t>warfighting</a:t>
            </a:r>
            <a:r>
              <a:rPr lang="en-US" baseline="0" dirty="0" smtClean="0"/>
              <a:t> techniques. </a:t>
            </a:r>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DE5CA434-8034-410B-BE36-841658E22BD0}" type="slidenum">
              <a:rPr lang="en-US"/>
              <a:pPr/>
              <a:t>38</a:t>
            </a:fld>
            <a:endParaRPr lang="en-US"/>
          </a:p>
        </p:txBody>
      </p:sp>
      <p:sp>
        <p:nvSpPr>
          <p:cNvPr id="46081" name="Rectangle 1"/>
          <p:cNvSpPr>
            <a:spLocks noGrp="1" noRot="1" noChangeAspect="1" noChangeArrowheads="1"/>
          </p:cNvSpPr>
          <p:nvPr>
            <p:ph type="sldImg"/>
          </p:nvPr>
        </p:nvSpPr>
        <p:spPr>
          <a:ln/>
        </p:spPr>
      </p:sp>
      <p:sp>
        <p:nvSpPr>
          <p:cNvPr id="46082" name="Rectangle 2"/>
          <p:cNvSpPr>
            <a:spLocks noGrp="1" noChangeArrowheads="1"/>
          </p:cNvSpPr>
          <p:nvPr>
            <p:ph type="body" idx="1"/>
          </p:nvPr>
        </p:nvSpPr>
        <p:spPr/>
        <p:txBody>
          <a:bodyPr lIns="0" tIns="0" rIns="0" bIns="0"/>
          <a:lstStyle/>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The technologies that we chose to inspect consist of alternative energies and alternative designs associated w/ the helicopter. Alternative energies deal w/ identification of different sources of energy to be independent from foreign oil sources. One possible fuel source is algae.</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This type of algae grows naturally in every freshwater creek, river or pond . It grows easily and can double one to three times a day in water. Algae can take wastewater and other nontoxic liquid waste. Algae also need CO2 which can be piped in </a:t>
            </a:r>
            <a:r>
              <a:rPr lang="en-US" sz="1600" dirty="0" err="1">
                <a:solidFill>
                  <a:srgbClr val="000000"/>
                </a:solidFill>
                <a:latin typeface="Arial" pitchFamily="34" charset="0"/>
              </a:rPr>
              <a:t>froT</a:t>
            </a:r>
            <a:r>
              <a:rPr lang="en-US" sz="1600" dirty="0">
                <a:solidFill>
                  <a:srgbClr val="000000"/>
                </a:solidFill>
                <a:latin typeface="Arial" pitchFamily="34" charset="0"/>
              </a:rPr>
              <a:t> nearby power plants.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algae can also be used to produce other renewable energy products, such as </a:t>
            </a:r>
            <a:r>
              <a:rPr lang="en-US" sz="1600" dirty="0" err="1">
                <a:solidFill>
                  <a:srgbClr val="000000"/>
                </a:solidFill>
                <a:latin typeface="Arial" pitchFamily="34" charset="0"/>
              </a:rPr>
              <a:t>biohydrogen</a:t>
            </a:r>
            <a:r>
              <a:rPr lang="en-US" sz="1600" dirty="0">
                <a:solidFill>
                  <a:srgbClr val="000000"/>
                </a:solidFill>
                <a:latin typeface="Arial" pitchFamily="34" charset="0"/>
              </a:rPr>
              <a:t>, hydrocarbons, </a:t>
            </a:r>
            <a:r>
              <a:rPr lang="en-US" sz="1600" dirty="0" err="1">
                <a:solidFill>
                  <a:srgbClr val="000000"/>
                </a:solidFill>
                <a:latin typeface="Arial" pitchFamily="34" charset="0"/>
              </a:rPr>
              <a:t>bioethanol</a:t>
            </a:r>
            <a:r>
              <a:rPr lang="en-US" sz="1600" dirty="0">
                <a:solidFill>
                  <a:srgbClr val="000000"/>
                </a:solidFill>
                <a:latin typeface="Arial" pitchFamily="34" charset="0"/>
              </a:rPr>
              <a:t> and biogas.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http://www.actionbioscience.org/biotech/smith.html</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USAF A-10 Thunderbolt II Flew w/ Combination of JP-8 Jet Fuel and Fuel Derived from </a:t>
            </a:r>
            <a:r>
              <a:rPr lang="en-US" sz="1600" dirty="0" err="1">
                <a:solidFill>
                  <a:srgbClr val="000000"/>
                </a:solidFill>
                <a:latin typeface="Arial" pitchFamily="34" charset="0"/>
              </a:rPr>
              <a:t>Camelina</a:t>
            </a:r>
            <a:r>
              <a:rPr lang="en-US" sz="1600" dirty="0">
                <a:solidFill>
                  <a:srgbClr val="000000"/>
                </a:solidFill>
                <a:latin typeface="Arial" pitchFamily="34" charset="0"/>
              </a:rPr>
              <a:t> Oil; C17 also Flew w/ 50% Blend of Biofuel &amp; JP-8;US Navy F/A-18 Super Hornet Flew on 50% Blend </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err="1">
                <a:solidFill>
                  <a:srgbClr val="000000"/>
                </a:solidFill>
                <a:latin typeface="Arial" pitchFamily="34" charset="0"/>
              </a:rPr>
              <a:t>Zenk</a:t>
            </a:r>
            <a:r>
              <a:rPr lang="en-US" sz="1600" dirty="0">
                <a:solidFill>
                  <a:srgbClr val="000000"/>
                </a:solidFill>
                <a:latin typeface="Arial" pitchFamily="34" charset="0"/>
              </a:rPr>
              <a:t> said the test flight showed that algae fuel gets better mileage than petroleum-based jet fuel. "We noticed a 4 percent increase in energy density in the fuels because of the lower-burning temperatures in the engine itself, which resulted in greater fuel mileage," he said. http://www.scientificamerican.com/article.cfm?id=algae-biofuel-of-future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F24F7800-4685-4812-A94B-CD91C1848DF1}" type="slidenum">
              <a:rPr lang="en-US"/>
              <a:pPr/>
              <a:t>39</a:t>
            </a:fld>
            <a:endParaRPr lang="en-US"/>
          </a:p>
        </p:txBody>
      </p:sp>
      <p:sp>
        <p:nvSpPr>
          <p:cNvPr id="48129" name="Rectangle 1"/>
          <p:cNvSpPr>
            <a:spLocks noGrp="1" noRot="1" noChangeAspect="1" noChangeArrowheads="1"/>
          </p:cNvSpPr>
          <p:nvPr>
            <p:ph type="sldImg"/>
          </p:nvPr>
        </p:nvSpPr>
        <p:spPr>
          <a:ln/>
        </p:spPr>
      </p:sp>
      <p:sp>
        <p:nvSpPr>
          <p:cNvPr id="48130"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We’d like to propose the usage of solar energy to power the helicopter. The usage of composite to make the airframe light supplements the solar power usage. Solar energy will be used during the day and charged lithium batteries enables night-time flying.</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This idea is based on the application of </a:t>
            </a:r>
            <a:r>
              <a:rPr lang="en-US" sz="1600" dirty="0" err="1">
                <a:solidFill>
                  <a:srgbClr val="000000"/>
                </a:solidFill>
                <a:latin typeface="Arial" pitchFamily="34" charset="0"/>
              </a:rPr>
              <a:t>Sunseeker</a:t>
            </a:r>
            <a:r>
              <a:rPr lang="en-US" sz="1600" dirty="0">
                <a:solidFill>
                  <a:srgbClr val="000000"/>
                </a:solidFill>
                <a:latin typeface="Arial" pitchFamily="34" charset="0"/>
              </a:rPr>
              <a:t> ii. This is the only manned solar-powered aircraft currently. Solar panels are incorporated into the wing structure. </a:t>
            </a:r>
            <a:r>
              <a:rPr lang="en-US" sz="1600" dirty="0" err="1">
                <a:solidFill>
                  <a:srgbClr val="000000"/>
                </a:solidFill>
                <a:latin typeface="Arial" pitchFamily="34" charset="0"/>
              </a:rPr>
              <a:t>Sunseeker</a:t>
            </a:r>
            <a:r>
              <a:rPr lang="en-US" sz="1600" dirty="0">
                <a:solidFill>
                  <a:srgbClr val="000000"/>
                </a:solidFill>
                <a:latin typeface="Arial" pitchFamily="34" charset="0"/>
              </a:rPr>
              <a:t> II uses battery power to take off and flies only during day light. It has a 5kW electric motor. Two have been built. A design for a two-man seat aircraft is in work. This design uses a 20kW electric motor.</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Another application of Solar and Battery energy is the QinetiQ’s Zephyr UAV technology. Solar energy is used to fly the aircraft during the day. At night, lithium charged battery by solar power allows night-time flying. Paper-thin solar arrays are bonded over the transparent Mylar wing. The flight is silent to escape enemy detection. The UAV can go up in 70K altitude and it can be flying for 14 days. Seven have been produced. QinetiQ has current contract w/ DOD for in-theatre evaluation and possible low rate production. Zephyr UAV uses 1.5KW electric motor.</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http://www.gizmag.com/solar-powered-hybrid-aircraft-sunseeker-ii/11121/</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http://www.gizmag.com/sunseeker-solar-powered-aircraft-in-paris/15512/</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http://www.airforce-technology.com/projects/zephyr/</a:t>
            </a:r>
            <a:endParaRPr lang="en-US" dirty="0"/>
          </a:p>
          <a:p>
            <a:pPr>
              <a:lnSpc>
                <a:spcPct val="95000"/>
              </a:lnSpc>
              <a:spcBef>
                <a:spcPct val="0"/>
              </a:spcBef>
            </a:pPr>
            <a:r>
              <a:rPr lang="en-US" sz="1600" dirty="0">
                <a:solidFill>
                  <a:srgbClr val="000000"/>
                </a:solidFill>
                <a:latin typeface="Arial" pitchFamily="34" charset="0"/>
              </a:rPr>
              <a:t>http://www.strategypage.com/dls/articles/Three-Of-Seven-8-20-2010.asp</a:t>
            </a:r>
            <a:endParaRPr lang="en-US" dirty="0"/>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4C155FA8-7790-4F37-A558-E6A730E51925}" type="slidenum">
              <a:rPr lang="en-US"/>
              <a:pPr/>
              <a:t>40</a:t>
            </a:fld>
            <a:endParaRPr lang="en-US"/>
          </a:p>
        </p:txBody>
      </p:sp>
      <p:sp>
        <p:nvSpPr>
          <p:cNvPr id="50177" name="Rectangle 1"/>
          <p:cNvSpPr>
            <a:spLocks noGrp="1" noRot="1" noChangeAspect="1" noChangeArrowheads="1"/>
          </p:cNvSpPr>
          <p:nvPr>
            <p:ph type="sldImg"/>
          </p:nvPr>
        </p:nvSpPr>
        <p:spPr>
          <a:ln/>
        </p:spPr>
      </p:sp>
      <p:sp>
        <p:nvSpPr>
          <p:cNvPr id="50178"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Lithium Ion Batteries are most popular today</a:t>
            </a:r>
            <a:endParaRPr lang="en-US" dirty="0"/>
          </a:p>
          <a:p>
            <a:pPr>
              <a:lnSpc>
                <a:spcPct val="95000"/>
              </a:lnSpc>
              <a:spcBef>
                <a:spcPct val="0"/>
              </a:spcBef>
            </a:pPr>
            <a:r>
              <a:rPr lang="en-US" sz="1600" dirty="0">
                <a:solidFill>
                  <a:srgbClr val="000000"/>
                </a:solidFill>
                <a:latin typeface="Arial" pitchFamily="34" charset="0"/>
              </a:rPr>
              <a:t>Not enough to power vehicles, much less military operational vehicles</a:t>
            </a:r>
            <a:endParaRPr lang="en-US" dirty="0"/>
          </a:p>
          <a:p>
            <a:pPr>
              <a:lnSpc>
                <a:spcPct val="95000"/>
              </a:lnSpc>
              <a:spcBef>
                <a:spcPct val="0"/>
              </a:spcBef>
            </a:pPr>
            <a:r>
              <a:rPr lang="en-US" sz="1600" dirty="0">
                <a:solidFill>
                  <a:srgbClr val="000000"/>
                </a:solidFill>
                <a:latin typeface="Arial" pitchFamily="34" charset="0"/>
              </a:rPr>
              <a:t>Sikorsky Firefly prototype runs through hundreds of these in 20 minutes or less</a:t>
            </a:r>
            <a:endParaRPr lang="en-US" dirty="0"/>
          </a:p>
          <a:p>
            <a:pPr>
              <a:lnSpc>
                <a:spcPct val="95000"/>
              </a:lnSpc>
              <a:spcBef>
                <a:spcPct val="0"/>
              </a:spcBef>
            </a:pPr>
            <a:r>
              <a:rPr lang="en-US" sz="1600" dirty="0">
                <a:solidFill>
                  <a:srgbClr val="000000"/>
                </a:solidFill>
                <a:latin typeface="Arial" pitchFamily="34" charset="0"/>
              </a:rPr>
              <a:t>At only 2000 pounds.</a:t>
            </a:r>
            <a:endParaRPr lang="en-US" dirty="0"/>
          </a:p>
          <a:p>
            <a:pPr>
              <a:lnSpc>
                <a:spcPct val="95000"/>
              </a:lnSpc>
              <a:spcBef>
                <a:spcPct val="0"/>
              </a:spcBef>
            </a:pPr>
            <a:r>
              <a:rPr lang="en-US" sz="1600" dirty="0">
                <a:solidFill>
                  <a:srgbClr val="000000"/>
                </a:solidFill>
                <a:latin typeface="Arial" pitchFamily="34" charset="0"/>
              </a:rPr>
              <a:t>Conventional military rotary aircraft weigh upwards of 25K lbs.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Lithium Air batteries</a:t>
            </a:r>
            <a:endParaRPr lang="en-US" dirty="0"/>
          </a:p>
          <a:p>
            <a:pPr>
              <a:lnSpc>
                <a:spcPct val="95000"/>
              </a:lnSpc>
              <a:spcBef>
                <a:spcPct val="0"/>
              </a:spcBef>
            </a:pPr>
            <a:r>
              <a:rPr lang="en-US" sz="1600" dirty="0">
                <a:solidFill>
                  <a:srgbClr val="000000"/>
                </a:solidFill>
                <a:latin typeface="Arial" pitchFamily="34" charset="0"/>
              </a:rPr>
              <a:t>More than triple the energy density</a:t>
            </a:r>
            <a:endParaRPr lang="en-US" dirty="0"/>
          </a:p>
          <a:p>
            <a:pPr>
              <a:lnSpc>
                <a:spcPct val="95000"/>
              </a:lnSpc>
              <a:spcBef>
                <a:spcPct val="0"/>
              </a:spcBef>
            </a:pPr>
            <a:r>
              <a:rPr lang="en-US" sz="1600" dirty="0">
                <a:solidFill>
                  <a:srgbClr val="000000"/>
                </a:solidFill>
                <a:latin typeface="Arial" pitchFamily="34" charset="0"/>
              </a:rPr>
              <a:t>Not currently rechargeable, but that’s coming</a:t>
            </a:r>
            <a:endParaRPr lang="en-US" dirty="0"/>
          </a:p>
          <a:p>
            <a:pPr>
              <a:lnSpc>
                <a:spcPct val="95000"/>
              </a:lnSpc>
              <a:spcBef>
                <a:spcPct val="0"/>
              </a:spcBef>
            </a:pPr>
            <a:r>
              <a:rPr lang="en-US" sz="1600" dirty="0">
                <a:solidFill>
                  <a:srgbClr val="000000"/>
                </a:solidFill>
                <a:latin typeface="Arial" pitchFamily="34" charset="0"/>
              </a:rPr>
              <a:t>Shorter flight times, light lift is best for even lithium air</a:t>
            </a:r>
            <a:endParaRPr lang="en-US" dirty="0"/>
          </a:p>
          <a:p>
            <a:pPr>
              <a:lnSpc>
                <a:spcPct val="95000"/>
              </a:lnSpc>
              <a:spcBef>
                <a:spcPct val="0"/>
              </a:spcBef>
            </a:pPr>
            <a:r>
              <a:rPr lang="en-US" sz="1600" dirty="0">
                <a:solidFill>
                  <a:srgbClr val="000000"/>
                </a:solidFill>
                <a:latin typeface="Arial" pitchFamily="34" charset="0"/>
              </a:rPr>
              <a:t>Or at least predictable flight patterns</a:t>
            </a:r>
            <a:endParaRPr lang="en-US" dirty="0"/>
          </a:p>
          <a:p>
            <a:pPr>
              <a:lnSpc>
                <a:spcPct val="95000"/>
              </a:lnSpc>
              <a:spcBef>
                <a:spcPct val="0"/>
              </a:spcBef>
            </a:pPr>
            <a:r>
              <a:rPr lang="en-US" sz="1600" dirty="0">
                <a:solidFill>
                  <a:srgbClr val="000000"/>
                </a:solidFill>
                <a:latin typeface="Arial" pitchFamily="34" charset="0"/>
              </a:rPr>
              <a:t>This is particularly true for ISR scenarios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Success of lithium air batteries removes need for conventional drive trains.</a:t>
            </a:r>
            <a:endParaRPr lang="en-US" dirty="0"/>
          </a:p>
          <a:p>
            <a:pPr>
              <a:lnSpc>
                <a:spcPct val="95000"/>
              </a:lnSpc>
              <a:spcBef>
                <a:spcPct val="0"/>
              </a:spcBef>
            </a:pPr>
            <a:r>
              <a:rPr lang="en-US" sz="1600" dirty="0">
                <a:solidFill>
                  <a:srgbClr val="000000"/>
                </a:solidFill>
                <a:latin typeface="Arial" pitchFamily="34" charset="0"/>
              </a:rPr>
              <a:t>This is a significant weight on the craft</a:t>
            </a:r>
            <a:endParaRPr lang="en-US" dirty="0"/>
          </a:p>
          <a:p>
            <a:pPr>
              <a:lnSpc>
                <a:spcPct val="95000"/>
              </a:lnSpc>
              <a:spcBef>
                <a:spcPct val="0"/>
              </a:spcBef>
            </a:pPr>
            <a:r>
              <a:rPr lang="en-US" sz="1600" dirty="0">
                <a:solidFill>
                  <a:srgbClr val="000000"/>
                </a:solidFill>
                <a:latin typeface="Arial" pitchFamily="34" charset="0"/>
              </a:rPr>
              <a:t>Fewer moving parts</a:t>
            </a:r>
            <a:endParaRPr lang="en-US" dirty="0"/>
          </a:p>
          <a:p>
            <a:pPr>
              <a:lnSpc>
                <a:spcPct val="95000"/>
              </a:lnSpc>
              <a:spcBef>
                <a:spcPct val="0"/>
              </a:spcBef>
            </a:pPr>
            <a:r>
              <a:rPr lang="en-US" sz="1600" dirty="0">
                <a:solidFill>
                  <a:srgbClr val="000000"/>
                </a:solidFill>
                <a:latin typeface="Arial" pitchFamily="34" charset="0"/>
              </a:rPr>
              <a:t>Vastly increased efficiency for main rotary engine</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Drive-train component design</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Remove turbine engines and main gearbox transmission, replace with electric motor and batteries</a:t>
            </a:r>
            <a:endParaRPr lang="en-US" dirty="0"/>
          </a:p>
          <a:p>
            <a:pPr>
              <a:lnSpc>
                <a:spcPct val="95000"/>
              </a:lnSpc>
              <a:spcBef>
                <a:spcPct val="0"/>
              </a:spcBef>
            </a:pPr>
            <a:r>
              <a:rPr lang="en-US" sz="1600" dirty="0">
                <a:solidFill>
                  <a:srgbClr val="000000"/>
                </a:solidFill>
                <a:latin typeface="Arial" pitchFamily="34" charset="0"/>
              </a:rPr>
              <a:t>Remove main gearbox transmission and attach a single electric motor.  (Remember the gearbox transmission has 2 functions, combine power from multiple engines and reduce the output shaft speed – turbine engines run ~20,000 RPM, rotors run ~760 RPM) </a:t>
            </a:r>
            <a:endParaRPr lang="en-US" dirty="0"/>
          </a:p>
          <a:p>
            <a:pPr>
              <a:lnSpc>
                <a:spcPct val="95000"/>
              </a:lnSpc>
              <a:spcBef>
                <a:spcPct val="0"/>
              </a:spcBef>
            </a:pPr>
            <a:r>
              <a:rPr lang="en-US" sz="1600" dirty="0">
                <a:solidFill>
                  <a:srgbClr val="000000"/>
                </a:solidFill>
                <a:latin typeface="Arial" pitchFamily="34" charset="0"/>
              </a:rPr>
              <a:t>Remove tail rotor shaft and intermediate transmissions and replace with tail rotor electric motor and wiring.</a:t>
            </a:r>
            <a:endParaRPr lang="en-US" dirty="0"/>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88C25C23-D2C8-4D90-8455-14F57F68219F}" type="slidenum">
              <a:rPr lang="en-US"/>
              <a:pPr/>
              <a:t>6</a:t>
            </a:fld>
            <a:endParaRPr lang="en-US"/>
          </a:p>
        </p:txBody>
      </p:sp>
      <p:sp>
        <p:nvSpPr>
          <p:cNvPr id="11265" name="Rectangle 1"/>
          <p:cNvSpPr>
            <a:spLocks noGrp="1" noRot="1" noChangeAspect="1" noChangeArrowheads="1"/>
          </p:cNvSpPr>
          <p:nvPr>
            <p:ph type="sldImg"/>
          </p:nvPr>
        </p:nvSpPr>
        <p:spPr>
          <a:ln/>
        </p:spPr>
      </p:sp>
      <p:sp>
        <p:nvSpPr>
          <p:cNvPr id="1126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The problem statement defines “what we are doing” and the technical approach outlines “how we going to do it”.</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The ILF team will conduct a survey and past and present warfare fuel consumption. This research will be used to inform and develop metrics to characterize fuel consumption and to establish a present day baseline for fuel consumption in a modern war such as Operation Iraqi Freedom (OIF).</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Next the team will focus on identifying a representative range of baseline scenarios for rotary aircraft. The range will include each of the forces, the primary missions of helicopters in warfare and will be focused on at least a medium and heavy lift. Force variations on the </a:t>
            </a:r>
            <a:r>
              <a:rPr lang="en-US" sz="1600" dirty="0" smtClean="0">
                <a:solidFill>
                  <a:srgbClr val="000000"/>
                </a:solidFill>
                <a:latin typeface="Arial" pitchFamily="34" charset="0"/>
              </a:rPr>
              <a:t>BLACKHAWK </a:t>
            </a:r>
            <a:r>
              <a:rPr lang="en-US" sz="1600" dirty="0">
                <a:solidFill>
                  <a:srgbClr val="000000"/>
                </a:solidFill>
                <a:latin typeface="Arial" pitchFamily="34" charset="0"/>
              </a:rPr>
              <a:t>will be used for the medium lift and CH-53D or E as the heavy lift. Missions include:</a:t>
            </a:r>
            <a:endParaRPr lang="en-US" dirty="0"/>
          </a:p>
          <a:p>
            <a:pPr>
              <a:lnSpc>
                <a:spcPct val="95000"/>
              </a:lnSpc>
              <a:spcBef>
                <a:spcPct val="0"/>
              </a:spcBef>
            </a:pPr>
            <a:endParaRPr lang="en-US" sz="1600" dirty="0">
              <a:solidFill>
                <a:srgbClr val="000000"/>
              </a:solidFill>
              <a:latin typeface="Arial" pitchFamily="34" charset="0"/>
            </a:endParaRPr>
          </a:p>
          <a:p>
            <a:pPr lvl="1" indent="-348297">
              <a:lnSpc>
                <a:spcPct val="95000"/>
              </a:lnSpc>
              <a:spcBef>
                <a:spcPct val="0"/>
              </a:spcBef>
              <a:buClr>
                <a:srgbClr val="000000"/>
              </a:buClr>
              <a:buFontTx/>
              <a:buChar char="•"/>
            </a:pPr>
            <a:r>
              <a:rPr lang="en-US" sz="1600" dirty="0">
                <a:solidFill>
                  <a:srgbClr val="000000"/>
                </a:solidFill>
                <a:latin typeface="Arial" pitchFamily="34" charset="0"/>
              </a:rPr>
              <a:t>Attack/Assault</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Intelligence, surveillance, reconnaissance (ISR) or Command and Control (C2)</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Anti-submarine warfare (ASW)</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Heavy cargo lift</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Combat search and rescue (CSAR) / Medical evacuation (MEDEVAC)</a:t>
            </a:r>
            <a:endParaRPr lang="en-US" dirty="0"/>
          </a:p>
          <a:p>
            <a:pPr>
              <a:lnSpc>
                <a:spcPct val="95000"/>
              </a:lnSpc>
              <a:spcBef>
                <a:spcPct val="0"/>
              </a:spcBef>
              <a:buClr>
                <a:srgbClr val="000000"/>
              </a:buClr>
            </a:pPr>
            <a:endParaRPr lang="en-US" sz="1600" dirty="0">
              <a:solidFill>
                <a:srgbClr val="000000"/>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365DCEAA-0C66-45E3-9FD8-674F6D6DD9D1}" type="slidenum">
              <a:rPr lang="en-US"/>
              <a:pPr/>
              <a:t>41</a:t>
            </a:fld>
            <a:endParaRPr lang="en-US"/>
          </a:p>
        </p:txBody>
      </p:sp>
      <p:sp>
        <p:nvSpPr>
          <p:cNvPr id="52225" name="Rectangle 1"/>
          <p:cNvSpPr>
            <a:spLocks noGrp="1" noRot="1" noChangeAspect="1" noChangeArrowheads="1"/>
          </p:cNvSpPr>
          <p:nvPr>
            <p:ph type="sldImg"/>
          </p:nvPr>
        </p:nvSpPr>
        <p:spPr>
          <a:ln/>
        </p:spPr>
      </p:sp>
      <p:sp>
        <p:nvSpPr>
          <p:cNvPr id="5222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PEMs are still relatively immature</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PEM applications are small and isolated</a:t>
            </a:r>
            <a:endParaRPr lang="en-US" dirty="0"/>
          </a:p>
          <a:p>
            <a:pPr>
              <a:lnSpc>
                <a:spcPct val="95000"/>
              </a:lnSpc>
              <a:spcBef>
                <a:spcPct val="0"/>
              </a:spcBef>
            </a:pPr>
            <a:r>
              <a:rPr lang="en-US" sz="1600" dirty="0">
                <a:solidFill>
                  <a:srgbClr val="000000"/>
                </a:solidFill>
                <a:latin typeface="Arial" pitchFamily="34" charset="0"/>
              </a:rPr>
              <a:t>Would need to be researched to be retrofit in large quantities on military craft</a:t>
            </a:r>
            <a:endParaRPr lang="en-US" dirty="0"/>
          </a:p>
          <a:p>
            <a:pPr>
              <a:lnSpc>
                <a:spcPct val="95000"/>
              </a:lnSpc>
              <a:spcBef>
                <a:spcPct val="0"/>
              </a:spcBef>
            </a:pPr>
            <a:r>
              <a:rPr lang="en-US" sz="1600" dirty="0">
                <a:solidFill>
                  <a:srgbClr val="000000"/>
                </a:solidFill>
                <a:latin typeface="Arial" pitchFamily="34" charset="0"/>
              </a:rPr>
              <a:t>Would require room for storage, but at very low weight cost</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This is ideal for supplemental/backup use</a:t>
            </a:r>
            <a:endParaRPr lang="en-US" dirty="0"/>
          </a:p>
          <a:p>
            <a:pPr>
              <a:lnSpc>
                <a:spcPct val="95000"/>
              </a:lnSpc>
              <a:spcBef>
                <a:spcPct val="0"/>
              </a:spcBef>
            </a:pPr>
            <a:r>
              <a:rPr lang="en-US" sz="1600" dirty="0">
                <a:solidFill>
                  <a:srgbClr val="000000"/>
                </a:solidFill>
                <a:latin typeface="Arial" pitchFamily="34" charset="0"/>
              </a:rPr>
              <a:t>Alongside conventional liquid fuel motors, or electric motors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Current power outputs are relatively small due to current applications.</a:t>
            </a:r>
            <a:endParaRPr lang="en-US" dirty="0"/>
          </a:p>
          <a:p>
            <a:pPr>
              <a:lnSpc>
                <a:spcPct val="95000"/>
              </a:lnSpc>
              <a:spcBef>
                <a:spcPct val="0"/>
              </a:spcBef>
            </a:pPr>
            <a:r>
              <a:rPr lang="en-US" sz="1600" dirty="0">
                <a:solidFill>
                  <a:srgbClr val="000000"/>
                </a:solidFill>
                <a:latin typeface="Arial" pitchFamily="34" charset="0"/>
              </a:rPr>
              <a:t>Research needs to be done on large scale applications / high power yield</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In the next 20 years, will most likely serve only as supplemental energy source to save fuel</a:t>
            </a:r>
            <a:endParaRPr lang="en-US" dirty="0"/>
          </a:p>
          <a:p>
            <a:pPr>
              <a:lnSpc>
                <a:spcPct val="95000"/>
              </a:lnSpc>
              <a:spcBef>
                <a:spcPct val="0"/>
              </a:spcBef>
            </a:pPr>
            <a:r>
              <a:rPr lang="en-US" sz="1600" dirty="0">
                <a:solidFill>
                  <a:srgbClr val="000000"/>
                </a:solidFill>
                <a:latin typeface="Arial" pitchFamily="34" charset="0"/>
              </a:rPr>
              <a:t>Ideal for powering onboard computers / electronics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9D71ABDD-6538-4DC8-9B13-A8EAA535A297}" type="slidenum">
              <a:rPr lang="en-US"/>
              <a:pPr/>
              <a:t>42</a:t>
            </a:fld>
            <a:endParaRPr lang="en-US"/>
          </a:p>
        </p:txBody>
      </p:sp>
      <p:sp>
        <p:nvSpPr>
          <p:cNvPr id="54273" name="Rectangle 1"/>
          <p:cNvSpPr>
            <a:spLocks noGrp="1" noRot="1" noChangeAspect="1" noChangeArrowheads="1"/>
          </p:cNvSpPr>
          <p:nvPr>
            <p:ph type="sldImg"/>
          </p:nvPr>
        </p:nvSpPr>
        <p:spPr>
          <a:ln/>
        </p:spPr>
      </p:sp>
      <p:sp>
        <p:nvSpPr>
          <p:cNvPr id="54274" name="Rectangle 2"/>
          <p:cNvSpPr>
            <a:spLocks noGrp="1" noChangeArrowheads="1"/>
          </p:cNvSpPr>
          <p:nvPr>
            <p:ph type="body" idx="1"/>
          </p:nvPr>
        </p:nvSpPr>
        <p:spPr/>
        <p:txBody>
          <a:bodyPr lIns="0" tIns="0" rIns="0" bIns="0"/>
          <a:lstStyle/>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OPOC (Opposed Piston, Opposed Cylinder) Engine Power Output Fitted w/ Weight-Optimized Generators to Deliver Electrical</a:t>
            </a:r>
            <a:endParaRPr lang="en-US" dirty="0"/>
          </a:p>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Current to Power Electronics Unit. Power Electronics Unit Controls Main/Tail Rotors, Distributes Electricity to/from Batteries &amp; Other Electrical Systems on Helicopter. </a:t>
            </a:r>
            <a:r>
              <a:rPr lang="en-US" sz="1600" dirty="0" err="1">
                <a:solidFill>
                  <a:srgbClr val="000000"/>
                </a:solidFill>
                <a:latin typeface="Arial" pitchFamily="34" charset="0"/>
              </a:rPr>
              <a:t>EcoMotors</a:t>
            </a:r>
            <a:r>
              <a:rPr lang="en-US" sz="1600" dirty="0">
                <a:solidFill>
                  <a:srgbClr val="000000"/>
                </a:solidFill>
                <a:latin typeface="Arial" pitchFamily="34" charset="0"/>
              </a:rPr>
              <a:t> Designs OPOC Engine</a:t>
            </a:r>
            <a:endParaRPr lang="en-US" dirty="0"/>
          </a:p>
          <a:p>
            <a:pPr marL="870743" lvl="2" indent="-290247">
              <a:lnSpc>
                <a:spcPct val="95000"/>
              </a:lnSpc>
              <a:spcBef>
                <a:spcPct val="0"/>
              </a:spcBef>
              <a:buClr>
                <a:srgbClr val="000000"/>
              </a:buClr>
              <a:buFontTx/>
              <a:buChar char=" "/>
            </a:pPr>
            <a:endParaRPr lang="en-US" sz="1600" dirty="0">
              <a:solidFill>
                <a:srgbClr val="000000"/>
              </a:solidFill>
              <a:latin typeface="Arial" pitchFamily="34" charset="0"/>
            </a:endParaRPr>
          </a:p>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Electrical Motors Driving Main &amp; Tail Rotors Eliminate the Need for Transmission Gear Boxes of Conventional Helicopter Power Trains &amp; Allow for More Flexible and Power-Optimized Rotor Speed Settings. Thus Lower Fuel Consumption</a:t>
            </a:r>
            <a:endParaRPr lang="en-US" dirty="0"/>
          </a:p>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Tail Rotor Can be Turned Off at Higher Speeds as It has no Mechanical Linkage to Main Rotor</a:t>
            </a:r>
            <a:endParaRPr lang="en-US" dirty="0"/>
          </a:p>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Helicopter’s Tail Fin and Rudder Control/Stabilize/Balance Rotor Torque</a:t>
            </a:r>
            <a:endParaRPr lang="en-US" dirty="0"/>
          </a:p>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Take-offs and Landings are possible on Electrical Power Alone (OPOC Engine Runs Idle During these Phases).</a:t>
            </a:r>
            <a:endParaRPr lang="en-US" dirty="0"/>
          </a:p>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Other Combustion Engine Could Integrate Into this Hybrid System</a:t>
            </a:r>
            <a:endParaRPr lang="en-US" dirty="0"/>
          </a:p>
          <a:p>
            <a:pPr marL="870743" lvl="2" indent="-290247">
              <a:lnSpc>
                <a:spcPct val="95000"/>
              </a:lnSpc>
              <a:spcBef>
                <a:spcPct val="0"/>
              </a:spcBef>
              <a:buClr>
                <a:srgbClr val="000000"/>
              </a:buClr>
              <a:buFontTx/>
              <a:buChar char=" "/>
            </a:pPr>
            <a:r>
              <a:rPr lang="en-US" sz="1600" dirty="0">
                <a:solidFill>
                  <a:srgbClr val="000000"/>
                </a:solidFill>
                <a:latin typeface="Arial" pitchFamily="34" charset="0"/>
              </a:rPr>
              <a:t>The Most Fuel-Efficient Operating Point is during cruise phase</a:t>
            </a:r>
            <a:endParaRPr lang="en-US" dirty="0"/>
          </a:p>
          <a:p>
            <a:pPr marL="870743" lvl="2" indent="-290247">
              <a:lnSpc>
                <a:spcPct val="95000"/>
              </a:lnSpc>
              <a:spcBef>
                <a:spcPct val="0"/>
              </a:spcBef>
              <a:buClr>
                <a:srgbClr val="000000"/>
              </a:buClr>
              <a:buFontTx/>
              <a:buChar char=" "/>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i="1" dirty="0">
                <a:solidFill>
                  <a:srgbClr val="000000"/>
                </a:solidFill>
                <a:latin typeface="Arial" pitchFamily="34" charset="0"/>
              </a:rPr>
              <a:t>ila2010.</a:t>
            </a:r>
            <a:r>
              <a:rPr lang="en-US" sz="1600" b="1" i="1" dirty="0">
                <a:solidFill>
                  <a:srgbClr val="000000"/>
                </a:solidFill>
                <a:latin typeface="Arial" pitchFamily="34" charset="0"/>
              </a:rPr>
              <a:t>eads</a:t>
            </a:r>
            <a:r>
              <a:rPr lang="en-US" sz="1600" i="1" dirty="0">
                <a:solidFill>
                  <a:srgbClr val="000000"/>
                </a:solidFill>
                <a:latin typeface="Arial" pitchFamily="34" charset="0"/>
              </a:rPr>
              <a:t>.com/.../8b9e957abedfb3c67dddb2c0c2c37fdbb5db88c0bdcc98cec7a677bdc8cc63</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1A5CF081-A619-4CB0-A1E3-A9804F54DE5E}" type="slidenum">
              <a:rPr lang="en-US"/>
              <a:pPr/>
              <a:t>43</a:t>
            </a:fld>
            <a:endParaRPr lang="en-US"/>
          </a:p>
        </p:txBody>
      </p:sp>
      <p:sp>
        <p:nvSpPr>
          <p:cNvPr id="56321" name="Rectangle 1"/>
          <p:cNvSpPr>
            <a:spLocks noGrp="1" noRot="1" noChangeAspect="1" noChangeArrowheads="1"/>
          </p:cNvSpPr>
          <p:nvPr>
            <p:ph type="sldImg"/>
          </p:nvPr>
        </p:nvSpPr>
        <p:spPr>
          <a:ln/>
        </p:spPr>
      </p:sp>
      <p:sp>
        <p:nvSpPr>
          <p:cNvPr id="56322"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Conventional rotor systems tend to have a fixed rotor RPM which is set for worst case flight condition such as take off at maximum weight regardless of altitude. The key to the </a:t>
            </a:r>
            <a:r>
              <a:rPr lang="en-US" sz="1600" i="1" dirty="0">
                <a:solidFill>
                  <a:srgbClr val="000000"/>
                </a:solidFill>
                <a:latin typeface="Arial" pitchFamily="34" charset="0"/>
              </a:rPr>
              <a:t>Hummingbird’s</a:t>
            </a:r>
            <a:r>
              <a:rPr lang="en-US" sz="1600" dirty="0">
                <a:solidFill>
                  <a:srgbClr val="000000"/>
                </a:solidFill>
                <a:latin typeface="Arial" pitchFamily="34" charset="0"/>
              </a:rPr>
              <a:t> performance is the ability to adjust the 36-ft/11m diameter rotor’s rotational speed at different altitudes and cruising speeds. </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Outside the engine and places where there is typically metal components, the airframe is all composites to help keep the frequency ranges of the structure outside the frequency ranges of the rotor as it changes its speeds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Physically, the rotor blades are tapered, and each blade’s cross section and stiffness varies from root to tip. </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The ability to shift to another gear has given the A160 the record for endurance in its class - 18.7h. "And we still landed with an hour and a half of fuel," </a:t>
            </a:r>
            <a:r>
              <a:rPr lang="en-US" sz="1600" dirty="0" err="1">
                <a:solidFill>
                  <a:srgbClr val="000000"/>
                </a:solidFill>
                <a:latin typeface="Arial" pitchFamily="34" charset="0"/>
              </a:rPr>
              <a:t>Wattam</a:t>
            </a:r>
            <a:r>
              <a:rPr lang="en-US" sz="1600" dirty="0">
                <a:solidFill>
                  <a:srgbClr val="000000"/>
                </a:solidFill>
                <a:latin typeface="Arial" pitchFamily="34" charset="0"/>
              </a:rPr>
              <a:t> says. "And that was carrying a 300-and-something pound payload." </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http://www.vtol.org/vertiflite/hummingbird.pdf</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http://www.defenseindustrydaily.com/50m-for-a160-hummingbird-uav-concept-demonstrators-01013/</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http://www.gizmag.com/boeing-a160t-hummingbird-uav/14548/</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http://www.globalsecurity.org/intell/systems/a160.htm</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http://www.flightglobal.com/articles/2010/07/12/344075/farnborough-cutaway.html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E5CE7FC-D129-42CA-855D-9997834079BD}" type="slidenum">
              <a:rPr lang="en-US"/>
              <a:pPr/>
              <a:t>45</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pPr marL="0" marR="0" indent="0" algn="l" defTabSz="914400" rtl="0" eaLnBrk="1" fontAlgn="base" latinLnBrk="0" hangingPunct="1">
              <a:lnSpc>
                <a:spcPct val="95000"/>
              </a:lnSpc>
              <a:spcBef>
                <a:spcPct val="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fuel saving percentages reflecting the combination of alternate technologies to include the incorporation of the electrical motor for each helicopter configuration are shown in this chart.  The %</a:t>
            </a:r>
            <a:r>
              <a:rPr lang="en-US" sz="1200" kern="1200" baseline="0" dirty="0" smtClean="0">
                <a:solidFill>
                  <a:schemeClr val="tx1"/>
                </a:solidFill>
                <a:latin typeface="Times New Roman" pitchFamily="18" charset="0"/>
                <a:ea typeface="+mn-ea"/>
                <a:cs typeface="+mn-cs"/>
              </a:rPr>
              <a:t> saving in fuel consumption is greatest when c</a:t>
            </a:r>
            <a:r>
              <a:rPr lang="en-US" sz="1200" kern="1200" dirty="0" smtClean="0">
                <a:solidFill>
                  <a:schemeClr val="tx1"/>
                </a:solidFill>
                <a:latin typeface="Times New Roman" pitchFamily="18" charset="0"/>
                <a:ea typeface="+mn-ea"/>
                <a:cs typeface="+mn-cs"/>
              </a:rPr>
              <a:t>ombining technologies and applying</a:t>
            </a:r>
            <a:r>
              <a:rPr lang="en-US" sz="1200" kern="1200" baseline="0" dirty="0" smtClean="0">
                <a:solidFill>
                  <a:schemeClr val="tx1"/>
                </a:solidFill>
                <a:latin typeface="Times New Roman" pitchFamily="18" charset="0"/>
                <a:ea typeface="+mn-ea"/>
                <a:cs typeface="+mn-cs"/>
              </a:rPr>
              <a:t> them across the services</a:t>
            </a:r>
            <a:r>
              <a:rPr lang="en-US" sz="1200" kern="1200" dirty="0" smtClean="0">
                <a:solidFill>
                  <a:schemeClr val="tx1"/>
                </a:solidFill>
                <a:latin typeface="Times New Roman" pitchFamily="18" charset="0"/>
                <a:ea typeface="+mn-ea"/>
                <a:cs typeface="+mn-cs"/>
              </a:rPr>
              <a:t>.</a:t>
            </a: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16553B94-02CA-42F2-AEF3-314E28049CED}" type="slidenum">
              <a:rPr lang="en-US"/>
              <a:pPr/>
              <a:t>47</a:t>
            </a:fld>
            <a:endParaRPr lang="en-US"/>
          </a:p>
        </p:txBody>
      </p:sp>
      <p:sp>
        <p:nvSpPr>
          <p:cNvPr id="60417" name="Rectangle 1"/>
          <p:cNvSpPr>
            <a:spLocks noGrp="1" noRot="1" noChangeAspect="1" noChangeArrowheads="1"/>
          </p:cNvSpPr>
          <p:nvPr>
            <p:ph type="sldImg"/>
          </p:nvPr>
        </p:nvSpPr>
        <p:spPr>
          <a:ln/>
        </p:spPr>
      </p:sp>
      <p:sp>
        <p:nvSpPr>
          <p:cNvPr id="60418"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Metrics are meant to capture the performance and effectiveness in the scenarios. The measures of performance or </a:t>
            </a:r>
            <a:r>
              <a:rPr lang="en-US" sz="1600" dirty="0" err="1">
                <a:solidFill>
                  <a:srgbClr val="000000"/>
                </a:solidFill>
                <a:latin typeface="Arial" pitchFamily="34" charset="0"/>
              </a:rPr>
              <a:t>MoP</a:t>
            </a:r>
            <a:r>
              <a:rPr lang="en-US" sz="1600" dirty="0">
                <a:solidFill>
                  <a:srgbClr val="000000"/>
                </a:solidFill>
                <a:latin typeface="Arial" pitchFamily="34" charset="0"/>
              </a:rPr>
              <a:t> are the time to complete the mission, lift capacity, and time on station. Each of these will be turned into fuel consumed and cost to determine the effectiveness of fuel efficiencies at saving the consumer money.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1474">
              <a:defRPr/>
            </a:pPr>
            <a:r>
              <a:rPr lang="en-US" dirty="0" smtClean="0"/>
              <a:t>The model has several built-in metrics.  They are fuel consumption expended, cost of fuel expended, time on station, refueling time, # of pounds lifted.  The metrics are used to gain the model ‘s fuel consumption insight. </a:t>
            </a:r>
          </a:p>
          <a:p>
            <a:pPr defTabSz="911474">
              <a:defRPr/>
            </a:pPr>
            <a:endParaRPr lang="en-US" dirty="0" smtClean="0"/>
          </a:p>
          <a:p>
            <a:pPr defTabSz="911474">
              <a:defRPr/>
            </a:pPr>
            <a:r>
              <a:rPr lang="en-US" dirty="0" smtClean="0"/>
              <a:t>The left chart represents the scenarios w/ most refueling effort which are the Army Assault, Army Troop Movement, the Marine Corps Heavy Lift and the Navy Anti-Submarine Warfare;</a:t>
            </a:r>
          </a:p>
          <a:p>
            <a:pPr defTabSz="911474">
              <a:defRPr/>
            </a:pPr>
            <a:endParaRPr lang="en-US" dirty="0" smtClean="0"/>
          </a:p>
          <a:p>
            <a:pPr defTabSz="911474">
              <a:defRPr/>
            </a:pPr>
            <a:r>
              <a:rPr lang="en-US" dirty="0" smtClean="0"/>
              <a:t>The right chart shows the scenarios w/ most pounds  of fuel expended, the Marine Corps Heavy Lift. </a:t>
            </a:r>
          </a:p>
          <a:p>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659143F4-E300-4A7C-A0F7-753553086BB5}" type="slidenum">
              <a:rPr lang="en-US"/>
              <a:pPr/>
              <a:t>51</a:t>
            </a:fld>
            <a:endParaRPr lang="en-US"/>
          </a:p>
        </p:txBody>
      </p:sp>
      <p:sp>
        <p:nvSpPr>
          <p:cNvPr id="21505" name="Rectangle 1"/>
          <p:cNvSpPr>
            <a:spLocks noGrp="1" noRot="1" noChangeAspect="1" noChangeArrowheads="1"/>
          </p:cNvSpPr>
          <p:nvPr>
            <p:ph type="sldImg"/>
          </p:nvPr>
        </p:nvSpPr>
        <p:spPr>
          <a:ln/>
        </p:spPr>
      </p:sp>
      <p:sp>
        <p:nvSpPr>
          <p:cNvPr id="21506"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For the results we will characterize the potential benefits of fuel efficiencies by cost, performance, and operational advantages.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How much money does each technology present in savings over the course of a campaign?</a:t>
            </a:r>
            <a:endParaRPr lang="en-US" dirty="0"/>
          </a:p>
          <a:p>
            <a:pPr>
              <a:lnSpc>
                <a:spcPct val="95000"/>
              </a:lnSpc>
              <a:spcBef>
                <a:spcPct val="0"/>
              </a:spcBef>
            </a:pPr>
            <a:r>
              <a:rPr lang="en-US" sz="1600" dirty="0">
                <a:solidFill>
                  <a:srgbClr val="000000"/>
                </a:solidFill>
                <a:latin typeface="Arial" pitchFamily="34" charset="0"/>
              </a:rPr>
              <a:t>What additional levels of mission performance may be attained? More lift? More time on station? Less time to complete mission?</a:t>
            </a:r>
            <a:endParaRPr lang="en-US" dirty="0"/>
          </a:p>
          <a:p>
            <a:pPr>
              <a:lnSpc>
                <a:spcPct val="95000"/>
              </a:lnSpc>
              <a:spcBef>
                <a:spcPct val="0"/>
              </a:spcBef>
            </a:pPr>
            <a:r>
              <a:rPr lang="en-US" sz="1600" dirty="0">
                <a:solidFill>
                  <a:srgbClr val="000000"/>
                </a:solidFill>
                <a:latin typeface="Arial" pitchFamily="34" charset="0"/>
              </a:rPr>
              <a:t>What operational advantages can be found through the technologies? Less refueling delays? Reduced need for refueling stations/aircraft?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88C25C23-D2C8-4D90-8455-14F57F68219F}" type="slidenum">
              <a:rPr lang="en-US"/>
              <a:pPr/>
              <a:t>7</a:t>
            </a:fld>
            <a:endParaRPr lang="en-US"/>
          </a:p>
        </p:txBody>
      </p:sp>
      <p:sp>
        <p:nvSpPr>
          <p:cNvPr id="11265" name="Rectangle 1"/>
          <p:cNvSpPr>
            <a:spLocks noGrp="1" noRot="1" noChangeAspect="1" noChangeArrowheads="1"/>
          </p:cNvSpPr>
          <p:nvPr>
            <p:ph type="sldImg"/>
          </p:nvPr>
        </p:nvSpPr>
        <p:spPr>
          <a:ln/>
        </p:spPr>
      </p:sp>
      <p:sp>
        <p:nvSpPr>
          <p:cNvPr id="11266" name="Rectangle 2"/>
          <p:cNvSpPr>
            <a:spLocks noGrp="1" noChangeArrowheads="1"/>
          </p:cNvSpPr>
          <p:nvPr>
            <p:ph type="body" idx="1"/>
          </p:nvPr>
        </p:nvSpPr>
        <p:spPr/>
        <p:txBody>
          <a:bodyPr lIns="0" tIns="0" rIns="0" bIns="0"/>
          <a:lstStyle/>
          <a:p>
            <a:pPr marL="455737" lvl="1" defTabSz="911474">
              <a:spcBef>
                <a:spcPct val="20000"/>
              </a:spcBef>
              <a:buFont typeface="Courier New" pitchFamily="49" charset="0"/>
              <a:buChar char="o"/>
              <a:defRPr/>
            </a:pPr>
            <a:r>
              <a:rPr lang="en-US" sz="1600" kern="0" dirty="0" smtClean="0">
                <a:latin typeface="Arial" pitchFamily="34" charset="0"/>
                <a:cs typeface="Arial" pitchFamily="34" charset="0"/>
              </a:rPr>
              <a:t> Not a logistics study:  The study team will not be optimizing logistic routes</a:t>
            </a:r>
          </a:p>
          <a:p>
            <a:pPr marL="455737" lvl="1" defTabSz="911474">
              <a:spcBef>
                <a:spcPct val="20000"/>
              </a:spcBef>
              <a:buFont typeface="Courier New" pitchFamily="49" charset="0"/>
              <a:buChar char="o"/>
              <a:defRPr/>
            </a:pPr>
            <a:r>
              <a:rPr lang="en-US" sz="1600" kern="0" dirty="0" smtClean="0">
                <a:latin typeface="Arial" pitchFamily="34" charset="0"/>
                <a:cs typeface="Arial" pitchFamily="34" charset="0"/>
              </a:rPr>
              <a:t>  Not a literature survey: The research done into the background of fuel usage is to develop an understanding of fuel in conflicts and will be used to gain insight and draw conclusion</a:t>
            </a:r>
            <a:endParaRPr lang="en-US" sz="1600" dirty="0">
              <a:solidFill>
                <a:srgbClr val="000000"/>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2875F8A7-EE4C-4200-B04D-31142205BFA6}" type="slidenum">
              <a:rPr lang="en-US"/>
              <a:pPr/>
              <a:t>8</a:t>
            </a:fld>
            <a:endParaRPr lang="en-US"/>
          </a:p>
        </p:txBody>
      </p:sp>
      <p:sp>
        <p:nvSpPr>
          <p:cNvPr id="13313" name="Rectangle 1"/>
          <p:cNvSpPr>
            <a:spLocks noGrp="1" noRot="1" noChangeAspect="1" noChangeArrowheads="1"/>
          </p:cNvSpPr>
          <p:nvPr>
            <p:ph type="sldImg"/>
          </p:nvPr>
        </p:nvSpPr>
        <p:spPr>
          <a:ln/>
        </p:spPr>
      </p:sp>
      <p:sp>
        <p:nvSpPr>
          <p:cNvPr id="13314"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Scenarios cover forces and missions and may be modified with respect to force inventories and allocation between mission types.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b="1" u="sng" dirty="0">
                <a:solidFill>
                  <a:srgbClr val="000000"/>
                </a:solidFill>
                <a:latin typeface="Arial" pitchFamily="34" charset="0"/>
              </a:rPr>
              <a:t>US Army (USA)</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UH-60s Airborne assault</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Desert Shield/101</a:t>
            </a:r>
            <a:r>
              <a:rPr lang="en-US" sz="1600" baseline="30000" dirty="0">
                <a:solidFill>
                  <a:srgbClr val="000000"/>
                </a:solidFill>
                <a:latin typeface="Arial" pitchFamily="34" charset="0"/>
              </a:rPr>
              <a:t>st</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OIF</a:t>
            </a:r>
            <a:endParaRPr lang="en-US" dirty="0"/>
          </a:p>
          <a:p>
            <a:pPr>
              <a:lnSpc>
                <a:spcPct val="95000"/>
              </a:lnSpc>
              <a:spcBef>
                <a:spcPct val="0"/>
              </a:spcBef>
            </a:pPr>
            <a:r>
              <a:rPr lang="en-US" sz="1600" dirty="0">
                <a:solidFill>
                  <a:srgbClr val="000000"/>
                </a:solidFill>
                <a:latin typeface="Arial" pitchFamily="34" charset="0"/>
              </a:rPr>
              <a:t>Required</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Number of </a:t>
            </a:r>
            <a:r>
              <a:rPr lang="en-US" sz="1600" dirty="0" err="1">
                <a:solidFill>
                  <a:srgbClr val="000000"/>
                </a:solidFill>
                <a:latin typeface="Arial" pitchFamily="34" charset="0"/>
              </a:rPr>
              <a:t>helos</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Flights Schedules</a:t>
            </a:r>
            <a:endParaRPr lang="en-US" dirty="0"/>
          </a:p>
          <a:p>
            <a:pPr>
              <a:lnSpc>
                <a:spcPct val="95000"/>
              </a:lnSpc>
              <a:spcBef>
                <a:spcPct val="0"/>
              </a:spcBef>
            </a:pPr>
            <a:r>
              <a:rPr lang="en-US" sz="1600" dirty="0">
                <a:solidFill>
                  <a:srgbClr val="000000"/>
                </a:solidFill>
                <a:latin typeface="Arial" pitchFamily="34" charset="0"/>
              </a:rPr>
              <a:t>Expected drivers</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Cost due to the large number of aircraft required</a:t>
            </a:r>
            <a:endParaRPr lang="en-US" dirty="0"/>
          </a:p>
          <a:p>
            <a:pPr>
              <a:lnSpc>
                <a:spcPct val="95000"/>
              </a:lnSpc>
              <a:spcBef>
                <a:spcPct val="0"/>
              </a:spcBef>
            </a:pPr>
            <a:r>
              <a:rPr lang="en-US" sz="1600" dirty="0">
                <a:solidFill>
                  <a:srgbClr val="000000"/>
                </a:solidFill>
                <a:latin typeface="Arial" pitchFamily="34" charset="0"/>
              </a:rPr>
              <a:t>Additional Potential Excursions/Scenarios</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Potential scenario: Close-in air support (CAS)</a:t>
            </a:r>
            <a:endParaRPr lang="en-US" dirty="0"/>
          </a:p>
          <a:p>
            <a:pPr lvl="1" indent="-348297">
              <a:lnSpc>
                <a:spcPct val="95000"/>
              </a:lnSpc>
              <a:spcBef>
                <a:spcPct val="0"/>
              </a:spcBef>
              <a:buClr>
                <a:srgbClr val="000000"/>
              </a:buClr>
              <a:buFontTx/>
              <a:buChar char="•"/>
            </a:pPr>
            <a:r>
              <a:rPr lang="en-US" sz="1600" dirty="0">
                <a:solidFill>
                  <a:srgbClr val="000000"/>
                </a:solidFill>
                <a:latin typeface="Arial" pitchFamily="34" charset="0"/>
              </a:rPr>
              <a:t>Potential excursion: Increasing vehicle weight</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endParaRPr lang="en-US" sz="1600" dirty="0">
              <a:solidFill>
                <a:srgbClr val="000000"/>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6C5A4D9B-B70E-47EA-9F9B-3B5941982451}" type="slidenum">
              <a:rPr lang="en-US"/>
              <a:pPr/>
              <a:t>9</a:t>
            </a:fld>
            <a:endParaRPr lang="en-US"/>
          </a:p>
        </p:txBody>
      </p:sp>
      <p:sp>
        <p:nvSpPr>
          <p:cNvPr id="17409" name="Rectangle 1"/>
          <p:cNvSpPr>
            <a:spLocks noGrp="1" noRot="1" noChangeAspect="1" noChangeArrowheads="1"/>
          </p:cNvSpPr>
          <p:nvPr>
            <p:ph type="sldImg"/>
          </p:nvPr>
        </p:nvSpPr>
        <p:spPr>
          <a:ln/>
        </p:spPr>
      </p:sp>
      <p:sp>
        <p:nvSpPr>
          <p:cNvPr id="17410"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Each scenario’s fuel consumption is modeled in excel. The variables can be altered as the user would like. A number of assumptions are included in the scenario modeling.</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Assumptions:</a:t>
            </a:r>
            <a:endParaRPr lang="en-US" dirty="0"/>
          </a:p>
          <a:p>
            <a:pPr>
              <a:lnSpc>
                <a:spcPct val="95000"/>
              </a:lnSpc>
              <a:spcBef>
                <a:spcPct val="0"/>
              </a:spcBef>
            </a:pPr>
            <a:endParaRPr lang="en-US" sz="1600" dirty="0">
              <a:solidFill>
                <a:srgbClr val="000000"/>
              </a:solidFill>
              <a:latin typeface="Arial" pitchFamily="34" charset="0"/>
            </a:endParaRPr>
          </a:p>
          <a:p>
            <a:pPr>
              <a:lnSpc>
                <a:spcPct val="95000"/>
              </a:lnSpc>
              <a:spcBef>
                <a:spcPct val="0"/>
              </a:spcBef>
            </a:pPr>
            <a:r>
              <a:rPr lang="en-US" sz="1600" dirty="0">
                <a:solidFill>
                  <a:srgbClr val="000000"/>
                </a:solidFill>
                <a:latin typeface="Arial" pitchFamily="34" charset="0"/>
              </a:rPr>
              <a:t>Fuel weights 6.75 lbs/gal</a:t>
            </a:r>
            <a:endParaRPr lang="en-US" dirty="0"/>
          </a:p>
          <a:p>
            <a:pPr>
              <a:lnSpc>
                <a:spcPct val="95000"/>
              </a:lnSpc>
              <a:spcBef>
                <a:spcPct val="0"/>
              </a:spcBef>
            </a:pPr>
            <a:r>
              <a:rPr lang="en-US" sz="1600" dirty="0">
                <a:solidFill>
                  <a:srgbClr val="000000"/>
                </a:solidFill>
                <a:latin typeface="Arial" pitchFamily="34" charset="0"/>
              </a:rPr>
              <a:t>Fuel is not assumed to be consumed during hot pump</a:t>
            </a:r>
            <a:endParaRPr lang="en-US" dirty="0"/>
          </a:p>
          <a:p>
            <a:pPr>
              <a:lnSpc>
                <a:spcPct val="95000"/>
              </a:lnSpc>
              <a:spcBef>
                <a:spcPct val="0"/>
              </a:spcBef>
            </a:pPr>
            <a:r>
              <a:rPr lang="en-US" sz="1600" dirty="0">
                <a:solidFill>
                  <a:srgbClr val="000000"/>
                </a:solidFill>
                <a:latin typeface="Arial" pitchFamily="34" charset="0"/>
              </a:rPr>
              <a:t>Fuel is assumed to be consumed during aerial refueling </a:t>
            </a:r>
            <a:endParaRPr lang="en-US" dirty="0"/>
          </a:p>
          <a:p>
            <a:pPr>
              <a:lnSpc>
                <a:spcPct val="95000"/>
              </a:lnSpc>
              <a:spcBef>
                <a:spcPct val="0"/>
              </a:spcBef>
            </a:pPr>
            <a:r>
              <a:rPr lang="en-US" sz="1600" dirty="0">
                <a:solidFill>
                  <a:srgbClr val="000000"/>
                </a:solidFill>
                <a:latin typeface="Arial" pitchFamily="34" charset="0"/>
              </a:rPr>
              <a:t>A 10% reserve was assumed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AE5CE7FC-D129-42CA-855D-9997834079BD}" type="slidenum">
              <a:rPr lang="en-US"/>
              <a:pPr/>
              <a:t>10</a:t>
            </a:fld>
            <a:endParaRPr lang="en-US"/>
          </a:p>
        </p:txBody>
      </p:sp>
      <p:sp>
        <p:nvSpPr>
          <p:cNvPr id="15361" name="Rectangle 1"/>
          <p:cNvSpPr>
            <a:spLocks noGrp="1" noRot="1" noChangeAspect="1" noChangeArrowheads="1"/>
          </p:cNvSpPr>
          <p:nvPr>
            <p:ph type="sldImg"/>
          </p:nvPr>
        </p:nvSpPr>
        <p:spPr>
          <a:ln/>
        </p:spPr>
      </p:sp>
      <p:sp>
        <p:nvSpPr>
          <p:cNvPr id="15362" name="Rectangle 2"/>
          <p:cNvSpPr>
            <a:spLocks noGrp="1" noChangeArrowheads="1"/>
          </p:cNvSpPr>
          <p:nvPr>
            <p:ph type="body" idx="1"/>
          </p:nvPr>
        </p:nvSpPr>
        <p:spPr/>
        <p:txBody>
          <a:bodyPr lIns="0" tIns="0" rIns="0" bIns="0"/>
          <a:lstStyle/>
          <a:p>
            <a:pPr>
              <a:lnSpc>
                <a:spcPct val="95000"/>
              </a:lnSpc>
              <a:spcBef>
                <a:spcPct val="0"/>
              </a:spcBef>
            </a:pPr>
            <a:r>
              <a:rPr lang="en-US" sz="1600" dirty="0">
                <a:solidFill>
                  <a:srgbClr val="000000"/>
                </a:solidFill>
                <a:latin typeface="Arial" pitchFamily="34" charset="0"/>
              </a:rPr>
              <a:t>This is an example of the U.S. Navy CSG ASW model. Flight schedules were turned into hours for each helicopter/platform combination. Variables were set and fuel expenditure was found. The graph calculates it over 5 days and allows for consumption excursions based upon </a:t>
            </a:r>
            <a:r>
              <a:rPr lang="en-US" sz="1600" dirty="0" err="1">
                <a:solidFill>
                  <a:srgbClr val="000000"/>
                </a:solidFill>
                <a:latin typeface="Arial" pitchFamily="34" charset="0"/>
              </a:rPr>
              <a:t>parametrics</a:t>
            </a:r>
            <a:r>
              <a:rPr lang="en-US" sz="1600" dirty="0">
                <a:solidFill>
                  <a:srgbClr val="000000"/>
                </a:solidFill>
                <a:latin typeface="Arial" pitchFamily="34" charset="0"/>
              </a:rPr>
              <a:t> or technologies.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Growth in consumption in major countries such as India and China for such a supply constrained resource</a:t>
            </a:r>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UAVs will be used for time-on-station intensive mission such ISR.   For an example, the Predator drone which is an armed unmanned aircraft has been approved to use for military campaign in Libya.</a:t>
            </a:r>
          </a:p>
          <a:p>
            <a:endParaRPr lang="en-US" baseline="0" dirty="0" smtClean="0"/>
          </a:p>
          <a:p>
            <a:r>
              <a:rPr lang="en-US" baseline="0" dirty="0" smtClean="0"/>
              <a:t>Combination of Technologies yields the most bang for the bucks.</a:t>
            </a:r>
          </a:p>
          <a:p>
            <a:endParaRPr lang="en-US" baseline="0" dirty="0" smtClean="0"/>
          </a:p>
          <a:p>
            <a:r>
              <a:rPr lang="en-US" baseline="0" dirty="0" smtClean="0"/>
              <a:t>Helicopters must be designed with fuel-efficiency in mind. Navy created energy accountability as their new acquisition requirement.</a:t>
            </a:r>
          </a:p>
          <a:p>
            <a:endParaRPr lang="en-US" baseline="0" dirty="0" smtClean="0"/>
          </a:p>
          <a:p>
            <a:r>
              <a:rPr lang="en-US" baseline="0" dirty="0" smtClean="0"/>
              <a:t>Helicopter Remain Vital to </a:t>
            </a:r>
            <a:r>
              <a:rPr lang="en-US" baseline="0" dirty="0" err="1" smtClean="0"/>
              <a:t>DoD</a:t>
            </a:r>
            <a:r>
              <a:rPr lang="en-US" baseline="0" dirty="0" smtClean="0"/>
              <a:t> operations as conventional military campaign or humanitarian effort will still be performed in different areas of the world.</a:t>
            </a:r>
          </a:p>
          <a:p>
            <a:endParaRPr lang="en-US" baseline="0" dirty="0" smtClean="0"/>
          </a:p>
          <a:p>
            <a:r>
              <a:rPr lang="en-US" dirty="0" smtClean="0"/>
              <a:t>We expect limited</a:t>
            </a:r>
            <a:r>
              <a:rPr lang="en-US" baseline="0" dirty="0" smtClean="0"/>
              <a:t> role for helicopter for cyber warfare as this war requires different </a:t>
            </a:r>
            <a:r>
              <a:rPr lang="en-US" baseline="0" dirty="0" err="1" smtClean="0"/>
              <a:t>warfighting</a:t>
            </a:r>
            <a:r>
              <a:rPr lang="en-US" baseline="0" dirty="0" smtClean="0"/>
              <a:t> techniques. </a:t>
            </a:r>
            <a:endParaRPr lang="en-US" dirty="0"/>
          </a:p>
        </p:txBody>
      </p:sp>
      <p:sp>
        <p:nvSpPr>
          <p:cNvPr id="4" name="Slide Number Placeholder 3"/>
          <p:cNvSpPr>
            <a:spLocks noGrp="1"/>
          </p:cNvSpPr>
          <p:nvPr>
            <p:ph type="sldNum" sz="quarter" idx="10"/>
          </p:nvPr>
        </p:nvSpPr>
        <p:spPr/>
        <p:txBody>
          <a:bodyPr/>
          <a:lstStyle/>
          <a:p>
            <a:fld id="{7C2BA87D-1303-4833-86FA-0BE42292547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8040687" y="7239000"/>
            <a:ext cx="2119313" cy="381000"/>
          </a:xfrm>
        </p:spPr>
        <p:txBody>
          <a:bodyPr/>
          <a:lstStyle>
            <a:lvl1pPr>
              <a:defRPr/>
            </a:lvl1pPr>
          </a:lstStyle>
          <a:p>
            <a:fld id="{3485A5ED-CA33-4E11-B165-462B1A2A53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C36570-56E9-443E-A1C4-4EA3CDB664B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F0E15C-A56D-46E5-BFF2-AEC4A8143C3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830915-3BA3-42FA-BA1B-DE8434472D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63FEBD-7FC7-458A-AAD4-F00A73591F9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EB5BA8-97BB-4BB1-8625-D1A7B16EE16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5420CF-BB4A-4647-AEA7-97D6ADCBA2B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F2DF74-0DAE-4857-86E9-7D240139D3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203AC6-50F7-4935-87B4-69CB7CD3A07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1B661A-2028-4893-A09E-69AD49FE843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E32DDE-D468-43F4-BB65-E4C8015F7F1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040687" y="7162800"/>
            <a:ext cx="2119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B3D72F-4C3F-4627-A5D3-9CC554A50EA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chart" Target="../charts/chart6.xml"/></Relationships>
</file>

<file path=ppt/slides/_rels/slide19.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chart" Target="../charts/char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477" t="33524" r="28497" b="15610"/>
          <a:stretch/>
        </p:blipFill>
        <p:spPr bwMode="auto">
          <a:xfrm>
            <a:off x="660400" y="1195768"/>
            <a:ext cx="8839201" cy="589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 name="Rectangle 1"/>
          <p:cNvSpPr>
            <a:spLocks noGrp="1" noChangeArrowheads="1"/>
          </p:cNvSpPr>
          <p:nvPr>
            <p:ph type="ctrTitle"/>
          </p:nvPr>
        </p:nvSpPr>
        <p:spPr>
          <a:xfrm>
            <a:off x="800100" y="1143000"/>
            <a:ext cx="8559800" cy="1219200"/>
          </a:xfrm>
        </p:spPr>
        <p:txBody>
          <a:bodyPr lIns="0" tIns="0" rIns="0" bIns="0" anchor="t"/>
          <a:lstStyle/>
          <a:p>
            <a:pPr>
              <a:lnSpc>
                <a:spcPct val="95000"/>
              </a:lnSpc>
            </a:pPr>
            <a:r>
              <a:rPr lang="en-US" sz="4800" dirty="0" smtClean="0">
                <a:solidFill>
                  <a:srgbClr val="000000"/>
                </a:solidFill>
                <a:latin typeface="Arial" pitchFamily="34" charset="0"/>
              </a:rPr>
              <a:t>Implications of Liquid Fuel in Future Warfare</a:t>
            </a:r>
            <a:endParaRPr lang="en-US" sz="4800" dirty="0">
              <a:solidFill>
                <a:srgbClr val="000000"/>
              </a:solidFill>
              <a:latin typeface="Arial" pitchFamily="34" charset="0"/>
            </a:endParaRPr>
          </a:p>
        </p:txBody>
      </p:sp>
      <p:sp>
        <p:nvSpPr>
          <p:cNvPr id="2050" name="Rectangle 2"/>
          <p:cNvSpPr>
            <a:spLocks noGrp="1" noChangeArrowheads="1"/>
          </p:cNvSpPr>
          <p:nvPr>
            <p:ph type="subTitle" idx="1"/>
          </p:nvPr>
        </p:nvSpPr>
        <p:spPr>
          <a:xfrm>
            <a:off x="1714500" y="7086600"/>
            <a:ext cx="6731000" cy="533400"/>
          </a:xfrm>
        </p:spPr>
        <p:txBody>
          <a:bodyPr lIns="0" tIns="0" rIns="0" bIns="0"/>
          <a:lstStyle/>
          <a:p>
            <a:pPr>
              <a:lnSpc>
                <a:spcPct val="95000"/>
              </a:lnSpc>
              <a:spcBef>
                <a:spcPct val="0"/>
              </a:spcBef>
            </a:pPr>
            <a:r>
              <a:rPr lang="en-US" sz="2700" dirty="0">
                <a:solidFill>
                  <a:srgbClr val="000000"/>
                </a:solidFill>
                <a:latin typeface="Arial" pitchFamily="34" charset="0"/>
              </a:rPr>
              <a:t>Jess </a:t>
            </a:r>
            <a:r>
              <a:rPr lang="en-US" sz="2700" dirty="0" err="1">
                <a:solidFill>
                  <a:srgbClr val="000000"/>
                </a:solidFill>
                <a:latin typeface="Arial" pitchFamily="34" charset="0"/>
              </a:rPr>
              <a:t>Kaizar</a:t>
            </a:r>
            <a:r>
              <a:rPr lang="en-US" sz="2700" dirty="0">
                <a:solidFill>
                  <a:srgbClr val="000000"/>
                </a:solidFill>
                <a:latin typeface="Arial" pitchFamily="34" charset="0"/>
              </a:rPr>
              <a:t>, Hong Tran, Tariq Islam</a:t>
            </a:r>
          </a:p>
        </p:txBody>
      </p:sp>
      <p:sp>
        <p:nvSpPr>
          <p:cNvPr id="4" name="Slide Number Placeholder 3"/>
          <p:cNvSpPr>
            <a:spLocks noGrp="1"/>
          </p:cNvSpPr>
          <p:nvPr>
            <p:ph type="sldNum" sz="quarter" idx="12"/>
          </p:nvPr>
        </p:nvSpPr>
        <p:spPr/>
        <p:txBody>
          <a:bodyPr/>
          <a:lstStyle/>
          <a:p>
            <a:fld id="{3485A5ED-CA33-4E11-B165-462B1A2A53B1}"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875642" y="4724400"/>
            <a:ext cx="4157358" cy="26003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l="2344" t="35417" r="45313" b="33333"/>
          <a:stretch>
            <a:fillRect/>
          </a:stretch>
        </p:blipFill>
        <p:spPr bwMode="auto">
          <a:xfrm>
            <a:off x="279400" y="4800600"/>
            <a:ext cx="5105400" cy="22860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l="2344" t="24124" r="37500" b="35984"/>
          <a:stretch>
            <a:fillRect/>
          </a:stretch>
        </p:blipFill>
        <p:spPr bwMode="auto">
          <a:xfrm>
            <a:off x="3479800" y="1295400"/>
            <a:ext cx="5867400" cy="2819400"/>
          </a:xfrm>
          <a:prstGeom prst="rect">
            <a:avLst/>
          </a:prstGeom>
          <a:noFill/>
          <a:ln w="9525">
            <a:solidFill>
              <a:schemeClr val="tx1"/>
            </a:solidFill>
            <a:miter lim="800000"/>
            <a:headEnd/>
            <a:tailEnd/>
          </a:ln>
        </p:spPr>
      </p:pic>
      <p:pic>
        <p:nvPicPr>
          <p:cNvPr id="14348" name="Picture 12"/>
          <p:cNvPicPr>
            <a:picLocks noChangeAspect="1" noChangeArrowheads="1"/>
          </p:cNvPicPr>
          <p:nvPr/>
        </p:nvPicPr>
        <p:blipFill rotWithShape="1">
          <a:blip r:embed="rId6" cstate="print"/>
          <a:srcRect b="56923"/>
          <a:stretch/>
        </p:blipFill>
        <p:spPr bwMode="auto">
          <a:xfrm>
            <a:off x="485775" y="1981200"/>
            <a:ext cx="2898140" cy="1885698"/>
          </a:xfrm>
          <a:prstGeom prst="rect">
            <a:avLst/>
          </a:prstGeom>
          <a:noFill/>
        </p:spPr>
      </p:pic>
      <p:sp>
        <p:nvSpPr>
          <p:cNvPr id="14337" name="Rectangle 1"/>
          <p:cNvSpPr>
            <a:spLocks noGrp="1" noChangeArrowheads="1"/>
          </p:cNvSpPr>
          <p:nvPr>
            <p:ph type="ctrTitle"/>
          </p:nvPr>
        </p:nvSpPr>
        <p:spPr>
          <a:xfrm>
            <a:off x="1879600" y="87313"/>
            <a:ext cx="6769100" cy="830262"/>
          </a:xfrm>
        </p:spPr>
        <p:txBody>
          <a:bodyPr lIns="0" tIns="0" rIns="0" bIns="0"/>
          <a:lstStyle/>
          <a:p>
            <a:pPr>
              <a:lnSpc>
                <a:spcPct val="95000"/>
              </a:lnSpc>
            </a:pPr>
            <a:r>
              <a:rPr lang="en-US" sz="3600" dirty="0">
                <a:solidFill>
                  <a:srgbClr val="000000"/>
                </a:solidFill>
                <a:latin typeface="Arial" pitchFamily="34" charset="0"/>
              </a:rPr>
              <a:t>Model</a:t>
            </a:r>
          </a:p>
        </p:txBody>
      </p:sp>
      <p:pic>
        <p:nvPicPr>
          <p:cNvPr id="14344" name="Picture 8"/>
          <p:cNvPicPr>
            <a:picLocks noChangeAspect="1" noChangeArrowheads="1"/>
          </p:cNvPicPr>
          <p:nvPr/>
        </p:nvPicPr>
        <p:blipFill>
          <a:blip r:embed="rId7" cstate="print"/>
          <a:srcRect/>
          <a:stretch>
            <a:fillRect/>
          </a:stretch>
        </p:blipFill>
        <p:spPr bwMode="auto">
          <a:xfrm>
            <a:off x="3784600" y="3962400"/>
            <a:ext cx="1268413" cy="466725"/>
          </a:xfrm>
          <a:prstGeom prst="rect">
            <a:avLst/>
          </a:prstGeom>
          <a:noFill/>
        </p:spPr>
      </p:pic>
      <p:pic>
        <p:nvPicPr>
          <p:cNvPr id="14349" name="Picture 13"/>
          <p:cNvPicPr>
            <a:picLocks noChangeAspect="1" noChangeArrowheads="1"/>
          </p:cNvPicPr>
          <p:nvPr/>
        </p:nvPicPr>
        <p:blipFill>
          <a:blip r:embed="rId8" cstate="print"/>
          <a:srcRect/>
          <a:stretch>
            <a:fillRect/>
          </a:stretch>
        </p:blipFill>
        <p:spPr bwMode="auto">
          <a:xfrm>
            <a:off x="4141788" y="1143000"/>
            <a:ext cx="1049337" cy="466725"/>
          </a:xfrm>
          <a:prstGeom prst="rect">
            <a:avLst/>
          </a:prstGeom>
          <a:noFill/>
        </p:spPr>
      </p:pic>
      <p:pic>
        <p:nvPicPr>
          <p:cNvPr id="14352" name="Picture 16"/>
          <p:cNvPicPr>
            <a:picLocks noChangeAspect="1" noChangeArrowheads="1"/>
          </p:cNvPicPr>
          <p:nvPr/>
        </p:nvPicPr>
        <p:blipFill>
          <a:blip r:embed="rId9" cstate="print"/>
          <a:srcRect/>
          <a:stretch>
            <a:fillRect/>
          </a:stretch>
        </p:blipFill>
        <p:spPr bwMode="auto">
          <a:xfrm>
            <a:off x="7867650" y="1316614"/>
            <a:ext cx="2241550" cy="466725"/>
          </a:xfrm>
          <a:prstGeom prst="rect">
            <a:avLst/>
          </a:prstGeom>
          <a:noFill/>
        </p:spPr>
      </p:pic>
      <p:cxnSp>
        <p:nvCxnSpPr>
          <p:cNvPr id="31" name="Straight Arrow Connector 30"/>
          <p:cNvCxnSpPr>
            <a:stCxn id="14345" idx="3"/>
          </p:cNvCxnSpPr>
          <p:nvPr/>
        </p:nvCxnSpPr>
        <p:spPr>
          <a:xfrm flipV="1">
            <a:off x="6680200" y="3657600"/>
            <a:ext cx="2133600" cy="1018943"/>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4345" idx="3"/>
          </p:cNvCxnSpPr>
          <p:nvPr/>
        </p:nvCxnSpPr>
        <p:spPr>
          <a:xfrm>
            <a:off x="6680200" y="4676543"/>
            <a:ext cx="533400" cy="276457"/>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1" name="Slide Number Placeholder 20"/>
          <p:cNvSpPr>
            <a:spLocks noGrp="1"/>
          </p:cNvSpPr>
          <p:nvPr>
            <p:ph type="sldNum" sz="quarter" idx="12"/>
          </p:nvPr>
        </p:nvSpPr>
        <p:spPr/>
        <p:txBody>
          <a:bodyPr/>
          <a:lstStyle/>
          <a:p>
            <a:fld id="{3485A5ED-CA33-4E11-B165-462B1A2A53B1}" type="slidenum">
              <a:rPr lang="en-US" smtClean="0"/>
              <a:pPr/>
              <a:t>10</a:t>
            </a:fld>
            <a:endParaRPr lang="en-US"/>
          </a:p>
        </p:txBody>
      </p:sp>
      <p:sp>
        <p:nvSpPr>
          <p:cNvPr id="14345" name="Text Box 9"/>
          <p:cNvSpPr txBox="1">
            <a:spLocks noChangeArrowheads="1"/>
          </p:cNvSpPr>
          <p:nvPr/>
        </p:nvSpPr>
        <p:spPr bwMode="auto">
          <a:xfrm>
            <a:off x="4775200" y="4267200"/>
            <a:ext cx="1905000" cy="818686"/>
          </a:xfrm>
          <a:prstGeom prst="rect">
            <a:avLst/>
          </a:prstGeom>
          <a:solidFill>
            <a:schemeClr val="bg1"/>
          </a:solidFill>
          <a:ln w="9525">
            <a:solidFill>
              <a:schemeClr val="tx1"/>
            </a:solidFill>
            <a:miter lim="800000"/>
            <a:headEnd/>
            <a:tailEnd/>
          </a:ln>
          <a:effectLst/>
        </p:spPr>
        <p:txBody>
          <a:bodyPr wrap="square" lIns="0" tIns="0" rIns="0" bIns="0">
            <a:spAutoFit/>
          </a:bodyPr>
          <a:lstStyle/>
          <a:p>
            <a:pPr algn="ctr">
              <a:lnSpc>
                <a:spcPct val="95000"/>
              </a:lnSpc>
            </a:pPr>
            <a:r>
              <a:rPr lang="en-US" b="1" u="sng" dirty="0" smtClean="0">
                <a:solidFill>
                  <a:srgbClr val="002060"/>
                </a:solidFill>
                <a:latin typeface="Arial" pitchFamily="34" charset="0"/>
              </a:rPr>
              <a:t>3. Outputs</a:t>
            </a:r>
          </a:p>
          <a:p>
            <a:pPr algn="ctr">
              <a:lnSpc>
                <a:spcPct val="95000"/>
              </a:lnSpc>
            </a:pPr>
            <a:r>
              <a:rPr lang="en-US" sz="1600" dirty="0" smtClean="0">
                <a:solidFill>
                  <a:srgbClr val="002060"/>
                </a:solidFill>
                <a:latin typeface="Arial" pitchFamily="34" charset="0"/>
              </a:rPr>
              <a:t>Scenario &amp; Integrated Results</a:t>
            </a:r>
            <a:endParaRPr lang="en-US" sz="1600" dirty="0">
              <a:solidFill>
                <a:srgbClr val="002060"/>
              </a:solidFill>
              <a:latin typeface="Arial" pitchFamily="34" charset="0"/>
            </a:endParaRPr>
          </a:p>
        </p:txBody>
      </p:sp>
      <p:sp>
        <p:nvSpPr>
          <p:cNvPr id="37" name="Text Box 9"/>
          <p:cNvSpPr txBox="1">
            <a:spLocks noChangeArrowheads="1"/>
          </p:cNvSpPr>
          <p:nvPr/>
        </p:nvSpPr>
        <p:spPr bwMode="auto">
          <a:xfrm>
            <a:off x="279400" y="1177549"/>
            <a:ext cx="2209800" cy="1052596"/>
          </a:xfrm>
          <a:prstGeom prst="rect">
            <a:avLst/>
          </a:prstGeom>
          <a:solidFill>
            <a:schemeClr val="bg1"/>
          </a:solidFill>
          <a:ln w="9525">
            <a:solidFill>
              <a:schemeClr val="tx1"/>
            </a:solidFill>
            <a:miter lim="800000"/>
            <a:headEnd/>
            <a:tailEnd/>
          </a:ln>
          <a:effectLst/>
        </p:spPr>
        <p:txBody>
          <a:bodyPr wrap="square" lIns="0" tIns="0" rIns="0" bIns="0">
            <a:spAutoFit/>
          </a:bodyPr>
          <a:lstStyle/>
          <a:p>
            <a:pPr algn="ctr">
              <a:lnSpc>
                <a:spcPct val="95000"/>
              </a:lnSpc>
            </a:pPr>
            <a:r>
              <a:rPr lang="en-US" b="1" u="sng" dirty="0" smtClean="0">
                <a:solidFill>
                  <a:srgbClr val="002060"/>
                </a:solidFill>
                <a:latin typeface="Arial" pitchFamily="34" charset="0"/>
              </a:rPr>
              <a:t>1. Inputs</a:t>
            </a:r>
          </a:p>
          <a:p>
            <a:pPr algn="ctr">
              <a:lnSpc>
                <a:spcPct val="95000"/>
              </a:lnSpc>
            </a:pPr>
            <a:r>
              <a:rPr lang="en-US" sz="1600" dirty="0" smtClean="0">
                <a:solidFill>
                  <a:srgbClr val="002060"/>
                </a:solidFill>
                <a:latin typeface="Arial" pitchFamily="34" charset="0"/>
              </a:rPr>
              <a:t>Flight Schedules, Airframe Characteristics &amp; Scenarios</a:t>
            </a:r>
            <a:endParaRPr lang="en-US" sz="1600" dirty="0">
              <a:solidFill>
                <a:srgbClr val="002060"/>
              </a:solidFill>
              <a:latin typeface="Arial" pitchFamily="34" charset="0"/>
            </a:endParaRPr>
          </a:p>
        </p:txBody>
      </p:sp>
      <p:sp>
        <p:nvSpPr>
          <p:cNvPr id="38" name="Text Box 9"/>
          <p:cNvSpPr txBox="1">
            <a:spLocks noChangeArrowheads="1"/>
          </p:cNvSpPr>
          <p:nvPr/>
        </p:nvSpPr>
        <p:spPr bwMode="auto">
          <a:xfrm>
            <a:off x="965200" y="4267200"/>
            <a:ext cx="2743200" cy="584775"/>
          </a:xfrm>
          <a:prstGeom prst="rect">
            <a:avLst/>
          </a:prstGeom>
          <a:solidFill>
            <a:schemeClr val="bg1"/>
          </a:solidFill>
          <a:ln w="9525">
            <a:solidFill>
              <a:schemeClr val="tx1"/>
            </a:solidFill>
            <a:miter lim="800000"/>
            <a:headEnd/>
            <a:tailEnd/>
          </a:ln>
          <a:effectLst/>
        </p:spPr>
        <p:txBody>
          <a:bodyPr wrap="square" lIns="0" tIns="0" rIns="0" bIns="0">
            <a:spAutoFit/>
          </a:bodyPr>
          <a:lstStyle/>
          <a:p>
            <a:pPr algn="ctr">
              <a:lnSpc>
                <a:spcPct val="95000"/>
              </a:lnSpc>
            </a:pPr>
            <a:r>
              <a:rPr lang="en-US" b="1" u="sng" dirty="0" smtClean="0">
                <a:solidFill>
                  <a:srgbClr val="002060"/>
                </a:solidFill>
                <a:latin typeface="Arial" pitchFamily="34" charset="0"/>
              </a:rPr>
              <a:t>2. Variables</a:t>
            </a:r>
          </a:p>
          <a:p>
            <a:pPr algn="ctr">
              <a:lnSpc>
                <a:spcPct val="95000"/>
              </a:lnSpc>
            </a:pPr>
            <a:r>
              <a:rPr lang="en-US" sz="1600" dirty="0" smtClean="0">
                <a:solidFill>
                  <a:srgbClr val="002060"/>
                </a:solidFill>
                <a:latin typeface="Arial" pitchFamily="34" charset="0"/>
              </a:rPr>
              <a:t>Fuel Price &amp; Technologies</a:t>
            </a:r>
            <a:endParaRPr lang="en-US" sz="1600" dirty="0">
              <a:solidFill>
                <a:srgbClr val="002060"/>
              </a:solidFill>
              <a:latin typeface="Arial" pitchFamily="34" charset="0"/>
            </a:endParaRPr>
          </a:p>
        </p:txBody>
      </p:sp>
    </p:spTree>
    <p:extLst>
      <p:ext uri="{BB962C8B-B14F-4D97-AF65-F5344CB8AC3E}">
        <p14:creationId xmlns:p14="http://schemas.microsoft.com/office/powerpoint/2010/main" val="8996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498600" y="1219200"/>
            <a:ext cx="7109273" cy="4191000"/>
          </a:xfrm>
          <a:prstGeom prst="rect">
            <a:avLst/>
          </a:prstGeom>
          <a:noFill/>
          <a:ln w="9525">
            <a:noFill/>
            <a:miter lim="800000"/>
            <a:headEnd/>
            <a:tailEnd/>
          </a:ln>
          <a:effectLst/>
        </p:spPr>
      </p:pic>
      <p:sp>
        <p:nvSpPr>
          <p:cNvPr id="2457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smtClean="0">
                <a:solidFill>
                  <a:srgbClr val="000000"/>
                </a:solidFill>
                <a:latin typeface="Arial" pitchFamily="34" charset="0"/>
              </a:rPr>
              <a:t>Aviation Fuel Cost Estimation</a:t>
            </a:r>
            <a:endParaRPr lang="en-US" sz="3600" dirty="0">
              <a:solidFill>
                <a:srgbClr val="000000"/>
              </a:solidFill>
              <a:latin typeface="Arial" pitchFamily="34" charset="0"/>
            </a:endParaRPr>
          </a:p>
        </p:txBody>
      </p:sp>
      <p:sp>
        <p:nvSpPr>
          <p:cNvPr id="54" name="Slide Number Placeholder 22"/>
          <p:cNvSpPr>
            <a:spLocks noGrp="1"/>
          </p:cNvSpPr>
          <p:nvPr>
            <p:ph type="sldNum" sz="quarter" idx="12"/>
          </p:nvPr>
        </p:nvSpPr>
        <p:spPr>
          <a:xfrm>
            <a:off x="8040687" y="7239000"/>
            <a:ext cx="2119313" cy="381000"/>
          </a:xfrm>
        </p:spPr>
        <p:txBody>
          <a:bodyPr/>
          <a:lstStyle/>
          <a:p>
            <a:fld id="{3485A5ED-CA33-4E11-B165-462B1A2A53B1}" type="slidenum">
              <a:rPr lang="en-US" smtClean="0"/>
              <a:pPr/>
              <a:t>11</a:t>
            </a:fld>
            <a:endParaRPr lang="en-US"/>
          </a:p>
        </p:txBody>
      </p:sp>
      <p:sp>
        <p:nvSpPr>
          <p:cNvPr id="25" name="Text Box 4"/>
          <p:cNvSpPr txBox="1">
            <a:spLocks noChangeArrowheads="1"/>
          </p:cNvSpPr>
          <p:nvPr/>
        </p:nvSpPr>
        <p:spPr bwMode="auto">
          <a:xfrm>
            <a:off x="431800" y="5791200"/>
            <a:ext cx="6400800" cy="1623521"/>
          </a:xfrm>
          <a:prstGeom prst="rect">
            <a:avLst/>
          </a:prstGeom>
          <a:noFill/>
          <a:ln w="9525">
            <a:noFill/>
            <a:miter lim="800000"/>
            <a:headEnd/>
            <a:tailEnd/>
          </a:ln>
          <a:effectLst/>
        </p:spPr>
        <p:txBody>
          <a:bodyPr wrap="square" lIns="0" tIns="0" rIns="0" bIns="0">
            <a:spAutoFit/>
          </a:bodyPr>
          <a:lstStyle/>
          <a:p>
            <a:pPr lvl="1" indent="-342900">
              <a:lnSpc>
                <a:spcPct val="95000"/>
              </a:lnSpc>
              <a:spcBef>
                <a:spcPts val="600"/>
              </a:spcBef>
              <a:spcAft>
                <a:spcPts val="600"/>
              </a:spcAft>
              <a:buClr>
                <a:srgbClr val="000000"/>
              </a:buClr>
              <a:buSzPct val="100000"/>
              <a:buFont typeface="Wingdings" pitchFamily="2" charset="2"/>
              <a:buChar char="§"/>
            </a:pPr>
            <a:r>
              <a:rPr lang="en-US" sz="1800" dirty="0" smtClean="0">
                <a:solidFill>
                  <a:srgbClr val="000000"/>
                </a:solidFill>
                <a:latin typeface="Arial" pitchFamily="34" charset="0"/>
                <a:cs typeface="Arial" pitchFamily="34" charset="0"/>
              </a:rPr>
              <a:t>General error regression model used to fit line with multiplicative error and zero bias constraints</a:t>
            </a:r>
          </a:p>
          <a:p>
            <a:pPr lvl="1" indent="-342900">
              <a:lnSpc>
                <a:spcPct val="95000"/>
              </a:lnSpc>
              <a:spcBef>
                <a:spcPts val="600"/>
              </a:spcBef>
              <a:spcAft>
                <a:spcPts val="600"/>
              </a:spcAft>
              <a:buClr>
                <a:srgbClr val="000000"/>
              </a:buClr>
              <a:buSzPct val="100000"/>
              <a:buFont typeface="Wingdings" pitchFamily="2" charset="2"/>
              <a:buChar char="§"/>
            </a:pPr>
            <a:r>
              <a:rPr lang="en-US" sz="1800" dirty="0" smtClean="0">
                <a:solidFill>
                  <a:srgbClr val="000000"/>
                </a:solidFill>
                <a:latin typeface="Arial" pitchFamily="34" charset="0"/>
                <a:cs typeface="Arial" pitchFamily="34" charset="0"/>
              </a:rPr>
              <a:t>Dramatic trend compared to a nominal 3% inflation rate</a:t>
            </a:r>
          </a:p>
          <a:p>
            <a:pPr lvl="1" indent="-342900">
              <a:lnSpc>
                <a:spcPct val="95000"/>
              </a:lnSpc>
              <a:spcBef>
                <a:spcPts val="600"/>
              </a:spcBef>
              <a:spcAft>
                <a:spcPts val="600"/>
              </a:spcAft>
              <a:buClr>
                <a:srgbClr val="000000"/>
              </a:buClr>
              <a:buSzPct val="100000"/>
              <a:buFont typeface="Wingdings" pitchFamily="2" charset="2"/>
              <a:buChar char="§"/>
            </a:pPr>
            <a:r>
              <a:rPr lang="en-US" sz="1800" dirty="0" smtClean="0">
                <a:solidFill>
                  <a:srgbClr val="000000"/>
                </a:solidFill>
                <a:latin typeface="Arial" pitchFamily="34" charset="0"/>
                <a:cs typeface="Arial" pitchFamily="34" charset="0"/>
              </a:rPr>
              <a:t>Estimate is considered conservative as historical cost of fuel is not the only predictor in the future cost of fuel </a:t>
            </a:r>
          </a:p>
        </p:txBody>
      </p:sp>
      <p:sp>
        <p:nvSpPr>
          <p:cNvPr id="27" name="TextBox 26"/>
          <p:cNvSpPr txBox="1"/>
          <p:nvPr/>
        </p:nvSpPr>
        <p:spPr>
          <a:xfrm>
            <a:off x="5918200" y="4343400"/>
            <a:ext cx="2556910" cy="338554"/>
          </a:xfrm>
          <a:prstGeom prst="rect">
            <a:avLst/>
          </a:prstGeom>
          <a:noFill/>
        </p:spPr>
        <p:txBody>
          <a:bodyPr wrap="none" rtlCol="0">
            <a:spAutoFit/>
          </a:bodyPr>
          <a:lstStyle/>
          <a:p>
            <a:r>
              <a:rPr lang="en-US" sz="1600" dirty="0" smtClean="0">
                <a:latin typeface="Arial"/>
                <a:cs typeface="Arial"/>
              </a:rPr>
              <a:t>Nominal 3% Inflation Rate</a:t>
            </a:r>
            <a:endParaRPr lang="en-US" sz="1600" dirty="0">
              <a:latin typeface="Arial"/>
              <a:cs typeface="Arial"/>
            </a:endParaRPr>
          </a:p>
        </p:txBody>
      </p:sp>
      <p:cxnSp>
        <p:nvCxnSpPr>
          <p:cNvPr id="30" name="Straight Arrow Connector 29"/>
          <p:cNvCxnSpPr/>
          <p:nvPr/>
        </p:nvCxnSpPr>
        <p:spPr>
          <a:xfrm flipV="1">
            <a:off x="7747000" y="4114800"/>
            <a:ext cx="161974" cy="3472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8031479" y="2209800"/>
            <a:ext cx="361852" cy="0"/>
          </a:xfrm>
          <a:prstGeom prst="line">
            <a:avLst/>
          </a:prstGeom>
          <a:ln>
            <a:prstDash val="solid"/>
          </a:ln>
        </p:spPr>
        <p:style>
          <a:lnRef idx="2">
            <a:schemeClr val="accent6"/>
          </a:lnRef>
          <a:fillRef idx="0">
            <a:schemeClr val="accent6"/>
          </a:fillRef>
          <a:effectRef idx="1">
            <a:schemeClr val="accent6"/>
          </a:effectRef>
          <a:fontRef idx="minor">
            <a:schemeClr val="tx1"/>
          </a:fontRef>
        </p:style>
      </p:cxnSp>
      <p:cxnSp>
        <p:nvCxnSpPr>
          <p:cNvPr id="33" name="Straight Connector 32"/>
          <p:cNvCxnSpPr/>
          <p:nvPr/>
        </p:nvCxnSpPr>
        <p:spPr>
          <a:xfrm>
            <a:off x="8031479" y="3352800"/>
            <a:ext cx="361852" cy="0"/>
          </a:xfrm>
          <a:prstGeom prst="line">
            <a:avLst/>
          </a:prstGeom>
          <a:ln>
            <a:prstDash val="solid"/>
          </a:ln>
        </p:spPr>
        <p:style>
          <a:lnRef idx="2">
            <a:schemeClr val="accent6"/>
          </a:lnRef>
          <a:fillRef idx="0">
            <a:schemeClr val="accent6"/>
          </a:fillRef>
          <a:effectRef idx="1">
            <a:schemeClr val="accent6"/>
          </a:effectRef>
          <a:fontRef idx="minor">
            <a:schemeClr val="tx1"/>
          </a:fontRef>
        </p:style>
      </p:cxnSp>
      <p:graphicFrame>
        <p:nvGraphicFramePr>
          <p:cNvPr id="34" name="Table 33"/>
          <p:cNvGraphicFramePr>
            <a:graphicFrameLocks noGrp="1"/>
          </p:cNvGraphicFramePr>
          <p:nvPr>
            <p:extLst>
              <p:ext uri="{D42A27DB-BD31-4B8C-83A1-F6EECF244321}">
                <p14:modId xmlns:p14="http://schemas.microsoft.com/office/powerpoint/2010/main" val="3309936317"/>
              </p:ext>
            </p:extLst>
          </p:nvPr>
        </p:nvGraphicFramePr>
        <p:xfrm>
          <a:off x="2870200" y="1981200"/>
          <a:ext cx="3124200" cy="341367"/>
        </p:xfrm>
        <a:graphic>
          <a:graphicData uri="http://schemas.openxmlformats.org/drawingml/2006/table">
            <a:tbl>
              <a:tblPr>
                <a:tableStyleId>{5C22544A-7EE6-4342-B048-85BDC9FD1C3A}</a:tableStyleId>
              </a:tblPr>
              <a:tblGrid>
                <a:gridCol w="3124200"/>
              </a:tblGrid>
              <a:tr h="341367">
                <a:tc>
                  <a:txBody>
                    <a:bodyPr/>
                    <a:lstStyle/>
                    <a:p>
                      <a:pPr algn="ctr" fontAlgn="b"/>
                      <a:r>
                        <a:rPr lang="en-US" sz="1800" u="none" strike="noStrike" dirty="0">
                          <a:solidFill>
                            <a:schemeClr val="bg1"/>
                          </a:solidFill>
                          <a:effectLst/>
                          <a:latin typeface="Arial"/>
                          <a:cs typeface="Arial"/>
                        </a:rPr>
                        <a:t>Cost = 1.4 + 0.001 * X^2.76</a:t>
                      </a:r>
                      <a:endParaRPr lang="en-US" sz="1800" b="1" i="0" u="none" strike="noStrike" dirty="0">
                        <a:solidFill>
                          <a:schemeClr val="bg1"/>
                        </a:solidFill>
                        <a:effectLst/>
                        <a:latin typeface="Arial"/>
                        <a:cs typeface="Arial"/>
                      </a:endParaRPr>
                    </a:p>
                  </a:txBody>
                  <a:tcPr marL="0" marR="0" marT="0" marB="0" anchor="ctr">
                    <a:solidFill>
                      <a:srgbClr val="003366"/>
                    </a:solidFill>
                  </a:tcPr>
                </a:tc>
              </a:tr>
            </a:tbl>
          </a:graphicData>
        </a:graphic>
      </p:graphicFrame>
      <p:sp>
        <p:nvSpPr>
          <p:cNvPr id="36" name="TextBox 35"/>
          <p:cNvSpPr txBox="1"/>
          <p:nvPr/>
        </p:nvSpPr>
        <p:spPr>
          <a:xfrm>
            <a:off x="2946400" y="2743200"/>
            <a:ext cx="2758304" cy="1061829"/>
          </a:xfrm>
          <a:prstGeom prst="rect">
            <a:avLst/>
          </a:prstGeom>
          <a:solidFill>
            <a:schemeClr val="bg1">
              <a:lumMod val="95000"/>
            </a:schemeClr>
          </a:solidFill>
        </p:spPr>
        <p:txBody>
          <a:bodyPr wrap="square" rtlCol="0">
            <a:spAutoFit/>
          </a:bodyPr>
          <a:lstStyle/>
          <a:p>
            <a:r>
              <a:rPr lang="en-US" sz="1050" u="sng" dirty="0" smtClean="0">
                <a:latin typeface="Arial"/>
                <a:cs typeface="Arial"/>
              </a:rPr>
              <a:t>Source Data</a:t>
            </a:r>
            <a:r>
              <a:rPr lang="en-US" sz="1050" dirty="0" smtClean="0">
                <a:latin typeface="Arial"/>
                <a:cs typeface="Arial"/>
              </a:rPr>
              <a:t>: Energy Information Administration and Bureau of Labor Statistics</a:t>
            </a:r>
          </a:p>
          <a:p>
            <a:r>
              <a:rPr lang="en-US" sz="1050" u="sng" dirty="0" smtClean="0">
                <a:latin typeface="Arial"/>
                <a:cs typeface="Arial"/>
              </a:rPr>
              <a:t>Represented</a:t>
            </a:r>
            <a:r>
              <a:rPr lang="en-US" sz="1050" dirty="0" smtClean="0">
                <a:latin typeface="Arial"/>
                <a:cs typeface="Arial"/>
              </a:rPr>
              <a:t>: Annual average U.S. Aviation Fuel Sales by Refiners</a:t>
            </a:r>
          </a:p>
          <a:p>
            <a:r>
              <a:rPr lang="en-US" sz="1050" u="sng" dirty="0" smtClean="0">
                <a:latin typeface="Arial"/>
                <a:cs typeface="Arial"/>
              </a:rPr>
              <a:t>Inflation: </a:t>
            </a:r>
            <a:r>
              <a:rPr lang="en-US" sz="1050" dirty="0" smtClean="0">
                <a:latin typeface="Arial"/>
                <a:cs typeface="Arial"/>
              </a:rPr>
              <a:t>FY$10 based upon CPI-U</a:t>
            </a:r>
            <a:endParaRPr lang="en-US" sz="1050" dirty="0">
              <a:latin typeface="Arial"/>
              <a:cs typeface="Arial"/>
            </a:endParaRPr>
          </a:p>
        </p:txBody>
      </p:sp>
      <p:graphicFrame>
        <p:nvGraphicFramePr>
          <p:cNvPr id="37" name="Table 36"/>
          <p:cNvGraphicFramePr>
            <a:graphicFrameLocks noGrp="1"/>
          </p:cNvGraphicFramePr>
          <p:nvPr>
            <p:extLst>
              <p:ext uri="{D42A27DB-BD31-4B8C-83A1-F6EECF244321}">
                <p14:modId xmlns:p14="http://schemas.microsoft.com/office/powerpoint/2010/main" val="2602078373"/>
              </p:ext>
            </p:extLst>
          </p:nvPr>
        </p:nvGraphicFramePr>
        <p:xfrm>
          <a:off x="6680201" y="5782672"/>
          <a:ext cx="3276596" cy="1456327"/>
        </p:xfrm>
        <a:graphic>
          <a:graphicData uri="http://schemas.openxmlformats.org/drawingml/2006/table">
            <a:tbl>
              <a:tblPr firstRow="1" bandRow="1">
                <a:tableStyleId>{00A15C55-8517-42AA-B614-E9B94910E393}</a:tableStyleId>
              </a:tblPr>
              <a:tblGrid>
                <a:gridCol w="723403"/>
                <a:gridCol w="638297"/>
                <a:gridCol w="1276598"/>
                <a:gridCol w="638298"/>
              </a:tblGrid>
              <a:tr h="328568">
                <a:tc>
                  <a:txBody>
                    <a:bodyPr/>
                    <a:lstStyle/>
                    <a:p>
                      <a:pPr algn="ctr"/>
                      <a:r>
                        <a:rPr lang="en-US" sz="1400" dirty="0" smtClean="0">
                          <a:latin typeface="Arial"/>
                          <a:cs typeface="Arial"/>
                        </a:rPr>
                        <a:t>Year</a:t>
                      </a:r>
                    </a:p>
                  </a:txBody>
                  <a:tcPr/>
                </a:tc>
                <a:tc>
                  <a:txBody>
                    <a:bodyPr/>
                    <a:lstStyle/>
                    <a:p>
                      <a:pPr algn="ctr"/>
                      <a:r>
                        <a:rPr lang="en-US" sz="1400" dirty="0" smtClean="0">
                          <a:latin typeface="Arial"/>
                          <a:cs typeface="Arial"/>
                        </a:rPr>
                        <a:t>Low </a:t>
                      </a:r>
                    </a:p>
                    <a:p>
                      <a:pPr algn="ctr"/>
                      <a:r>
                        <a:rPr lang="en-US" sz="1400" dirty="0" smtClean="0">
                          <a:latin typeface="Arial"/>
                          <a:cs typeface="Arial"/>
                        </a:rPr>
                        <a:t>(-2</a:t>
                      </a:r>
                      <a:r>
                        <a:rPr lang="el-GR" sz="1400" dirty="0" smtClean="0">
                          <a:latin typeface="Arial"/>
                          <a:cs typeface="Arial"/>
                        </a:rPr>
                        <a:t>σ</a:t>
                      </a:r>
                      <a:r>
                        <a:rPr lang="en-US" sz="1400" dirty="0" smtClean="0">
                          <a:latin typeface="Arial"/>
                          <a:cs typeface="Arial"/>
                        </a:rPr>
                        <a:t>)</a:t>
                      </a:r>
                      <a:endParaRPr lang="en-US" sz="1400" dirty="0">
                        <a:latin typeface="Arial"/>
                        <a:cs typeface="Arial"/>
                      </a:endParaRPr>
                    </a:p>
                  </a:txBody>
                  <a:tcPr/>
                </a:tc>
                <a:tc>
                  <a:txBody>
                    <a:bodyPr/>
                    <a:lstStyle/>
                    <a:p>
                      <a:pPr algn="ctr"/>
                      <a:r>
                        <a:rPr lang="en-US" sz="1400" dirty="0" smtClean="0">
                          <a:latin typeface="Arial"/>
                          <a:cs typeface="Arial"/>
                        </a:rPr>
                        <a:t>Estimated</a:t>
                      </a:r>
                      <a:endParaRPr lang="en-US" sz="1400" dirty="0">
                        <a:latin typeface="Arial"/>
                        <a:cs typeface="Arial"/>
                      </a:endParaRPr>
                    </a:p>
                  </a:txBody>
                  <a:tcPr/>
                </a:tc>
                <a:tc>
                  <a:txBody>
                    <a:bodyPr/>
                    <a:lstStyle/>
                    <a:p>
                      <a:pPr algn="ctr"/>
                      <a:r>
                        <a:rPr lang="en-US" sz="1400" baseline="0" dirty="0" smtClean="0">
                          <a:latin typeface="Arial"/>
                          <a:cs typeface="Arial"/>
                        </a:rPr>
                        <a:t>High (+2</a:t>
                      </a:r>
                      <a:r>
                        <a:rPr lang="el-GR" sz="1400" baseline="0" dirty="0" smtClean="0">
                          <a:latin typeface="Arial"/>
                          <a:cs typeface="Arial"/>
                        </a:rPr>
                        <a:t>σ</a:t>
                      </a:r>
                      <a:r>
                        <a:rPr lang="en-US" sz="1400" baseline="0" dirty="0" smtClean="0">
                          <a:latin typeface="Arial"/>
                          <a:cs typeface="Arial"/>
                        </a:rPr>
                        <a:t>)</a:t>
                      </a:r>
                      <a:endParaRPr lang="en-US" sz="1400" dirty="0">
                        <a:latin typeface="Arial"/>
                        <a:cs typeface="Arial"/>
                      </a:endParaRPr>
                    </a:p>
                  </a:txBody>
                  <a:tcPr/>
                </a:tc>
              </a:tr>
              <a:tr h="328568">
                <a:tc>
                  <a:txBody>
                    <a:bodyPr/>
                    <a:lstStyle/>
                    <a:p>
                      <a:pPr algn="ctr"/>
                      <a:r>
                        <a:rPr lang="en-US" sz="1400" dirty="0" smtClean="0">
                          <a:latin typeface="Arial"/>
                          <a:cs typeface="Arial"/>
                        </a:rPr>
                        <a:t>2011</a:t>
                      </a:r>
                      <a:endParaRPr lang="en-US" sz="1400" dirty="0">
                        <a:latin typeface="Arial"/>
                        <a:cs typeface="Arial"/>
                      </a:endParaRPr>
                    </a:p>
                  </a:txBody>
                  <a:tcPr/>
                </a:tc>
                <a:tc>
                  <a:txBody>
                    <a:bodyPr/>
                    <a:lstStyle/>
                    <a:p>
                      <a:pPr algn="ctr"/>
                      <a:endParaRPr lang="en-US" sz="1400" dirty="0">
                        <a:latin typeface="Arial"/>
                        <a:cs typeface="Arial"/>
                      </a:endParaRPr>
                    </a:p>
                  </a:txBody>
                  <a:tcPr/>
                </a:tc>
                <a:tc>
                  <a:txBody>
                    <a:bodyPr/>
                    <a:lstStyle/>
                    <a:p>
                      <a:pPr algn="ctr"/>
                      <a:r>
                        <a:rPr lang="en-US" sz="1400" dirty="0" smtClean="0">
                          <a:latin typeface="Arial"/>
                          <a:cs typeface="Arial"/>
                        </a:rPr>
                        <a:t>Actual</a:t>
                      </a:r>
                      <a:r>
                        <a:rPr lang="en-US" sz="1400" baseline="0" dirty="0" smtClean="0">
                          <a:latin typeface="Arial"/>
                          <a:cs typeface="Arial"/>
                        </a:rPr>
                        <a:t> $3.27</a:t>
                      </a:r>
                      <a:endParaRPr lang="en-US" sz="1400" dirty="0">
                        <a:latin typeface="Arial"/>
                        <a:cs typeface="Arial"/>
                      </a:endParaRPr>
                    </a:p>
                  </a:txBody>
                  <a:tcPr/>
                </a:tc>
                <a:tc>
                  <a:txBody>
                    <a:bodyPr/>
                    <a:lstStyle/>
                    <a:p>
                      <a:pPr algn="ctr"/>
                      <a:endParaRPr lang="en-US" sz="1400">
                        <a:latin typeface="Arial"/>
                        <a:cs typeface="Arial"/>
                      </a:endParaRPr>
                    </a:p>
                  </a:txBody>
                  <a:tcPr/>
                </a:tc>
              </a:tr>
              <a:tr h="242932">
                <a:tc>
                  <a:txBody>
                    <a:bodyPr/>
                    <a:lstStyle/>
                    <a:p>
                      <a:pPr algn="ctr"/>
                      <a:r>
                        <a:rPr lang="en-US" sz="1400" dirty="0" smtClean="0">
                          <a:latin typeface="Arial"/>
                          <a:cs typeface="Arial"/>
                        </a:rPr>
                        <a:t>2021</a:t>
                      </a:r>
                      <a:endParaRPr lang="en-US" sz="1400" dirty="0">
                        <a:latin typeface="Arial"/>
                        <a:cs typeface="Arial"/>
                      </a:endParaRPr>
                    </a:p>
                  </a:txBody>
                  <a:tcPr/>
                </a:tc>
                <a:tc>
                  <a:txBody>
                    <a:bodyPr/>
                    <a:lstStyle/>
                    <a:p>
                      <a:pPr algn="ctr"/>
                      <a:r>
                        <a:rPr lang="en-US" sz="1400" dirty="0" smtClean="0">
                          <a:latin typeface="Arial"/>
                          <a:cs typeface="Arial"/>
                        </a:rPr>
                        <a:t>$6</a:t>
                      </a:r>
                      <a:endParaRPr lang="en-US" sz="1400" dirty="0">
                        <a:latin typeface="Arial"/>
                        <a:cs typeface="Arial"/>
                      </a:endParaRPr>
                    </a:p>
                  </a:txBody>
                  <a:tcPr/>
                </a:tc>
                <a:tc>
                  <a:txBody>
                    <a:bodyPr/>
                    <a:lstStyle/>
                    <a:p>
                      <a:pPr algn="ctr"/>
                      <a:r>
                        <a:rPr lang="en-US" sz="1400" dirty="0" smtClean="0">
                          <a:latin typeface="Arial"/>
                          <a:cs typeface="Arial"/>
                        </a:rPr>
                        <a:t>$8</a:t>
                      </a:r>
                      <a:endParaRPr lang="en-US" sz="1400" dirty="0">
                        <a:latin typeface="Arial"/>
                        <a:cs typeface="Arial"/>
                      </a:endParaRPr>
                    </a:p>
                  </a:txBody>
                  <a:tcPr/>
                </a:tc>
                <a:tc>
                  <a:txBody>
                    <a:bodyPr/>
                    <a:lstStyle/>
                    <a:p>
                      <a:pPr algn="ctr"/>
                      <a:r>
                        <a:rPr lang="en-US" sz="1400" dirty="0" smtClean="0">
                          <a:latin typeface="Arial"/>
                          <a:cs typeface="Arial"/>
                        </a:rPr>
                        <a:t>$10</a:t>
                      </a:r>
                      <a:endParaRPr lang="en-US" sz="1400" dirty="0">
                        <a:latin typeface="Arial"/>
                        <a:cs typeface="Arial"/>
                      </a:endParaRPr>
                    </a:p>
                  </a:txBody>
                  <a:tcPr/>
                </a:tc>
              </a:tr>
              <a:tr h="242932">
                <a:tc>
                  <a:txBody>
                    <a:bodyPr/>
                    <a:lstStyle/>
                    <a:p>
                      <a:pPr algn="ctr"/>
                      <a:r>
                        <a:rPr lang="en-US" sz="1400" dirty="0" smtClean="0">
                          <a:latin typeface="Arial"/>
                          <a:cs typeface="Arial"/>
                        </a:rPr>
                        <a:t>2031</a:t>
                      </a:r>
                      <a:endParaRPr lang="en-US" sz="1400" dirty="0">
                        <a:latin typeface="Arial"/>
                        <a:cs typeface="Arial"/>
                      </a:endParaRPr>
                    </a:p>
                  </a:txBody>
                  <a:tcPr/>
                </a:tc>
                <a:tc>
                  <a:txBody>
                    <a:bodyPr/>
                    <a:lstStyle/>
                    <a:p>
                      <a:pPr algn="ctr"/>
                      <a:r>
                        <a:rPr lang="en-US" sz="1400" dirty="0" smtClean="0">
                          <a:latin typeface="Arial"/>
                          <a:cs typeface="Arial"/>
                        </a:rPr>
                        <a:t>$13</a:t>
                      </a:r>
                      <a:endParaRPr lang="en-US" sz="1400" dirty="0">
                        <a:latin typeface="Arial"/>
                        <a:cs typeface="Arial"/>
                      </a:endParaRPr>
                    </a:p>
                  </a:txBody>
                  <a:tcPr/>
                </a:tc>
                <a:tc>
                  <a:txBody>
                    <a:bodyPr/>
                    <a:lstStyle/>
                    <a:p>
                      <a:pPr algn="ctr"/>
                      <a:r>
                        <a:rPr lang="en-US" sz="1400" dirty="0" smtClean="0">
                          <a:latin typeface="Arial"/>
                          <a:cs typeface="Arial"/>
                        </a:rPr>
                        <a:t>$17</a:t>
                      </a:r>
                      <a:endParaRPr lang="en-US" sz="1400" dirty="0">
                        <a:latin typeface="Arial"/>
                        <a:cs typeface="Arial"/>
                      </a:endParaRPr>
                    </a:p>
                  </a:txBody>
                  <a:tcPr/>
                </a:tc>
                <a:tc>
                  <a:txBody>
                    <a:bodyPr/>
                    <a:lstStyle/>
                    <a:p>
                      <a:pPr algn="ctr"/>
                      <a:r>
                        <a:rPr lang="en-US" sz="1400" dirty="0" smtClean="0">
                          <a:latin typeface="Arial"/>
                          <a:cs typeface="Arial"/>
                        </a:rPr>
                        <a:t>$20</a:t>
                      </a:r>
                      <a:endParaRPr lang="en-US" sz="1400" dirty="0">
                        <a:latin typeface="Arial"/>
                        <a:cs typeface="Arial"/>
                      </a:endParaRPr>
                    </a:p>
                  </a:txBody>
                  <a:tcPr/>
                </a:tc>
              </a:tr>
            </a:tbl>
          </a:graphicData>
        </a:graphic>
      </p:graphicFrame>
      <p:sp>
        <p:nvSpPr>
          <p:cNvPr id="38" name="Text Box 5"/>
          <p:cNvSpPr txBox="1">
            <a:spLocks noChangeArrowheads="1"/>
          </p:cNvSpPr>
          <p:nvPr/>
        </p:nvSpPr>
        <p:spPr bwMode="auto">
          <a:xfrm>
            <a:off x="1498600" y="5410200"/>
            <a:ext cx="7086600" cy="212366"/>
          </a:xfrm>
          <a:prstGeom prst="rect">
            <a:avLst/>
          </a:prstGeom>
          <a:solidFill>
            <a:schemeClr val="accent3">
              <a:lumMod val="85000"/>
            </a:schemeClr>
          </a:solidFill>
          <a:ln w="9525">
            <a:solidFill>
              <a:srgbClr val="000000"/>
            </a:solidFill>
            <a:miter lim="800000"/>
            <a:headEnd/>
            <a:tailEnd/>
          </a:ln>
        </p:spPr>
        <p:txBody>
          <a:bodyPr wrap="square" lIns="27432" tIns="27432"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200" b="0" i="0" u="none" strike="noStrike" baseline="0" dirty="0" smtClean="0">
                <a:solidFill>
                  <a:srgbClr val="000000"/>
                </a:solidFill>
                <a:latin typeface="Arial"/>
                <a:cs typeface="Arial"/>
              </a:rPr>
              <a:t>Note: These </a:t>
            </a:r>
            <a:r>
              <a:rPr lang="en-US" sz="1200" b="0" i="0" u="none" strike="noStrike" baseline="0" dirty="0">
                <a:solidFill>
                  <a:srgbClr val="000000"/>
                </a:solidFill>
                <a:latin typeface="Arial"/>
                <a:cs typeface="Arial"/>
              </a:rPr>
              <a:t>are the </a:t>
            </a:r>
            <a:r>
              <a:rPr lang="en-US" sz="1200" b="0" i="0" u="none" strike="noStrike" baseline="0" dirty="0" smtClean="0">
                <a:solidFill>
                  <a:srgbClr val="000000"/>
                </a:solidFill>
                <a:latin typeface="Arial"/>
                <a:cs typeface="Arial"/>
              </a:rPr>
              <a:t>one and two  sigma </a:t>
            </a:r>
            <a:r>
              <a:rPr lang="en-US" sz="1200" b="0" i="0" u="none" strike="noStrike" baseline="0" dirty="0">
                <a:solidFill>
                  <a:srgbClr val="000000"/>
                </a:solidFill>
                <a:latin typeface="Arial"/>
                <a:cs typeface="Arial"/>
              </a:rPr>
              <a:t>(</a:t>
            </a:r>
            <a:r>
              <a:rPr lang="en-US" sz="1200" b="0" i="0" u="none" strike="noStrike" baseline="0" dirty="0">
                <a:solidFill>
                  <a:srgbClr val="000000"/>
                </a:solidFill>
                <a:latin typeface="Symbol"/>
              </a:rPr>
              <a:t>±</a:t>
            </a:r>
            <a:r>
              <a:rPr lang="en-US" sz="1200" b="0" i="0" u="none" strike="noStrike" baseline="0" dirty="0">
                <a:solidFill>
                  <a:srgbClr val="000000"/>
                </a:solidFill>
                <a:latin typeface="Arial"/>
                <a:cs typeface="Arial"/>
              </a:rPr>
              <a:t>SE) error bands </a:t>
            </a:r>
          </a:p>
        </p:txBody>
      </p:sp>
      <p:cxnSp>
        <p:nvCxnSpPr>
          <p:cNvPr id="39" name="Straight Connector 38"/>
          <p:cNvCxnSpPr/>
          <p:nvPr/>
        </p:nvCxnSpPr>
        <p:spPr>
          <a:xfrm>
            <a:off x="6546948" y="3505200"/>
            <a:ext cx="361852" cy="0"/>
          </a:xfrm>
          <a:prstGeom prst="line">
            <a:avLst/>
          </a:prstGeom>
          <a:ln>
            <a:prstDash val="solid"/>
          </a:ln>
        </p:spPr>
        <p:style>
          <a:lnRef idx="2">
            <a:schemeClr val="accent6"/>
          </a:lnRef>
          <a:fillRef idx="0">
            <a:schemeClr val="accent6"/>
          </a:fillRef>
          <a:effectRef idx="1">
            <a:schemeClr val="accent6"/>
          </a:effectRef>
          <a:fontRef idx="minor">
            <a:schemeClr val="tx1"/>
          </a:fontRef>
        </p:style>
      </p:cxnSp>
      <p:cxnSp>
        <p:nvCxnSpPr>
          <p:cNvPr id="40" name="Straight Connector 39"/>
          <p:cNvCxnSpPr/>
          <p:nvPr/>
        </p:nvCxnSpPr>
        <p:spPr>
          <a:xfrm>
            <a:off x="6546948" y="4038600"/>
            <a:ext cx="361852" cy="0"/>
          </a:xfrm>
          <a:prstGeom prst="line">
            <a:avLst/>
          </a:prstGeom>
          <a:ln>
            <a:prstDash val="solid"/>
          </a:ln>
        </p:spPr>
        <p:style>
          <a:lnRef idx="2">
            <a:schemeClr val="accent6"/>
          </a:lnRef>
          <a:fillRef idx="0">
            <a:schemeClr val="accent6"/>
          </a:fillRef>
          <a:effectRef idx="1">
            <a:schemeClr val="accent6"/>
          </a:effectRef>
          <a:fontRef idx="minor">
            <a:schemeClr val="tx1"/>
          </a:fontRef>
        </p:style>
      </p:cxnSp>
      <p:sp>
        <p:nvSpPr>
          <p:cNvPr id="41" name="TextBox 40"/>
          <p:cNvSpPr txBox="1"/>
          <p:nvPr/>
        </p:nvSpPr>
        <p:spPr>
          <a:xfrm>
            <a:off x="6414869" y="3048000"/>
            <a:ext cx="646331" cy="369332"/>
          </a:xfrm>
          <a:prstGeom prst="rect">
            <a:avLst/>
          </a:prstGeom>
          <a:noFill/>
        </p:spPr>
        <p:txBody>
          <a:bodyPr wrap="none" rtlCol="0">
            <a:spAutoFit/>
          </a:bodyPr>
          <a:lstStyle/>
          <a:p>
            <a:r>
              <a:rPr lang="en-US" sz="1800" b="1" dirty="0" smtClean="0"/>
              <a:t>2021</a:t>
            </a:r>
            <a:endParaRPr lang="en-US" sz="1800" b="1" dirty="0"/>
          </a:p>
        </p:txBody>
      </p:sp>
      <p:sp>
        <p:nvSpPr>
          <p:cNvPr id="55" name="TextBox 54"/>
          <p:cNvSpPr txBox="1"/>
          <p:nvPr/>
        </p:nvSpPr>
        <p:spPr>
          <a:xfrm>
            <a:off x="7899400" y="1752600"/>
            <a:ext cx="646331" cy="369332"/>
          </a:xfrm>
          <a:prstGeom prst="rect">
            <a:avLst/>
          </a:prstGeom>
          <a:noFill/>
        </p:spPr>
        <p:txBody>
          <a:bodyPr wrap="none" rtlCol="0">
            <a:spAutoFit/>
          </a:bodyPr>
          <a:lstStyle/>
          <a:p>
            <a:r>
              <a:rPr lang="en-US" sz="1800" b="1" dirty="0" smtClean="0"/>
              <a:t>2031</a:t>
            </a:r>
            <a:endParaRPr lang="en-US" sz="1800" b="1" dirty="0"/>
          </a:p>
        </p:txBody>
      </p:sp>
      <p:sp>
        <p:nvSpPr>
          <p:cNvPr id="56" name="TextBox 55"/>
          <p:cNvSpPr txBox="1"/>
          <p:nvPr/>
        </p:nvSpPr>
        <p:spPr>
          <a:xfrm>
            <a:off x="5080000" y="3657600"/>
            <a:ext cx="633571" cy="369332"/>
          </a:xfrm>
          <a:prstGeom prst="rect">
            <a:avLst/>
          </a:prstGeom>
          <a:noFill/>
        </p:spPr>
        <p:txBody>
          <a:bodyPr wrap="none" rtlCol="0">
            <a:spAutoFit/>
          </a:bodyPr>
          <a:lstStyle/>
          <a:p>
            <a:r>
              <a:rPr lang="en-US" sz="1800" b="1" dirty="0" smtClean="0"/>
              <a:t>2011</a:t>
            </a:r>
            <a:endParaRPr lang="en-US" sz="1800" b="1" dirty="0"/>
          </a:p>
        </p:txBody>
      </p:sp>
      <p:sp>
        <p:nvSpPr>
          <p:cNvPr id="19" name="TextBox 18"/>
          <p:cNvSpPr txBox="1"/>
          <p:nvPr/>
        </p:nvSpPr>
        <p:spPr>
          <a:xfrm>
            <a:off x="8661400" y="2057400"/>
            <a:ext cx="1429222" cy="369332"/>
          </a:xfrm>
          <a:prstGeom prst="rect">
            <a:avLst/>
          </a:prstGeom>
          <a:noFill/>
        </p:spPr>
        <p:txBody>
          <a:bodyPr wrap="none" rtlCol="0">
            <a:spAutoFit/>
          </a:bodyPr>
          <a:lstStyle/>
          <a:p>
            <a:r>
              <a:rPr lang="en-US" sz="1800" b="1" dirty="0" smtClean="0">
                <a:latin typeface="Arial"/>
                <a:cs typeface="Arial"/>
              </a:rPr>
              <a:t>Aggressive</a:t>
            </a:r>
            <a:endParaRPr lang="en-US" sz="1800" b="1" dirty="0">
              <a:latin typeface="Arial"/>
              <a:cs typeface="Arial"/>
            </a:endParaRPr>
          </a:p>
        </p:txBody>
      </p:sp>
      <p:sp>
        <p:nvSpPr>
          <p:cNvPr id="20" name="TextBox 19"/>
          <p:cNvSpPr txBox="1"/>
          <p:nvPr/>
        </p:nvSpPr>
        <p:spPr>
          <a:xfrm>
            <a:off x="8585200" y="3048000"/>
            <a:ext cx="1634469" cy="369332"/>
          </a:xfrm>
          <a:prstGeom prst="rect">
            <a:avLst/>
          </a:prstGeom>
          <a:noFill/>
        </p:spPr>
        <p:txBody>
          <a:bodyPr wrap="none" rtlCol="0">
            <a:spAutoFit/>
          </a:bodyPr>
          <a:lstStyle/>
          <a:p>
            <a:r>
              <a:rPr lang="en-US" sz="1800" b="1" dirty="0" smtClean="0">
                <a:latin typeface="Arial"/>
                <a:cs typeface="Arial"/>
              </a:rPr>
              <a:t>Conservative</a:t>
            </a:r>
            <a:endParaRPr lang="en-US" sz="1800" b="1" dirty="0">
              <a:latin typeface="Arial"/>
              <a:cs typeface="Arial"/>
            </a:endParaRPr>
          </a:p>
        </p:txBody>
      </p:sp>
    </p:spTree>
    <p:extLst>
      <p:ext uri="{BB962C8B-B14F-4D97-AF65-F5344CB8AC3E}">
        <p14:creationId xmlns:p14="http://schemas.microsoft.com/office/powerpoint/2010/main" val="4974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834676644"/>
              </p:ext>
            </p:extLst>
          </p:nvPr>
        </p:nvGraphicFramePr>
        <p:xfrm>
          <a:off x="3860800" y="4114800"/>
          <a:ext cx="57912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472550611"/>
              </p:ext>
            </p:extLst>
          </p:nvPr>
        </p:nvGraphicFramePr>
        <p:xfrm>
          <a:off x="203200" y="1295400"/>
          <a:ext cx="5105400" cy="2667000"/>
        </p:xfrm>
        <a:graphic>
          <a:graphicData uri="http://schemas.openxmlformats.org/drawingml/2006/chart">
            <c:chart xmlns:c="http://schemas.openxmlformats.org/drawingml/2006/chart" xmlns:r="http://schemas.openxmlformats.org/officeDocument/2006/relationships" r:id="rId4"/>
          </a:graphicData>
        </a:graphic>
      </p:graphicFrame>
      <p:sp>
        <p:nvSpPr>
          <p:cNvPr id="2457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smtClean="0">
                <a:solidFill>
                  <a:srgbClr val="000000"/>
                </a:solidFill>
                <a:latin typeface="Arial" pitchFamily="34" charset="0"/>
              </a:rPr>
              <a:t>Cost Results</a:t>
            </a:r>
            <a:endParaRPr lang="en-US" sz="3600" dirty="0">
              <a:solidFill>
                <a:srgbClr val="000000"/>
              </a:solidFill>
              <a:latin typeface="Arial" pitchFamily="34" charset="0"/>
            </a:endParaRPr>
          </a:p>
        </p:txBody>
      </p:sp>
      <p:sp>
        <p:nvSpPr>
          <p:cNvPr id="26" name="Slide Number Placeholder 25"/>
          <p:cNvSpPr>
            <a:spLocks noGrp="1"/>
          </p:cNvSpPr>
          <p:nvPr>
            <p:ph type="sldNum" sz="quarter" idx="12"/>
          </p:nvPr>
        </p:nvSpPr>
        <p:spPr/>
        <p:txBody>
          <a:bodyPr/>
          <a:lstStyle/>
          <a:p>
            <a:fld id="{3485A5ED-CA33-4E11-B165-462B1A2A53B1}" type="slidenum">
              <a:rPr lang="en-US" smtClean="0"/>
              <a:pPr/>
              <a:t>12</a:t>
            </a:fld>
            <a:endParaRPr lang="en-US"/>
          </a:p>
        </p:txBody>
      </p:sp>
      <p:sp>
        <p:nvSpPr>
          <p:cNvPr id="36" name="Text Box 4"/>
          <p:cNvSpPr txBox="1">
            <a:spLocks noChangeArrowheads="1"/>
          </p:cNvSpPr>
          <p:nvPr/>
        </p:nvSpPr>
        <p:spPr bwMode="auto">
          <a:xfrm>
            <a:off x="50800" y="4572000"/>
            <a:ext cx="3581400" cy="2631490"/>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Price of fuel is </a:t>
            </a:r>
            <a:r>
              <a:rPr lang="en-US" sz="2000" dirty="0" smtClean="0">
                <a:solidFill>
                  <a:srgbClr val="000000"/>
                </a:solidFill>
                <a:latin typeface="Arial" pitchFamily="34" charset="0"/>
                <a:cs typeface="Arial" pitchFamily="34" charset="0"/>
              </a:rPr>
              <a:t>a major </a:t>
            </a:r>
            <a:r>
              <a:rPr lang="en-US" sz="2000" dirty="0" smtClean="0">
                <a:solidFill>
                  <a:srgbClr val="000000"/>
                </a:solidFill>
                <a:latin typeface="Arial" pitchFamily="34" charset="0"/>
                <a:cs typeface="Arial" pitchFamily="34" charset="0"/>
              </a:rPr>
              <a:t>driver in the future cost of warfare</a:t>
            </a:r>
          </a:p>
          <a:p>
            <a:pPr lvl="1" indent="-342900">
              <a:lnSpc>
                <a:spcPct val="95000"/>
              </a:lnSpc>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Potential 10 fold increase in the cost of rotary aircraft mission over the next 20 years between cost uncertainty and airframe fuel consumption</a:t>
            </a:r>
          </a:p>
        </p:txBody>
      </p:sp>
      <p:sp>
        <p:nvSpPr>
          <p:cNvPr id="37" name="Text Box 4"/>
          <p:cNvSpPr txBox="1">
            <a:spLocks noChangeArrowheads="1"/>
          </p:cNvSpPr>
          <p:nvPr/>
        </p:nvSpPr>
        <p:spPr bwMode="auto">
          <a:xfrm>
            <a:off x="5918200" y="1447800"/>
            <a:ext cx="3962400" cy="2785378"/>
          </a:xfrm>
          <a:prstGeom prst="rect">
            <a:avLst/>
          </a:prstGeom>
          <a:noFill/>
          <a:ln w="9525">
            <a:noFill/>
            <a:miter lim="800000"/>
            <a:headEnd/>
            <a:tailEnd/>
          </a:ln>
          <a:effectLst/>
        </p:spPr>
        <p:txBody>
          <a:bodyPr wrap="square" lIns="0" tIns="0" rIns="0" bIns="0">
            <a:spAutoFit/>
          </a:bodyPr>
          <a:lstStyle/>
          <a:p>
            <a:pPr lvl="1" indent="-342900">
              <a:lnSpc>
                <a:spcPct val="95000"/>
              </a:lnSpc>
              <a:spcBef>
                <a:spcPts val="6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Fuel expenditures by rotary aircraft is only expected to have modest increases over the next 20 years</a:t>
            </a:r>
          </a:p>
          <a:p>
            <a:pPr marL="857250" lvl="2" indent="-285750">
              <a:lnSpc>
                <a:spcPct val="95000"/>
              </a:lnSpc>
              <a:spcBef>
                <a:spcPts val="600"/>
              </a:spcBef>
              <a:buClr>
                <a:srgbClr val="000000"/>
              </a:buClr>
              <a:buSzPct val="80000"/>
              <a:buFont typeface="Courier New" pitchFamily="49" charset="0"/>
              <a:buChar char="o"/>
            </a:pPr>
            <a:r>
              <a:rPr lang="en-US" sz="1600" dirty="0">
                <a:solidFill>
                  <a:srgbClr val="000000"/>
                </a:solidFill>
                <a:latin typeface="Arial" pitchFamily="34" charset="0"/>
              </a:rPr>
              <a:t>2021-2031 a new </a:t>
            </a:r>
            <a:r>
              <a:rPr lang="en-US" sz="1600" dirty="0" smtClean="0">
                <a:solidFill>
                  <a:srgbClr val="000000"/>
                </a:solidFill>
                <a:latin typeface="Arial" pitchFamily="34" charset="0"/>
              </a:rPr>
              <a:t>BLACKHAWK </a:t>
            </a:r>
            <a:r>
              <a:rPr lang="en-US" sz="1600" dirty="0">
                <a:solidFill>
                  <a:srgbClr val="000000"/>
                </a:solidFill>
                <a:latin typeface="Arial" pitchFamily="34" charset="0"/>
              </a:rPr>
              <a:t>and the CH-53K Marine Corps heavy lift </a:t>
            </a:r>
            <a:r>
              <a:rPr lang="en-US" sz="1600" dirty="0" smtClean="0">
                <a:solidFill>
                  <a:srgbClr val="000000"/>
                </a:solidFill>
                <a:latin typeface="Arial" pitchFamily="34" charset="0"/>
              </a:rPr>
              <a:t> phase in with higher fuel consumption than their predecessors</a:t>
            </a:r>
            <a:endParaRPr lang="en-US" sz="1600" dirty="0">
              <a:solidFill>
                <a:srgbClr val="000000"/>
              </a:solidFill>
              <a:latin typeface="Arial" pitchFamily="34" charset="0"/>
            </a:endParaRPr>
          </a:p>
          <a:p>
            <a:pPr lvl="1" indent="-342900">
              <a:lnSpc>
                <a:spcPct val="95000"/>
              </a:lnSpc>
              <a:spcBef>
                <a:spcPts val="600"/>
              </a:spcBef>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p:txBody>
      </p:sp>
      <p:cxnSp>
        <p:nvCxnSpPr>
          <p:cNvPr id="3" name="Straight Connector 2"/>
          <p:cNvCxnSpPr/>
          <p:nvPr/>
        </p:nvCxnSpPr>
        <p:spPr>
          <a:xfrm>
            <a:off x="6070600" y="510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70600" y="5638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70600" y="5257800"/>
            <a:ext cx="266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70600" y="5867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70600" y="6172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70600" y="5943600"/>
            <a:ext cx="2667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223000" y="58674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223000" y="5105400"/>
            <a:ext cx="5080"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299200" y="5105400"/>
            <a:ext cx="768159" cy="276999"/>
          </a:xfrm>
          <a:prstGeom prst="rect">
            <a:avLst/>
          </a:prstGeom>
          <a:noFill/>
        </p:spPr>
        <p:txBody>
          <a:bodyPr wrap="none" rtlCol="0">
            <a:spAutoFit/>
          </a:bodyPr>
          <a:lstStyle/>
          <a:p>
            <a:r>
              <a:rPr lang="en-US" sz="1200" dirty="0" smtClean="0"/>
              <a:t>Projected</a:t>
            </a:r>
            <a:endParaRPr lang="en-US" sz="1200" dirty="0"/>
          </a:p>
        </p:txBody>
      </p:sp>
      <p:sp>
        <p:nvSpPr>
          <p:cNvPr id="38" name="TextBox 37"/>
          <p:cNvSpPr txBox="1"/>
          <p:nvPr/>
        </p:nvSpPr>
        <p:spPr>
          <a:xfrm>
            <a:off x="6299200" y="5805100"/>
            <a:ext cx="768159" cy="276999"/>
          </a:xfrm>
          <a:prstGeom prst="rect">
            <a:avLst/>
          </a:prstGeom>
          <a:noFill/>
        </p:spPr>
        <p:txBody>
          <a:bodyPr wrap="none" rtlCol="0">
            <a:spAutoFit/>
          </a:bodyPr>
          <a:lstStyle/>
          <a:p>
            <a:r>
              <a:rPr lang="en-US" sz="1200" dirty="0" smtClean="0"/>
              <a:t>Projected</a:t>
            </a:r>
            <a:endParaRPr lang="en-US" sz="1200" dirty="0"/>
          </a:p>
        </p:txBody>
      </p:sp>
    </p:spTree>
    <p:extLst>
      <p:ext uri="{BB962C8B-B14F-4D97-AF65-F5344CB8AC3E}">
        <p14:creationId xmlns:p14="http://schemas.microsoft.com/office/powerpoint/2010/main" val="218405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a:stretch>
            <a:fillRect/>
          </a:stretch>
        </p:blipFill>
        <p:spPr bwMode="auto">
          <a:xfrm>
            <a:off x="889000" y="1219200"/>
            <a:ext cx="8118009" cy="4495800"/>
          </a:xfrm>
          <a:prstGeom prst="rect">
            <a:avLst/>
          </a:prstGeom>
          <a:noFill/>
          <a:ln w="9525">
            <a:noFill/>
            <a:miter lim="800000"/>
            <a:headEnd/>
            <a:tailEnd/>
          </a:ln>
          <a:effectLst/>
        </p:spPr>
      </p:pic>
      <p:sp>
        <p:nvSpPr>
          <p:cNvPr id="2457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smtClean="0">
                <a:solidFill>
                  <a:srgbClr val="000000"/>
                </a:solidFill>
                <a:latin typeface="Arial" pitchFamily="34" charset="0"/>
              </a:rPr>
              <a:t>Cost Results</a:t>
            </a:r>
            <a:endParaRPr lang="en-US" sz="3600" dirty="0">
              <a:solidFill>
                <a:srgbClr val="000000"/>
              </a:solidFill>
              <a:latin typeface="Arial" pitchFamily="34" charset="0"/>
            </a:endParaRPr>
          </a:p>
        </p:txBody>
      </p:sp>
      <p:sp>
        <p:nvSpPr>
          <p:cNvPr id="16" name="Slide Number Placeholder 15"/>
          <p:cNvSpPr>
            <a:spLocks noGrp="1"/>
          </p:cNvSpPr>
          <p:nvPr>
            <p:ph type="sldNum" sz="quarter" idx="12"/>
          </p:nvPr>
        </p:nvSpPr>
        <p:spPr/>
        <p:txBody>
          <a:bodyPr/>
          <a:lstStyle/>
          <a:p>
            <a:fld id="{3485A5ED-CA33-4E11-B165-462B1A2A53B1}" type="slidenum">
              <a:rPr lang="en-US" smtClean="0"/>
              <a:pPr/>
              <a:t>13</a:t>
            </a:fld>
            <a:endParaRPr lang="en-US" dirty="0"/>
          </a:p>
        </p:txBody>
      </p:sp>
      <p:sp>
        <p:nvSpPr>
          <p:cNvPr id="19" name="TextBox 18"/>
          <p:cNvSpPr txBox="1"/>
          <p:nvPr/>
        </p:nvSpPr>
        <p:spPr>
          <a:xfrm>
            <a:off x="8585200" y="4198203"/>
            <a:ext cx="1600200" cy="830997"/>
          </a:xfrm>
          <a:prstGeom prst="rect">
            <a:avLst/>
          </a:prstGeom>
          <a:noFill/>
        </p:spPr>
        <p:txBody>
          <a:bodyPr wrap="square" rtlCol="0">
            <a:spAutoFit/>
          </a:bodyPr>
          <a:lstStyle/>
          <a:p>
            <a:pPr algn="ctr"/>
            <a:r>
              <a:rPr lang="en-US" sz="1600" b="1" dirty="0" smtClean="0">
                <a:latin typeface="Arial" pitchFamily="34" charset="0"/>
                <a:cs typeface="Arial" pitchFamily="34" charset="0"/>
              </a:rPr>
              <a:t>2011 </a:t>
            </a:r>
          </a:p>
          <a:p>
            <a:pPr algn="ctr"/>
            <a:r>
              <a:rPr lang="en-US" sz="1600" b="1" dirty="0" smtClean="0">
                <a:latin typeface="Arial" pitchFamily="34" charset="0"/>
                <a:cs typeface="Arial" pitchFamily="34" charset="0"/>
              </a:rPr>
              <a:t>3% Inflation over 20 Years</a:t>
            </a:r>
          </a:p>
        </p:txBody>
      </p:sp>
      <p:sp>
        <p:nvSpPr>
          <p:cNvPr id="20" name="TextBox 19"/>
          <p:cNvSpPr txBox="1"/>
          <p:nvPr/>
        </p:nvSpPr>
        <p:spPr>
          <a:xfrm>
            <a:off x="8851900" y="2579868"/>
            <a:ext cx="914400" cy="369332"/>
          </a:xfrm>
          <a:prstGeom prst="rect">
            <a:avLst/>
          </a:prstGeom>
          <a:noFill/>
        </p:spPr>
        <p:txBody>
          <a:bodyPr wrap="square" rtlCol="0">
            <a:spAutoFit/>
          </a:bodyPr>
          <a:lstStyle/>
          <a:p>
            <a:pPr algn="ctr"/>
            <a:r>
              <a:rPr lang="en-US" sz="1800" b="1" dirty="0" smtClean="0">
                <a:latin typeface="Arial" pitchFamily="34" charset="0"/>
                <a:cs typeface="Arial" pitchFamily="34" charset="0"/>
              </a:rPr>
              <a:t>2031</a:t>
            </a:r>
            <a:endParaRPr lang="en-US" sz="1800" b="1" dirty="0">
              <a:latin typeface="Arial" pitchFamily="34" charset="0"/>
              <a:cs typeface="Arial" pitchFamily="34" charset="0"/>
            </a:endParaRPr>
          </a:p>
        </p:txBody>
      </p:sp>
      <p:sp>
        <p:nvSpPr>
          <p:cNvPr id="21" name="TextBox 20"/>
          <p:cNvSpPr txBox="1"/>
          <p:nvPr/>
        </p:nvSpPr>
        <p:spPr>
          <a:xfrm>
            <a:off x="8851900" y="3558800"/>
            <a:ext cx="914400" cy="369332"/>
          </a:xfrm>
          <a:prstGeom prst="rect">
            <a:avLst/>
          </a:prstGeom>
          <a:noFill/>
        </p:spPr>
        <p:txBody>
          <a:bodyPr wrap="square" rtlCol="0">
            <a:spAutoFit/>
          </a:bodyPr>
          <a:lstStyle/>
          <a:p>
            <a:pPr algn="ctr"/>
            <a:r>
              <a:rPr lang="en-US" sz="1800" b="1" dirty="0" smtClean="0">
                <a:latin typeface="Arial" pitchFamily="34" charset="0"/>
                <a:cs typeface="Arial" pitchFamily="34" charset="0"/>
              </a:rPr>
              <a:t>2021</a:t>
            </a:r>
            <a:endParaRPr lang="en-US" sz="1800" b="1" dirty="0">
              <a:latin typeface="Arial" pitchFamily="34" charset="0"/>
              <a:cs typeface="Arial" pitchFamily="34" charset="0"/>
            </a:endParaRPr>
          </a:p>
        </p:txBody>
      </p:sp>
      <p:cxnSp>
        <p:nvCxnSpPr>
          <p:cNvPr id="22" name="Straight Connector 21"/>
          <p:cNvCxnSpPr>
            <a:stCxn id="25" idx="5"/>
          </p:cNvCxnSpPr>
          <p:nvPr/>
        </p:nvCxnSpPr>
        <p:spPr>
          <a:xfrm>
            <a:off x="8271435" y="4259075"/>
            <a:ext cx="618565" cy="160525"/>
          </a:xfrm>
          <a:prstGeom prst="line">
            <a:avLst/>
          </a:prstGeom>
        </p:spPr>
        <p:style>
          <a:lnRef idx="1">
            <a:schemeClr val="dk1"/>
          </a:lnRef>
          <a:fillRef idx="0">
            <a:schemeClr val="dk1"/>
          </a:fillRef>
          <a:effectRef idx="0">
            <a:schemeClr val="dk1"/>
          </a:effectRef>
          <a:fontRef idx="minor">
            <a:schemeClr val="tx1"/>
          </a:fontRef>
        </p:style>
      </p:cxnSp>
      <p:sp>
        <p:nvSpPr>
          <p:cNvPr id="24" name="Text Box 4"/>
          <p:cNvSpPr txBox="1">
            <a:spLocks noChangeArrowheads="1"/>
          </p:cNvSpPr>
          <p:nvPr/>
        </p:nvSpPr>
        <p:spPr bwMode="auto">
          <a:xfrm>
            <a:off x="431800" y="5757106"/>
            <a:ext cx="9525000" cy="1634294"/>
          </a:xfrm>
          <a:prstGeom prst="rect">
            <a:avLst/>
          </a:prstGeom>
          <a:noFill/>
          <a:ln w="9525">
            <a:noFill/>
            <a:miter lim="800000"/>
            <a:headEnd/>
            <a:tailEnd/>
          </a:ln>
          <a:effectLst/>
        </p:spPr>
        <p:txBody>
          <a:bodyPr wrap="square" lIns="0" tIns="0" rIns="0" bIns="0">
            <a:spAutoFit/>
          </a:bodyPr>
          <a:lstStyle/>
          <a:p>
            <a:pPr lvl="1" indent="-342900">
              <a:lnSpc>
                <a:spcPct val="95000"/>
              </a:lnSpc>
              <a:spcBef>
                <a:spcPts val="600"/>
              </a:spcBef>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Dramatic increase in the cost of fuel over the next 20 years outpaces inflation</a:t>
            </a:r>
          </a:p>
          <a:p>
            <a:pPr lvl="1" indent="-342900">
              <a:lnSpc>
                <a:spcPct val="95000"/>
              </a:lnSpc>
              <a:spcBef>
                <a:spcPts val="600"/>
              </a:spcBef>
              <a:buClr>
                <a:srgbClr val="000000"/>
              </a:buClr>
              <a:buSzPct val="100000"/>
              <a:buFont typeface="Wingdings" pitchFamily="2" charset="2"/>
              <a:buChar char="§"/>
            </a:pPr>
            <a:r>
              <a:rPr lang="en-US" sz="2000" dirty="0" err="1" smtClean="0">
                <a:solidFill>
                  <a:srgbClr val="000000"/>
                </a:solidFill>
                <a:latin typeface="Arial" pitchFamily="34" charset="0"/>
                <a:cs typeface="Arial" pitchFamily="34" charset="0"/>
              </a:rPr>
              <a:t>DoD</a:t>
            </a:r>
            <a:r>
              <a:rPr lang="en-US" sz="2000" dirty="0" smtClean="0">
                <a:solidFill>
                  <a:srgbClr val="000000"/>
                </a:solidFill>
                <a:latin typeface="Arial" pitchFamily="34" charset="0"/>
                <a:cs typeface="Arial" pitchFamily="34" charset="0"/>
              </a:rPr>
              <a:t> is already taking cost and energy savings initiatives to begin tackling this problem</a:t>
            </a:r>
          </a:p>
          <a:p>
            <a:pPr marL="857250" lvl="2" indent="-285750">
              <a:lnSpc>
                <a:spcPct val="95000"/>
              </a:lnSpc>
              <a:spcBef>
                <a:spcPts val="600"/>
              </a:spcBef>
              <a:buClr>
                <a:srgbClr val="000000"/>
              </a:buClr>
              <a:buSzPct val="80000"/>
              <a:buFont typeface="Courier New" pitchFamily="49" charset="0"/>
              <a:buChar char="o"/>
            </a:pPr>
            <a:r>
              <a:rPr lang="en-US" sz="1800" dirty="0" smtClean="0">
                <a:solidFill>
                  <a:srgbClr val="000000"/>
                </a:solidFill>
                <a:latin typeface="Arial" pitchFamily="34" charset="0"/>
                <a:cs typeface="Arial" pitchFamily="34" charset="0"/>
              </a:rPr>
              <a:t>Acquisition process beginning to incorporate the need for fuel savings</a:t>
            </a:r>
          </a:p>
          <a:p>
            <a:pPr marL="857250" lvl="2" indent="-285750">
              <a:lnSpc>
                <a:spcPct val="95000"/>
              </a:lnSpc>
              <a:spcBef>
                <a:spcPts val="600"/>
              </a:spcBef>
              <a:buClr>
                <a:srgbClr val="000000"/>
              </a:buClr>
              <a:buSzPct val="80000"/>
              <a:buFont typeface="Courier New" pitchFamily="49" charset="0"/>
              <a:buChar char="o"/>
            </a:pPr>
            <a:r>
              <a:rPr lang="en-US" sz="1800" dirty="0" smtClean="0">
                <a:solidFill>
                  <a:srgbClr val="000000"/>
                </a:solidFill>
                <a:latin typeface="Arial" pitchFamily="34" charset="0"/>
                <a:cs typeface="Arial" pitchFamily="34" charset="0"/>
              </a:rPr>
              <a:t>Including burdened cost of fuel in Analysis of Alternatives (</a:t>
            </a:r>
            <a:r>
              <a:rPr lang="en-US" sz="1800" dirty="0" err="1" smtClean="0">
                <a:solidFill>
                  <a:srgbClr val="000000"/>
                </a:solidFill>
                <a:latin typeface="Arial" pitchFamily="34" charset="0"/>
                <a:cs typeface="Arial" pitchFamily="34" charset="0"/>
              </a:rPr>
              <a:t>AoA</a:t>
            </a:r>
            <a:r>
              <a:rPr lang="en-US" sz="1800" dirty="0" smtClean="0">
                <a:solidFill>
                  <a:srgbClr val="000000"/>
                </a:solidFill>
                <a:latin typeface="Arial" pitchFamily="34" charset="0"/>
                <a:cs typeface="Arial" pitchFamily="34" charset="0"/>
              </a:rPr>
              <a:t>)</a:t>
            </a:r>
          </a:p>
        </p:txBody>
      </p:sp>
      <p:sp>
        <p:nvSpPr>
          <p:cNvPr id="25" name="Freeform 24"/>
          <p:cNvSpPr/>
          <p:nvPr/>
        </p:nvSpPr>
        <p:spPr>
          <a:xfrm>
            <a:off x="2032000" y="2209800"/>
            <a:ext cx="6629400" cy="2667000"/>
          </a:xfrm>
          <a:custGeom>
            <a:avLst/>
            <a:gdLst>
              <a:gd name="connsiteX0" fmla="*/ 0 w 6477000"/>
              <a:gd name="connsiteY0" fmla="*/ 2590800 h 2590800"/>
              <a:gd name="connsiteX1" fmla="*/ 219075 w 6477000"/>
              <a:gd name="connsiteY1" fmla="*/ 2581275 h 2590800"/>
              <a:gd name="connsiteX2" fmla="*/ 1314450 w 6477000"/>
              <a:gd name="connsiteY2" fmla="*/ 2495550 h 2590800"/>
              <a:gd name="connsiteX3" fmla="*/ 1562100 w 6477000"/>
              <a:gd name="connsiteY3" fmla="*/ 2381250 h 2590800"/>
              <a:gd name="connsiteX4" fmla="*/ 5372100 w 6477000"/>
              <a:gd name="connsiteY4" fmla="*/ 2114550 h 2590800"/>
              <a:gd name="connsiteX5" fmla="*/ 6096000 w 6477000"/>
              <a:gd name="connsiteY5" fmla="*/ 1990725 h 2590800"/>
              <a:gd name="connsiteX6" fmla="*/ 6477000 w 6477000"/>
              <a:gd name="connsiteY6" fmla="*/ 1847850 h 2590800"/>
              <a:gd name="connsiteX7" fmla="*/ 6372225 w 6477000"/>
              <a:gd name="connsiteY7" fmla="*/ 0 h 2590800"/>
              <a:gd name="connsiteX8" fmla="*/ 6029325 w 6477000"/>
              <a:gd name="connsiteY8" fmla="*/ 371475 h 2590800"/>
              <a:gd name="connsiteX9" fmla="*/ 5467350 w 6477000"/>
              <a:gd name="connsiteY9" fmla="*/ 600075 h 2590800"/>
              <a:gd name="connsiteX10" fmla="*/ 3886200 w 6477000"/>
              <a:gd name="connsiteY10" fmla="*/ 819150 h 2590800"/>
              <a:gd name="connsiteX11" fmla="*/ 2143125 w 6477000"/>
              <a:gd name="connsiteY11" fmla="*/ 1066800 h 2590800"/>
              <a:gd name="connsiteX12" fmla="*/ 1552575 w 6477000"/>
              <a:gd name="connsiteY12" fmla="*/ 1247775 h 2590800"/>
              <a:gd name="connsiteX13" fmla="*/ 1238250 w 6477000"/>
              <a:gd name="connsiteY13" fmla="*/ 1733550 h 2590800"/>
              <a:gd name="connsiteX14" fmla="*/ 276225 w 6477000"/>
              <a:gd name="connsiteY14" fmla="*/ 2152650 h 2590800"/>
              <a:gd name="connsiteX15" fmla="*/ 19050 w 6477000"/>
              <a:gd name="connsiteY15" fmla="*/ 2533650 h 2590800"/>
              <a:gd name="connsiteX16" fmla="*/ 0 w 6477000"/>
              <a:gd name="connsiteY16"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77000" h="2590800">
                <a:moveTo>
                  <a:pt x="0" y="2590800"/>
                </a:moveTo>
                <a:lnTo>
                  <a:pt x="219075" y="2581275"/>
                </a:lnTo>
                <a:lnTo>
                  <a:pt x="1314450" y="2495550"/>
                </a:lnTo>
                <a:lnTo>
                  <a:pt x="1562100" y="2381250"/>
                </a:lnTo>
                <a:lnTo>
                  <a:pt x="5372100" y="2114550"/>
                </a:lnTo>
                <a:lnTo>
                  <a:pt x="6096000" y="1990725"/>
                </a:lnTo>
                <a:lnTo>
                  <a:pt x="6477000" y="1847850"/>
                </a:lnTo>
                <a:lnTo>
                  <a:pt x="6372225" y="0"/>
                </a:lnTo>
                <a:lnTo>
                  <a:pt x="6029325" y="371475"/>
                </a:lnTo>
                <a:lnTo>
                  <a:pt x="5467350" y="600075"/>
                </a:lnTo>
                <a:lnTo>
                  <a:pt x="3886200" y="819150"/>
                </a:lnTo>
                <a:lnTo>
                  <a:pt x="2143125" y="1066800"/>
                </a:lnTo>
                <a:lnTo>
                  <a:pt x="1552575" y="1247775"/>
                </a:lnTo>
                <a:lnTo>
                  <a:pt x="1238250" y="1733550"/>
                </a:lnTo>
                <a:lnTo>
                  <a:pt x="276225" y="2152650"/>
                </a:lnTo>
                <a:lnTo>
                  <a:pt x="19050" y="2533650"/>
                </a:lnTo>
                <a:lnTo>
                  <a:pt x="0" y="2590800"/>
                </a:lnTo>
                <a:close/>
              </a:path>
            </a:pathLst>
          </a:custGeom>
          <a:solidFill>
            <a:srgbClr val="FFC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Brace 25"/>
          <p:cNvSpPr/>
          <p:nvPr/>
        </p:nvSpPr>
        <p:spPr>
          <a:xfrm>
            <a:off x="8585200" y="2187200"/>
            <a:ext cx="304800" cy="1066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28" name="Right Brace 27"/>
          <p:cNvSpPr/>
          <p:nvPr/>
        </p:nvSpPr>
        <p:spPr>
          <a:xfrm>
            <a:off x="8585200" y="3482600"/>
            <a:ext cx="304800" cy="533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23" name="TextBox 22"/>
          <p:cNvSpPr txBox="1"/>
          <p:nvPr/>
        </p:nvSpPr>
        <p:spPr>
          <a:xfrm>
            <a:off x="1727200" y="3025400"/>
            <a:ext cx="19050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2</a:t>
            </a:r>
            <a:r>
              <a:rPr lang="el-GR" sz="1600" dirty="0" smtClean="0">
                <a:latin typeface="Arial" pitchFamily="34" charset="0"/>
                <a:cs typeface="Arial" pitchFamily="34" charset="0"/>
              </a:rPr>
              <a:t>σ</a:t>
            </a:r>
            <a:r>
              <a:rPr lang="en-US" sz="1600" dirty="0" smtClean="0">
                <a:latin typeface="Arial" pitchFamily="34" charset="0"/>
                <a:cs typeface="Arial" pitchFamily="34" charset="0"/>
              </a:rPr>
              <a:t> Standard Deviation Shown</a:t>
            </a:r>
          </a:p>
        </p:txBody>
      </p:sp>
      <p:cxnSp>
        <p:nvCxnSpPr>
          <p:cNvPr id="27" name="Straight Connector 26"/>
          <p:cNvCxnSpPr/>
          <p:nvPr/>
        </p:nvCxnSpPr>
        <p:spPr>
          <a:xfrm>
            <a:off x="2870200" y="3558800"/>
            <a:ext cx="457200" cy="228600"/>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7061200" y="4572000"/>
            <a:ext cx="914400" cy="369332"/>
          </a:xfrm>
          <a:prstGeom prst="rect">
            <a:avLst/>
          </a:prstGeom>
          <a:noFill/>
        </p:spPr>
        <p:txBody>
          <a:bodyPr wrap="square" rtlCol="0">
            <a:spAutoFit/>
          </a:bodyPr>
          <a:lstStyle/>
          <a:p>
            <a:pPr algn="ctr"/>
            <a:r>
              <a:rPr lang="en-US" sz="1800" b="1" dirty="0" smtClean="0">
                <a:latin typeface="Arial" pitchFamily="34" charset="0"/>
                <a:cs typeface="Arial" pitchFamily="34" charset="0"/>
              </a:rPr>
              <a:t>2011</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val="21666663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802734257"/>
              </p:ext>
            </p:extLst>
          </p:nvPr>
        </p:nvGraphicFramePr>
        <p:xfrm>
          <a:off x="2260600" y="1295400"/>
          <a:ext cx="7467600" cy="6096000"/>
        </p:xfrm>
        <a:graphic>
          <a:graphicData uri="http://schemas.openxmlformats.org/drawingml/2006/table">
            <a:tbl>
              <a:tblPr firstRow="1" bandRow="1">
                <a:tableStyleId>{793D81CF-94F2-401A-BA57-92F5A7B2D0C5}</a:tableStyleId>
              </a:tblPr>
              <a:tblGrid>
                <a:gridCol w="2514600"/>
                <a:gridCol w="2362200"/>
                <a:gridCol w="2590800"/>
              </a:tblGrid>
              <a:tr h="2811059">
                <a:tc>
                  <a:txBody>
                    <a:bodyPr/>
                    <a:lstStyle/>
                    <a:p>
                      <a:pPr algn="ctr"/>
                      <a:r>
                        <a:rPr lang="en-US" sz="1200" dirty="0" smtClean="0">
                          <a:latin typeface="Arial"/>
                          <a:cs typeface="Arial"/>
                        </a:rPr>
                        <a:t>Optimum Rotor Speed</a:t>
                      </a:r>
                    </a:p>
                    <a:p>
                      <a:pPr algn="l">
                        <a:buFont typeface="Arial"/>
                        <a:buChar char="•"/>
                      </a:pPr>
                      <a:r>
                        <a:rPr lang="en-US" sz="1200" dirty="0" smtClean="0">
                          <a:latin typeface="Arial"/>
                          <a:cs typeface="Arial"/>
                        </a:rPr>
                        <a:t> </a:t>
                      </a:r>
                      <a:r>
                        <a:rPr lang="en-US" sz="1200" b="0" dirty="0" smtClean="0">
                          <a:latin typeface="Arial"/>
                          <a:cs typeface="Arial"/>
                        </a:rPr>
                        <a:t>Improves rotor efficiency</a:t>
                      </a:r>
                    </a:p>
                    <a:p>
                      <a:pPr algn="l">
                        <a:buFont typeface="Arial"/>
                        <a:buChar char="•"/>
                      </a:pPr>
                      <a:r>
                        <a:rPr lang="en-US" sz="1200" b="0" baseline="0" dirty="0" smtClean="0">
                          <a:latin typeface="Arial"/>
                          <a:cs typeface="Arial"/>
                        </a:rPr>
                        <a:t> Available today</a:t>
                      </a:r>
                    </a:p>
                    <a:p>
                      <a:pPr algn="l">
                        <a:buFont typeface="Arial"/>
                        <a:buChar char="•"/>
                      </a:pPr>
                      <a:r>
                        <a:rPr lang="en-US" sz="1200" b="0" baseline="0" dirty="0" smtClean="0">
                          <a:latin typeface="Arial"/>
                          <a:cs typeface="Arial"/>
                        </a:rPr>
                        <a:t> Boeing proprietary</a:t>
                      </a:r>
                    </a:p>
                    <a:p>
                      <a:pPr algn="ctr">
                        <a:buFont typeface="Arial"/>
                        <a:buChar char="•"/>
                      </a:pPr>
                      <a:endParaRPr lang="en-US" sz="1200" baseline="0" dirty="0" smtClean="0">
                        <a:latin typeface="Arial"/>
                        <a:cs typeface="Arial"/>
                      </a:endParaRPr>
                    </a:p>
                    <a:p>
                      <a:pPr algn="ctr">
                        <a:buFont typeface="Arial"/>
                        <a:buChar char="•"/>
                      </a:pPr>
                      <a:endParaRPr lang="en-US" sz="1200" baseline="0" dirty="0" smtClean="0">
                        <a:latin typeface="Arial"/>
                        <a:cs typeface="Arial"/>
                      </a:endParaRPr>
                    </a:p>
                    <a:p>
                      <a:pPr algn="ctr">
                        <a:buFont typeface="Arial"/>
                        <a:buChar char="•"/>
                      </a:pPr>
                      <a:endParaRPr lang="en-US" sz="1200" baseline="0" dirty="0" smtClean="0">
                        <a:latin typeface="Arial"/>
                        <a:cs typeface="Arial"/>
                      </a:endParaRPr>
                    </a:p>
                    <a:p>
                      <a:pPr algn="ctr">
                        <a:buFont typeface="Arial"/>
                        <a:buChar char="•"/>
                      </a:pPr>
                      <a:endParaRPr lang="en-US" sz="1200" b="0" dirty="0">
                        <a:latin typeface="Arial"/>
                        <a:cs typeface="Arial"/>
                      </a:endParaRPr>
                    </a:p>
                  </a:txBody>
                  <a:tcPr/>
                </a:tc>
                <a:tc>
                  <a:txBody>
                    <a:bodyPr/>
                    <a:lstStyle/>
                    <a:p>
                      <a:pPr algn="ctr"/>
                      <a:r>
                        <a:rPr lang="en-US" sz="1200" dirty="0" smtClean="0">
                          <a:latin typeface="Arial"/>
                          <a:cs typeface="Arial"/>
                        </a:rPr>
                        <a:t>Light Materials</a:t>
                      </a:r>
                    </a:p>
                    <a:p>
                      <a:pPr marL="171450" indent="-171450" algn="l">
                        <a:buFont typeface="Arial" pitchFamily="34" charset="0"/>
                        <a:buChar char="•"/>
                      </a:pPr>
                      <a:r>
                        <a:rPr lang="en-US" sz="1200" b="0" dirty="0" smtClean="0">
                          <a:latin typeface="Arial"/>
                          <a:cs typeface="Arial"/>
                        </a:rPr>
                        <a:t> Lower airframe and engine weight</a:t>
                      </a:r>
                    </a:p>
                    <a:p>
                      <a:pPr marL="171450" indent="-171450" algn="l">
                        <a:buFont typeface="Arial" pitchFamily="34" charset="0"/>
                        <a:buChar char="•"/>
                      </a:pPr>
                      <a:r>
                        <a:rPr lang="en-US" sz="1200" b="0" dirty="0" smtClean="0">
                          <a:latin typeface="Arial"/>
                          <a:cs typeface="Arial"/>
                        </a:rPr>
                        <a:t>Available today</a:t>
                      </a:r>
                    </a:p>
                    <a:p>
                      <a:pPr marL="171450" indent="-171450" algn="l">
                        <a:buFont typeface="Arial" pitchFamily="34" charset="0"/>
                        <a:buChar char="•"/>
                      </a:pPr>
                      <a:r>
                        <a:rPr lang="en-US" sz="1200" b="0" dirty="0" smtClean="0">
                          <a:latin typeface="Arial"/>
                          <a:cs typeface="Arial"/>
                        </a:rPr>
                        <a:t> Sikorsky</a:t>
                      </a:r>
                      <a:endParaRPr lang="en-US" sz="1200" b="0" dirty="0">
                        <a:latin typeface="Arial"/>
                        <a:cs typeface="Arial"/>
                      </a:endParaRPr>
                    </a:p>
                  </a:txBody>
                  <a:tcPr/>
                </a:tc>
                <a:tc>
                  <a:txBody>
                    <a:bodyPr/>
                    <a:lstStyle/>
                    <a:p>
                      <a:pPr algn="ctr"/>
                      <a:r>
                        <a:rPr lang="en-US" sz="1200" dirty="0" smtClean="0">
                          <a:latin typeface="Arial"/>
                          <a:cs typeface="Arial"/>
                        </a:rPr>
                        <a:t>Hybrid Diesel-Electric Propulsion System</a:t>
                      </a:r>
                    </a:p>
                    <a:p>
                      <a:pPr algn="l">
                        <a:buFont typeface="Arial"/>
                        <a:buChar char="•"/>
                      </a:pPr>
                      <a:r>
                        <a:rPr lang="en-US" sz="1200" b="0" dirty="0" smtClean="0">
                          <a:latin typeface="Arial"/>
                          <a:cs typeface="Arial"/>
                        </a:rPr>
                        <a:t> Utilization</a:t>
                      </a:r>
                      <a:r>
                        <a:rPr lang="en-US" sz="1200" b="0" baseline="0" dirty="0" smtClean="0">
                          <a:latin typeface="Arial"/>
                          <a:cs typeface="Arial"/>
                        </a:rPr>
                        <a:t> of different sources</a:t>
                      </a:r>
                    </a:p>
                    <a:p>
                      <a:pPr algn="l">
                        <a:buFont typeface="Arial"/>
                        <a:buChar char="•"/>
                      </a:pPr>
                      <a:r>
                        <a:rPr lang="en-US" sz="1200" b="0" baseline="0" dirty="0" smtClean="0">
                          <a:latin typeface="Arial"/>
                          <a:cs typeface="Arial"/>
                        </a:rPr>
                        <a:t> 2020</a:t>
                      </a:r>
                    </a:p>
                    <a:p>
                      <a:pPr algn="l">
                        <a:buFont typeface="Arial"/>
                        <a:buChar char="•"/>
                      </a:pPr>
                      <a:r>
                        <a:rPr lang="en-US" sz="1200" b="0" baseline="0" dirty="0" smtClean="0">
                          <a:latin typeface="Arial"/>
                          <a:cs typeface="Arial"/>
                        </a:rPr>
                        <a:t> EADS</a:t>
                      </a:r>
                      <a:endParaRPr lang="en-US" sz="1200" b="0" dirty="0">
                        <a:latin typeface="Arial"/>
                        <a:cs typeface="Arial"/>
                      </a:endParaRPr>
                    </a:p>
                  </a:txBody>
                  <a:tcPr/>
                </a:tc>
              </a:tr>
              <a:tr h="3284941">
                <a:tc>
                  <a:txBody>
                    <a:bodyPr/>
                    <a:lstStyle/>
                    <a:p>
                      <a:pPr algn="ctr"/>
                      <a:r>
                        <a:rPr lang="en-US" sz="1200" b="1" dirty="0" smtClean="0">
                          <a:latin typeface="Arial"/>
                          <a:cs typeface="Arial"/>
                        </a:rPr>
                        <a:t>Algal </a:t>
                      </a:r>
                      <a:r>
                        <a:rPr lang="en-US" sz="1200" b="1" dirty="0" err="1" smtClean="0">
                          <a:latin typeface="Arial"/>
                          <a:cs typeface="Arial"/>
                        </a:rPr>
                        <a:t>Biofuel</a:t>
                      </a:r>
                      <a:endParaRPr lang="en-US" sz="1200" b="1" dirty="0" smtClean="0">
                        <a:latin typeface="Arial"/>
                        <a:cs typeface="Arial"/>
                      </a:endParaRPr>
                    </a:p>
                    <a:p>
                      <a:pPr marL="171450" indent="-171450" algn="l">
                        <a:buFont typeface="Arial" pitchFamily="34" charset="0"/>
                        <a:buChar char="•"/>
                      </a:pPr>
                      <a:r>
                        <a:rPr lang="en-US" sz="1200" dirty="0" smtClean="0">
                          <a:latin typeface="Arial"/>
                          <a:cs typeface="Arial"/>
                        </a:rPr>
                        <a:t>Direct replacement for JP-8 military fuel</a:t>
                      </a:r>
                    </a:p>
                    <a:p>
                      <a:pPr marL="171450" indent="-171450" algn="l">
                        <a:buFont typeface="Arial" pitchFamily="34" charset="0"/>
                        <a:buChar char="•"/>
                      </a:pPr>
                      <a:r>
                        <a:rPr lang="en-US" sz="1200" dirty="0" smtClean="0">
                          <a:latin typeface="Arial"/>
                          <a:cs typeface="Arial"/>
                        </a:rPr>
                        <a:t>2015</a:t>
                      </a:r>
                    </a:p>
                    <a:p>
                      <a:pPr algn="ctr"/>
                      <a:endParaRPr lang="en-US" sz="1200" b="0" dirty="0">
                        <a:latin typeface="Arial"/>
                        <a:cs typeface="Arial"/>
                      </a:endParaRPr>
                    </a:p>
                  </a:txBody>
                  <a:tcPr/>
                </a:tc>
                <a:tc>
                  <a:txBody>
                    <a:bodyPr/>
                    <a:lstStyle/>
                    <a:p>
                      <a:pPr algn="ctr"/>
                      <a:r>
                        <a:rPr lang="en-US" sz="1200" b="1" dirty="0" smtClean="0">
                          <a:latin typeface="Arial"/>
                          <a:cs typeface="Arial"/>
                        </a:rPr>
                        <a:t>Electricity</a:t>
                      </a:r>
                    </a:p>
                    <a:p>
                      <a:pPr algn="l">
                        <a:buFont typeface="Arial"/>
                        <a:buChar char="•"/>
                      </a:pPr>
                      <a:r>
                        <a:rPr lang="en-US" sz="1200" baseline="0" dirty="0" smtClean="0">
                          <a:latin typeface="Arial"/>
                          <a:cs typeface="Arial"/>
                        </a:rPr>
                        <a:t>  Facilitates driveshaft removal</a:t>
                      </a:r>
                    </a:p>
                    <a:p>
                      <a:pPr algn="l">
                        <a:buFont typeface="Arial"/>
                        <a:buChar char="•"/>
                      </a:pPr>
                      <a:r>
                        <a:rPr lang="en-US" sz="1200" baseline="0" dirty="0" smtClean="0">
                          <a:latin typeface="Arial"/>
                          <a:cs typeface="Arial"/>
                        </a:rPr>
                        <a:t>  2025</a:t>
                      </a:r>
                    </a:p>
                    <a:p>
                      <a:pPr algn="l">
                        <a:buFont typeface="Arial"/>
                        <a:buChar char="•"/>
                      </a:pPr>
                      <a:r>
                        <a:rPr lang="en-US" sz="1200" baseline="0" dirty="0" smtClean="0">
                          <a:latin typeface="Arial"/>
                          <a:cs typeface="Arial"/>
                        </a:rPr>
                        <a:t> Sikorsky</a:t>
                      </a:r>
                    </a:p>
                    <a:p>
                      <a:pPr algn="ctr">
                        <a:buFont typeface="Arial"/>
                        <a:buChar char="•"/>
                      </a:pPr>
                      <a:endParaRPr lang="en-US" sz="1200" dirty="0">
                        <a:latin typeface="Arial"/>
                        <a:cs typeface="Arial"/>
                      </a:endParaRPr>
                    </a:p>
                  </a:txBody>
                  <a:tcPr/>
                </a:tc>
                <a:tc>
                  <a:txBody>
                    <a:bodyPr/>
                    <a:lstStyle/>
                    <a:p>
                      <a:pPr algn="ctr"/>
                      <a:r>
                        <a:rPr lang="en-US" sz="1200" b="1" dirty="0" smtClean="0">
                          <a:latin typeface="Arial"/>
                          <a:cs typeface="Arial"/>
                        </a:rPr>
                        <a:t>Hydrogen</a:t>
                      </a:r>
                      <a:r>
                        <a:rPr lang="en-US" sz="1200" b="1" baseline="0" dirty="0" smtClean="0">
                          <a:latin typeface="Arial"/>
                          <a:cs typeface="Arial"/>
                        </a:rPr>
                        <a:t> Fuel Cells</a:t>
                      </a:r>
                    </a:p>
                    <a:p>
                      <a:pPr marL="171450" indent="-171450" algn="l">
                        <a:buFont typeface="Arial" pitchFamily="34" charset="0"/>
                        <a:buChar char="•"/>
                      </a:pPr>
                      <a:r>
                        <a:rPr lang="en-US" sz="1200" baseline="0" dirty="0" smtClean="0">
                          <a:latin typeface="Arial"/>
                          <a:cs typeface="Arial"/>
                        </a:rPr>
                        <a:t> Significant power output to weight ratio</a:t>
                      </a:r>
                    </a:p>
                    <a:p>
                      <a:pPr marL="171450" indent="-171450" algn="l">
                        <a:buFont typeface="Arial" pitchFamily="34" charset="0"/>
                        <a:buChar char="•"/>
                      </a:pPr>
                      <a:r>
                        <a:rPr lang="en-US" sz="1200" baseline="0" dirty="0" smtClean="0">
                          <a:latin typeface="Arial"/>
                          <a:cs typeface="Arial"/>
                        </a:rPr>
                        <a:t>2030+</a:t>
                      </a:r>
                    </a:p>
                    <a:p>
                      <a:pPr marL="171450" indent="-171450" algn="l">
                        <a:buFont typeface="Arial" pitchFamily="34" charset="0"/>
                        <a:buChar char="•"/>
                      </a:pPr>
                      <a:r>
                        <a:rPr lang="en-US" sz="1200" baseline="0" dirty="0" smtClean="0">
                          <a:latin typeface="Arial"/>
                          <a:cs typeface="Arial"/>
                        </a:rPr>
                        <a:t>United </a:t>
                      </a:r>
                      <a:r>
                        <a:rPr lang="en-US" sz="1200" baseline="0" dirty="0" smtClean="0">
                          <a:latin typeface="Arial"/>
                          <a:cs typeface="Arial"/>
                        </a:rPr>
                        <a:t>Technologies </a:t>
                      </a:r>
                      <a:r>
                        <a:rPr lang="en-US" sz="1200" baseline="0" dirty="0" smtClean="0">
                          <a:latin typeface="Arial"/>
                          <a:cs typeface="Arial"/>
                        </a:rPr>
                        <a:t>Corp.</a:t>
                      </a:r>
                    </a:p>
                    <a:p>
                      <a:pPr algn="ctr">
                        <a:buFont typeface="Arial"/>
                        <a:buChar char="•"/>
                      </a:pPr>
                      <a:endParaRPr lang="en-US" sz="1200" b="1" dirty="0">
                        <a:latin typeface="Arial"/>
                        <a:cs typeface="Arial"/>
                      </a:endParaRPr>
                    </a:p>
                  </a:txBody>
                  <a:tcPr/>
                </a:tc>
              </a:tr>
            </a:tbl>
          </a:graphicData>
        </a:graphic>
      </p:graphicFrame>
      <p:sp>
        <p:nvSpPr>
          <p:cNvPr id="14337" name="Rectangle 1"/>
          <p:cNvSpPr>
            <a:spLocks noGrp="1" noChangeArrowheads="1"/>
          </p:cNvSpPr>
          <p:nvPr>
            <p:ph type="ctrTitle"/>
          </p:nvPr>
        </p:nvSpPr>
        <p:spPr>
          <a:xfrm>
            <a:off x="584200" y="0"/>
            <a:ext cx="9448800" cy="1066800"/>
          </a:xfrm>
        </p:spPr>
        <p:txBody>
          <a:bodyPr lIns="0" tIns="0" rIns="0" bIns="0"/>
          <a:lstStyle/>
          <a:p>
            <a:pPr>
              <a:lnSpc>
                <a:spcPct val="95000"/>
              </a:lnSpc>
            </a:pPr>
            <a:r>
              <a:rPr lang="en-US" sz="3600" dirty="0" smtClean="0">
                <a:solidFill>
                  <a:srgbClr val="000000"/>
                </a:solidFill>
                <a:latin typeface="Arial" pitchFamily="34" charset="0"/>
              </a:rPr>
              <a:t>Alternate Technologies</a:t>
            </a:r>
            <a:r>
              <a:rPr lang="en-US" sz="3600" dirty="0">
                <a:solidFill>
                  <a:srgbClr val="000000"/>
                </a:solidFill>
                <a:latin typeface="Arial" pitchFamily="34" charset="0"/>
              </a:rPr>
              <a:t> </a:t>
            </a:r>
            <a:r>
              <a:rPr lang="en-US" sz="3600" dirty="0" smtClean="0">
                <a:solidFill>
                  <a:srgbClr val="000000"/>
                </a:solidFill>
                <a:latin typeface="Arial" pitchFamily="34" charset="0"/>
              </a:rPr>
              <a:t/>
            </a:r>
            <a:br>
              <a:rPr lang="en-US" sz="3600" dirty="0" smtClean="0">
                <a:solidFill>
                  <a:srgbClr val="000000"/>
                </a:solidFill>
                <a:latin typeface="Arial" pitchFamily="34" charset="0"/>
              </a:rPr>
            </a:br>
            <a:r>
              <a:rPr lang="en-US" sz="3600" dirty="0" smtClean="0">
                <a:solidFill>
                  <a:srgbClr val="000000"/>
                </a:solidFill>
                <a:latin typeface="Arial" pitchFamily="34" charset="0"/>
              </a:rPr>
              <a:t>and Designs</a:t>
            </a:r>
            <a:endParaRPr lang="en-US" sz="3600" dirty="0">
              <a:solidFill>
                <a:srgbClr val="000000"/>
              </a:solidFill>
              <a:latin typeface="Arial" pitchFamily="34" charset="0"/>
            </a:endParaRPr>
          </a:p>
        </p:txBody>
      </p:sp>
      <p:pic>
        <p:nvPicPr>
          <p:cNvPr id="22" name="Picture 21" descr="algae5.jpg"/>
          <p:cNvPicPr>
            <a:picLocks noChangeAspect="1"/>
          </p:cNvPicPr>
          <p:nvPr/>
        </p:nvPicPr>
        <p:blipFill>
          <a:blip r:embed="rId3" cstate="print"/>
          <a:stretch>
            <a:fillRect/>
          </a:stretch>
        </p:blipFill>
        <p:spPr>
          <a:xfrm>
            <a:off x="2413000" y="5333999"/>
            <a:ext cx="2133600" cy="1422400"/>
          </a:xfrm>
          <a:prstGeom prst="rect">
            <a:avLst/>
          </a:prstGeom>
        </p:spPr>
      </p:pic>
      <p:pic>
        <p:nvPicPr>
          <p:cNvPr id="23" name="Picture 22" descr="EADS-Hybrid-Helicopter.jpg"/>
          <p:cNvPicPr>
            <a:picLocks noChangeAspect="1"/>
          </p:cNvPicPr>
          <p:nvPr/>
        </p:nvPicPr>
        <p:blipFill>
          <a:blip r:embed="rId4" cstate="print"/>
          <a:stretch>
            <a:fillRect/>
          </a:stretch>
        </p:blipFill>
        <p:spPr>
          <a:xfrm>
            <a:off x="7289800" y="2514599"/>
            <a:ext cx="2314314" cy="1447800"/>
          </a:xfrm>
          <a:prstGeom prst="rect">
            <a:avLst/>
          </a:prstGeom>
        </p:spPr>
      </p:pic>
      <p:pic>
        <p:nvPicPr>
          <p:cNvPr id="25" name="Picture 24" descr="SLF07-00691-219_lg.jpg"/>
          <p:cNvPicPr>
            <a:picLocks noChangeAspect="1"/>
          </p:cNvPicPr>
          <p:nvPr/>
        </p:nvPicPr>
        <p:blipFill>
          <a:blip r:embed="rId5" cstate="print"/>
          <a:stretch>
            <a:fillRect/>
          </a:stretch>
        </p:blipFill>
        <p:spPr>
          <a:xfrm>
            <a:off x="2413000" y="2438399"/>
            <a:ext cx="2247900" cy="1498600"/>
          </a:xfrm>
          <a:prstGeom prst="rect">
            <a:avLst/>
          </a:prstGeom>
        </p:spPr>
      </p:pic>
      <p:pic>
        <p:nvPicPr>
          <p:cNvPr id="26" name="Picture 25" descr="ts.jpg"/>
          <p:cNvPicPr>
            <a:picLocks noChangeAspect="1"/>
          </p:cNvPicPr>
          <p:nvPr/>
        </p:nvPicPr>
        <p:blipFill>
          <a:blip r:embed="rId6" cstate="print"/>
          <a:stretch>
            <a:fillRect/>
          </a:stretch>
        </p:blipFill>
        <p:spPr>
          <a:xfrm>
            <a:off x="4851400" y="2514599"/>
            <a:ext cx="2181905" cy="1437490"/>
          </a:xfrm>
          <a:prstGeom prst="rect">
            <a:avLst/>
          </a:prstGeom>
        </p:spPr>
      </p:pic>
      <p:pic>
        <p:nvPicPr>
          <p:cNvPr id="28" name="Picture 27" descr="sikorskyprojectfirefly-2.jpg"/>
          <p:cNvPicPr>
            <a:picLocks noChangeAspect="1"/>
          </p:cNvPicPr>
          <p:nvPr/>
        </p:nvPicPr>
        <p:blipFill>
          <a:blip r:embed="rId7" cstate="print"/>
          <a:stretch>
            <a:fillRect/>
          </a:stretch>
        </p:blipFill>
        <p:spPr>
          <a:xfrm>
            <a:off x="4851401" y="5333999"/>
            <a:ext cx="2182622" cy="1295400"/>
          </a:xfrm>
          <a:prstGeom prst="rect">
            <a:avLst/>
          </a:prstGeom>
        </p:spPr>
      </p:pic>
      <p:pic>
        <p:nvPicPr>
          <p:cNvPr id="29" name="Picture 28" descr="hfcimages.jpg"/>
          <p:cNvPicPr>
            <a:picLocks noChangeAspect="1"/>
          </p:cNvPicPr>
          <p:nvPr/>
        </p:nvPicPr>
        <p:blipFill>
          <a:blip r:embed="rId8" cstate="print"/>
          <a:stretch>
            <a:fillRect/>
          </a:stretch>
        </p:blipFill>
        <p:spPr>
          <a:xfrm>
            <a:off x="7213600" y="5333999"/>
            <a:ext cx="2464594" cy="1143000"/>
          </a:xfrm>
          <a:prstGeom prst="rect">
            <a:avLst/>
          </a:prstGeom>
        </p:spPr>
      </p:pic>
      <p:sp>
        <p:nvSpPr>
          <p:cNvPr id="11" name="Slide Number Placeholder 10"/>
          <p:cNvSpPr>
            <a:spLocks noGrp="1"/>
          </p:cNvSpPr>
          <p:nvPr>
            <p:ph type="sldNum" sz="quarter" idx="12"/>
          </p:nvPr>
        </p:nvSpPr>
        <p:spPr/>
        <p:txBody>
          <a:bodyPr/>
          <a:lstStyle/>
          <a:p>
            <a:fld id="{3485A5ED-CA33-4E11-B165-462B1A2A53B1}" type="slidenum">
              <a:rPr lang="en-US" smtClean="0"/>
              <a:pPr/>
              <a:t>14</a:t>
            </a:fld>
            <a:endParaRPr lang="en-US"/>
          </a:p>
        </p:txBody>
      </p:sp>
      <p:sp>
        <p:nvSpPr>
          <p:cNvPr id="2" name="TextBox 1"/>
          <p:cNvSpPr txBox="1"/>
          <p:nvPr/>
        </p:nvSpPr>
        <p:spPr>
          <a:xfrm>
            <a:off x="508000" y="2286000"/>
            <a:ext cx="1524000" cy="457200"/>
          </a:xfrm>
          <a:prstGeom prst="rect">
            <a:avLst/>
          </a:prstGeom>
          <a:noFill/>
        </p:spPr>
        <p:txBody>
          <a:bodyPr wrap="square" rtlCol="0">
            <a:spAutoFit/>
          </a:bodyPr>
          <a:lstStyle/>
          <a:p>
            <a:r>
              <a:rPr lang="en-US" dirty="0" smtClean="0">
                <a:latin typeface="Arial"/>
                <a:cs typeface="Arial"/>
              </a:rPr>
              <a:t>Design</a:t>
            </a:r>
            <a:endParaRPr lang="en-US" dirty="0">
              <a:latin typeface="Arial"/>
              <a:cs typeface="Arial"/>
            </a:endParaRPr>
          </a:p>
        </p:txBody>
      </p:sp>
      <p:sp>
        <p:nvSpPr>
          <p:cNvPr id="12" name="TextBox 11"/>
          <p:cNvSpPr txBox="1"/>
          <p:nvPr/>
        </p:nvSpPr>
        <p:spPr>
          <a:xfrm>
            <a:off x="127000" y="5562600"/>
            <a:ext cx="2057400" cy="830997"/>
          </a:xfrm>
          <a:prstGeom prst="rect">
            <a:avLst/>
          </a:prstGeom>
          <a:noFill/>
        </p:spPr>
        <p:txBody>
          <a:bodyPr wrap="square" rtlCol="0">
            <a:spAutoFit/>
          </a:bodyPr>
          <a:lstStyle/>
          <a:p>
            <a:r>
              <a:rPr lang="en-US" dirty="0" smtClean="0">
                <a:latin typeface="Arial"/>
                <a:cs typeface="Arial"/>
              </a:rPr>
              <a:t>Alternate </a:t>
            </a:r>
            <a:r>
              <a:rPr lang="en-US" dirty="0" smtClean="0">
                <a:latin typeface="Arial"/>
                <a:cs typeface="Arial"/>
              </a:rPr>
              <a:t>Technologies</a:t>
            </a:r>
            <a:endParaRPr lang="en-US"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smtClean="0">
                <a:solidFill>
                  <a:srgbClr val="000000"/>
                </a:solidFill>
                <a:latin typeface="Arial" pitchFamily="34" charset="0"/>
              </a:rPr>
              <a:t>% Savings </a:t>
            </a:r>
            <a:r>
              <a:rPr lang="en-US" sz="3600" dirty="0">
                <a:solidFill>
                  <a:srgbClr val="000000"/>
                </a:solidFill>
                <a:latin typeface="Arial" pitchFamily="34" charset="0"/>
              </a:rPr>
              <a:t>i</a:t>
            </a:r>
            <a:r>
              <a:rPr lang="en-US" sz="3600" dirty="0" smtClean="0">
                <a:solidFill>
                  <a:srgbClr val="000000"/>
                </a:solidFill>
                <a:latin typeface="Arial" pitchFamily="34" charset="0"/>
              </a:rPr>
              <a:t>n Fuel Consumption</a:t>
            </a:r>
            <a:endParaRPr lang="en-US" sz="3600" dirty="0">
              <a:solidFill>
                <a:srgbClr val="000000"/>
              </a:solidFill>
              <a:latin typeface="Arial" pitchFamily="34" charset="0"/>
            </a:endParaRPr>
          </a:p>
        </p:txBody>
      </p:sp>
      <p:sp>
        <p:nvSpPr>
          <p:cNvPr id="11" name="Slide Number Placeholder 10"/>
          <p:cNvSpPr>
            <a:spLocks noGrp="1"/>
          </p:cNvSpPr>
          <p:nvPr>
            <p:ph type="sldNum" sz="quarter" idx="12"/>
          </p:nvPr>
        </p:nvSpPr>
        <p:spPr/>
        <p:txBody>
          <a:bodyPr/>
          <a:lstStyle/>
          <a:p>
            <a:fld id="{3485A5ED-CA33-4E11-B165-462B1A2A53B1}" type="slidenum">
              <a:rPr lang="en-US" smtClean="0"/>
              <a:pPr/>
              <a:t>15</a:t>
            </a:fld>
            <a:endParaRPr lang="en-US"/>
          </a:p>
        </p:txBody>
      </p:sp>
      <p:graphicFrame>
        <p:nvGraphicFramePr>
          <p:cNvPr id="12" name="Chart 11"/>
          <p:cNvGraphicFramePr/>
          <p:nvPr>
            <p:extLst>
              <p:ext uri="{D42A27DB-BD31-4B8C-83A1-F6EECF244321}">
                <p14:modId xmlns:p14="http://schemas.microsoft.com/office/powerpoint/2010/main" val="1553779052"/>
              </p:ext>
            </p:extLst>
          </p:nvPr>
        </p:nvGraphicFramePr>
        <p:xfrm>
          <a:off x="355600" y="1828800"/>
          <a:ext cx="9296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9400" y="1752600"/>
            <a:ext cx="4851400" cy="400110"/>
          </a:xfrm>
          <a:prstGeom prst="rect">
            <a:avLst/>
          </a:prstGeom>
          <a:noFill/>
        </p:spPr>
        <p:txBody>
          <a:bodyPr wrap="square" rtlCol="0">
            <a:spAutoFit/>
          </a:bodyPr>
          <a:lstStyle/>
          <a:p>
            <a:pPr algn="ctr"/>
            <a:r>
              <a:rPr lang="en-US" sz="2000" b="1" dirty="0" smtClean="0">
                <a:latin typeface="Arial"/>
                <a:cs typeface="Arial"/>
              </a:rPr>
              <a:t>Alternate Technologies</a:t>
            </a:r>
            <a:endParaRPr lang="en-US" sz="2000" b="1" dirty="0">
              <a:latin typeface="Arial"/>
              <a:cs typeface="Arial"/>
            </a:endParaRPr>
          </a:p>
        </p:txBody>
      </p:sp>
      <p:sp>
        <p:nvSpPr>
          <p:cNvPr id="3" name="TextBox 2"/>
          <p:cNvSpPr txBox="1"/>
          <p:nvPr/>
        </p:nvSpPr>
        <p:spPr>
          <a:xfrm>
            <a:off x="7137400" y="5791200"/>
            <a:ext cx="2209800" cy="461665"/>
          </a:xfrm>
          <a:prstGeom prst="rect">
            <a:avLst/>
          </a:prstGeom>
          <a:noFill/>
        </p:spPr>
        <p:txBody>
          <a:bodyPr wrap="square" rtlCol="0">
            <a:spAutoFit/>
          </a:bodyPr>
          <a:lstStyle/>
          <a:p>
            <a:r>
              <a:rPr lang="en-US" sz="1200" dirty="0" smtClean="0"/>
              <a:t>Large uncertainty / unknown efficiency data</a:t>
            </a:r>
            <a:endParaRPr lang="en-US" sz="1200" dirty="0"/>
          </a:p>
        </p:txBody>
      </p:sp>
      <p:cxnSp>
        <p:nvCxnSpPr>
          <p:cNvPr id="5" name="Straight Connector 4"/>
          <p:cNvCxnSpPr>
            <a:endCxn id="3" idx="1"/>
          </p:cNvCxnSpPr>
          <p:nvPr/>
        </p:nvCxnSpPr>
        <p:spPr>
          <a:xfrm>
            <a:off x="6756400" y="5943600"/>
            <a:ext cx="381000" cy="784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2331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1346200" y="228600"/>
            <a:ext cx="7924800" cy="685801"/>
          </a:xfrm>
        </p:spPr>
        <p:txBody>
          <a:bodyPr lIns="0" tIns="0" rIns="0" bIns="0"/>
          <a:lstStyle/>
          <a:p>
            <a:pPr>
              <a:lnSpc>
                <a:spcPct val="95000"/>
              </a:lnSpc>
            </a:pPr>
            <a:r>
              <a:rPr lang="en-US" sz="3600" dirty="0" smtClean="0">
                <a:solidFill>
                  <a:srgbClr val="000000"/>
                </a:solidFill>
                <a:latin typeface="Arial" pitchFamily="34" charset="0"/>
              </a:rPr>
              <a:t> Technology Maximum Sensitivity</a:t>
            </a:r>
            <a:endParaRPr lang="en-US" sz="3600" dirty="0">
              <a:solidFill>
                <a:srgbClr val="000000"/>
              </a:solidFill>
              <a:latin typeface="Arial" pitchFamily="34" charset="0"/>
            </a:endParaRPr>
          </a:p>
        </p:txBody>
      </p:sp>
      <p:sp>
        <p:nvSpPr>
          <p:cNvPr id="11" name="Slide Number Placeholder 10"/>
          <p:cNvSpPr>
            <a:spLocks noGrp="1"/>
          </p:cNvSpPr>
          <p:nvPr>
            <p:ph type="sldNum" sz="quarter" idx="12"/>
          </p:nvPr>
        </p:nvSpPr>
        <p:spPr/>
        <p:txBody>
          <a:bodyPr/>
          <a:lstStyle/>
          <a:p>
            <a:fld id="{3485A5ED-CA33-4E11-B165-462B1A2A53B1}" type="slidenum">
              <a:rPr lang="en-US" smtClean="0"/>
              <a:pPr/>
              <a:t>16</a:t>
            </a:fld>
            <a:endParaRPr lang="en-US"/>
          </a:p>
        </p:txBody>
      </p:sp>
      <p:graphicFrame>
        <p:nvGraphicFramePr>
          <p:cNvPr id="5" name="Chart 4"/>
          <p:cNvGraphicFramePr/>
          <p:nvPr>
            <p:extLst>
              <p:ext uri="{D42A27DB-BD31-4B8C-83A1-F6EECF244321}">
                <p14:modId xmlns:p14="http://schemas.microsoft.com/office/powerpoint/2010/main" val="475349371"/>
              </p:ext>
            </p:extLst>
          </p:nvPr>
        </p:nvGraphicFramePr>
        <p:xfrm>
          <a:off x="279400" y="1219200"/>
          <a:ext cx="96012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504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3485A5ED-CA33-4E11-B165-462B1A2A53B1}" type="slidenum">
              <a:rPr lang="en-US" smtClean="0"/>
              <a:pPr/>
              <a:t>17</a:t>
            </a:fld>
            <a:endParaRPr lang="en-US"/>
          </a:p>
        </p:txBody>
      </p:sp>
      <p:graphicFrame>
        <p:nvGraphicFramePr>
          <p:cNvPr id="6" name="Chart 5"/>
          <p:cNvGraphicFramePr/>
          <p:nvPr>
            <p:extLst>
              <p:ext uri="{D42A27DB-BD31-4B8C-83A1-F6EECF244321}">
                <p14:modId xmlns:p14="http://schemas.microsoft.com/office/powerpoint/2010/main" val="3812126093"/>
              </p:ext>
            </p:extLst>
          </p:nvPr>
        </p:nvGraphicFramePr>
        <p:xfrm>
          <a:off x="279400" y="1219200"/>
          <a:ext cx="96012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
          <p:cNvSpPr txBox="1">
            <a:spLocks noChangeArrowheads="1"/>
          </p:cNvSpPr>
          <p:nvPr/>
        </p:nvSpPr>
        <p:spPr bwMode="auto">
          <a:xfrm>
            <a:off x="1727200" y="152400"/>
            <a:ext cx="7226300" cy="8302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Arial" pitchFamily="34" charset="0"/>
                <a:ea typeface="+mj-ea"/>
                <a:cs typeface="+mj-cs"/>
              </a:rPr>
              <a:t>Technology </a:t>
            </a:r>
            <a:r>
              <a:rPr lang="en-US" sz="3600" kern="0" dirty="0" smtClean="0">
                <a:solidFill>
                  <a:srgbClr val="000000"/>
                </a:solidFill>
                <a:latin typeface="Arial" pitchFamily="34" charset="0"/>
                <a:ea typeface="+mj-ea"/>
                <a:cs typeface="+mj-cs"/>
              </a:rPr>
              <a:t>Minimum Sensitivity</a:t>
            </a:r>
            <a:endParaRPr kumimoji="0" lang="en-US" sz="3600" b="0" i="0" u="none" strike="noStrike" kern="0" cap="none" spc="0" normalizeH="0" baseline="0" noProof="0" dirty="0">
              <a:ln>
                <a:noFill/>
              </a:ln>
              <a:solidFill>
                <a:srgbClr val="000000"/>
              </a:solidFill>
              <a:effectLst/>
              <a:uLnTx/>
              <a:uFillTx/>
              <a:latin typeface="Arial" pitchFamily="34" charset="0"/>
              <a:ea typeface="+mj-ea"/>
              <a:cs typeface="+mj-cs"/>
            </a:endParaRPr>
          </a:p>
        </p:txBody>
      </p:sp>
    </p:spTree>
    <p:extLst>
      <p:ext uri="{BB962C8B-B14F-4D97-AF65-F5344CB8AC3E}">
        <p14:creationId xmlns:p14="http://schemas.microsoft.com/office/powerpoint/2010/main" val="22043229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1346200" y="76200"/>
            <a:ext cx="7226300" cy="830262"/>
          </a:xfrm>
        </p:spPr>
        <p:txBody>
          <a:bodyPr lIns="0" tIns="0" rIns="0" bIns="0"/>
          <a:lstStyle/>
          <a:p>
            <a:pPr>
              <a:lnSpc>
                <a:spcPct val="95000"/>
              </a:lnSpc>
            </a:pPr>
            <a:r>
              <a:rPr lang="en-US" sz="3600" dirty="0" smtClean="0">
                <a:solidFill>
                  <a:srgbClr val="000000"/>
                </a:solidFill>
                <a:latin typeface="Arial" pitchFamily="34" charset="0"/>
              </a:rPr>
              <a:t>Insights</a:t>
            </a:r>
            <a:endParaRPr lang="en-US" sz="3600" dirty="0">
              <a:solidFill>
                <a:srgbClr val="000000"/>
              </a:solidFill>
              <a:latin typeface="Arial" pitchFamily="34" charset="0"/>
            </a:endParaRPr>
          </a:p>
        </p:txBody>
      </p:sp>
      <p:sp>
        <p:nvSpPr>
          <p:cNvPr id="24580" name="Text Box 4"/>
          <p:cNvSpPr txBox="1">
            <a:spLocks noChangeArrowheads="1"/>
          </p:cNvSpPr>
          <p:nvPr/>
        </p:nvSpPr>
        <p:spPr bwMode="auto">
          <a:xfrm>
            <a:off x="431800" y="1447800"/>
            <a:ext cx="9188450" cy="5557931"/>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000" b="1" dirty="0" smtClean="0">
                <a:solidFill>
                  <a:srgbClr val="000000"/>
                </a:solidFill>
                <a:latin typeface="Arial" pitchFamily="34" charset="0"/>
                <a:cs typeface="Arial" pitchFamily="34" charset="0"/>
              </a:rPr>
              <a:t>There </a:t>
            </a:r>
            <a:r>
              <a:rPr lang="en-US" sz="2000" b="1" dirty="0" smtClean="0">
                <a:solidFill>
                  <a:srgbClr val="FF0000"/>
                </a:solidFill>
                <a:latin typeface="Arial" pitchFamily="34" charset="0"/>
                <a:cs typeface="Arial" pitchFamily="34" charset="0"/>
              </a:rPr>
              <a:t>will</a:t>
            </a:r>
            <a:r>
              <a:rPr lang="en-US" sz="2000" b="1" dirty="0" smtClean="0">
                <a:solidFill>
                  <a:srgbClr val="000000"/>
                </a:solidFill>
                <a:latin typeface="Arial" pitchFamily="34" charset="0"/>
                <a:cs typeface="Arial" pitchFamily="34" charset="0"/>
              </a:rPr>
              <a:t> be impacts to military operations in the next 20 years due to the rising cost of fuel</a:t>
            </a:r>
            <a:endParaRPr lang="en-US" sz="2000" dirty="0" smtClean="0">
              <a:latin typeface="Arial" pitchFamily="34" charset="0"/>
              <a:cs typeface="Arial" pitchFamily="34" charset="0"/>
            </a:endParaRPr>
          </a:p>
          <a:p>
            <a:pPr lvl="1" indent="-342900">
              <a:lnSpc>
                <a:spcPct val="95000"/>
              </a:lnSpc>
              <a:buClr>
                <a:srgbClr val="000000"/>
              </a:buClr>
              <a:buSzPct val="100000"/>
            </a:pPr>
            <a:endParaRPr lang="en-US" sz="2000" dirty="0" smtClean="0">
              <a:latin typeface="Arial" pitchFamily="34" charset="0"/>
              <a:cs typeface="Arial" pitchFamily="34" charset="0"/>
            </a:endParaRPr>
          </a:p>
          <a:p>
            <a:pPr lvl="1" indent="-342900">
              <a:lnSpc>
                <a:spcPct val="95000"/>
              </a:lnSpc>
              <a:buClr>
                <a:srgbClr val="000000"/>
              </a:buClr>
              <a:buSzPct val="100000"/>
            </a:pPr>
            <a:endParaRPr lang="en-US" sz="2000" dirty="0" smtClean="0">
              <a:latin typeface="Arial" pitchFamily="34" charset="0"/>
              <a:cs typeface="Arial" pitchFamily="34" charset="0"/>
            </a:endParaRPr>
          </a:p>
          <a:p>
            <a:pPr lvl="1" indent="-342900">
              <a:lnSpc>
                <a:spcPct val="95000"/>
              </a:lnSpc>
              <a:buClr>
                <a:srgbClr val="000000"/>
              </a:buClr>
              <a:buSzPct val="100000"/>
            </a:pPr>
            <a:endParaRPr lang="en-US" sz="2000" dirty="0" smtClean="0">
              <a:latin typeface="Arial" pitchFamily="34" charset="0"/>
              <a:cs typeface="Arial" pitchFamily="34" charset="0"/>
            </a:endParaRPr>
          </a:p>
          <a:p>
            <a:pPr lvl="1" indent="-342900">
              <a:lnSpc>
                <a:spcPct val="95000"/>
              </a:lnSpc>
              <a:buClr>
                <a:srgbClr val="000000"/>
              </a:buClr>
              <a:buSzPct val="100000"/>
            </a:pPr>
            <a:endParaRPr lang="en-US" sz="2000" dirty="0" smtClean="0">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Sikorsky must have emphasis on increased </a:t>
            </a:r>
            <a:r>
              <a:rPr lang="en-US" sz="2000" dirty="0">
                <a:solidFill>
                  <a:srgbClr val="000000"/>
                </a:solidFill>
                <a:latin typeface="Arial" pitchFamily="34" charset="0"/>
                <a:cs typeface="Arial" pitchFamily="34" charset="0"/>
              </a:rPr>
              <a:t>r</a:t>
            </a:r>
            <a:r>
              <a:rPr lang="en-US" sz="2000" dirty="0" smtClean="0">
                <a:solidFill>
                  <a:srgbClr val="000000"/>
                </a:solidFill>
                <a:latin typeface="Arial" pitchFamily="34" charset="0"/>
                <a:cs typeface="Arial" pitchFamily="34" charset="0"/>
              </a:rPr>
              <a:t>otorcraft fuel </a:t>
            </a:r>
            <a:r>
              <a:rPr lang="en-US" sz="2000" dirty="0" smtClean="0">
                <a:solidFill>
                  <a:srgbClr val="000000"/>
                </a:solidFill>
                <a:latin typeface="Arial" pitchFamily="34" charset="0"/>
                <a:cs typeface="Arial" pitchFamily="34" charset="0"/>
              </a:rPr>
              <a:t>efficiency</a:t>
            </a:r>
            <a:endParaRPr lang="en-US" sz="20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2000" dirty="0" smtClean="0">
                <a:solidFill>
                  <a:srgbClr val="000000"/>
                </a:solidFill>
                <a:latin typeface="Arial" pitchFamily="34" charset="0"/>
                <a:cs typeface="Arial" pitchFamily="34" charset="0"/>
              </a:rPr>
              <a:t>Consider combinations of alternate technologies</a:t>
            </a:r>
          </a:p>
          <a:p>
            <a:pPr marL="857250" lvl="2" indent="-285750">
              <a:lnSpc>
                <a:spcPct val="95000"/>
              </a:lnSpc>
              <a:buClr>
                <a:srgbClr val="000000"/>
              </a:buClr>
              <a:buSzPct val="80000"/>
              <a:buFont typeface="Courier New" pitchFamily="49" charset="0"/>
              <a:buChar char="o"/>
            </a:pPr>
            <a:r>
              <a:rPr lang="en-US" sz="2000" dirty="0" smtClean="0">
                <a:solidFill>
                  <a:srgbClr val="000000"/>
                </a:solidFill>
                <a:latin typeface="Arial" pitchFamily="34" charset="0"/>
                <a:cs typeface="Arial" pitchFamily="34" charset="0"/>
              </a:rPr>
              <a:t>Understand that application of any technology is time-consuming, cost-intensive</a:t>
            </a:r>
          </a:p>
          <a:p>
            <a:pPr marL="857250" lvl="2" indent="-285750">
              <a:lnSpc>
                <a:spcPct val="95000"/>
              </a:lnSpc>
              <a:buClr>
                <a:srgbClr val="000000"/>
              </a:buClr>
              <a:buSzPct val="80000"/>
              <a:buFont typeface="Courier New" pitchFamily="49" charset="0"/>
              <a:buChar char="o"/>
            </a:pPr>
            <a:endParaRPr lang="en-US" sz="2000" dirty="0" smtClean="0">
              <a:solidFill>
                <a:srgbClr val="000000"/>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3485A5ED-CA33-4E11-B165-462B1A2A53B1}" type="slidenum">
              <a:rPr lang="en-US" smtClean="0"/>
              <a:pPr/>
              <a:t>18</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25109451"/>
              </p:ext>
            </p:extLst>
          </p:nvPr>
        </p:nvGraphicFramePr>
        <p:xfrm>
          <a:off x="1955800" y="2667000"/>
          <a:ext cx="6248400" cy="259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a:latin typeface="Arial"/>
                <a:cs typeface="Arial"/>
              </a:rPr>
              <a:t>Investment-Worthy </a:t>
            </a:r>
            <a:r>
              <a:rPr lang="en-US" sz="3600" dirty="0" smtClean="0">
                <a:latin typeface="Arial"/>
                <a:cs typeface="Arial"/>
              </a:rPr>
              <a:t>Technology</a:t>
            </a:r>
            <a:endParaRPr lang="en-US" sz="3600" dirty="0">
              <a:solidFill>
                <a:srgbClr val="000000"/>
              </a:solidFill>
              <a:latin typeface="Arial"/>
              <a:cs typeface="Arial"/>
            </a:endParaRPr>
          </a:p>
        </p:txBody>
      </p:sp>
      <p:sp>
        <p:nvSpPr>
          <p:cNvPr id="5" name="Slide Number Placeholder 4"/>
          <p:cNvSpPr>
            <a:spLocks noGrp="1"/>
          </p:cNvSpPr>
          <p:nvPr>
            <p:ph type="sldNum" sz="quarter" idx="12"/>
          </p:nvPr>
        </p:nvSpPr>
        <p:spPr/>
        <p:txBody>
          <a:bodyPr/>
          <a:lstStyle/>
          <a:p>
            <a:fld id="{3485A5ED-CA33-4E11-B165-462B1A2A53B1}" type="slidenum">
              <a:rPr lang="en-US" smtClean="0"/>
              <a:pPr/>
              <a:t>19</a:t>
            </a:fld>
            <a:endParaRPr lang="en-US"/>
          </a:p>
        </p:txBody>
      </p:sp>
      <p:graphicFrame>
        <p:nvGraphicFramePr>
          <p:cNvPr id="6" name="Diagram 5"/>
          <p:cNvGraphicFramePr/>
          <p:nvPr>
            <p:extLst>
              <p:ext uri="{D42A27DB-BD31-4B8C-83A1-F6EECF244321}">
                <p14:modId xmlns:p14="http://schemas.microsoft.com/office/powerpoint/2010/main" val="3996839539"/>
              </p:ext>
            </p:extLst>
          </p:nvPr>
        </p:nvGraphicFramePr>
        <p:xfrm>
          <a:off x="508000" y="838200"/>
          <a:ext cx="8991599"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098800" y="1447800"/>
            <a:ext cx="3886200" cy="461665"/>
          </a:xfrm>
          <a:prstGeom prst="rect">
            <a:avLst/>
          </a:prstGeom>
          <a:noFill/>
        </p:spPr>
        <p:txBody>
          <a:bodyPr wrap="square" rtlCol="0">
            <a:spAutoFit/>
          </a:bodyPr>
          <a:lstStyle/>
          <a:p>
            <a:r>
              <a:rPr lang="en-US" dirty="0" smtClean="0">
                <a:latin typeface="Arial"/>
                <a:cs typeface="Arial"/>
              </a:rPr>
              <a:t>Timeline of Technologies</a:t>
            </a:r>
            <a:endParaRPr lang="en-US" dirty="0">
              <a:latin typeface="Arial"/>
              <a:cs typeface="Arial"/>
            </a:endParaRPr>
          </a:p>
        </p:txBody>
      </p:sp>
      <p:pic>
        <p:nvPicPr>
          <p:cNvPr id="7" name="Picture 6" descr="algae5.jpg"/>
          <p:cNvPicPr>
            <a:picLocks noChangeAspect="1"/>
          </p:cNvPicPr>
          <p:nvPr/>
        </p:nvPicPr>
        <p:blipFill>
          <a:blip r:embed="rId8" cstate="print"/>
          <a:stretch>
            <a:fillRect/>
          </a:stretch>
        </p:blipFill>
        <p:spPr>
          <a:xfrm>
            <a:off x="4089400" y="5638800"/>
            <a:ext cx="1752600" cy="1168400"/>
          </a:xfrm>
          <a:prstGeom prst="rect">
            <a:avLst/>
          </a:prstGeom>
        </p:spPr>
      </p:pic>
      <p:pic>
        <p:nvPicPr>
          <p:cNvPr id="9" name="Picture 8" descr="EADS-Hybrid-Helicopter.jpg"/>
          <p:cNvPicPr>
            <a:picLocks noChangeAspect="1"/>
          </p:cNvPicPr>
          <p:nvPr/>
        </p:nvPicPr>
        <p:blipFill>
          <a:blip r:embed="rId9" cstate="print"/>
          <a:stretch>
            <a:fillRect/>
          </a:stretch>
        </p:blipFill>
        <p:spPr>
          <a:xfrm>
            <a:off x="5994400" y="5638800"/>
            <a:ext cx="1705285" cy="1066800"/>
          </a:xfrm>
          <a:prstGeom prst="rect">
            <a:avLst/>
          </a:prstGeom>
        </p:spPr>
      </p:pic>
      <p:pic>
        <p:nvPicPr>
          <p:cNvPr id="10" name="Picture 9" descr="SLF07-00691-219_lg.jpg"/>
          <p:cNvPicPr>
            <a:picLocks noChangeAspect="1"/>
          </p:cNvPicPr>
          <p:nvPr/>
        </p:nvPicPr>
        <p:blipFill>
          <a:blip r:embed="rId10" cstate="print"/>
          <a:stretch>
            <a:fillRect/>
          </a:stretch>
        </p:blipFill>
        <p:spPr>
          <a:xfrm>
            <a:off x="584200" y="5638800"/>
            <a:ext cx="1600200" cy="1066800"/>
          </a:xfrm>
          <a:prstGeom prst="rect">
            <a:avLst/>
          </a:prstGeom>
        </p:spPr>
      </p:pic>
      <p:pic>
        <p:nvPicPr>
          <p:cNvPr id="11" name="Picture 10" descr="ts.jpg"/>
          <p:cNvPicPr>
            <a:picLocks noChangeAspect="1"/>
          </p:cNvPicPr>
          <p:nvPr/>
        </p:nvPicPr>
        <p:blipFill>
          <a:blip r:embed="rId11" cstate="print"/>
          <a:stretch>
            <a:fillRect/>
          </a:stretch>
        </p:blipFill>
        <p:spPr>
          <a:xfrm>
            <a:off x="2336800" y="5638800"/>
            <a:ext cx="1676400" cy="1104451"/>
          </a:xfrm>
          <a:prstGeom prst="rect">
            <a:avLst/>
          </a:prstGeom>
        </p:spPr>
      </p:pic>
      <p:pic>
        <p:nvPicPr>
          <p:cNvPr id="12" name="Picture 11" descr="sikorskyprojectfirefly-2.jpg"/>
          <p:cNvPicPr>
            <a:picLocks noChangeAspect="1"/>
          </p:cNvPicPr>
          <p:nvPr/>
        </p:nvPicPr>
        <p:blipFill>
          <a:blip r:embed="rId12" cstate="print"/>
          <a:stretch>
            <a:fillRect/>
          </a:stretch>
        </p:blipFill>
        <p:spPr>
          <a:xfrm>
            <a:off x="7823200" y="5638800"/>
            <a:ext cx="1669064" cy="990600"/>
          </a:xfrm>
          <a:prstGeom prst="rect">
            <a:avLst/>
          </a:prstGeom>
        </p:spPr>
      </p:pic>
    </p:spTree>
    <p:extLst>
      <p:ext uri="{BB962C8B-B14F-4D97-AF65-F5344CB8AC3E}">
        <p14:creationId xmlns:p14="http://schemas.microsoft.com/office/powerpoint/2010/main" val="402866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1803400" y="228600"/>
            <a:ext cx="7226300" cy="830262"/>
          </a:xfrm>
        </p:spPr>
        <p:txBody>
          <a:bodyPr lIns="0" tIns="0" rIns="0" bIns="0"/>
          <a:lstStyle/>
          <a:p>
            <a:pPr>
              <a:lnSpc>
                <a:spcPct val="95000"/>
              </a:lnSpc>
            </a:pPr>
            <a:r>
              <a:rPr lang="en-US" sz="3600" dirty="0">
                <a:solidFill>
                  <a:srgbClr val="000000"/>
                </a:solidFill>
                <a:latin typeface="Arial" pitchFamily="34" charset="0"/>
              </a:rPr>
              <a:t>Agenda</a:t>
            </a:r>
          </a:p>
        </p:txBody>
      </p:sp>
      <p:sp>
        <p:nvSpPr>
          <p:cNvPr id="3076" name="Text Box 4"/>
          <p:cNvSpPr txBox="1">
            <a:spLocks noChangeArrowheads="1"/>
          </p:cNvSpPr>
          <p:nvPr/>
        </p:nvSpPr>
        <p:spPr bwMode="auto">
          <a:xfrm>
            <a:off x="1009651" y="1744663"/>
            <a:ext cx="6737350" cy="4183965"/>
          </a:xfrm>
          <a:prstGeom prst="rect">
            <a:avLst/>
          </a:prstGeom>
          <a:noFill/>
          <a:ln w="9525">
            <a:noFill/>
            <a:miter lim="800000"/>
            <a:headEnd/>
            <a:tailEnd/>
          </a:ln>
          <a:effectLst/>
        </p:spPr>
        <p:txBody>
          <a:bodyPr wrap="square" lIns="0" tIns="0" rIns="0" bIns="0">
            <a:spAutoFit/>
          </a:bodyPr>
          <a:lstStyle/>
          <a:p>
            <a:pPr marL="571500" lvl="1"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Problem </a:t>
            </a:r>
            <a:r>
              <a:rPr lang="en-US" sz="2200" dirty="0">
                <a:solidFill>
                  <a:srgbClr val="000000"/>
                </a:solidFill>
                <a:latin typeface="Arial" pitchFamily="34" charset="0"/>
                <a:cs typeface="Arial" pitchFamily="34" charset="0"/>
              </a:rPr>
              <a:t>Statement</a:t>
            </a:r>
            <a:endParaRPr lang="en-US" sz="2200" dirty="0">
              <a:latin typeface="Arial" pitchFamily="34" charset="0"/>
              <a:cs typeface="Arial" pitchFamily="34" charset="0"/>
            </a:endParaRPr>
          </a:p>
          <a:p>
            <a:pPr marL="1028700" lvl="2"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Objectives </a:t>
            </a:r>
            <a:r>
              <a:rPr lang="en-US" sz="2200" dirty="0">
                <a:solidFill>
                  <a:srgbClr val="000000"/>
                </a:solidFill>
                <a:latin typeface="Arial" pitchFamily="34" charset="0"/>
                <a:cs typeface="Arial" pitchFamily="34" charset="0"/>
              </a:rPr>
              <a:t>and </a:t>
            </a:r>
            <a:r>
              <a:rPr lang="en-US" sz="2200" dirty="0" smtClean="0">
                <a:solidFill>
                  <a:srgbClr val="000000"/>
                </a:solidFill>
                <a:latin typeface="Arial" pitchFamily="34" charset="0"/>
                <a:cs typeface="Arial" pitchFamily="34" charset="0"/>
              </a:rPr>
              <a:t>Scope</a:t>
            </a:r>
          </a:p>
          <a:p>
            <a:pPr marL="1028700" lvl="2"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Methodology</a:t>
            </a:r>
            <a:endParaRPr lang="en-US" sz="2200" dirty="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Technical Approach</a:t>
            </a:r>
          </a:p>
          <a:p>
            <a:pPr marL="571500" lvl="1"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Scenarios</a:t>
            </a:r>
          </a:p>
          <a:p>
            <a:pPr marL="571500" lvl="1"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Model Development</a:t>
            </a:r>
            <a:endParaRPr lang="en-US" sz="2200" dirty="0" smtClean="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Cost Estimation</a:t>
            </a:r>
            <a:endParaRPr lang="en-US" sz="2200" dirty="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Technologies</a:t>
            </a:r>
            <a:endParaRPr lang="en-US" sz="2200" dirty="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a:solidFill>
                  <a:srgbClr val="000000"/>
                </a:solidFill>
                <a:latin typeface="Arial" pitchFamily="34" charset="0"/>
                <a:cs typeface="Arial" pitchFamily="34" charset="0"/>
              </a:rPr>
              <a:t>Results &amp; Sensitivity Analysis</a:t>
            </a:r>
            <a:endParaRPr lang="en-US" sz="2200" dirty="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a:solidFill>
                  <a:srgbClr val="000000"/>
                </a:solidFill>
                <a:latin typeface="Arial" pitchFamily="34" charset="0"/>
                <a:cs typeface="Arial" pitchFamily="34" charset="0"/>
              </a:rPr>
              <a:t>Evaluation</a:t>
            </a:r>
            <a:endParaRPr lang="en-US" sz="2200" dirty="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Insights and Recommendations</a:t>
            </a:r>
            <a:endParaRPr lang="en-US" sz="2200" dirty="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a:solidFill>
                  <a:srgbClr val="000000"/>
                </a:solidFill>
                <a:latin typeface="Arial" pitchFamily="34" charset="0"/>
                <a:cs typeface="Arial" pitchFamily="34" charset="0"/>
              </a:rPr>
              <a:t>Future Work</a:t>
            </a:r>
            <a:endParaRPr lang="en-US" sz="2200" dirty="0">
              <a:latin typeface="Arial" pitchFamily="34" charset="0"/>
              <a:cs typeface="Arial" pitchFamily="34" charset="0"/>
            </a:endParaRPr>
          </a:p>
          <a:p>
            <a:pPr marL="571500" lvl="1" indent="-457200">
              <a:lnSpc>
                <a:spcPct val="95000"/>
              </a:lnSpc>
              <a:buClr>
                <a:srgbClr val="000000"/>
              </a:buClr>
              <a:buSzPct val="100000"/>
              <a:buFont typeface="Wingdings" pitchFamily="2" charset="2"/>
              <a:buChar char="§"/>
            </a:pPr>
            <a:r>
              <a:rPr lang="en-US" sz="2200" dirty="0">
                <a:solidFill>
                  <a:srgbClr val="000000"/>
                </a:solidFill>
                <a:latin typeface="Arial" pitchFamily="34" charset="0"/>
                <a:cs typeface="Arial" pitchFamily="34" charset="0"/>
              </a:rPr>
              <a:t>Acknowledgement</a:t>
            </a:r>
            <a:r>
              <a:rPr lang="en-US" sz="2200" dirty="0">
                <a:solidFill>
                  <a:srgbClr val="000000"/>
                </a:solidFill>
                <a:latin typeface="Arial" pitchFamily="34" charset="0"/>
              </a:rPr>
              <a:t>s</a:t>
            </a:r>
          </a:p>
        </p:txBody>
      </p:sp>
      <p:sp>
        <p:nvSpPr>
          <p:cNvPr id="4" name="Slide Number Placeholder 3"/>
          <p:cNvSpPr>
            <a:spLocks noGrp="1"/>
          </p:cNvSpPr>
          <p:nvPr>
            <p:ph type="sldNum" sz="quarter" idx="12"/>
          </p:nvPr>
        </p:nvSpPr>
        <p:spPr/>
        <p:txBody>
          <a:bodyPr/>
          <a:lstStyle/>
          <a:p>
            <a:fld id="{3485A5ED-CA33-4E11-B165-462B1A2A53B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smtClean="0">
                <a:solidFill>
                  <a:srgbClr val="000000"/>
                </a:solidFill>
                <a:latin typeface="Arial" pitchFamily="34" charset="0"/>
              </a:rPr>
              <a:t>Immature Technologies</a:t>
            </a:r>
            <a:endParaRPr lang="en-US" sz="3600" dirty="0">
              <a:solidFill>
                <a:srgbClr val="000000"/>
              </a:solidFill>
              <a:latin typeface="Arial" pitchFamily="34" charset="0"/>
            </a:endParaRPr>
          </a:p>
        </p:txBody>
      </p:sp>
      <p:sp>
        <p:nvSpPr>
          <p:cNvPr id="5" name="Slide Number Placeholder 4"/>
          <p:cNvSpPr>
            <a:spLocks noGrp="1"/>
          </p:cNvSpPr>
          <p:nvPr>
            <p:ph type="sldNum" sz="quarter" idx="12"/>
          </p:nvPr>
        </p:nvSpPr>
        <p:spPr/>
        <p:txBody>
          <a:bodyPr/>
          <a:lstStyle/>
          <a:p>
            <a:fld id="{3485A5ED-CA33-4E11-B165-462B1A2A53B1}" type="slidenum">
              <a:rPr lang="en-US" smtClean="0"/>
              <a:pPr/>
              <a:t>20</a:t>
            </a:fld>
            <a:endParaRPr lang="en-US"/>
          </a:p>
        </p:txBody>
      </p:sp>
      <p:sp>
        <p:nvSpPr>
          <p:cNvPr id="7" name="TextBox 6"/>
          <p:cNvSpPr txBox="1"/>
          <p:nvPr/>
        </p:nvSpPr>
        <p:spPr>
          <a:xfrm>
            <a:off x="431800" y="1524000"/>
            <a:ext cx="9220200" cy="3662541"/>
          </a:xfrm>
          <a:prstGeom prst="rect">
            <a:avLst/>
          </a:prstGeom>
          <a:noFill/>
        </p:spPr>
        <p:txBody>
          <a:bodyPr wrap="square" rtlCol="0">
            <a:spAutoFit/>
          </a:bodyPr>
          <a:lstStyle/>
          <a:p>
            <a:pPr>
              <a:buFont typeface="Wingdings" charset="2"/>
              <a:buChar char="§"/>
            </a:pPr>
            <a:endParaRPr lang="en-US" sz="2800" dirty="0" smtClean="0">
              <a:latin typeface="Arial"/>
              <a:cs typeface="Arial"/>
            </a:endParaRPr>
          </a:p>
          <a:p>
            <a:pPr>
              <a:buFont typeface="Wingdings" charset="2"/>
              <a:buChar char="§"/>
            </a:pPr>
            <a:r>
              <a:rPr lang="en-US" sz="3200" b="1" dirty="0" smtClean="0">
                <a:latin typeface="Arial"/>
                <a:cs typeface="Arial"/>
              </a:rPr>
              <a:t> Technologies that may be ready after 2030 for consideration</a:t>
            </a:r>
          </a:p>
          <a:p>
            <a:pPr lvl="1">
              <a:buFont typeface="Courier New"/>
              <a:buChar char="o"/>
            </a:pPr>
            <a:r>
              <a:rPr lang="en-US" sz="2800" dirty="0" smtClean="0">
                <a:latin typeface="Arial"/>
                <a:cs typeface="Arial"/>
              </a:rPr>
              <a:t> Hydrogen Fuel Cells</a:t>
            </a:r>
          </a:p>
          <a:p>
            <a:pPr lvl="2">
              <a:buSzPct val="75000"/>
              <a:buFont typeface="Wingdings" charset="2"/>
              <a:buChar char="Ø"/>
            </a:pPr>
            <a:r>
              <a:rPr lang="en-US" sz="2800" dirty="0" smtClean="0">
                <a:latin typeface="Arial"/>
                <a:cs typeface="Arial"/>
              </a:rPr>
              <a:t> Not mature enough</a:t>
            </a:r>
          </a:p>
          <a:p>
            <a:pPr lvl="2">
              <a:buSzPct val="75000"/>
              <a:buFont typeface="Wingdings" charset="2"/>
              <a:buChar char="Ø"/>
            </a:pPr>
            <a:r>
              <a:rPr lang="en-US" sz="2800" dirty="0">
                <a:latin typeface="Arial"/>
                <a:cs typeface="Arial"/>
              </a:rPr>
              <a:t> </a:t>
            </a:r>
            <a:r>
              <a:rPr lang="en-US" sz="2800" dirty="0" smtClean="0">
                <a:latin typeface="Arial"/>
                <a:cs typeface="Arial"/>
              </a:rPr>
              <a:t>The technology is not as promising for large scale, power intensive applications </a:t>
            </a:r>
          </a:p>
          <a:p>
            <a:pPr lvl="1">
              <a:buFont typeface="Wingdings" charset="2"/>
              <a:buChar char="§"/>
            </a:pPr>
            <a:endParaRPr lang="en-US" sz="2800" dirty="0">
              <a:latin typeface="Arial"/>
              <a:cs typeface="Arial"/>
            </a:endParaRPr>
          </a:p>
        </p:txBody>
      </p:sp>
      <p:pic>
        <p:nvPicPr>
          <p:cNvPr id="6" name="Picture 5" descr="hfcimages.jpg"/>
          <p:cNvPicPr>
            <a:picLocks noChangeAspect="1"/>
          </p:cNvPicPr>
          <p:nvPr/>
        </p:nvPicPr>
        <p:blipFill>
          <a:blip r:embed="rId3" cstate="print"/>
          <a:stretch>
            <a:fillRect/>
          </a:stretch>
        </p:blipFill>
        <p:spPr>
          <a:xfrm>
            <a:off x="3860800" y="5257800"/>
            <a:ext cx="2464594" cy="1143000"/>
          </a:xfrm>
          <a:prstGeom prst="rect">
            <a:avLst/>
          </a:prstGeom>
        </p:spPr>
      </p:pic>
    </p:spTree>
    <p:extLst>
      <p:ext uri="{BB962C8B-B14F-4D97-AF65-F5344CB8AC3E}">
        <p14:creationId xmlns:p14="http://schemas.microsoft.com/office/powerpoint/2010/main" val="281659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a:solidFill>
                  <a:srgbClr val="000000"/>
                </a:solidFill>
                <a:latin typeface="Arial" pitchFamily="34" charset="0"/>
              </a:rPr>
              <a:t>Future Work</a:t>
            </a:r>
          </a:p>
        </p:txBody>
      </p:sp>
      <p:sp>
        <p:nvSpPr>
          <p:cNvPr id="25604" name="Text Box 4"/>
          <p:cNvSpPr txBox="1">
            <a:spLocks noChangeArrowheads="1"/>
          </p:cNvSpPr>
          <p:nvPr/>
        </p:nvSpPr>
        <p:spPr bwMode="auto">
          <a:xfrm>
            <a:off x="508000" y="1484272"/>
            <a:ext cx="9309100" cy="526529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pPr>
            <a:endParaRPr lang="en-US" sz="18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18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1800" dirty="0" smtClean="0">
                <a:solidFill>
                  <a:srgbClr val="000000"/>
                </a:solidFill>
                <a:latin typeface="Arial" pitchFamily="34" charset="0"/>
                <a:cs typeface="Arial" pitchFamily="34" charset="0"/>
              </a:rPr>
              <a:t>Update Scenarios (Future Warfare Tactics as they become known)</a:t>
            </a:r>
            <a:endParaRPr lang="en-US" sz="1800" dirty="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1800" dirty="0" smtClean="0">
                <a:solidFill>
                  <a:srgbClr val="000000"/>
                </a:solidFill>
                <a:latin typeface="Arial" pitchFamily="34" charset="0"/>
                <a:cs typeface="Arial" pitchFamily="34" charset="0"/>
              </a:rPr>
              <a:t>Incorporation of UAV/fixed wing trade-space in missions</a:t>
            </a:r>
          </a:p>
          <a:p>
            <a:pPr marL="857250" lvl="2" indent="-285750">
              <a:lnSpc>
                <a:spcPct val="95000"/>
              </a:lnSpc>
              <a:buClr>
                <a:srgbClr val="000000"/>
              </a:buClr>
              <a:buSzPct val="80000"/>
              <a:buFont typeface="Courier New" pitchFamily="49" charset="0"/>
              <a:buChar char="o"/>
            </a:pPr>
            <a:r>
              <a:rPr lang="en-US" sz="1800" dirty="0" smtClean="0">
                <a:solidFill>
                  <a:srgbClr val="000000"/>
                </a:solidFill>
                <a:latin typeface="Arial" pitchFamily="34" charset="0"/>
                <a:cs typeface="Arial" pitchFamily="34" charset="0"/>
              </a:rPr>
              <a:t>Cyber Warfare </a:t>
            </a:r>
            <a:r>
              <a:rPr lang="en-US" sz="1800" dirty="0">
                <a:solidFill>
                  <a:srgbClr val="000000"/>
                </a:solidFill>
                <a:latin typeface="Arial" pitchFamily="34" charset="0"/>
                <a:cs typeface="Arial" pitchFamily="34" charset="0"/>
              </a:rPr>
              <a:t>T</a:t>
            </a:r>
            <a:r>
              <a:rPr lang="en-US" sz="1800" dirty="0" smtClean="0">
                <a:solidFill>
                  <a:srgbClr val="000000"/>
                </a:solidFill>
                <a:latin typeface="Arial" pitchFamily="34" charset="0"/>
                <a:cs typeface="Arial" pitchFamily="34" charset="0"/>
              </a:rPr>
              <a:t>actics</a:t>
            </a:r>
          </a:p>
          <a:p>
            <a:pPr marL="1257300" lvl="3" indent="-228600">
              <a:lnSpc>
                <a:spcPct val="95000"/>
              </a:lnSpc>
              <a:buClr>
                <a:srgbClr val="000000"/>
              </a:buClr>
              <a:buSzPct val="75000"/>
              <a:buFont typeface="Wingdings" pitchFamily="2" charset="2"/>
              <a:buChar char="Ø"/>
            </a:pPr>
            <a:r>
              <a:rPr lang="en-US" sz="1800" dirty="0" smtClean="0">
                <a:solidFill>
                  <a:srgbClr val="000000"/>
                </a:solidFill>
                <a:latin typeface="Arial" pitchFamily="34" charset="0"/>
                <a:cs typeface="Arial" pitchFamily="34" charset="0"/>
              </a:rPr>
              <a:t>Clean and dirty environments</a:t>
            </a:r>
          </a:p>
          <a:p>
            <a:pPr marL="800100" lvl="2" indent="-228600">
              <a:lnSpc>
                <a:spcPct val="95000"/>
              </a:lnSpc>
              <a:buClr>
                <a:srgbClr val="000000"/>
              </a:buClr>
              <a:buSzPct val="75000"/>
              <a:buFont typeface="Courier New"/>
              <a:buChar char="o"/>
            </a:pPr>
            <a:r>
              <a:rPr lang="en-US" sz="1800" dirty="0" smtClean="0">
                <a:solidFill>
                  <a:srgbClr val="000000"/>
                </a:solidFill>
                <a:latin typeface="Arial" pitchFamily="34" charset="0"/>
                <a:cs typeface="Arial" pitchFamily="34" charset="0"/>
              </a:rPr>
              <a:t>Consider trade-space for operational and tactical advantages</a:t>
            </a:r>
            <a:endParaRPr lang="en-US" sz="18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endParaRPr lang="en-US" sz="1800" dirty="0" smtClean="0">
              <a:latin typeface="Arial" pitchFamily="34" charset="0"/>
              <a:cs typeface="Arial" pitchFamily="34" charset="0"/>
            </a:endParaRPr>
          </a:p>
          <a:p>
            <a:pPr marL="114300" lvl="1">
              <a:lnSpc>
                <a:spcPct val="95000"/>
              </a:lnSpc>
              <a:buClr>
                <a:srgbClr val="000000"/>
              </a:buClr>
              <a:buSzPct val="100000"/>
            </a:pPr>
            <a:endParaRPr lang="en-US" sz="18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1800" dirty="0" smtClean="0">
                <a:solidFill>
                  <a:srgbClr val="000000"/>
                </a:solidFill>
                <a:latin typeface="Arial" pitchFamily="34" charset="0"/>
                <a:cs typeface="Arial" pitchFamily="34" charset="0"/>
              </a:rPr>
              <a:t>Further Alternate Technology Research</a:t>
            </a:r>
            <a:endParaRPr lang="en-US" sz="18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1800" dirty="0" smtClean="0">
                <a:solidFill>
                  <a:srgbClr val="000000"/>
                </a:solidFill>
                <a:latin typeface="Arial" pitchFamily="34" charset="0"/>
                <a:cs typeface="Arial" pitchFamily="34" charset="0"/>
              </a:rPr>
              <a:t>Applicable to ILF model</a:t>
            </a:r>
          </a:p>
          <a:p>
            <a:pPr marL="857250" lvl="2" indent="-285750">
              <a:lnSpc>
                <a:spcPct val="95000"/>
              </a:lnSpc>
              <a:buClr>
                <a:srgbClr val="000000"/>
              </a:buClr>
              <a:buSzPct val="80000"/>
              <a:buFont typeface="Courier New" pitchFamily="49" charset="0"/>
              <a:buChar char="o"/>
            </a:pPr>
            <a:r>
              <a:rPr lang="en-US" sz="1800" dirty="0" smtClean="0">
                <a:solidFill>
                  <a:srgbClr val="000000"/>
                </a:solidFill>
                <a:latin typeface="Arial" pitchFamily="34" charset="0"/>
                <a:cs typeface="Arial" pitchFamily="34" charset="0"/>
              </a:rPr>
              <a:t>Updated efficiency numbers through further prototyping / research</a:t>
            </a:r>
          </a:p>
          <a:p>
            <a:pPr marL="857250" lvl="2" indent="-285750">
              <a:lnSpc>
                <a:spcPct val="95000"/>
              </a:lnSpc>
              <a:buClr>
                <a:srgbClr val="000000"/>
              </a:buClr>
              <a:buSzPct val="80000"/>
              <a:buFont typeface="Courier New" pitchFamily="49" charset="0"/>
              <a:buChar char="o"/>
            </a:pPr>
            <a:r>
              <a:rPr lang="en-US" sz="1800" dirty="0" smtClean="0">
                <a:solidFill>
                  <a:srgbClr val="000000"/>
                </a:solidFill>
                <a:latin typeface="Arial" pitchFamily="34" charset="0"/>
                <a:cs typeface="Arial" pitchFamily="34" charset="0"/>
              </a:rPr>
              <a:t>Research more data on the following technologies for near-future application:</a:t>
            </a:r>
          </a:p>
          <a:p>
            <a:pPr marL="1257300" lvl="3" indent="-228600">
              <a:lnSpc>
                <a:spcPct val="95000"/>
              </a:lnSpc>
              <a:buClr>
                <a:srgbClr val="000000"/>
              </a:buClr>
              <a:buSzPct val="75000"/>
              <a:buFont typeface="Wingdings" pitchFamily="2" charset="2"/>
              <a:buChar char="Ø"/>
            </a:pPr>
            <a:r>
              <a:rPr lang="en-US" sz="1800" dirty="0">
                <a:solidFill>
                  <a:srgbClr val="000000"/>
                </a:solidFill>
                <a:latin typeface="Arial" pitchFamily="34" charset="0"/>
                <a:cs typeface="Arial" pitchFamily="34" charset="0"/>
              </a:rPr>
              <a:t>Hybrid-Diesel Electric </a:t>
            </a:r>
            <a:r>
              <a:rPr lang="en-US" sz="1800" dirty="0" smtClean="0">
                <a:solidFill>
                  <a:srgbClr val="000000"/>
                </a:solidFill>
                <a:latin typeface="Arial" pitchFamily="34" charset="0"/>
                <a:cs typeface="Arial" pitchFamily="34" charset="0"/>
              </a:rPr>
              <a:t>engine (proprietary)</a:t>
            </a:r>
          </a:p>
          <a:p>
            <a:pPr marL="1257300" lvl="3" indent="-228600">
              <a:lnSpc>
                <a:spcPct val="95000"/>
              </a:lnSpc>
              <a:buClr>
                <a:srgbClr val="000000"/>
              </a:buClr>
              <a:buSzPct val="75000"/>
              <a:buFont typeface="Wingdings" pitchFamily="2" charset="2"/>
              <a:buChar char="Ø"/>
            </a:pPr>
            <a:r>
              <a:rPr lang="en-US" sz="1800" dirty="0" smtClean="0">
                <a:solidFill>
                  <a:srgbClr val="000000"/>
                </a:solidFill>
                <a:latin typeface="Arial" pitchFamily="34" charset="0"/>
                <a:cs typeface="Arial" pitchFamily="34" charset="0"/>
              </a:rPr>
              <a:t>Algal biofuel</a:t>
            </a:r>
            <a:endParaRPr lang="en-US" sz="1800" dirty="0">
              <a:solidFill>
                <a:srgbClr val="000000"/>
              </a:solidFill>
              <a:latin typeface="Arial" pitchFamily="34" charset="0"/>
              <a:cs typeface="Arial" pitchFamily="34" charset="0"/>
            </a:endParaRPr>
          </a:p>
          <a:p>
            <a:pPr marL="1257300" lvl="3" indent="-228600">
              <a:lnSpc>
                <a:spcPct val="95000"/>
              </a:lnSpc>
              <a:buClr>
                <a:srgbClr val="000000"/>
              </a:buClr>
              <a:buSzPct val="75000"/>
              <a:buFont typeface="Wingdings" pitchFamily="2" charset="2"/>
              <a:buChar char="Ø"/>
            </a:pPr>
            <a:r>
              <a:rPr lang="en-US" sz="1800" dirty="0">
                <a:solidFill>
                  <a:srgbClr val="000000"/>
                </a:solidFill>
                <a:latin typeface="Arial" pitchFamily="34" charset="0"/>
                <a:cs typeface="Arial" pitchFamily="34" charset="0"/>
              </a:rPr>
              <a:t>Lithium Air batteries (Sikorsky Firefly</a:t>
            </a:r>
            <a:r>
              <a:rPr lang="en-US" sz="1800" dirty="0" smtClean="0">
                <a:solidFill>
                  <a:srgbClr val="000000"/>
                </a:solidFill>
                <a:latin typeface="Arial" pitchFamily="34" charset="0"/>
                <a:cs typeface="Arial" pitchFamily="34" charset="0"/>
              </a:rPr>
              <a:t>)</a:t>
            </a:r>
          </a:p>
          <a:p>
            <a:pPr marL="857250" lvl="2" indent="-285750">
              <a:lnSpc>
                <a:spcPct val="95000"/>
              </a:lnSpc>
              <a:buClr>
                <a:srgbClr val="000000"/>
              </a:buClr>
              <a:buSzPct val="80000"/>
              <a:buFont typeface="Courier New" pitchFamily="49" charset="0"/>
              <a:buChar char="o"/>
            </a:pPr>
            <a:r>
              <a:rPr lang="en-US" sz="1800" i="1" dirty="0" smtClean="0">
                <a:solidFill>
                  <a:srgbClr val="000000"/>
                </a:solidFill>
                <a:latin typeface="Arial" pitchFamily="34" charset="0"/>
                <a:cs typeface="Arial" pitchFamily="34" charset="0"/>
              </a:rPr>
              <a:t>Find realistic cost of application</a:t>
            </a:r>
            <a:endParaRPr lang="en-US" sz="1800" i="1" dirty="0" smtClean="0">
              <a:latin typeface="Arial" pitchFamily="34" charset="0"/>
              <a:cs typeface="Arial" pitchFamily="34" charset="0"/>
            </a:endParaRPr>
          </a:p>
          <a:p>
            <a:pPr marL="1257300" lvl="3" indent="-228600">
              <a:lnSpc>
                <a:spcPct val="95000"/>
              </a:lnSpc>
              <a:buClr>
                <a:srgbClr val="000000"/>
              </a:buClr>
              <a:buSzPct val="75000"/>
              <a:buFont typeface="Wingdings" pitchFamily="2" charset="2"/>
              <a:buChar char="Ø"/>
            </a:pPr>
            <a:r>
              <a:rPr lang="en-US" sz="1800" dirty="0" smtClean="0">
                <a:solidFill>
                  <a:srgbClr val="000000"/>
                </a:solidFill>
                <a:latin typeface="Arial" pitchFamily="34" charset="0"/>
                <a:cs typeface="Arial" pitchFamily="34" charset="0"/>
              </a:rPr>
              <a:t>Break-Even Point</a:t>
            </a:r>
          </a:p>
          <a:p>
            <a:pPr marL="1257300" lvl="3" indent="-228600">
              <a:lnSpc>
                <a:spcPct val="95000"/>
              </a:lnSpc>
              <a:buClr>
                <a:srgbClr val="000000"/>
              </a:buClr>
              <a:buSzPct val="100000"/>
            </a:pPr>
            <a:endParaRPr lang="en-US" sz="1800" dirty="0" smtClean="0">
              <a:solidFill>
                <a:srgbClr val="000000"/>
              </a:solidFill>
              <a:latin typeface="Arial" pitchFamily="34" charset="0"/>
              <a:cs typeface="Arial" pitchFamily="34" charset="0"/>
            </a:endParaRPr>
          </a:p>
          <a:p>
            <a:pPr marL="1257300" lvl="3" indent="-228600">
              <a:lnSpc>
                <a:spcPct val="95000"/>
              </a:lnSpc>
              <a:buClr>
                <a:srgbClr val="000000"/>
              </a:buClr>
              <a:buSzPct val="100000"/>
            </a:pPr>
            <a:endParaRPr lang="en-US" sz="1800" dirty="0" smtClean="0">
              <a:solidFill>
                <a:srgbClr val="000000"/>
              </a:solidFill>
              <a:latin typeface="Arial" pitchFamily="34" charset="0"/>
              <a:cs typeface="Arial" pitchFamily="34" charset="0"/>
            </a:endParaRPr>
          </a:p>
        </p:txBody>
      </p:sp>
      <p:sp>
        <p:nvSpPr>
          <p:cNvPr id="5" name="TextBox 4"/>
          <p:cNvSpPr txBox="1"/>
          <p:nvPr/>
        </p:nvSpPr>
        <p:spPr>
          <a:xfrm>
            <a:off x="508000" y="1371600"/>
            <a:ext cx="6770604" cy="461665"/>
          </a:xfrm>
          <a:prstGeom prst="rect">
            <a:avLst/>
          </a:prstGeom>
          <a:noFill/>
        </p:spPr>
        <p:txBody>
          <a:bodyPr wrap="none" rtlCol="0">
            <a:spAutoFit/>
          </a:bodyPr>
          <a:lstStyle/>
          <a:p>
            <a:r>
              <a:rPr lang="en-US" b="1" dirty="0" smtClean="0">
                <a:latin typeface="Arial"/>
                <a:cs typeface="Arial"/>
              </a:rPr>
              <a:t>Assist Sikorsky Business Case Development </a:t>
            </a:r>
            <a:endParaRPr lang="en-US" b="1" dirty="0">
              <a:latin typeface="Arial"/>
              <a:cs typeface="Arial"/>
            </a:endParaRPr>
          </a:p>
        </p:txBody>
      </p:sp>
      <p:sp>
        <p:nvSpPr>
          <p:cNvPr id="6" name="Slide Number Placeholder 5"/>
          <p:cNvSpPr>
            <a:spLocks noGrp="1"/>
          </p:cNvSpPr>
          <p:nvPr>
            <p:ph type="sldNum" sz="quarter" idx="12"/>
          </p:nvPr>
        </p:nvSpPr>
        <p:spPr/>
        <p:txBody>
          <a:bodyPr/>
          <a:lstStyle/>
          <a:p>
            <a:fld id="{3485A5ED-CA33-4E11-B165-462B1A2A53B1}"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a:solidFill>
                  <a:srgbClr val="000000"/>
                </a:solidFill>
                <a:latin typeface="Arial" pitchFamily="34" charset="0"/>
              </a:rPr>
              <a:t>Acknowledgements</a:t>
            </a:r>
          </a:p>
        </p:txBody>
      </p:sp>
      <p:sp>
        <p:nvSpPr>
          <p:cNvPr id="5" name="Rectangle 4"/>
          <p:cNvSpPr/>
          <p:nvPr/>
        </p:nvSpPr>
        <p:spPr>
          <a:xfrm>
            <a:off x="736600" y="2209800"/>
            <a:ext cx="8610600" cy="3311419"/>
          </a:xfrm>
          <a:prstGeom prst="rect">
            <a:avLst/>
          </a:prstGeom>
        </p:spPr>
        <p:txBody>
          <a:bodyPr wrap="square">
            <a:spAutoFit/>
          </a:bodyPr>
          <a:lstStyle/>
          <a:p>
            <a:pPr lvl="1" indent="-3429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Thank You to Dr. Laskey for Your Guidance In Managing &amp; Focusing the ILF Project</a:t>
            </a:r>
          </a:p>
          <a:p>
            <a:pPr marL="857250" lvl="2" indent="-285750">
              <a:lnSpc>
                <a:spcPct val="95000"/>
              </a:lnSpc>
              <a:buClr>
                <a:srgbClr val="000000"/>
              </a:buClr>
              <a:buSzPct val="80000"/>
              <a:buFont typeface="Wingdings" pitchFamily="2" charset="2"/>
              <a:buChar char="§"/>
            </a:pPr>
            <a:endParaRPr lang="en-US" sz="2200" dirty="0" smtClean="0">
              <a:latin typeface="Arial" pitchFamily="34" charset="0"/>
              <a:cs typeface="Arial" pitchFamily="34" charset="0"/>
            </a:endParaRPr>
          </a:p>
          <a:p>
            <a:pPr marL="571500" lvl="2">
              <a:lnSpc>
                <a:spcPct val="95000"/>
              </a:lnSpc>
              <a:buClr>
                <a:srgbClr val="000000"/>
              </a:buClr>
              <a:buSzPct val="80000"/>
            </a:pPr>
            <a:endParaRPr lang="en-US" sz="2200" dirty="0" smtClean="0">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Thank You to David Kingsbury &amp; John Burton for their extensive help, time and effort on a weekly basis.</a:t>
            </a:r>
          </a:p>
          <a:p>
            <a:pPr lvl="1" indent="-342900">
              <a:lnSpc>
                <a:spcPct val="95000"/>
              </a:lnSpc>
              <a:buClr>
                <a:srgbClr val="000000"/>
              </a:buClr>
              <a:buSzPct val="100000"/>
              <a:buFont typeface="Wingdings" pitchFamily="2" charset="2"/>
              <a:buChar char="§"/>
            </a:pPr>
            <a:endParaRPr lang="en-US" sz="2200" dirty="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endParaRPr lang="en-US" sz="22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A special thank you to Chris </a:t>
            </a:r>
            <a:r>
              <a:rPr lang="en-US" sz="2200" dirty="0" err="1" smtClean="0">
                <a:solidFill>
                  <a:srgbClr val="000000"/>
                </a:solidFill>
                <a:latin typeface="Arial" pitchFamily="34" charset="0"/>
                <a:cs typeface="Arial" pitchFamily="34" charset="0"/>
              </a:rPr>
              <a:t>VanBuiten</a:t>
            </a:r>
            <a:r>
              <a:rPr lang="en-US" sz="2200" dirty="0" smtClean="0">
                <a:solidFill>
                  <a:srgbClr val="000000"/>
                </a:solidFill>
                <a:latin typeface="Arial" pitchFamily="34" charset="0"/>
                <a:cs typeface="Arial" pitchFamily="34" charset="0"/>
              </a:rPr>
              <a:t> </a:t>
            </a:r>
            <a:r>
              <a:rPr lang="en-US" sz="2200" dirty="0" smtClean="0">
                <a:solidFill>
                  <a:srgbClr val="000000"/>
                </a:solidFill>
                <a:latin typeface="Arial" pitchFamily="34" charset="0"/>
                <a:cs typeface="Arial" pitchFamily="34" charset="0"/>
              </a:rPr>
              <a:t>and Monica Gil for their invaluable support throughout the project effort.</a:t>
            </a:r>
            <a:endParaRPr lang="en-US" sz="220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485A5ED-CA33-4E11-B165-462B1A2A53B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BACK-UP</a:t>
            </a:r>
          </a:p>
        </p:txBody>
      </p:sp>
      <p:sp>
        <p:nvSpPr>
          <p:cNvPr id="3" name="Slide Number Placeholder 2"/>
          <p:cNvSpPr>
            <a:spLocks noGrp="1"/>
          </p:cNvSpPr>
          <p:nvPr>
            <p:ph type="sldNum" sz="quarter" idx="12"/>
          </p:nvPr>
        </p:nvSpPr>
        <p:spPr/>
        <p:txBody>
          <a:bodyPr/>
          <a:lstStyle/>
          <a:p>
            <a:fld id="{3485A5ED-CA33-4E11-B165-462B1A2A53B1}"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ctrTitle"/>
          </p:nvPr>
        </p:nvSpPr>
        <p:spPr>
          <a:xfrm>
            <a:off x="1422400" y="0"/>
            <a:ext cx="7600950" cy="990600"/>
          </a:xfrm>
        </p:spPr>
        <p:txBody>
          <a:bodyPr lIns="0" tIns="0" rIns="0" bIns="0"/>
          <a:lstStyle/>
          <a:p>
            <a:pPr>
              <a:lnSpc>
                <a:spcPct val="95000"/>
              </a:lnSpc>
            </a:pPr>
            <a:r>
              <a:rPr lang="en-US" sz="4000" dirty="0">
                <a:solidFill>
                  <a:srgbClr val="000000"/>
                </a:solidFill>
                <a:latin typeface="Arial" pitchFamily="34" charset="0"/>
              </a:rPr>
              <a:t>Background / Problem Statement</a:t>
            </a:r>
          </a:p>
        </p:txBody>
      </p:sp>
      <p:sp>
        <p:nvSpPr>
          <p:cNvPr id="7172" name="Text Box 4"/>
          <p:cNvSpPr txBox="1">
            <a:spLocks noChangeArrowheads="1"/>
          </p:cNvSpPr>
          <p:nvPr/>
        </p:nvSpPr>
        <p:spPr bwMode="auto">
          <a:xfrm>
            <a:off x="381000" y="1143000"/>
            <a:ext cx="9779000" cy="5467651"/>
          </a:xfrm>
          <a:prstGeom prst="rect">
            <a:avLst/>
          </a:prstGeom>
          <a:noFill/>
          <a:ln w="9525">
            <a:noFill/>
            <a:miter lim="800000"/>
            <a:headEnd/>
            <a:tailEnd/>
          </a:ln>
          <a:effectLst/>
        </p:spPr>
        <p:txBody>
          <a:bodyPr lIns="0" tIns="0" rIns="0" bIns="0">
            <a:spAutoFit/>
          </a:bodyPr>
          <a:lstStyle/>
          <a:p>
            <a:pPr>
              <a:lnSpc>
                <a:spcPct val="95000"/>
              </a:lnSpc>
            </a:pPr>
            <a:r>
              <a:rPr lang="en-US" sz="2200" b="1" dirty="0">
                <a:solidFill>
                  <a:srgbClr val="000000"/>
                </a:solidFill>
                <a:latin typeface="Arial" pitchFamily="34" charset="0"/>
                <a:cs typeface="Arial" pitchFamily="34" charset="0"/>
              </a:rPr>
              <a:t>Background and Need:</a:t>
            </a:r>
            <a:endParaRPr lang="en-US" sz="2200" dirty="0">
              <a:latin typeface="Arial" pitchFamily="34" charset="0"/>
              <a:cs typeface="Arial" pitchFamily="34" charset="0"/>
            </a:endParaRPr>
          </a:p>
          <a:p>
            <a:pPr>
              <a:lnSpc>
                <a:spcPct val="95000"/>
              </a:lnSpc>
            </a:pPr>
            <a:r>
              <a:rPr lang="en-US" sz="2200" dirty="0">
                <a:solidFill>
                  <a:srgbClr val="000000"/>
                </a:solidFill>
                <a:latin typeface="Arial" pitchFamily="34" charset="0"/>
                <a:cs typeface="Arial" pitchFamily="34" charset="0"/>
              </a:rPr>
              <a:t>The US military has been spending increasing amounts of its budget towards liquid fuel. In the coming decades, the </a:t>
            </a:r>
            <a:r>
              <a:rPr lang="en-US" sz="2200" dirty="0" err="1">
                <a:solidFill>
                  <a:srgbClr val="000000"/>
                </a:solidFill>
                <a:latin typeface="Arial" pitchFamily="34" charset="0"/>
                <a:cs typeface="Arial" pitchFamily="34" charset="0"/>
              </a:rPr>
              <a:t>DoD</a:t>
            </a:r>
            <a:r>
              <a:rPr lang="en-US" sz="2200" dirty="0">
                <a:solidFill>
                  <a:srgbClr val="000000"/>
                </a:solidFill>
                <a:latin typeface="Arial" pitchFamily="34" charset="0"/>
                <a:cs typeface="Arial" pitchFamily="34" charset="0"/>
              </a:rPr>
              <a:t> will need to focus on more fuel efficient technologies and find ways to reduce the expenditures associated with liquid fuel use in its vehicles.</a:t>
            </a:r>
            <a:endParaRPr lang="en-US" sz="2200" dirty="0">
              <a:latin typeface="Arial" pitchFamily="34" charset="0"/>
              <a:cs typeface="Arial" pitchFamily="34" charset="0"/>
            </a:endParaRPr>
          </a:p>
          <a:p>
            <a:pPr>
              <a:lnSpc>
                <a:spcPct val="95000"/>
              </a:lnSpc>
            </a:pPr>
            <a:endParaRPr lang="en-US" sz="2200" dirty="0">
              <a:solidFill>
                <a:srgbClr val="000000"/>
              </a:solidFill>
              <a:latin typeface="Arial" pitchFamily="34" charset="0"/>
              <a:cs typeface="Arial" pitchFamily="34" charset="0"/>
            </a:endParaRPr>
          </a:p>
          <a:p>
            <a:pPr>
              <a:lnSpc>
                <a:spcPct val="95000"/>
              </a:lnSpc>
            </a:pPr>
            <a:endParaRPr lang="en-US" sz="2200" dirty="0">
              <a:solidFill>
                <a:srgbClr val="000000"/>
              </a:solidFill>
              <a:latin typeface="Arial" pitchFamily="34" charset="0"/>
              <a:cs typeface="Arial" pitchFamily="34" charset="0"/>
            </a:endParaRPr>
          </a:p>
          <a:p>
            <a:pPr>
              <a:lnSpc>
                <a:spcPct val="95000"/>
              </a:lnSpc>
            </a:pPr>
            <a:r>
              <a:rPr lang="en-US" sz="2200" b="1" dirty="0">
                <a:solidFill>
                  <a:srgbClr val="000000"/>
                </a:solidFill>
                <a:latin typeface="Arial" pitchFamily="34" charset="0"/>
                <a:cs typeface="Arial" pitchFamily="34" charset="0"/>
              </a:rPr>
              <a:t>Problem Statement:</a:t>
            </a:r>
            <a:endParaRPr lang="en-US" sz="2200" dirty="0">
              <a:latin typeface="Arial" pitchFamily="34" charset="0"/>
              <a:cs typeface="Arial" pitchFamily="34" charset="0"/>
            </a:endParaRPr>
          </a:p>
          <a:p>
            <a:pPr>
              <a:lnSpc>
                <a:spcPct val="95000"/>
              </a:lnSpc>
            </a:pPr>
            <a:r>
              <a:rPr lang="en-US" sz="2200" dirty="0">
                <a:solidFill>
                  <a:srgbClr val="000000"/>
                </a:solidFill>
                <a:latin typeface="Arial" pitchFamily="34" charset="0"/>
                <a:cs typeface="Arial" pitchFamily="34" charset="0"/>
              </a:rPr>
              <a:t>This project will serve to provide a background study on past wars in terms of their fuel usage, and compare them to the metrics of modern day warfare. What is needed, and what will be answered here subsequently is that given various future warfare scenarios, </a:t>
            </a:r>
            <a:r>
              <a:rPr lang="en-US" sz="2200" b="1" dirty="0">
                <a:solidFill>
                  <a:srgbClr val="FF0000"/>
                </a:solidFill>
                <a:latin typeface="Arial" pitchFamily="34" charset="0"/>
                <a:cs typeface="Arial" pitchFamily="34" charset="0"/>
              </a:rPr>
              <a:t>how will helicopters be leveraged and used in those scenarios?</a:t>
            </a:r>
            <a:r>
              <a:rPr lang="en-US" sz="2200" dirty="0">
                <a:solidFill>
                  <a:srgbClr val="000000"/>
                </a:solidFill>
                <a:latin typeface="Arial" pitchFamily="34" charset="0"/>
                <a:cs typeface="Arial" pitchFamily="34" charset="0"/>
              </a:rPr>
              <a:t> The largest issue being </a:t>
            </a:r>
            <a:r>
              <a:rPr lang="en-US" sz="2200" b="1" dirty="0">
                <a:solidFill>
                  <a:srgbClr val="FF0000"/>
                </a:solidFill>
                <a:latin typeface="Arial" pitchFamily="34" charset="0"/>
                <a:cs typeface="Arial" pitchFamily="34" charset="0"/>
              </a:rPr>
              <a:t>fuel efficiency</a:t>
            </a:r>
            <a:r>
              <a:rPr lang="en-US" sz="2200" dirty="0">
                <a:solidFill>
                  <a:srgbClr val="000000"/>
                </a:solidFill>
                <a:latin typeface="Arial" pitchFamily="34" charset="0"/>
                <a:cs typeface="Arial" pitchFamily="34" charset="0"/>
              </a:rPr>
              <a:t>, the efficiency of helicopters from a</a:t>
            </a:r>
            <a:r>
              <a:rPr lang="en-US" sz="2200" b="1" dirty="0">
                <a:solidFill>
                  <a:srgbClr val="000000"/>
                </a:solidFill>
                <a:latin typeface="Arial" pitchFamily="34" charset="0"/>
                <a:cs typeface="Arial" pitchFamily="34" charset="0"/>
              </a:rPr>
              <a:t> </a:t>
            </a:r>
            <a:r>
              <a:rPr lang="en-US" sz="2200" b="1" dirty="0">
                <a:solidFill>
                  <a:srgbClr val="FF0000"/>
                </a:solidFill>
                <a:latin typeface="Arial" pitchFamily="34" charset="0"/>
                <a:cs typeface="Arial" pitchFamily="34" charset="0"/>
              </a:rPr>
              <a:t>tactical perspective</a:t>
            </a:r>
            <a:r>
              <a:rPr lang="en-US" sz="2200" dirty="0">
                <a:solidFill>
                  <a:srgbClr val="000000"/>
                </a:solidFill>
                <a:latin typeface="Arial" pitchFamily="34" charset="0"/>
                <a:cs typeface="Arial" pitchFamily="34" charset="0"/>
              </a:rPr>
              <a:t> as well as a </a:t>
            </a:r>
            <a:r>
              <a:rPr lang="en-US" sz="2200" b="1" dirty="0">
                <a:solidFill>
                  <a:srgbClr val="FF0000"/>
                </a:solidFill>
                <a:latin typeface="Arial" pitchFamily="34" charset="0"/>
                <a:cs typeface="Arial" pitchFamily="34" charset="0"/>
              </a:rPr>
              <a:t>design perspective</a:t>
            </a:r>
            <a:r>
              <a:rPr lang="en-US" sz="2200" dirty="0">
                <a:solidFill>
                  <a:srgbClr val="000000"/>
                </a:solidFill>
                <a:latin typeface="Arial" pitchFamily="34" charset="0"/>
                <a:cs typeface="Arial" pitchFamily="34" charset="0"/>
              </a:rPr>
              <a:t> will need to be applied to each of the future scenarios to provide feasibility guidance in the next 10 to 20 years of helicopter production by vendors, specifically Sikorsky. </a:t>
            </a:r>
          </a:p>
        </p:txBody>
      </p:sp>
      <p:sp>
        <p:nvSpPr>
          <p:cNvPr id="4" name="Slide Number Placeholder 3"/>
          <p:cNvSpPr>
            <a:spLocks noGrp="1"/>
          </p:cNvSpPr>
          <p:nvPr>
            <p:ph type="sldNum" sz="quarter" idx="12"/>
          </p:nvPr>
        </p:nvSpPr>
        <p:spPr/>
        <p:txBody>
          <a:bodyPr/>
          <a:lstStyle/>
          <a:p>
            <a:fld id="{3485A5ED-CA33-4E11-B165-462B1A2A53B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ctrTitle"/>
          </p:nvPr>
        </p:nvSpPr>
        <p:spPr>
          <a:xfrm>
            <a:off x="1974850" y="76200"/>
            <a:ext cx="7277100" cy="914400"/>
          </a:xfrm>
        </p:spPr>
        <p:txBody>
          <a:bodyPr lIns="0" tIns="0" rIns="0" bIns="0"/>
          <a:lstStyle/>
          <a:p>
            <a:pPr>
              <a:lnSpc>
                <a:spcPct val="95000"/>
              </a:lnSpc>
            </a:pPr>
            <a:r>
              <a:rPr lang="en-US" sz="4300">
                <a:solidFill>
                  <a:srgbClr val="000000"/>
                </a:solidFill>
                <a:latin typeface="Arial" pitchFamily="34" charset="0"/>
              </a:rPr>
              <a:t>Background Research</a:t>
            </a:r>
          </a:p>
        </p:txBody>
      </p:sp>
      <p:sp>
        <p:nvSpPr>
          <p:cNvPr id="29700" name="Text Box 4"/>
          <p:cNvSpPr txBox="1">
            <a:spLocks noChangeArrowheads="1"/>
          </p:cNvSpPr>
          <p:nvPr/>
        </p:nvSpPr>
        <p:spPr bwMode="auto">
          <a:xfrm>
            <a:off x="1238250" y="2032000"/>
            <a:ext cx="7581900" cy="50038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700">
                <a:solidFill>
                  <a:srgbClr val="000000"/>
                </a:solidFill>
                <a:latin typeface="Arial" pitchFamily="34" charset="0"/>
              </a:rPr>
              <a:t>175% Increase in Gallon of Fuel Consumed per Soldier per Day since Vietnam War</a:t>
            </a:r>
            <a:endParaRPr lang="en-US"/>
          </a:p>
          <a:p>
            <a:pPr>
              <a:lnSpc>
                <a:spcPct val="95000"/>
              </a:lnSpc>
            </a:pPr>
            <a:endParaRPr lang="en-US" sz="2700">
              <a:solidFill>
                <a:srgbClr val="000000"/>
              </a:solidFill>
              <a:latin typeface="Arial" pitchFamily="34" charset="0"/>
            </a:endParaRPr>
          </a:p>
          <a:p>
            <a:pPr lvl="1" indent="-342900">
              <a:lnSpc>
                <a:spcPct val="95000"/>
              </a:lnSpc>
              <a:buClr>
                <a:srgbClr val="000000"/>
              </a:buClr>
              <a:buSzPct val="100000"/>
              <a:buFontTx/>
              <a:buChar char="•"/>
            </a:pPr>
            <a:r>
              <a:rPr lang="en-US" sz="2700">
                <a:solidFill>
                  <a:srgbClr val="000000"/>
                </a:solidFill>
                <a:latin typeface="Arial" pitchFamily="34" charset="0"/>
              </a:rPr>
              <a:t>Fuel Consumption of 22 Gallons/Soldier/Day in Iraq/Afghanistan War w/ a Projected Burn Rate of 1.5%/Year through 2017</a:t>
            </a:r>
          </a:p>
        </p:txBody>
      </p:sp>
      <p:sp>
        <p:nvSpPr>
          <p:cNvPr id="4" name="Slide Number Placeholder 3"/>
          <p:cNvSpPr>
            <a:spLocks noGrp="1"/>
          </p:cNvSpPr>
          <p:nvPr>
            <p:ph type="sldNum" sz="quarter" idx="12"/>
          </p:nvPr>
        </p:nvSpPr>
        <p:spPr/>
        <p:txBody>
          <a:bodyPr/>
          <a:lstStyle/>
          <a:p>
            <a:fld id="{3485A5ED-CA33-4E11-B165-462B1A2A53B1}"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704850" y="1346200"/>
            <a:ext cx="8802688" cy="56134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200">
                <a:solidFill>
                  <a:srgbClr val="000000"/>
                </a:solidFill>
                <a:latin typeface="Arial" pitchFamily="34" charset="0"/>
              </a:rPr>
              <a:t>Defense Energy Support Center (US Military's Primary Fuel Broker) has contracts with the International Oil Trading Company; Kuwait Petroleum Corporation and Turkish Petrol Ofisi, Golteks and Tefirom. Contracts with these companies range from $1.99 a gallon to $5.30 a gallon.</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DESC sets fuel rates paid by military units. </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$3.51 a gallon for diesel</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$3.15 for gasoline</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$3.04 for jet fuel</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Avgas -- a high-octane fuel used mostly in unmanned aerial </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vehicles -- is sold for $13.61 a gallon</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Fuel Protection (from Ground &amp; Air)</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Accidents/Pilferage/Weather</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IEDs</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Inventory/Storage Due to Many Types of Fuel</a:t>
            </a:r>
            <a:endParaRPr lang="en-US"/>
          </a:p>
          <a:p>
            <a:pPr lvl="1" indent="-342900">
              <a:lnSpc>
                <a:spcPct val="95000"/>
              </a:lnSpc>
              <a:buClr>
                <a:srgbClr val="000000"/>
              </a:buClr>
              <a:buSzPct val="100000"/>
              <a:buFontTx/>
              <a:buChar char="•"/>
            </a:pPr>
            <a:r>
              <a:rPr lang="en-US" sz="2200">
                <a:solidFill>
                  <a:srgbClr val="000000"/>
                </a:solidFill>
                <a:latin typeface="Arial" pitchFamily="34" charset="0"/>
              </a:rPr>
              <a:t>Final Delivery Cost of $45 -$400/gallon to Remote Afghanistan (lack of infrastructure, challenging geography, increased roadside attacks)</a:t>
            </a:r>
            <a:endParaRPr lang="en-US"/>
          </a:p>
          <a:p>
            <a:pPr>
              <a:lnSpc>
                <a:spcPct val="95000"/>
              </a:lnSpc>
              <a:buClr>
                <a:srgbClr val="000000"/>
              </a:buClr>
              <a:buSzPct val="100000"/>
            </a:pPr>
            <a:endParaRPr lang="en-US" sz="1800">
              <a:solidFill>
                <a:srgbClr val="000000"/>
              </a:solidFill>
              <a:latin typeface="Arial" pitchFamily="34" charset="0"/>
            </a:endParaRPr>
          </a:p>
        </p:txBody>
      </p:sp>
      <p:sp>
        <p:nvSpPr>
          <p:cNvPr id="31745" name="Rectangle 1"/>
          <p:cNvSpPr>
            <a:spLocks noGrp="1" noChangeArrowheads="1"/>
          </p:cNvSpPr>
          <p:nvPr>
            <p:ph type="ctrTitle"/>
          </p:nvPr>
        </p:nvSpPr>
        <p:spPr>
          <a:xfrm>
            <a:off x="1974850" y="76200"/>
            <a:ext cx="7277100" cy="914400"/>
          </a:xfrm>
        </p:spPr>
        <p:txBody>
          <a:bodyPr lIns="0" tIns="0" rIns="0" bIns="0"/>
          <a:lstStyle/>
          <a:p>
            <a:pPr>
              <a:lnSpc>
                <a:spcPct val="95000"/>
              </a:lnSpc>
            </a:pPr>
            <a:r>
              <a:rPr lang="en-US" sz="4300">
                <a:solidFill>
                  <a:srgbClr val="000000"/>
                </a:solidFill>
                <a:latin typeface="Arial" pitchFamily="34" charset="0"/>
              </a:rPr>
              <a:t>Background Research</a:t>
            </a:r>
          </a:p>
        </p:txBody>
      </p:sp>
      <p:sp>
        <p:nvSpPr>
          <p:cNvPr id="4" name="Slide Number Placeholder 3"/>
          <p:cNvSpPr>
            <a:spLocks noGrp="1"/>
          </p:cNvSpPr>
          <p:nvPr>
            <p:ph type="sldNum" sz="quarter" idx="12"/>
          </p:nvPr>
        </p:nvSpPr>
        <p:spPr/>
        <p:txBody>
          <a:bodyPr/>
          <a:lstStyle/>
          <a:p>
            <a:fld id="{3485A5ED-CA33-4E11-B165-462B1A2A53B1}"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857250" y="1498600"/>
            <a:ext cx="8216900" cy="50038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700">
                <a:solidFill>
                  <a:srgbClr val="000000"/>
                </a:solidFill>
                <a:latin typeface="Arial" pitchFamily="34" charset="0"/>
              </a:rPr>
              <a:t>2001 DSB Report Recommends the Inclusion of fuel efficiency in requirements and acquisition processes. </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Target fuel efficiency improvements through investments in Science and</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Technology and systems design</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The Principal Deputy Under Secretary of</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Defense signed a memo stating “…include fuel efficiency as a Key Performance Parameter (KPP) in all Operational Requirements Documents and Capstone Requirements Documents.”</a:t>
            </a:r>
          </a:p>
        </p:txBody>
      </p:sp>
      <p:sp>
        <p:nvSpPr>
          <p:cNvPr id="33793" name="Rectangle 1"/>
          <p:cNvSpPr>
            <a:spLocks noGrp="1" noChangeArrowheads="1"/>
          </p:cNvSpPr>
          <p:nvPr>
            <p:ph type="ctrTitle"/>
          </p:nvPr>
        </p:nvSpPr>
        <p:spPr>
          <a:xfrm>
            <a:off x="1974850" y="76200"/>
            <a:ext cx="7277100" cy="914400"/>
          </a:xfrm>
        </p:spPr>
        <p:txBody>
          <a:bodyPr lIns="0" tIns="0" rIns="0" bIns="0"/>
          <a:lstStyle/>
          <a:p>
            <a:pPr>
              <a:lnSpc>
                <a:spcPct val="95000"/>
              </a:lnSpc>
            </a:pPr>
            <a:r>
              <a:rPr lang="en-US" sz="4300">
                <a:solidFill>
                  <a:srgbClr val="000000"/>
                </a:solidFill>
                <a:latin typeface="Arial" pitchFamily="34" charset="0"/>
              </a:rPr>
              <a:t>Background Research</a:t>
            </a:r>
          </a:p>
        </p:txBody>
      </p:sp>
      <p:sp>
        <p:nvSpPr>
          <p:cNvPr id="4" name="Slide Number Placeholder 3"/>
          <p:cNvSpPr>
            <a:spLocks noGrp="1"/>
          </p:cNvSpPr>
          <p:nvPr>
            <p:ph type="sldNum" sz="quarter" idx="12"/>
          </p:nvPr>
        </p:nvSpPr>
        <p:spPr/>
        <p:txBody>
          <a:bodyPr/>
          <a:lstStyle/>
          <a:p>
            <a:fld id="{3485A5ED-CA33-4E11-B165-462B1A2A53B1}"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Past War Research</a:t>
            </a:r>
          </a:p>
        </p:txBody>
      </p:sp>
      <p:sp>
        <p:nvSpPr>
          <p:cNvPr id="3" name="Slide Number Placeholder 2"/>
          <p:cNvSpPr>
            <a:spLocks noGrp="1"/>
          </p:cNvSpPr>
          <p:nvPr>
            <p:ph type="sldNum" sz="quarter" idx="12"/>
          </p:nvPr>
        </p:nvSpPr>
        <p:spPr/>
        <p:txBody>
          <a:bodyPr/>
          <a:lstStyle/>
          <a:p>
            <a:fld id="{3485A5ED-CA33-4E11-B165-462B1A2A53B1}"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Scenarios</a:t>
            </a:r>
          </a:p>
        </p:txBody>
      </p:sp>
      <p:sp>
        <p:nvSpPr>
          <p:cNvPr id="3" name="Slide Number Placeholder 2"/>
          <p:cNvSpPr>
            <a:spLocks noGrp="1"/>
          </p:cNvSpPr>
          <p:nvPr>
            <p:ph type="sldNum" sz="quarter" idx="12"/>
          </p:nvPr>
        </p:nvSpPr>
        <p:spPr/>
        <p:txBody>
          <a:bodyPr/>
          <a:lstStyle/>
          <a:p>
            <a:fld id="{3485A5ED-CA33-4E11-B165-462B1A2A53B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1346200" y="1371600"/>
            <a:ext cx="7467600" cy="4790729"/>
          </a:xfrm>
          <a:prstGeom prst="rect">
            <a:avLst/>
          </a:prstGeom>
          <a:noFill/>
        </p:spPr>
      </p:pic>
      <p:sp>
        <p:nvSpPr>
          <p:cNvPr id="4097" name="Rectangle 1"/>
          <p:cNvSpPr>
            <a:spLocks noGrp="1" noChangeArrowheads="1"/>
          </p:cNvSpPr>
          <p:nvPr>
            <p:ph type="ctrTitle"/>
          </p:nvPr>
        </p:nvSpPr>
        <p:spPr>
          <a:xfrm>
            <a:off x="1974850" y="76200"/>
            <a:ext cx="7277100" cy="914400"/>
          </a:xfrm>
        </p:spPr>
        <p:txBody>
          <a:bodyPr lIns="0" tIns="0" rIns="0" bIns="0"/>
          <a:lstStyle/>
          <a:p>
            <a:pPr>
              <a:lnSpc>
                <a:spcPct val="95000"/>
              </a:lnSpc>
            </a:pPr>
            <a:r>
              <a:rPr lang="en-US" sz="3600" dirty="0" smtClean="0">
                <a:solidFill>
                  <a:srgbClr val="000000"/>
                </a:solidFill>
                <a:latin typeface="Arial" pitchFamily="34" charset="0"/>
              </a:rPr>
              <a:t>Problem Statement</a:t>
            </a:r>
            <a:endParaRPr lang="en-US" sz="3600" dirty="0">
              <a:solidFill>
                <a:srgbClr val="000000"/>
              </a:solidFill>
              <a:latin typeface="Arial" pitchFamily="34" charset="0"/>
            </a:endParaRPr>
          </a:p>
        </p:txBody>
      </p:sp>
      <p:sp>
        <p:nvSpPr>
          <p:cNvPr id="4" name="TextBox 3"/>
          <p:cNvSpPr txBox="1"/>
          <p:nvPr/>
        </p:nvSpPr>
        <p:spPr>
          <a:xfrm>
            <a:off x="1803400" y="1143000"/>
            <a:ext cx="6839132" cy="461665"/>
          </a:xfrm>
          <a:prstGeom prst="rect">
            <a:avLst/>
          </a:prstGeom>
          <a:noFill/>
        </p:spPr>
        <p:txBody>
          <a:bodyPr wrap="none" rtlCol="0">
            <a:spAutoFit/>
          </a:bodyPr>
          <a:lstStyle/>
          <a:p>
            <a:r>
              <a:rPr lang="en-US" dirty="0" smtClean="0">
                <a:latin typeface="Arial"/>
                <a:cs typeface="Arial"/>
              </a:rPr>
              <a:t>U.S. Army Past and Projected Fuel Consumption</a:t>
            </a:r>
            <a:endParaRPr lang="en-US" dirty="0">
              <a:latin typeface="Arial"/>
              <a:cs typeface="Arial"/>
            </a:endParaRPr>
          </a:p>
        </p:txBody>
      </p:sp>
      <p:sp>
        <p:nvSpPr>
          <p:cNvPr id="5" name="Rectangle 4"/>
          <p:cNvSpPr/>
          <p:nvPr/>
        </p:nvSpPr>
        <p:spPr>
          <a:xfrm>
            <a:off x="203200" y="5943600"/>
            <a:ext cx="9601200" cy="1117485"/>
          </a:xfrm>
          <a:prstGeom prst="rect">
            <a:avLst/>
          </a:prstGeom>
        </p:spPr>
        <p:txBody>
          <a:bodyPr wrap="square">
            <a:spAutoFit/>
          </a:bodyPr>
          <a:lstStyle/>
          <a:p>
            <a:pPr>
              <a:lnSpc>
                <a:spcPct val="95000"/>
              </a:lnSpc>
            </a:pPr>
            <a:r>
              <a:rPr lang="en-US" sz="1400" b="1" dirty="0" smtClean="0">
                <a:solidFill>
                  <a:srgbClr val="000000"/>
                </a:solidFill>
                <a:latin typeface="Arial" pitchFamily="34" charset="0"/>
                <a:cs typeface="Arial" pitchFamily="34" charset="0"/>
              </a:rPr>
              <a:t>Questions to address:</a:t>
            </a:r>
            <a:endParaRPr lang="en-US" sz="1400" dirty="0" smtClean="0">
              <a:latin typeface="Arial" pitchFamily="34" charset="0"/>
              <a:cs typeface="Arial" pitchFamily="34" charset="0"/>
            </a:endParaRPr>
          </a:p>
          <a:p>
            <a:pPr marL="342900" indent="-342900">
              <a:lnSpc>
                <a:spcPct val="95000"/>
              </a:lnSpc>
              <a:buFont typeface="+mj-lt"/>
              <a:buAutoNum type="arabicPeriod"/>
            </a:pPr>
            <a:r>
              <a:rPr lang="en-US" sz="1400" b="1" dirty="0">
                <a:latin typeface="Arial" pitchFamily="34" charset="0"/>
                <a:cs typeface="Arial" pitchFamily="34" charset="0"/>
              </a:rPr>
              <a:t>H</a:t>
            </a:r>
            <a:r>
              <a:rPr lang="en-US" sz="1400" b="1" dirty="0" smtClean="0">
                <a:latin typeface="Arial" pitchFamily="34" charset="0"/>
                <a:cs typeface="Arial" pitchFamily="34" charset="0"/>
              </a:rPr>
              <a:t>ow will helicopters be leveraged and used in future scenarios?</a:t>
            </a:r>
            <a:r>
              <a:rPr lang="en-US" sz="1400" dirty="0" smtClean="0">
                <a:latin typeface="Arial" pitchFamily="34" charset="0"/>
                <a:cs typeface="Arial" pitchFamily="34" charset="0"/>
              </a:rPr>
              <a:t> </a:t>
            </a:r>
          </a:p>
          <a:p>
            <a:pPr marL="342900" indent="-342900">
              <a:lnSpc>
                <a:spcPct val="95000"/>
              </a:lnSpc>
              <a:buFont typeface="+mj-lt"/>
              <a:buAutoNum type="arabicPeriod"/>
            </a:pPr>
            <a:r>
              <a:rPr lang="en-US" sz="1400" b="1" dirty="0">
                <a:latin typeface="Arial" pitchFamily="34" charset="0"/>
                <a:cs typeface="Arial" pitchFamily="34" charset="0"/>
              </a:rPr>
              <a:t>F</a:t>
            </a:r>
            <a:r>
              <a:rPr lang="en-US" sz="1400" b="1" dirty="0" smtClean="0">
                <a:latin typeface="Arial" pitchFamily="34" charset="0"/>
                <a:cs typeface="Arial" pitchFamily="34" charset="0"/>
              </a:rPr>
              <a:t>uel efficiency</a:t>
            </a:r>
            <a:endParaRPr lang="en-US" sz="1400" dirty="0" smtClean="0">
              <a:latin typeface="Arial" pitchFamily="34" charset="0"/>
              <a:cs typeface="Arial" pitchFamily="34" charset="0"/>
            </a:endParaRPr>
          </a:p>
          <a:p>
            <a:pPr marL="342900" indent="-342900">
              <a:lnSpc>
                <a:spcPct val="95000"/>
              </a:lnSpc>
              <a:buFont typeface="+mj-lt"/>
              <a:buAutoNum type="arabicPeriod"/>
            </a:pPr>
            <a:r>
              <a:rPr lang="en-US" sz="1400" b="1" dirty="0">
                <a:latin typeface="Arial" pitchFamily="34" charset="0"/>
                <a:cs typeface="Arial" pitchFamily="34" charset="0"/>
              </a:rPr>
              <a:t>T</a:t>
            </a:r>
            <a:r>
              <a:rPr lang="en-US" sz="1400" b="1" dirty="0" smtClean="0">
                <a:latin typeface="Arial" pitchFamily="34" charset="0"/>
                <a:cs typeface="Arial" pitchFamily="34" charset="0"/>
              </a:rPr>
              <a:t>actical perspective</a:t>
            </a:r>
            <a:endParaRPr lang="en-US" sz="1400" dirty="0">
              <a:latin typeface="Arial" pitchFamily="34" charset="0"/>
              <a:cs typeface="Arial" pitchFamily="34" charset="0"/>
            </a:endParaRPr>
          </a:p>
          <a:p>
            <a:pPr marL="342900" indent="-342900">
              <a:lnSpc>
                <a:spcPct val="95000"/>
              </a:lnSpc>
              <a:buFont typeface="+mj-lt"/>
              <a:buAutoNum type="arabicPeriod"/>
            </a:pPr>
            <a:r>
              <a:rPr lang="en-US" sz="1400" b="1" dirty="0">
                <a:latin typeface="Arial" pitchFamily="34" charset="0"/>
                <a:cs typeface="Arial" pitchFamily="34" charset="0"/>
              </a:rPr>
              <a:t>D</a:t>
            </a:r>
            <a:r>
              <a:rPr lang="en-US" sz="1400" b="1" dirty="0" smtClean="0">
                <a:latin typeface="Arial" pitchFamily="34" charset="0"/>
                <a:cs typeface="Arial" pitchFamily="34" charset="0"/>
              </a:rPr>
              <a:t>esign perspective</a:t>
            </a:r>
            <a:endParaRPr lang="en-US" sz="14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3485A5ED-CA33-4E11-B165-462B1A2A53B1}" type="slidenum">
              <a:rPr lang="en-US" smtClean="0"/>
              <a:pPr/>
              <a:t>3</a:t>
            </a:fld>
            <a:endParaRPr lang="en-US"/>
          </a:p>
        </p:txBody>
      </p:sp>
      <p:sp>
        <p:nvSpPr>
          <p:cNvPr id="3" name="TextBox 2"/>
          <p:cNvSpPr txBox="1"/>
          <p:nvPr/>
        </p:nvSpPr>
        <p:spPr>
          <a:xfrm>
            <a:off x="7670800" y="5867400"/>
            <a:ext cx="1981200" cy="584776"/>
          </a:xfrm>
          <a:prstGeom prst="rect">
            <a:avLst/>
          </a:prstGeom>
          <a:noFill/>
        </p:spPr>
        <p:txBody>
          <a:bodyPr wrap="square" rtlCol="0">
            <a:spAutoFit/>
          </a:bodyPr>
          <a:lstStyle/>
          <a:p>
            <a:r>
              <a:rPr lang="en-US" sz="800" dirty="0" smtClean="0"/>
              <a:t>Source: </a:t>
            </a:r>
            <a:r>
              <a:rPr lang="en-US" sz="800" dirty="0"/>
              <a:t>Roche, Robert 2008,  Fuel Consumption Modeling And Simulation (M&amp;S) to Support Military Systems Acquisition and Planning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US Army [backup]</a:t>
            </a:r>
          </a:p>
        </p:txBody>
      </p:sp>
      <p:sp>
        <p:nvSpPr>
          <p:cNvPr id="4" name="Content Placeholder 2"/>
          <p:cNvSpPr>
            <a:spLocks noGrp="1"/>
          </p:cNvSpPr>
          <p:nvPr/>
        </p:nvSpPr>
        <p:spPr>
          <a:xfrm>
            <a:off x="660400" y="1409700"/>
            <a:ext cx="8991600" cy="4800600"/>
          </a:xfrm>
          <a:prstGeom prst="rect">
            <a:avLst/>
          </a:prstGeom>
          <a:solidFill>
            <a:schemeClr val="bg1">
              <a:lumMod val="65000"/>
            </a:schemeClr>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dirty="0" smtClean="0"/>
              <a:t> </a:t>
            </a:r>
            <a:endParaRPr lang="en-US" dirty="0"/>
          </a:p>
        </p:txBody>
      </p:sp>
      <p:sp>
        <p:nvSpPr>
          <p:cNvPr id="5" name="Rectangle 4"/>
          <p:cNvSpPr/>
          <p:nvPr/>
        </p:nvSpPr>
        <p:spPr>
          <a:xfrm>
            <a:off x="2032000" y="1638300"/>
            <a:ext cx="1828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p:cNvSpPr/>
          <p:nvPr/>
        </p:nvSpPr>
        <p:spPr>
          <a:xfrm>
            <a:off x="3937000" y="1638300"/>
            <a:ext cx="1828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5842000" y="1638300"/>
            <a:ext cx="1828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7747000" y="1638300"/>
            <a:ext cx="1828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7"/>
          <p:cNvSpPr txBox="1"/>
          <p:nvPr/>
        </p:nvSpPr>
        <p:spPr>
          <a:xfrm>
            <a:off x="2413000" y="1714500"/>
            <a:ext cx="110337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US Army</a:t>
            </a:r>
            <a:endParaRPr lang="en-US" sz="2000" b="1" dirty="0"/>
          </a:p>
        </p:txBody>
      </p:sp>
      <p:sp>
        <p:nvSpPr>
          <p:cNvPr id="10" name="TextBox 8"/>
          <p:cNvSpPr txBox="1"/>
          <p:nvPr/>
        </p:nvSpPr>
        <p:spPr>
          <a:xfrm>
            <a:off x="4318000" y="1714500"/>
            <a:ext cx="1067728"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US Navy</a:t>
            </a:r>
            <a:endParaRPr lang="en-US" sz="2000" b="1" dirty="0"/>
          </a:p>
        </p:txBody>
      </p:sp>
      <p:sp>
        <p:nvSpPr>
          <p:cNvPr id="11" name="TextBox 9"/>
          <p:cNvSpPr txBox="1"/>
          <p:nvPr/>
        </p:nvSpPr>
        <p:spPr>
          <a:xfrm>
            <a:off x="5781077" y="1714500"/>
            <a:ext cx="1965923"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US Marine Corps</a:t>
            </a:r>
            <a:endParaRPr lang="en-US" sz="2000" b="1" dirty="0"/>
          </a:p>
        </p:txBody>
      </p:sp>
      <p:sp>
        <p:nvSpPr>
          <p:cNvPr id="12" name="TextBox 10"/>
          <p:cNvSpPr txBox="1"/>
          <p:nvPr/>
        </p:nvSpPr>
        <p:spPr>
          <a:xfrm>
            <a:off x="7975600" y="1714500"/>
            <a:ext cx="147469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t>US Air Force</a:t>
            </a:r>
            <a:endParaRPr lang="en-US" sz="2000" b="1" dirty="0"/>
          </a:p>
        </p:txBody>
      </p:sp>
      <p:sp>
        <p:nvSpPr>
          <p:cNvPr id="13" name="Rectangle 12"/>
          <p:cNvSpPr/>
          <p:nvPr/>
        </p:nvSpPr>
        <p:spPr>
          <a:xfrm>
            <a:off x="2260600" y="35433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UH-60</a:t>
            </a:r>
          </a:p>
          <a:p>
            <a:pPr algn="ctr"/>
            <a:r>
              <a:rPr lang="en-US" dirty="0" smtClean="0"/>
              <a:t>Airborne Assault</a:t>
            </a:r>
            <a:endParaRPr lang="en-US" dirty="0"/>
          </a:p>
        </p:txBody>
      </p:sp>
      <p:sp>
        <p:nvSpPr>
          <p:cNvPr id="14" name="Rectangle 13"/>
          <p:cNvSpPr/>
          <p:nvPr/>
        </p:nvSpPr>
        <p:spPr>
          <a:xfrm>
            <a:off x="2260600" y="47625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Total Mission Time</a:t>
            </a:r>
            <a:endParaRPr lang="en-US" sz="1200" dirty="0"/>
          </a:p>
        </p:txBody>
      </p:sp>
      <p:sp>
        <p:nvSpPr>
          <p:cNvPr id="15" name="Rectangle 14"/>
          <p:cNvSpPr/>
          <p:nvPr/>
        </p:nvSpPr>
        <p:spPr>
          <a:xfrm>
            <a:off x="4165600" y="35433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MH-60</a:t>
            </a:r>
          </a:p>
          <a:p>
            <a:pPr algn="ctr"/>
            <a:r>
              <a:rPr lang="en-US" dirty="0" smtClean="0"/>
              <a:t>ASW</a:t>
            </a:r>
          </a:p>
          <a:p>
            <a:pPr algn="ctr"/>
            <a:r>
              <a:rPr lang="en-US" sz="1200" dirty="0" smtClean="0"/>
              <a:t>(Anti-Submarine Warfare)</a:t>
            </a:r>
            <a:endParaRPr lang="en-US" sz="1200" dirty="0"/>
          </a:p>
        </p:txBody>
      </p:sp>
      <p:sp>
        <p:nvSpPr>
          <p:cNvPr id="16" name="Rectangle 15"/>
          <p:cNvSpPr/>
          <p:nvPr/>
        </p:nvSpPr>
        <p:spPr>
          <a:xfrm>
            <a:off x="4165600" y="47625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Time on Station</a:t>
            </a:r>
            <a:endParaRPr lang="en-US" sz="1200" dirty="0"/>
          </a:p>
        </p:txBody>
      </p:sp>
      <p:sp>
        <p:nvSpPr>
          <p:cNvPr id="17" name="Rectangle 16"/>
          <p:cNvSpPr/>
          <p:nvPr/>
        </p:nvSpPr>
        <p:spPr>
          <a:xfrm>
            <a:off x="6070600" y="35433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CH-53E</a:t>
            </a:r>
          </a:p>
          <a:p>
            <a:pPr algn="ctr"/>
            <a:r>
              <a:rPr lang="en-US" dirty="0" smtClean="0"/>
              <a:t>Heavy Lift</a:t>
            </a:r>
          </a:p>
          <a:p>
            <a:pPr algn="ctr"/>
            <a:r>
              <a:rPr lang="en-US" dirty="0" smtClean="0"/>
              <a:t>Shore Assault</a:t>
            </a:r>
            <a:endParaRPr lang="en-US" dirty="0"/>
          </a:p>
        </p:txBody>
      </p:sp>
      <p:sp>
        <p:nvSpPr>
          <p:cNvPr id="18" name="Rectangle 17"/>
          <p:cNvSpPr/>
          <p:nvPr/>
        </p:nvSpPr>
        <p:spPr>
          <a:xfrm>
            <a:off x="6070600" y="47625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Lift Capacity</a:t>
            </a:r>
            <a:endParaRPr lang="en-US" sz="1200" dirty="0"/>
          </a:p>
        </p:txBody>
      </p:sp>
      <p:sp>
        <p:nvSpPr>
          <p:cNvPr id="19" name="Rectangle 18"/>
          <p:cNvSpPr/>
          <p:nvPr/>
        </p:nvSpPr>
        <p:spPr>
          <a:xfrm>
            <a:off x="7975600" y="35433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HH-60</a:t>
            </a:r>
          </a:p>
          <a:p>
            <a:pPr algn="ctr"/>
            <a:r>
              <a:rPr lang="en-US" dirty="0" smtClean="0"/>
              <a:t>CSAR</a:t>
            </a:r>
          </a:p>
          <a:p>
            <a:pPr algn="ctr"/>
            <a:r>
              <a:rPr lang="en-US" sz="1200" dirty="0" smtClean="0"/>
              <a:t>(Combat Search and Rescue)</a:t>
            </a:r>
          </a:p>
        </p:txBody>
      </p:sp>
      <p:sp>
        <p:nvSpPr>
          <p:cNvPr id="20" name="Rectangle 19"/>
          <p:cNvSpPr/>
          <p:nvPr/>
        </p:nvSpPr>
        <p:spPr>
          <a:xfrm>
            <a:off x="7975600" y="4762500"/>
            <a:ext cx="13716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Time on Station</a:t>
            </a:r>
            <a:endParaRPr lang="en-US" dirty="0"/>
          </a:p>
        </p:txBody>
      </p:sp>
      <p:pic>
        <p:nvPicPr>
          <p:cNvPr id="21" name="Picture 20" descr="http://www.strategypage.com/gallery/images/HH-60-Pave-Hawk-03-2011.jpg"/>
          <p:cNvPicPr>
            <a:picLocks noChangeAspect="1" noChangeArrowheads="1"/>
          </p:cNvPicPr>
          <p:nvPr/>
        </p:nvPicPr>
        <p:blipFill>
          <a:blip r:embed="rId2" cstate="print"/>
          <a:srcRect l="13783" b="5882"/>
          <a:stretch>
            <a:fillRect/>
          </a:stretch>
        </p:blipFill>
        <p:spPr bwMode="auto">
          <a:xfrm>
            <a:off x="7823200" y="2171700"/>
            <a:ext cx="1676400" cy="1219200"/>
          </a:xfrm>
          <a:prstGeom prst="rect">
            <a:avLst/>
          </a:prstGeom>
          <a:noFill/>
          <a:ln w="9525">
            <a:noFill/>
            <a:miter lim="800000"/>
            <a:headEnd/>
            <a:tailEnd/>
          </a:ln>
        </p:spPr>
      </p:pic>
      <p:sp>
        <p:nvSpPr>
          <p:cNvPr id="22" name="Rectangle 21"/>
          <p:cNvSpPr/>
          <p:nvPr/>
        </p:nvSpPr>
        <p:spPr>
          <a:xfrm>
            <a:off x="584200" y="17145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cap="all" dirty="0" smtClean="0">
                <a:solidFill>
                  <a:schemeClr val="tx1"/>
                </a:solidFill>
              </a:rPr>
              <a:t>Force</a:t>
            </a:r>
            <a:endParaRPr lang="en-US" sz="2000" b="1" cap="all" dirty="0">
              <a:solidFill>
                <a:schemeClr val="tx1"/>
              </a:solidFill>
            </a:endParaRPr>
          </a:p>
        </p:txBody>
      </p:sp>
      <p:sp>
        <p:nvSpPr>
          <p:cNvPr id="23" name="Rectangle 22"/>
          <p:cNvSpPr/>
          <p:nvPr/>
        </p:nvSpPr>
        <p:spPr>
          <a:xfrm>
            <a:off x="508000" y="25527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cap="all" dirty="0" err="1" smtClean="0">
                <a:solidFill>
                  <a:schemeClr val="tx1"/>
                </a:solidFill>
              </a:rPr>
              <a:t>Helo</a:t>
            </a:r>
            <a:endParaRPr lang="en-US" sz="2000" b="1" cap="all" dirty="0">
              <a:solidFill>
                <a:schemeClr val="tx1"/>
              </a:solidFill>
            </a:endParaRPr>
          </a:p>
        </p:txBody>
      </p:sp>
      <p:sp>
        <p:nvSpPr>
          <p:cNvPr id="24" name="Rectangle 23"/>
          <p:cNvSpPr/>
          <p:nvPr/>
        </p:nvSpPr>
        <p:spPr>
          <a:xfrm>
            <a:off x="660400" y="3924300"/>
            <a:ext cx="1295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cap="all" dirty="0" smtClean="0">
                <a:solidFill>
                  <a:schemeClr val="tx1"/>
                </a:solidFill>
              </a:rPr>
              <a:t>Mission</a:t>
            </a:r>
            <a:endParaRPr lang="en-US" sz="2000" b="1" cap="all" dirty="0">
              <a:solidFill>
                <a:schemeClr val="tx1"/>
              </a:solidFill>
            </a:endParaRPr>
          </a:p>
        </p:txBody>
      </p:sp>
      <p:sp>
        <p:nvSpPr>
          <p:cNvPr id="25" name="Rectangle 24"/>
          <p:cNvSpPr/>
          <p:nvPr/>
        </p:nvSpPr>
        <p:spPr>
          <a:xfrm>
            <a:off x="508000" y="5143500"/>
            <a:ext cx="152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cap="all" dirty="0" smtClean="0">
                <a:solidFill>
                  <a:schemeClr val="tx1"/>
                </a:solidFill>
              </a:rPr>
              <a:t>Metric</a:t>
            </a:r>
            <a:endParaRPr lang="en-US" sz="2000" b="1" cap="all" dirty="0">
              <a:solidFill>
                <a:schemeClr val="tx1"/>
              </a:solidFill>
            </a:endParaRPr>
          </a:p>
        </p:txBody>
      </p:sp>
      <p:pic>
        <p:nvPicPr>
          <p:cNvPr id="26" name="Picture 25" descr="53D"/>
          <p:cNvPicPr>
            <a:picLocks noChangeAspect="1" noChangeArrowheads="1"/>
          </p:cNvPicPr>
          <p:nvPr/>
        </p:nvPicPr>
        <p:blipFill>
          <a:blip r:embed="rId3" cstate="print"/>
          <a:srcRect l="8336" r="3987" b="4349"/>
          <a:stretch>
            <a:fillRect/>
          </a:stretch>
        </p:blipFill>
        <p:spPr bwMode="auto">
          <a:xfrm>
            <a:off x="5918777" y="2171699"/>
            <a:ext cx="1675823" cy="1219201"/>
          </a:xfrm>
          <a:prstGeom prst="rect">
            <a:avLst/>
          </a:prstGeom>
          <a:noFill/>
          <a:ln w="9525">
            <a:noFill/>
            <a:miter lim="800000"/>
            <a:headEnd/>
            <a:tailEnd/>
          </a:ln>
        </p:spPr>
      </p:pic>
      <p:pic>
        <p:nvPicPr>
          <p:cNvPr id="27" name="Picture 26" descr="mh-60r sea hawk helicopter"/>
          <p:cNvPicPr>
            <a:picLocks noChangeAspect="1" noChangeArrowheads="1"/>
          </p:cNvPicPr>
          <p:nvPr/>
        </p:nvPicPr>
        <p:blipFill>
          <a:blip r:embed="rId4" cstate="print"/>
          <a:srcRect l="4348" r="4348"/>
          <a:stretch>
            <a:fillRect/>
          </a:stretch>
        </p:blipFill>
        <p:spPr bwMode="auto">
          <a:xfrm>
            <a:off x="4009325" y="2171700"/>
            <a:ext cx="1680275" cy="1219200"/>
          </a:xfrm>
          <a:prstGeom prst="rect">
            <a:avLst/>
          </a:prstGeom>
          <a:noFill/>
        </p:spPr>
      </p:pic>
      <p:pic>
        <p:nvPicPr>
          <p:cNvPr id="28" name="Picture 27" descr="http://www.coriolinus.net/wp-content/uploads/2008/08/uh-60-01.jpg"/>
          <p:cNvPicPr>
            <a:picLocks noChangeAspect="1" noChangeArrowheads="1"/>
          </p:cNvPicPr>
          <p:nvPr/>
        </p:nvPicPr>
        <p:blipFill>
          <a:blip r:embed="rId5" cstate="print"/>
          <a:srcRect l="4178" r="4369"/>
          <a:stretch>
            <a:fillRect/>
          </a:stretch>
        </p:blipFill>
        <p:spPr bwMode="auto">
          <a:xfrm>
            <a:off x="2108200" y="2195678"/>
            <a:ext cx="1667814" cy="1195222"/>
          </a:xfrm>
          <a:prstGeom prst="rect">
            <a:avLst/>
          </a:prstGeom>
          <a:noFill/>
        </p:spPr>
      </p:pic>
      <p:sp>
        <p:nvSpPr>
          <p:cNvPr id="29" name="Slide Number Placeholder 28"/>
          <p:cNvSpPr>
            <a:spLocks noGrp="1"/>
          </p:cNvSpPr>
          <p:nvPr>
            <p:ph type="sldNum" sz="quarter" idx="12"/>
          </p:nvPr>
        </p:nvSpPr>
        <p:spPr/>
        <p:txBody>
          <a:bodyPr/>
          <a:lstStyle/>
          <a:p>
            <a:fld id="{3485A5ED-CA33-4E11-B165-462B1A2A53B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U.S. Navy [backup]</a:t>
            </a:r>
          </a:p>
        </p:txBody>
      </p:sp>
      <p:sp>
        <p:nvSpPr>
          <p:cNvPr id="38916"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700">
                <a:solidFill>
                  <a:srgbClr val="000000"/>
                </a:solidFill>
                <a:latin typeface="Arial" pitchFamily="34" charset="0"/>
              </a:rPr>
              <a:t>Scenario over 1 Day of Navy ASW Operations</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1 CSG</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12 MH-60R per strike group (11 squadron + 1 on LCS)</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5 on CVN</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6 on CRUDES 2 per platform</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1 independent deployer on LCS</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Total of 63 flight hours per day</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4.5 hours spent refueling</a:t>
            </a:r>
            <a:endParaRPr lang="en-US"/>
          </a:p>
          <a:p>
            <a:pPr>
              <a:lnSpc>
                <a:spcPct val="95000"/>
              </a:lnSpc>
            </a:pPr>
            <a:endParaRPr lang="en-US" sz="2700">
              <a:solidFill>
                <a:srgbClr val="000000"/>
              </a:solidFill>
              <a:latin typeface="Arial" pitchFamily="34" charset="0"/>
            </a:endParaRPr>
          </a:p>
          <a:p>
            <a:pPr lvl="1" indent="-342900">
              <a:lnSpc>
                <a:spcPct val="95000"/>
              </a:lnSpc>
              <a:buClr>
                <a:srgbClr val="000000"/>
              </a:buClr>
              <a:buSzPct val="100000"/>
              <a:buFontTx/>
              <a:buChar char=" "/>
            </a:pPr>
            <a:endParaRPr lang="en-US" sz="2200">
              <a:solidFill>
                <a:srgbClr val="000000"/>
              </a:solidFill>
              <a:latin typeface="Arial" pitchFamily="34" charset="0"/>
            </a:endParaRPr>
          </a:p>
        </p:txBody>
      </p:sp>
      <p:pic>
        <p:nvPicPr>
          <p:cNvPr id="38917" name="Picture 5"/>
          <p:cNvPicPr>
            <a:picLocks noChangeAspect="1" noChangeArrowheads="1"/>
          </p:cNvPicPr>
          <p:nvPr/>
        </p:nvPicPr>
        <p:blipFill>
          <a:blip r:embed="rId3" cstate="print"/>
          <a:srcRect/>
          <a:stretch>
            <a:fillRect/>
          </a:stretch>
        </p:blipFill>
        <p:spPr bwMode="auto">
          <a:xfrm>
            <a:off x="5908675" y="4038600"/>
            <a:ext cx="3813175" cy="3038475"/>
          </a:xfrm>
          <a:prstGeom prst="rect">
            <a:avLst/>
          </a:prstGeom>
          <a:noFill/>
        </p:spPr>
      </p:pic>
      <p:sp>
        <p:nvSpPr>
          <p:cNvPr id="5" name="Slide Number Placeholder 4"/>
          <p:cNvSpPr>
            <a:spLocks noGrp="1"/>
          </p:cNvSpPr>
          <p:nvPr>
            <p:ph type="sldNum" sz="quarter" idx="12"/>
          </p:nvPr>
        </p:nvSpPr>
        <p:spPr/>
        <p:txBody>
          <a:bodyPr/>
          <a:lstStyle/>
          <a:p>
            <a:fld id="{3485A5ED-CA33-4E11-B165-462B1A2A53B1}"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US Marine Corps [backup]</a:t>
            </a:r>
          </a:p>
        </p:txBody>
      </p:sp>
      <p:sp>
        <p:nvSpPr>
          <p:cNvPr id="40964" name="Text Box 4"/>
          <p:cNvSpPr txBox="1">
            <a:spLocks noChangeArrowheads="1"/>
          </p:cNvSpPr>
          <p:nvPr/>
        </p:nvSpPr>
        <p:spPr bwMode="auto">
          <a:xfrm>
            <a:off x="468313" y="1447800"/>
            <a:ext cx="9063037" cy="49784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700">
                <a:solidFill>
                  <a:srgbClr val="000000"/>
                </a:solidFill>
                <a:latin typeface="Arial" pitchFamily="34" charset="0"/>
              </a:rPr>
              <a:t>Lift scenario over 15hours of delivering power from sea to shore</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3 waves of vehicles</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4 refueling sorties</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2 Squadron of CH-53E launched from sea</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14 CH-53E per sqaudron</a:t>
            </a:r>
            <a:endParaRPr lang="en-US"/>
          </a:p>
          <a:p>
            <a:pPr marL="1257300" lvl="3" indent="-228600">
              <a:lnSpc>
                <a:spcPct val="95000"/>
              </a:lnSpc>
              <a:buClr>
                <a:srgbClr val="000000"/>
              </a:buClr>
              <a:buSzPct val="100000"/>
              <a:buFont typeface="Wingdings" pitchFamily="2" charset="2"/>
              <a:buChar char="§"/>
            </a:pPr>
            <a:r>
              <a:rPr lang="en-US" sz="1800">
                <a:solidFill>
                  <a:srgbClr val="000000"/>
                </a:solidFill>
                <a:latin typeface="Arial" pitchFamily="34" charset="0"/>
              </a:rPr>
              <a:t>10 ready to fly</a:t>
            </a:r>
            <a:endParaRPr lang="en-US"/>
          </a:p>
          <a:p>
            <a:pPr marL="1257300" lvl="3" indent="-228600">
              <a:lnSpc>
                <a:spcPct val="95000"/>
              </a:lnSpc>
              <a:buClr>
                <a:srgbClr val="000000"/>
              </a:buClr>
              <a:buSzPct val="100000"/>
              <a:buFont typeface="Wingdings" pitchFamily="2" charset="2"/>
              <a:buChar char="§"/>
            </a:pPr>
            <a:r>
              <a:rPr lang="en-US" sz="1800">
                <a:solidFill>
                  <a:srgbClr val="000000"/>
                </a:solidFill>
                <a:latin typeface="Arial" pitchFamily="34" charset="0"/>
              </a:rPr>
              <a:t>1 back-up</a:t>
            </a:r>
            <a:endParaRPr lang="en-US"/>
          </a:p>
          <a:p>
            <a:pPr marL="1257300" lvl="3" indent="-228600">
              <a:lnSpc>
                <a:spcPct val="95000"/>
              </a:lnSpc>
              <a:buClr>
                <a:srgbClr val="000000"/>
              </a:buClr>
              <a:buSzPct val="100000"/>
              <a:buFont typeface="Wingdings" pitchFamily="2" charset="2"/>
              <a:buChar char="§"/>
            </a:pPr>
            <a:r>
              <a:rPr lang="en-US" sz="1800">
                <a:solidFill>
                  <a:srgbClr val="000000"/>
                </a:solidFill>
                <a:latin typeface="Arial" pitchFamily="34" charset="0"/>
              </a:rPr>
              <a:t>3 in maintenance</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20 CH-53E Heavy Lift</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13 Single external vehicle lift (65%)</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7 Double external vehicle lift (35%)</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4 CH-53E Refueling</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Internal fuel bladders</a:t>
            </a:r>
            <a:endParaRPr lang="en-US"/>
          </a:p>
          <a:p>
            <a:pPr>
              <a:lnSpc>
                <a:spcPct val="95000"/>
              </a:lnSpc>
              <a:buClr>
                <a:srgbClr val="000000"/>
              </a:buClr>
              <a:buSzPct val="80000"/>
              <a:buFont typeface="Courier New" pitchFamily="49" charset="0"/>
              <a:buNone/>
            </a:pPr>
            <a:endParaRPr lang="en-US" sz="2700">
              <a:solidFill>
                <a:srgbClr val="000000"/>
              </a:solidFill>
              <a:latin typeface="Arial" pitchFamily="34" charset="0"/>
            </a:endParaRPr>
          </a:p>
        </p:txBody>
      </p:sp>
      <p:pic>
        <p:nvPicPr>
          <p:cNvPr id="40965" name="Picture 5"/>
          <p:cNvPicPr>
            <a:picLocks noChangeAspect="1" noChangeArrowheads="1"/>
          </p:cNvPicPr>
          <p:nvPr/>
        </p:nvPicPr>
        <p:blipFill>
          <a:blip r:embed="rId3" cstate="print"/>
          <a:srcRect/>
          <a:stretch>
            <a:fillRect/>
          </a:stretch>
        </p:blipFill>
        <p:spPr bwMode="auto">
          <a:xfrm>
            <a:off x="5641975" y="4343400"/>
            <a:ext cx="4089400" cy="2714625"/>
          </a:xfrm>
          <a:prstGeom prst="rect">
            <a:avLst/>
          </a:prstGeom>
          <a:noFill/>
        </p:spPr>
      </p:pic>
      <p:sp>
        <p:nvSpPr>
          <p:cNvPr id="5" name="Slide Number Placeholder 4"/>
          <p:cNvSpPr>
            <a:spLocks noGrp="1"/>
          </p:cNvSpPr>
          <p:nvPr>
            <p:ph type="sldNum" sz="quarter" idx="12"/>
          </p:nvPr>
        </p:nvSpPr>
        <p:spPr/>
        <p:txBody>
          <a:bodyPr/>
          <a:lstStyle/>
          <a:p>
            <a:fld id="{3485A5ED-CA33-4E11-B165-462B1A2A53B1}"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U.S. Air Force [backup]</a:t>
            </a:r>
          </a:p>
        </p:txBody>
      </p:sp>
      <p:sp>
        <p:nvSpPr>
          <p:cNvPr id="3" name="Slide Number Placeholder 2"/>
          <p:cNvSpPr>
            <a:spLocks noGrp="1"/>
          </p:cNvSpPr>
          <p:nvPr>
            <p:ph type="sldNum" sz="quarter" idx="12"/>
          </p:nvPr>
        </p:nvSpPr>
        <p:spPr/>
        <p:txBody>
          <a:bodyPr/>
          <a:lstStyle/>
          <a:p>
            <a:fld id="{3485A5ED-CA33-4E11-B165-462B1A2A53B1}"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ctrTitle"/>
          </p:nvPr>
        </p:nvSpPr>
        <p:spPr>
          <a:xfrm>
            <a:off x="1466850" y="3657600"/>
            <a:ext cx="7226300" cy="830262"/>
          </a:xfrm>
        </p:spPr>
        <p:txBody>
          <a:bodyPr lIns="0" tIns="0" rIns="0" bIns="0"/>
          <a:lstStyle/>
          <a:p>
            <a:pPr>
              <a:lnSpc>
                <a:spcPct val="95000"/>
              </a:lnSpc>
            </a:pPr>
            <a:r>
              <a:rPr lang="en-US" sz="4000" dirty="0" smtClean="0">
                <a:solidFill>
                  <a:srgbClr val="000000"/>
                </a:solidFill>
                <a:latin typeface="Arial" pitchFamily="34" charset="0"/>
              </a:rPr>
              <a:t>Cost Estimation</a:t>
            </a:r>
            <a:endParaRPr lang="en-US" sz="4000" dirty="0">
              <a:solidFill>
                <a:srgbClr val="000000"/>
              </a:solidFill>
              <a:latin typeface="Arial" pitchFamily="34" charset="0"/>
            </a:endParaRPr>
          </a:p>
        </p:txBody>
      </p:sp>
      <p:sp>
        <p:nvSpPr>
          <p:cNvPr id="29" name="Slide Number Placeholder 28"/>
          <p:cNvSpPr>
            <a:spLocks noGrp="1"/>
          </p:cNvSpPr>
          <p:nvPr>
            <p:ph type="sldNum" sz="quarter" idx="12"/>
          </p:nvPr>
        </p:nvSpPr>
        <p:spPr/>
        <p:txBody>
          <a:bodyPr/>
          <a:lstStyle/>
          <a:p>
            <a:fld id="{3485A5ED-CA33-4E11-B165-462B1A2A53B1}" type="slidenum">
              <a:rPr lang="en-US" smtClean="0"/>
              <a:pPr/>
              <a:t>34</a:t>
            </a:fld>
            <a:endParaRPr lang="en-US"/>
          </a:p>
        </p:txBody>
      </p:sp>
    </p:spTree>
    <p:extLst>
      <p:ext uri="{BB962C8B-B14F-4D97-AF65-F5344CB8AC3E}">
        <p14:creationId xmlns:p14="http://schemas.microsoft.com/office/powerpoint/2010/main" val="1253728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500" dirty="0" smtClean="0">
                <a:solidFill>
                  <a:srgbClr val="000000"/>
                </a:solidFill>
                <a:latin typeface="Arial" pitchFamily="34" charset="0"/>
              </a:rPr>
              <a:t>Cost Estimation Assumptions</a:t>
            </a:r>
            <a:endParaRPr lang="en-US" sz="3500" dirty="0">
              <a:solidFill>
                <a:srgbClr val="000000"/>
              </a:solidFill>
              <a:latin typeface="Arial" pitchFamily="34" charset="0"/>
            </a:endParaRPr>
          </a:p>
        </p:txBody>
      </p:sp>
      <p:sp>
        <p:nvSpPr>
          <p:cNvPr id="11" name="Slide Number Placeholder 10"/>
          <p:cNvSpPr>
            <a:spLocks noGrp="1"/>
          </p:cNvSpPr>
          <p:nvPr>
            <p:ph type="sldNum" sz="quarter" idx="12"/>
          </p:nvPr>
        </p:nvSpPr>
        <p:spPr/>
        <p:txBody>
          <a:bodyPr/>
          <a:lstStyle/>
          <a:p>
            <a:fld id="{3485A5ED-CA33-4E11-B165-462B1A2A53B1}" type="slidenum">
              <a:rPr lang="en-US" smtClean="0"/>
              <a:pPr/>
              <a:t>35</a:t>
            </a:fld>
            <a:endParaRPr lang="en-US"/>
          </a:p>
        </p:txBody>
      </p:sp>
      <p:sp>
        <p:nvSpPr>
          <p:cNvPr id="4" name="Text Box 4"/>
          <p:cNvSpPr txBox="1">
            <a:spLocks noChangeArrowheads="1"/>
          </p:cNvSpPr>
          <p:nvPr/>
        </p:nvSpPr>
        <p:spPr bwMode="auto">
          <a:xfrm>
            <a:off x="127000" y="5167461"/>
            <a:ext cx="4114800" cy="1461939"/>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To the right is the historical cost of aviation fuel sold by refiners</a:t>
            </a:r>
          </a:p>
          <a:p>
            <a:pPr lvl="1" indent="-342900">
              <a:lnSpc>
                <a:spcPct val="95000"/>
              </a:lnSpc>
              <a:buClr>
                <a:srgbClr val="000000"/>
              </a:buClr>
              <a:buSzPct val="100000"/>
              <a:buFont typeface="Wingdings" pitchFamily="2" charset="2"/>
              <a:buChar char="§"/>
            </a:pPr>
            <a:endParaRPr lang="en-US" sz="2000" dirty="0" smtClean="0">
              <a:solidFill>
                <a:srgbClr val="000000"/>
              </a:solidFill>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Data set used for projection is aviation fuel</a:t>
            </a:r>
            <a:endParaRPr lang="en-US" sz="2000" dirty="0">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586950315"/>
              </p:ext>
            </p:extLst>
          </p:nvPr>
        </p:nvGraphicFramePr>
        <p:xfrm>
          <a:off x="279400" y="1219200"/>
          <a:ext cx="60960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94200" y="6814319"/>
            <a:ext cx="5486400" cy="577081"/>
          </a:xfrm>
          <a:prstGeom prst="rect">
            <a:avLst/>
          </a:prstGeom>
          <a:solidFill>
            <a:schemeClr val="accent3">
              <a:lumMod val="85000"/>
            </a:schemeClr>
          </a:solidFill>
          <a:ln>
            <a:solidFill>
              <a:schemeClr val="tx1"/>
            </a:solidFill>
          </a:ln>
        </p:spPr>
        <p:txBody>
          <a:bodyPr wrap="square" rtlCol="0">
            <a:spAutoFit/>
          </a:bodyPr>
          <a:lstStyle/>
          <a:p>
            <a:r>
              <a:rPr lang="en-US" sz="1050" u="sng" dirty="0" smtClean="0"/>
              <a:t>Source Data</a:t>
            </a:r>
            <a:r>
              <a:rPr lang="en-US" sz="1050" dirty="0" smtClean="0"/>
              <a:t>: Energy Information Administration and Bureau of Labor Statistics</a:t>
            </a:r>
          </a:p>
          <a:p>
            <a:r>
              <a:rPr lang="en-US" sz="1050" u="sng" dirty="0" smtClean="0"/>
              <a:t>Represented</a:t>
            </a:r>
            <a:r>
              <a:rPr lang="en-US" sz="1050" dirty="0" smtClean="0"/>
              <a:t>: Annual average U.S. Aviation Fuel Sales by Refiners</a:t>
            </a:r>
          </a:p>
          <a:p>
            <a:r>
              <a:rPr lang="en-US" sz="1050" u="sng" dirty="0" smtClean="0"/>
              <a:t>Inflation: </a:t>
            </a:r>
            <a:r>
              <a:rPr lang="en-US" sz="1050" dirty="0" smtClean="0"/>
              <a:t>FY$10 based upon CPI-U</a:t>
            </a:r>
            <a:endParaRPr lang="en-US" sz="1050" dirty="0"/>
          </a:p>
        </p:txBody>
      </p:sp>
      <p:graphicFrame>
        <p:nvGraphicFramePr>
          <p:cNvPr id="7" name="Chart 6"/>
          <p:cNvGraphicFramePr>
            <a:graphicFrameLocks/>
          </p:cNvGraphicFramePr>
          <p:nvPr>
            <p:extLst>
              <p:ext uri="{D42A27DB-BD31-4B8C-83A1-F6EECF244321}">
                <p14:modId xmlns:p14="http://schemas.microsoft.com/office/powerpoint/2010/main" val="1639980029"/>
              </p:ext>
            </p:extLst>
          </p:nvPr>
        </p:nvGraphicFramePr>
        <p:xfrm>
          <a:off x="4394200" y="3657600"/>
          <a:ext cx="5486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4"/>
          <p:cNvSpPr txBox="1">
            <a:spLocks noChangeArrowheads="1"/>
          </p:cNvSpPr>
          <p:nvPr/>
        </p:nvSpPr>
        <p:spPr bwMode="auto">
          <a:xfrm>
            <a:off x="6527800" y="1371600"/>
            <a:ext cx="3632200" cy="877163"/>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To the left is the historical spot price of barrels of fuel in the U.S.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389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500" dirty="0" smtClean="0">
                <a:solidFill>
                  <a:srgbClr val="000000"/>
                </a:solidFill>
                <a:latin typeface="Arial" pitchFamily="34" charset="0"/>
              </a:rPr>
              <a:t>Cost Estimation Assumptions</a:t>
            </a:r>
            <a:endParaRPr lang="en-US" sz="3500" dirty="0">
              <a:solidFill>
                <a:srgbClr val="000000"/>
              </a:solidFill>
              <a:latin typeface="Arial" pitchFamily="34" charset="0"/>
            </a:endParaRPr>
          </a:p>
        </p:txBody>
      </p:sp>
      <p:sp>
        <p:nvSpPr>
          <p:cNvPr id="11" name="Slide Number Placeholder 10"/>
          <p:cNvSpPr>
            <a:spLocks noGrp="1"/>
          </p:cNvSpPr>
          <p:nvPr>
            <p:ph type="sldNum" sz="quarter" idx="12"/>
          </p:nvPr>
        </p:nvSpPr>
        <p:spPr/>
        <p:txBody>
          <a:bodyPr/>
          <a:lstStyle/>
          <a:p>
            <a:fld id="{3485A5ED-CA33-4E11-B165-462B1A2A53B1}" type="slidenum">
              <a:rPr lang="en-US" smtClean="0"/>
              <a:pPr/>
              <a:t>36</a:t>
            </a:fld>
            <a:endParaRPr lang="en-US"/>
          </a:p>
        </p:txBody>
      </p:sp>
      <p:sp>
        <p:nvSpPr>
          <p:cNvPr id="14" name="Text Box 4"/>
          <p:cNvSpPr txBox="1">
            <a:spLocks noChangeArrowheads="1"/>
          </p:cNvSpPr>
          <p:nvPr/>
        </p:nvSpPr>
        <p:spPr bwMode="auto">
          <a:xfrm>
            <a:off x="355600" y="4876800"/>
            <a:ext cx="9525000" cy="1846659"/>
          </a:xfrm>
          <a:prstGeom prst="rect">
            <a:avLst/>
          </a:prstGeom>
          <a:noFill/>
          <a:ln w="9525">
            <a:noFill/>
            <a:miter lim="800000"/>
            <a:headEnd/>
            <a:tailEnd/>
          </a:ln>
          <a:effectLst/>
        </p:spPr>
        <p:txBody>
          <a:bodyPr wrap="square" lIns="0" tIns="0" rIns="0" bIns="0">
            <a:spAutoFit/>
          </a:bodyPr>
          <a:lstStyle/>
          <a:p>
            <a:pPr lvl="1" indent="-342900">
              <a:spcBef>
                <a:spcPts val="600"/>
              </a:spcBef>
              <a:spcAft>
                <a:spcPts val="600"/>
              </a:spcAft>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Aviation follows a consistent relationship to gasoline sales in the U.S.</a:t>
            </a:r>
            <a:endParaRPr lang="en-US" sz="2000" dirty="0">
              <a:solidFill>
                <a:srgbClr val="000000"/>
              </a:solidFill>
              <a:latin typeface="Arial" pitchFamily="34" charset="0"/>
              <a:cs typeface="Arial" pitchFamily="34" charset="0"/>
            </a:endParaRPr>
          </a:p>
          <a:p>
            <a:pPr lvl="1" indent="-342900">
              <a:spcBef>
                <a:spcPts val="600"/>
              </a:spcBef>
              <a:spcAft>
                <a:spcPts val="600"/>
              </a:spcAft>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The flat projection due to values in the 1980’s indicate that historical oil prices may not be the best predictor of future oil prices</a:t>
            </a:r>
            <a:endParaRPr lang="en-US" sz="2000" dirty="0">
              <a:solidFill>
                <a:srgbClr val="000000"/>
              </a:solidFill>
              <a:latin typeface="Arial" pitchFamily="34" charset="0"/>
              <a:cs typeface="Arial" pitchFamily="34" charset="0"/>
            </a:endParaRPr>
          </a:p>
          <a:p>
            <a:pPr lvl="1" indent="-342900">
              <a:spcBef>
                <a:spcPts val="600"/>
              </a:spcBef>
              <a:spcAft>
                <a:spcPts val="600"/>
              </a:spcAft>
              <a:buClr>
                <a:srgbClr val="000000"/>
              </a:buClr>
              <a:buSzPct val="100000"/>
              <a:buFont typeface="Wingdings" pitchFamily="2" charset="2"/>
              <a:buChar char="§"/>
            </a:pPr>
            <a:r>
              <a:rPr lang="en-US" sz="2000" dirty="0" smtClean="0">
                <a:solidFill>
                  <a:srgbClr val="000000"/>
                </a:solidFill>
                <a:latin typeface="Arial" pitchFamily="34" charset="0"/>
                <a:cs typeface="Arial" pitchFamily="34" charset="0"/>
              </a:rPr>
              <a:t>To have a notional starting value for the price of aviation fuel values beginning in 1991 and onward are used to create a projection</a:t>
            </a:r>
            <a:endParaRPr lang="en-US" sz="2000" dirty="0">
              <a:latin typeface="Arial" pitchFamily="34" charset="0"/>
              <a:cs typeface="Arial" pitchFamily="34" charset="0"/>
            </a:endParaRPr>
          </a:p>
        </p:txBody>
      </p:sp>
      <p:sp>
        <p:nvSpPr>
          <p:cNvPr id="15" name="TextBox 14"/>
          <p:cNvSpPr txBox="1"/>
          <p:nvPr/>
        </p:nvSpPr>
        <p:spPr>
          <a:xfrm>
            <a:off x="50800" y="6966719"/>
            <a:ext cx="5486400" cy="577081"/>
          </a:xfrm>
          <a:prstGeom prst="rect">
            <a:avLst/>
          </a:prstGeom>
          <a:solidFill>
            <a:schemeClr val="accent3">
              <a:lumMod val="85000"/>
            </a:schemeClr>
          </a:solidFill>
          <a:ln>
            <a:solidFill>
              <a:schemeClr val="tx1"/>
            </a:solidFill>
          </a:ln>
        </p:spPr>
        <p:txBody>
          <a:bodyPr wrap="square" rtlCol="0">
            <a:spAutoFit/>
          </a:bodyPr>
          <a:lstStyle/>
          <a:p>
            <a:r>
              <a:rPr lang="en-US" sz="1050" u="sng" dirty="0" smtClean="0"/>
              <a:t>Source Data</a:t>
            </a:r>
            <a:r>
              <a:rPr lang="en-US" sz="1050" dirty="0" smtClean="0"/>
              <a:t>: Energy Information Administration and Bureau of Labor Statistics</a:t>
            </a:r>
          </a:p>
          <a:p>
            <a:r>
              <a:rPr lang="en-US" sz="1050" u="sng" dirty="0" smtClean="0"/>
              <a:t>Represented</a:t>
            </a:r>
            <a:r>
              <a:rPr lang="en-US" sz="1050" dirty="0" smtClean="0"/>
              <a:t>: Annual average U.S. Aviation Fuel Sales by Refiners</a:t>
            </a:r>
          </a:p>
          <a:p>
            <a:r>
              <a:rPr lang="en-US" sz="1050" u="sng" dirty="0" smtClean="0"/>
              <a:t>Inflation: </a:t>
            </a:r>
            <a:r>
              <a:rPr lang="en-US" sz="1050" dirty="0" smtClean="0"/>
              <a:t>FY$10 based upon CPI-U</a:t>
            </a:r>
            <a:endParaRPr lang="en-US" sz="1050" dirty="0"/>
          </a:p>
        </p:txBody>
      </p:sp>
      <p:graphicFrame>
        <p:nvGraphicFramePr>
          <p:cNvPr id="17" name="Chart 16"/>
          <p:cNvGraphicFramePr>
            <a:graphicFrameLocks/>
          </p:cNvGraphicFramePr>
          <p:nvPr>
            <p:extLst>
              <p:ext uri="{D42A27DB-BD31-4B8C-83A1-F6EECF244321}">
                <p14:modId xmlns:p14="http://schemas.microsoft.com/office/powerpoint/2010/main" val="3158476116"/>
              </p:ext>
            </p:extLst>
          </p:nvPr>
        </p:nvGraphicFramePr>
        <p:xfrm>
          <a:off x="127000" y="1447799"/>
          <a:ext cx="4841461"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2428046968"/>
              </p:ext>
            </p:extLst>
          </p:nvPr>
        </p:nvGraphicFramePr>
        <p:xfrm>
          <a:off x="5006009" y="1447800"/>
          <a:ext cx="4851400" cy="3179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5017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Technologies</a:t>
            </a:r>
          </a:p>
        </p:txBody>
      </p:sp>
      <p:sp>
        <p:nvSpPr>
          <p:cNvPr id="3" name="Slide Number Placeholder 2"/>
          <p:cNvSpPr>
            <a:spLocks noGrp="1"/>
          </p:cNvSpPr>
          <p:nvPr>
            <p:ph type="sldNum" sz="quarter" idx="12"/>
          </p:nvPr>
        </p:nvSpPr>
        <p:spPr/>
        <p:txBody>
          <a:bodyPr/>
          <a:lstStyle/>
          <a:p>
            <a:fld id="{3485A5ED-CA33-4E11-B165-462B1A2A53B1}"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dirty="0">
                <a:solidFill>
                  <a:srgbClr val="000000"/>
                </a:solidFill>
                <a:latin typeface="Arial" pitchFamily="34" charset="0"/>
              </a:rPr>
              <a:t>Algae Biofuel [backup]</a:t>
            </a:r>
          </a:p>
        </p:txBody>
      </p:sp>
      <p:sp>
        <p:nvSpPr>
          <p:cNvPr id="45060" name="Text Box 4"/>
          <p:cNvSpPr txBox="1">
            <a:spLocks noChangeArrowheads="1"/>
          </p:cNvSpPr>
          <p:nvPr/>
        </p:nvSpPr>
        <p:spPr bwMode="auto">
          <a:xfrm>
            <a:off x="468313" y="1524000"/>
            <a:ext cx="9309100" cy="49784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000" dirty="0">
                <a:solidFill>
                  <a:srgbClr val="000000"/>
                </a:solidFill>
                <a:latin typeface="Arial" pitchFamily="34" charset="0"/>
              </a:rPr>
              <a:t>Algae Characteristics</a:t>
            </a:r>
            <a:r>
              <a:rPr lang="en-US" sz="1800" dirty="0">
                <a:solidFill>
                  <a:srgbClr val="000000"/>
                </a:solidFill>
                <a:latin typeface="Arial" pitchFamily="34" charset="0"/>
              </a:rPr>
              <a:t> </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Freshwater Algae</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Grows Rapidly in Open “Raceway Pond” </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Generates Oil which Becomes Biofuel/Biogas/</a:t>
            </a:r>
            <a:r>
              <a:rPr lang="en-US" sz="1800" dirty="0" err="1">
                <a:solidFill>
                  <a:srgbClr val="000000"/>
                </a:solidFill>
                <a:latin typeface="Arial" pitchFamily="34" charset="0"/>
              </a:rPr>
              <a:t>Biohydrogen</a:t>
            </a:r>
            <a:r>
              <a:rPr lang="en-US" sz="1800" dirty="0">
                <a:solidFill>
                  <a:srgbClr val="000000"/>
                </a:solidFill>
                <a:latin typeface="Arial" pitchFamily="34" charset="0"/>
              </a:rPr>
              <a:t>/Hydrocarbon/</a:t>
            </a:r>
            <a:r>
              <a:rPr lang="en-US" sz="1800" dirty="0" err="1">
                <a:solidFill>
                  <a:srgbClr val="000000"/>
                </a:solidFill>
                <a:latin typeface="Arial" pitchFamily="34" charset="0"/>
              </a:rPr>
              <a:t>Bioethanol</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Uses Liquid Waste from Wastewater Treatment Plants or other Nontoxic Liquid Waste sources</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Requires CO</a:t>
            </a:r>
            <a:r>
              <a:rPr lang="en-US" sz="1800" baseline="-25000" dirty="0">
                <a:solidFill>
                  <a:srgbClr val="000000"/>
                </a:solidFill>
                <a:latin typeface="Arial" pitchFamily="34" charset="0"/>
              </a:rPr>
              <a:t>2 </a:t>
            </a:r>
            <a:endParaRPr lang="en-US" dirty="0"/>
          </a:p>
          <a:p>
            <a:pPr lvl="1" indent="-342900">
              <a:lnSpc>
                <a:spcPct val="95000"/>
              </a:lnSpc>
              <a:buClr>
                <a:srgbClr val="000000"/>
              </a:buClr>
              <a:buSzPct val="100000"/>
              <a:buFontTx/>
              <a:buChar char="•"/>
            </a:pPr>
            <a:r>
              <a:rPr lang="en-US" sz="2000" dirty="0">
                <a:solidFill>
                  <a:srgbClr val="000000"/>
                </a:solidFill>
                <a:latin typeface="Arial" pitchFamily="34" charset="0"/>
              </a:rPr>
              <a:t>Testing &amp; Production Progress Status</a:t>
            </a:r>
            <a:endParaRPr lang="en-US" dirty="0"/>
          </a:p>
          <a:p>
            <a:pPr marL="857250" lvl="2" indent="-285750">
              <a:lnSpc>
                <a:spcPct val="95000"/>
              </a:lnSpc>
              <a:buClr>
                <a:srgbClr val="000000"/>
              </a:buClr>
              <a:buSzPct val="80000"/>
              <a:buFont typeface="Courier New" pitchFamily="49" charset="0"/>
              <a:buChar char="o"/>
            </a:pPr>
            <a:r>
              <a:rPr lang="en-US" sz="1800" dirty="0" err="1">
                <a:solidFill>
                  <a:srgbClr val="000000"/>
                </a:solidFill>
                <a:latin typeface="Arial" pitchFamily="34" charset="0"/>
              </a:rPr>
              <a:t>Solazyme</a:t>
            </a:r>
            <a:r>
              <a:rPr lang="en-US" sz="1800" dirty="0">
                <a:solidFill>
                  <a:srgbClr val="000000"/>
                </a:solidFill>
                <a:latin typeface="Arial" pitchFamily="34" charset="0"/>
              </a:rPr>
              <a:t> signed Contract w/ DOD to Provide 150,000 Gallons of Algae Biofuel (September 2010) for Testing and Certification Purposes</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Continental Airline Airplane Flew Two Hours Using 50 % Blend of Fuel Made from Algae and </a:t>
            </a:r>
            <a:r>
              <a:rPr lang="en-US" sz="1800" dirty="0" err="1">
                <a:solidFill>
                  <a:srgbClr val="000000"/>
                </a:solidFill>
                <a:latin typeface="Arial" pitchFamily="34" charset="0"/>
              </a:rPr>
              <a:t>Jatropha</a:t>
            </a:r>
            <a:r>
              <a:rPr lang="en-US" sz="1800" dirty="0">
                <a:solidFill>
                  <a:srgbClr val="000000"/>
                </a:solidFill>
                <a:latin typeface="Arial" pitchFamily="34" charset="0"/>
              </a:rPr>
              <a:t> (Jan 2008) (Test Data Indicated 4% Increase in Energy Density).</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DARPA Led Contract to Identify Highly Efficient System to Produce Low-Cost Algal Oil Production and Conversion to JP-8 (2010). One Contract Metric is &lt;$3/gallon production cost of JP-8 based on capacity of 50 Million gallons/yr </a:t>
            </a:r>
            <a:endParaRPr lang="en-US" dirty="0"/>
          </a:p>
          <a:p>
            <a:pPr marL="857250" lvl="2" indent="-285750">
              <a:lnSpc>
                <a:spcPct val="95000"/>
              </a:lnSpc>
              <a:buClr>
                <a:srgbClr val="000000"/>
              </a:buClr>
              <a:buSzPct val="80000"/>
              <a:buFont typeface="Courier New" pitchFamily="49" charset="0"/>
              <a:buChar char="o"/>
            </a:pPr>
            <a:r>
              <a:rPr lang="en-US" sz="1800" dirty="0">
                <a:solidFill>
                  <a:srgbClr val="000000"/>
                </a:solidFill>
                <a:latin typeface="Arial" pitchFamily="34" charset="0"/>
              </a:rPr>
              <a:t>Diamond Aircraft Powered by Pure Algae Biofuel Developed by EADS (Fuel Consumed 1.5L/hr Less than Conventional J-A1in 2010)</a:t>
            </a:r>
            <a:endParaRPr lang="en-US" dirty="0"/>
          </a:p>
          <a:p>
            <a:pPr marL="857250" lvl="2" indent="-285750">
              <a:lnSpc>
                <a:spcPct val="95000"/>
              </a:lnSpc>
              <a:buClr>
                <a:srgbClr val="000000"/>
              </a:buClr>
              <a:buSzPct val="100000"/>
              <a:buFontTx/>
              <a:buChar char=" "/>
            </a:pPr>
            <a:endParaRPr lang="en-US" sz="1600" dirty="0">
              <a:solidFill>
                <a:srgbClr val="000000"/>
              </a:solidFill>
              <a:latin typeface="Arial" pitchFamily="34" charset="0"/>
            </a:endParaRPr>
          </a:p>
          <a:p>
            <a:pPr>
              <a:lnSpc>
                <a:spcPct val="95000"/>
              </a:lnSpc>
              <a:buClr>
                <a:srgbClr val="000000"/>
              </a:buClr>
              <a:buSzPct val="100000"/>
            </a:pPr>
            <a:endParaRPr lang="en-US" dirty="0">
              <a:solidFill>
                <a:srgbClr val="000000"/>
              </a:solidFill>
              <a:latin typeface="Arial" pitchFamily="34" charset="0"/>
            </a:endParaRPr>
          </a:p>
        </p:txBody>
      </p:sp>
      <p:sp>
        <p:nvSpPr>
          <p:cNvPr id="4" name="Slide Number Placeholder 3"/>
          <p:cNvSpPr>
            <a:spLocks noGrp="1"/>
          </p:cNvSpPr>
          <p:nvPr>
            <p:ph type="sldNum" sz="quarter" idx="12"/>
          </p:nvPr>
        </p:nvSpPr>
        <p:spPr/>
        <p:txBody>
          <a:bodyPr/>
          <a:lstStyle/>
          <a:p>
            <a:fld id="{3485A5ED-CA33-4E11-B165-462B1A2A53B1}"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Solar &amp; Battery Power [backup]</a:t>
            </a:r>
          </a:p>
        </p:txBody>
      </p:sp>
      <p:sp>
        <p:nvSpPr>
          <p:cNvPr id="47108" name="Text Box 4"/>
          <p:cNvSpPr txBox="1">
            <a:spLocks noChangeArrowheads="1"/>
          </p:cNvSpPr>
          <p:nvPr/>
        </p:nvSpPr>
        <p:spPr bwMode="auto">
          <a:xfrm>
            <a:off x="44450" y="990600"/>
            <a:ext cx="10172700" cy="7894638"/>
          </a:xfrm>
          <a:prstGeom prst="rect">
            <a:avLst/>
          </a:prstGeom>
          <a:noFill/>
          <a:ln w="9525">
            <a:noFill/>
            <a:miter lim="800000"/>
            <a:headEnd/>
            <a:tailEnd/>
          </a:ln>
          <a:effectLst/>
        </p:spPr>
        <p:txBody>
          <a:bodyPr lIns="0" tIns="0" rIns="0" bIns="0">
            <a:spAutoFit/>
          </a:bodyPr>
          <a:lstStyle/>
          <a:p>
            <a:pPr>
              <a:lnSpc>
                <a:spcPct val="95000"/>
              </a:lnSpc>
            </a:pPr>
            <a:endParaRPr lang="en-US">
              <a:solidFill>
                <a:srgbClr val="000000"/>
              </a:solidFill>
              <a:latin typeface="Arial" pitchFamily="34" charset="0"/>
            </a:endParaRPr>
          </a:p>
          <a:p>
            <a:pPr lvl="1" indent="-342900">
              <a:lnSpc>
                <a:spcPct val="95000"/>
              </a:lnSpc>
              <a:buClr>
                <a:srgbClr val="000000"/>
              </a:buClr>
              <a:buSzPct val="100000"/>
              <a:buFontTx/>
              <a:buChar char="•"/>
            </a:pPr>
            <a:r>
              <a:rPr lang="en-US">
                <a:solidFill>
                  <a:srgbClr val="000000"/>
                </a:solidFill>
                <a:latin typeface="Arial" pitchFamily="34" charset="0"/>
              </a:rPr>
              <a:t>Characteristics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Solar Cell and Composite Integrated into the Airframe &amp; Rotor Structures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Lithium Batteries to Fly at Dusk</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UAV applications</a:t>
            </a:r>
            <a:endParaRPr lang="en-US"/>
          </a:p>
          <a:p>
            <a:pPr lvl="1" indent="-342900">
              <a:lnSpc>
                <a:spcPct val="95000"/>
              </a:lnSpc>
              <a:buClr>
                <a:srgbClr val="000000"/>
              </a:buClr>
              <a:buSzPct val="100000"/>
              <a:buFontTx/>
              <a:buChar char="•"/>
            </a:pPr>
            <a:r>
              <a:rPr lang="en-US">
                <a:solidFill>
                  <a:srgbClr val="000000"/>
                </a:solidFill>
                <a:latin typeface="Arial" pitchFamily="34" charset="0"/>
              </a:rPr>
              <a:t>Adapted from Single-Seater Sunseeker II Technology</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Integrate Solar Cells into Wing Structure</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Use Battery Power to Take Off (Four Packs of Lithium Polymer Batteries in Wings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Electric Motor of 5kW. Two have been built.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A Design of Two-man Seat is in Work (20kW Electric Motor)</a:t>
            </a:r>
            <a:endParaRPr lang="en-US"/>
          </a:p>
          <a:p>
            <a:pPr lvl="1" indent="-342900">
              <a:lnSpc>
                <a:spcPct val="95000"/>
              </a:lnSpc>
              <a:buClr>
                <a:srgbClr val="000000"/>
              </a:buClr>
              <a:buSzPct val="100000"/>
              <a:buFontTx/>
              <a:buChar char="•"/>
            </a:pPr>
            <a:r>
              <a:rPr lang="en-US">
                <a:solidFill>
                  <a:srgbClr val="000000"/>
                </a:solidFill>
                <a:latin typeface="Arial" pitchFamily="34" charset="0"/>
              </a:rPr>
              <a:t>Adapted from QinetiQ’s Zephyr UAV Technology</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High Altitude (70kft) Long Endurance (14n days) UAV</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Flies by Day and Night Powered by Solar Energy.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Lithium-Sulphur batteries are Recharged during Day Using Solar Power (Paper thin United Solar Ovonic Solar Arrays Fixed to Transparent Mylar-Sheet Wing)</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Silent Flight</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Seven UAVs have been Produced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Contract w/ DOD to Perform In-Theatre Evaluation and possible Low Rate Production</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Potential Applications in Defense, Security and Civil Requirements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Electric Motor of 1.5KW</a:t>
            </a:r>
            <a:endParaRPr lang="en-US"/>
          </a:p>
          <a:p>
            <a:pPr marL="857250" lvl="2" indent="-285750">
              <a:lnSpc>
                <a:spcPct val="95000"/>
              </a:lnSpc>
              <a:buClr>
                <a:srgbClr val="000000"/>
              </a:buClr>
              <a:buSzPct val="100000"/>
              <a:buFontTx/>
              <a:buChar char=" "/>
            </a:pPr>
            <a:endParaRPr lang="en-US" sz="2000">
              <a:solidFill>
                <a:srgbClr val="000000"/>
              </a:solidFill>
              <a:latin typeface="Arial" pitchFamily="34" charset="0"/>
            </a:endParaRPr>
          </a:p>
          <a:p>
            <a:pPr marL="857250" lvl="2" indent="-285750">
              <a:lnSpc>
                <a:spcPct val="95000"/>
              </a:lnSpc>
              <a:buClr>
                <a:srgbClr val="000000"/>
              </a:buClr>
              <a:buSzPct val="100000"/>
              <a:buFontTx/>
              <a:buChar char=" "/>
            </a:pPr>
            <a:endParaRPr lang="en-US" sz="2000">
              <a:solidFill>
                <a:srgbClr val="000000"/>
              </a:solidFill>
              <a:latin typeface="Arial" pitchFamily="34" charset="0"/>
            </a:endParaRPr>
          </a:p>
          <a:p>
            <a:pPr marL="857250" lvl="2" indent="-285750">
              <a:lnSpc>
                <a:spcPct val="95000"/>
              </a:lnSpc>
              <a:buClr>
                <a:srgbClr val="000000"/>
              </a:buClr>
              <a:buSzPct val="100000"/>
              <a:buFontTx/>
              <a:buChar char=" "/>
            </a:pPr>
            <a:endParaRPr lang="en-US" sz="2000">
              <a:solidFill>
                <a:srgbClr val="000000"/>
              </a:solidFill>
              <a:latin typeface="Arial" pitchFamily="34" charset="0"/>
            </a:endParaRPr>
          </a:p>
          <a:p>
            <a:pPr marL="857250" lvl="2" indent="-285750">
              <a:lnSpc>
                <a:spcPct val="95000"/>
              </a:lnSpc>
              <a:buClr>
                <a:srgbClr val="000000"/>
              </a:buClr>
              <a:buSzPct val="100000"/>
              <a:buFontTx/>
              <a:buChar char=" "/>
            </a:pPr>
            <a:endParaRPr lang="en-US">
              <a:solidFill>
                <a:srgbClr val="000000"/>
              </a:solidFill>
              <a:latin typeface="Arial" pitchFamily="34" charset="0"/>
            </a:endParaRPr>
          </a:p>
        </p:txBody>
      </p:sp>
      <p:sp>
        <p:nvSpPr>
          <p:cNvPr id="4" name="Slide Number Placeholder 3"/>
          <p:cNvSpPr>
            <a:spLocks noGrp="1"/>
          </p:cNvSpPr>
          <p:nvPr>
            <p:ph type="sldNum" sz="quarter" idx="12"/>
          </p:nvPr>
        </p:nvSpPr>
        <p:spPr/>
        <p:txBody>
          <a:bodyPr/>
          <a:lstStyle/>
          <a:p>
            <a:fld id="{3485A5ED-CA33-4E11-B165-462B1A2A53B1}"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a:solidFill>
                  <a:srgbClr val="000000"/>
                </a:solidFill>
                <a:latin typeface="Arial" pitchFamily="34" charset="0"/>
              </a:rPr>
              <a:t>Objectives and Scope</a:t>
            </a:r>
          </a:p>
        </p:txBody>
      </p:sp>
      <p:sp>
        <p:nvSpPr>
          <p:cNvPr id="9220" name="Text Box 4"/>
          <p:cNvSpPr txBox="1">
            <a:spLocks noChangeArrowheads="1"/>
          </p:cNvSpPr>
          <p:nvPr/>
        </p:nvSpPr>
        <p:spPr bwMode="auto">
          <a:xfrm>
            <a:off x="508000" y="1905000"/>
            <a:ext cx="9134475" cy="4925706"/>
          </a:xfrm>
          <a:prstGeom prst="rect">
            <a:avLst/>
          </a:prstGeom>
          <a:noFill/>
          <a:ln w="9525">
            <a:noFill/>
            <a:miter lim="800000"/>
            <a:headEnd/>
            <a:tailEnd/>
          </a:ln>
          <a:effectLst/>
        </p:spPr>
        <p:txBody>
          <a:bodyPr lIns="0" tIns="0" rIns="0" bIns="0">
            <a:spAutoFit/>
          </a:bodyPr>
          <a:lstStyle/>
          <a:p>
            <a:pPr lvl="1" indent="-342900">
              <a:lnSpc>
                <a:spcPct val="95000"/>
              </a:lnSpc>
              <a:spcBef>
                <a:spcPts val="600"/>
              </a:spcBef>
              <a:spcAft>
                <a:spcPts val="600"/>
              </a:spcAft>
              <a:buClr>
                <a:srgbClr val="000000"/>
              </a:buClr>
              <a:buSzPct val="100000"/>
              <a:buFont typeface="Wingdings" pitchFamily="2" charset="2"/>
              <a:buChar char="§"/>
            </a:pPr>
            <a:r>
              <a:rPr lang="en-US" sz="2200" dirty="0">
                <a:solidFill>
                  <a:srgbClr val="000000"/>
                </a:solidFill>
                <a:latin typeface="Arial" pitchFamily="34" charset="0"/>
                <a:cs typeface="Arial" pitchFamily="34" charset="0"/>
              </a:rPr>
              <a:t>Determine </a:t>
            </a:r>
            <a:r>
              <a:rPr lang="en-US" sz="2200" dirty="0" smtClean="0">
                <a:solidFill>
                  <a:srgbClr val="000000"/>
                </a:solidFill>
                <a:latin typeface="Arial" pitchFamily="34" charset="0"/>
                <a:cs typeface="Arial" pitchFamily="34" charset="0"/>
              </a:rPr>
              <a:t>impact </a:t>
            </a:r>
            <a:r>
              <a:rPr lang="en-US" sz="2200" dirty="0">
                <a:solidFill>
                  <a:srgbClr val="000000"/>
                </a:solidFill>
                <a:latin typeface="Arial" pitchFamily="34" charset="0"/>
                <a:cs typeface="Arial" pitchFamily="34" charset="0"/>
              </a:rPr>
              <a:t>of fuel consumption in past and modern </a:t>
            </a:r>
            <a:r>
              <a:rPr lang="en-US" sz="2200" dirty="0" smtClean="0">
                <a:solidFill>
                  <a:srgbClr val="000000"/>
                </a:solidFill>
                <a:latin typeface="Arial" pitchFamily="34" charset="0"/>
                <a:cs typeface="Arial" pitchFamily="34" charset="0"/>
              </a:rPr>
              <a:t>warfare</a:t>
            </a:r>
          </a:p>
          <a:p>
            <a:pPr lvl="1" indent="-342900">
              <a:lnSpc>
                <a:spcPct val="95000"/>
              </a:lnSpc>
              <a:spcBef>
                <a:spcPts val="600"/>
              </a:spcBef>
              <a:spcAft>
                <a:spcPts val="600"/>
              </a:spcAft>
              <a:buClr>
                <a:srgbClr val="000000"/>
              </a:buClr>
              <a:buSzPct val="100000"/>
              <a:buFont typeface="Wingdings" pitchFamily="2" charset="2"/>
              <a:buChar char="§"/>
            </a:pPr>
            <a:endParaRPr lang="en-US" sz="2200" dirty="0" smtClean="0">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endParaRPr lang="en-US" sz="2200" dirty="0" smtClean="0">
              <a:solidFill>
                <a:srgbClr val="000000"/>
              </a:solidFill>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endParaRPr lang="en-US" sz="2200" dirty="0" smtClean="0">
              <a:solidFill>
                <a:srgbClr val="000000"/>
              </a:solidFill>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endParaRPr lang="en-US" sz="2200" dirty="0">
              <a:solidFill>
                <a:srgbClr val="000000"/>
              </a:solidFill>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endParaRPr lang="en-US" sz="2200" dirty="0" smtClean="0">
              <a:solidFill>
                <a:srgbClr val="000000"/>
              </a:solidFill>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endParaRPr lang="en-US" sz="2200" dirty="0">
              <a:solidFill>
                <a:srgbClr val="000000"/>
              </a:solidFill>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Determine </a:t>
            </a:r>
            <a:r>
              <a:rPr lang="en-US" sz="2200" dirty="0">
                <a:solidFill>
                  <a:srgbClr val="000000"/>
                </a:solidFill>
                <a:latin typeface="Arial" pitchFamily="34" charset="0"/>
                <a:cs typeface="Arial" pitchFamily="34" charset="0"/>
              </a:rPr>
              <a:t>baseline scenarios and evaluate applied technologies</a:t>
            </a:r>
            <a:endParaRPr lang="en-US" sz="2200" dirty="0" smtClean="0">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endParaRPr lang="en-US" sz="2200" dirty="0" smtClean="0">
              <a:solidFill>
                <a:srgbClr val="000000"/>
              </a:solidFill>
              <a:latin typeface="Arial" pitchFamily="34" charset="0"/>
              <a:cs typeface="Arial" pitchFamily="34" charset="0"/>
            </a:endParaRPr>
          </a:p>
          <a:p>
            <a:pPr lvl="1" indent="-342900">
              <a:lnSpc>
                <a:spcPct val="95000"/>
              </a:lnSpc>
              <a:spcBef>
                <a:spcPts val="600"/>
              </a:spcBef>
              <a:spcAft>
                <a:spcPts val="600"/>
              </a:spcAft>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Recommend </a:t>
            </a:r>
            <a:r>
              <a:rPr lang="en-US" sz="2200" dirty="0">
                <a:solidFill>
                  <a:srgbClr val="000000"/>
                </a:solidFill>
                <a:latin typeface="Arial" pitchFamily="34" charset="0"/>
                <a:cs typeface="Arial" pitchFamily="34" charset="0"/>
              </a:rPr>
              <a:t>approaches based </a:t>
            </a:r>
            <a:r>
              <a:rPr lang="en-US" sz="2200" dirty="0" smtClean="0">
                <a:solidFill>
                  <a:srgbClr val="000000"/>
                </a:solidFill>
                <a:latin typeface="Arial" pitchFamily="34" charset="0"/>
                <a:cs typeface="Arial" pitchFamily="34" charset="0"/>
              </a:rPr>
              <a:t>upon technology maturity </a:t>
            </a:r>
            <a:r>
              <a:rPr lang="en-US" sz="2200" dirty="0">
                <a:solidFill>
                  <a:srgbClr val="000000"/>
                </a:solidFill>
                <a:latin typeface="Arial" pitchFamily="34" charset="0"/>
                <a:cs typeface="Arial" pitchFamily="34" charset="0"/>
              </a:rPr>
              <a:t>data and sensitivity analyses</a:t>
            </a:r>
          </a:p>
        </p:txBody>
      </p:sp>
      <p:sp>
        <p:nvSpPr>
          <p:cNvPr id="4" name="Slide Number Placeholder 3"/>
          <p:cNvSpPr>
            <a:spLocks noGrp="1"/>
          </p:cNvSpPr>
          <p:nvPr>
            <p:ph type="sldNum" sz="quarter" idx="12"/>
          </p:nvPr>
        </p:nvSpPr>
        <p:spPr/>
        <p:txBody>
          <a:bodyPr/>
          <a:lstStyle/>
          <a:p>
            <a:fld id="{3485A5ED-CA33-4E11-B165-462B1A2A53B1}" type="slidenum">
              <a:rPr lang="en-US" smtClean="0"/>
              <a:pPr/>
              <a:t>4</a:t>
            </a:fld>
            <a:endParaRPr lang="en-US"/>
          </a:p>
        </p:txBody>
      </p:sp>
      <p:pic>
        <p:nvPicPr>
          <p:cNvPr id="2" name="Picture 1"/>
          <p:cNvPicPr>
            <a:picLocks noChangeAspect="1"/>
          </p:cNvPicPr>
          <p:nvPr/>
        </p:nvPicPr>
        <p:blipFill>
          <a:blip r:embed="rId2" cstate="print"/>
          <a:stretch>
            <a:fillRect/>
          </a:stretch>
        </p:blipFill>
        <p:spPr>
          <a:xfrm>
            <a:off x="2641600" y="2374900"/>
            <a:ext cx="4648200" cy="273066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Electric Power [backup]</a:t>
            </a:r>
          </a:p>
        </p:txBody>
      </p:sp>
      <p:sp>
        <p:nvSpPr>
          <p:cNvPr id="49156"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700">
                <a:solidFill>
                  <a:srgbClr val="000000"/>
                </a:solidFill>
                <a:latin typeface="Arial" pitchFamily="34" charset="0"/>
              </a:rPr>
              <a:t>Conventional Lithium Ion Battery</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Lithium Air Battery</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Rechargeable?</a:t>
            </a:r>
            <a:endParaRPr lang="en-US"/>
          </a:p>
          <a:p>
            <a:pPr>
              <a:lnSpc>
                <a:spcPct val="95000"/>
              </a:lnSpc>
            </a:pPr>
            <a:endParaRPr lang="en-US" sz="2700">
              <a:solidFill>
                <a:srgbClr val="000000"/>
              </a:solidFill>
              <a:latin typeface="Arial" pitchFamily="34" charset="0"/>
            </a:endParaRPr>
          </a:p>
          <a:p>
            <a:pPr lvl="1" indent="-342900">
              <a:lnSpc>
                <a:spcPct val="95000"/>
              </a:lnSpc>
              <a:buClr>
                <a:srgbClr val="000000"/>
              </a:buClr>
              <a:buSzPct val="100000"/>
              <a:buFontTx/>
              <a:buChar char="•"/>
            </a:pPr>
            <a:r>
              <a:rPr lang="en-US" sz="2700">
                <a:solidFill>
                  <a:srgbClr val="000000"/>
                </a:solidFill>
                <a:latin typeface="Arial" pitchFamily="34" charset="0"/>
              </a:rPr>
              <a:t>Most ideal for shorter flight times</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Not ideal for heavy lift / long flight missions</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Still very relevant and applicable</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Greatest benefit</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Ideal for ISR scenarios / craft</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Drive-trains…?</a:t>
            </a:r>
          </a:p>
        </p:txBody>
      </p:sp>
      <p:sp>
        <p:nvSpPr>
          <p:cNvPr id="4" name="Slide Number Placeholder 3"/>
          <p:cNvSpPr>
            <a:spLocks noGrp="1"/>
          </p:cNvSpPr>
          <p:nvPr>
            <p:ph type="sldNum" sz="quarter" idx="12"/>
          </p:nvPr>
        </p:nvSpPr>
        <p:spPr/>
        <p:txBody>
          <a:bodyPr/>
          <a:lstStyle/>
          <a:p>
            <a:fld id="{3485A5ED-CA33-4E11-B165-462B1A2A53B1}"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Hydrogen Fuel Cells [backup]</a:t>
            </a:r>
          </a:p>
        </p:txBody>
      </p:sp>
      <p:sp>
        <p:nvSpPr>
          <p:cNvPr id="51204"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700">
                <a:solidFill>
                  <a:srgbClr val="000000"/>
                </a:solidFill>
                <a:latin typeface="Arial" pitchFamily="34" charset="0"/>
              </a:rPr>
              <a:t>Polymer Electrolyte Membrane (PEM)</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Need more efficient fuel cell stacks</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Or allow for large quantities of stacks onboard</a:t>
            </a:r>
            <a:endParaRPr lang="en-US"/>
          </a:p>
          <a:p>
            <a:pPr marL="1257300" lvl="3" indent="-228600">
              <a:lnSpc>
                <a:spcPct val="95000"/>
              </a:lnSpc>
              <a:buClr>
                <a:srgbClr val="000000"/>
              </a:buClr>
              <a:buSzPct val="100000"/>
              <a:buFont typeface="Wingdings" pitchFamily="2" charset="2"/>
              <a:buChar char="§"/>
            </a:pPr>
            <a:r>
              <a:rPr lang="en-US" sz="1800">
                <a:solidFill>
                  <a:srgbClr val="000000"/>
                </a:solidFill>
                <a:latin typeface="Arial" pitchFamily="34" charset="0"/>
              </a:rPr>
              <a:t>Very lightweight, no moving parts, can be isolated.</a:t>
            </a:r>
            <a:endParaRPr lang="en-US"/>
          </a:p>
          <a:p>
            <a:pPr marL="1257300" lvl="3" indent="-228600">
              <a:lnSpc>
                <a:spcPct val="95000"/>
              </a:lnSpc>
              <a:buClr>
                <a:srgbClr val="000000"/>
              </a:buClr>
              <a:buSzPct val="100000"/>
              <a:buFontTx/>
              <a:buChar char=" "/>
            </a:pPr>
            <a:endParaRPr lang="en-US" sz="1800">
              <a:solidFill>
                <a:srgbClr val="000000"/>
              </a:solidFill>
              <a:latin typeface="Arial" pitchFamily="34" charset="0"/>
            </a:endParaRPr>
          </a:p>
          <a:p>
            <a:pPr lvl="1" indent="-342900">
              <a:lnSpc>
                <a:spcPct val="95000"/>
              </a:lnSpc>
              <a:buClr>
                <a:srgbClr val="000000"/>
              </a:buClr>
              <a:buSzPct val="100000"/>
              <a:buFontTx/>
              <a:buChar char="•"/>
            </a:pPr>
            <a:r>
              <a:rPr lang="en-US" sz="2700">
                <a:solidFill>
                  <a:srgbClr val="000000"/>
                </a:solidFill>
                <a:latin typeface="Arial" pitchFamily="34" charset="0"/>
              </a:rPr>
              <a:t>Can be used in conjunction with electric powered motors and battery support</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Very dependent upon future power outputs and fuel cell designs</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Not viable for sole power resource for operational helos</a:t>
            </a:r>
          </a:p>
        </p:txBody>
      </p:sp>
      <p:sp>
        <p:nvSpPr>
          <p:cNvPr id="4" name="Slide Number Placeholder 3"/>
          <p:cNvSpPr>
            <a:spLocks noGrp="1"/>
          </p:cNvSpPr>
          <p:nvPr>
            <p:ph type="sldNum" sz="quarter" idx="12"/>
          </p:nvPr>
        </p:nvSpPr>
        <p:spPr/>
        <p:txBody>
          <a:bodyPr/>
          <a:lstStyle/>
          <a:p>
            <a:fld id="{3485A5ED-CA33-4E11-B165-462B1A2A53B1}"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ctrTitle"/>
          </p:nvPr>
        </p:nvSpPr>
        <p:spPr>
          <a:xfrm>
            <a:off x="1593850" y="-76200"/>
            <a:ext cx="7658100" cy="1219200"/>
          </a:xfrm>
        </p:spPr>
        <p:txBody>
          <a:bodyPr lIns="0" tIns="0" rIns="0" bIns="0"/>
          <a:lstStyle/>
          <a:p>
            <a:pPr>
              <a:lnSpc>
                <a:spcPct val="95000"/>
              </a:lnSpc>
            </a:pPr>
            <a:r>
              <a:rPr lang="en-US" sz="4000">
                <a:solidFill>
                  <a:srgbClr val="000000"/>
                </a:solidFill>
                <a:latin typeface="Arial" pitchFamily="34" charset="0"/>
              </a:rPr>
              <a:t>EADS Diesel-Electric Hybrid [backup] </a:t>
            </a:r>
          </a:p>
        </p:txBody>
      </p:sp>
      <p:sp>
        <p:nvSpPr>
          <p:cNvPr id="53252" name="Text Box 4"/>
          <p:cNvSpPr txBox="1">
            <a:spLocks noChangeArrowheads="1"/>
          </p:cNvSpPr>
          <p:nvPr/>
        </p:nvSpPr>
        <p:spPr bwMode="auto">
          <a:xfrm>
            <a:off x="222250" y="1600200"/>
            <a:ext cx="9639300" cy="5803900"/>
          </a:xfrm>
          <a:prstGeom prst="rect">
            <a:avLst/>
          </a:prstGeom>
          <a:noFill/>
          <a:ln w="9525">
            <a:noFill/>
            <a:miter lim="800000"/>
            <a:headEnd/>
            <a:tailEnd/>
          </a:ln>
          <a:effectLst/>
        </p:spPr>
        <p:txBody>
          <a:bodyPr lIns="0" tIns="0" rIns="0" bIns="0">
            <a:spAutoFit/>
          </a:bodyPr>
          <a:lstStyle/>
          <a:p>
            <a:pPr>
              <a:lnSpc>
                <a:spcPct val="95000"/>
              </a:lnSpc>
            </a:pPr>
            <a:endParaRPr lang="en-US">
              <a:solidFill>
                <a:srgbClr val="000000"/>
              </a:solidFill>
              <a:latin typeface="Arial" pitchFamily="34" charset="0"/>
            </a:endParaRPr>
          </a:p>
          <a:p>
            <a:pPr lvl="1" indent="-342900">
              <a:lnSpc>
                <a:spcPct val="95000"/>
              </a:lnSpc>
              <a:buClr>
                <a:srgbClr val="000000"/>
              </a:buClr>
              <a:buSzPct val="100000"/>
              <a:buFontTx/>
              <a:buChar char="•"/>
            </a:pPr>
            <a:r>
              <a:rPr lang="en-US">
                <a:solidFill>
                  <a:srgbClr val="000000"/>
                </a:solidFill>
                <a:latin typeface="Arial" pitchFamily="34" charset="0"/>
              </a:rPr>
              <a:t>Engine Components</a:t>
            </a:r>
            <a:r>
              <a:rPr lang="en-US" sz="2000">
                <a:solidFill>
                  <a:srgbClr val="000000"/>
                </a:solidFill>
                <a:latin typeface="Arial" pitchFamily="34" charset="0"/>
              </a:rPr>
              <a:t>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Two Diesel-Electric Motor-Generator Units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A Pair of Batteries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Power Electronics Unit</a:t>
            </a:r>
            <a:endParaRPr lang="en-US"/>
          </a:p>
          <a:p>
            <a:pPr marL="857250" lvl="2" indent="-285750">
              <a:lnSpc>
                <a:spcPct val="95000"/>
              </a:lnSpc>
              <a:buClr>
                <a:srgbClr val="000000"/>
              </a:buClr>
              <a:buSzPct val="100000"/>
              <a:buFontTx/>
              <a:buChar char=" "/>
            </a:pPr>
            <a:endParaRPr lang="en-US" sz="2000">
              <a:solidFill>
                <a:srgbClr val="000000"/>
              </a:solidFill>
              <a:latin typeface="Arial" pitchFamily="34" charset="0"/>
            </a:endParaRPr>
          </a:p>
          <a:p>
            <a:pPr lvl="1" indent="-342900">
              <a:lnSpc>
                <a:spcPct val="95000"/>
              </a:lnSpc>
              <a:buClr>
                <a:srgbClr val="000000"/>
              </a:buClr>
              <a:buSzPct val="100000"/>
              <a:buFontTx/>
              <a:buChar char="•"/>
            </a:pPr>
            <a:r>
              <a:rPr lang="en-US">
                <a:solidFill>
                  <a:srgbClr val="000000"/>
                </a:solidFill>
                <a:latin typeface="Arial" pitchFamily="34" charset="0"/>
              </a:rPr>
              <a:t>Propulsion System Characteristics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Safe </a:t>
            </a:r>
            <a:endParaRPr lang="en-US"/>
          </a:p>
          <a:p>
            <a:pPr marL="1257300" lvl="3" indent="-228600">
              <a:lnSpc>
                <a:spcPct val="95000"/>
              </a:lnSpc>
              <a:buClr>
                <a:srgbClr val="000000"/>
              </a:buClr>
              <a:buSzPct val="100000"/>
              <a:buFont typeface="Wingdings" pitchFamily="2" charset="2"/>
              <a:buChar char="§"/>
            </a:pPr>
            <a:r>
              <a:rPr lang="en-US" sz="2000">
                <a:solidFill>
                  <a:srgbClr val="000000"/>
                </a:solidFill>
                <a:latin typeface="Arial" pitchFamily="34" charset="0"/>
              </a:rPr>
              <a:t>Four Independent Sources of Energy Provide System Redundancy</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Fuel Efficient via:</a:t>
            </a:r>
            <a:endParaRPr lang="en-US"/>
          </a:p>
          <a:p>
            <a:pPr marL="1714500" lvl="4" indent="-228600">
              <a:lnSpc>
                <a:spcPct val="95000"/>
              </a:lnSpc>
              <a:buClr>
                <a:srgbClr val="000000"/>
              </a:buClr>
              <a:buSzPct val="100000"/>
              <a:buFont typeface="Wingdings" pitchFamily="2" charset="2"/>
              <a:buChar char="§"/>
            </a:pPr>
            <a:r>
              <a:rPr lang="en-US" sz="2000">
                <a:solidFill>
                  <a:srgbClr val="000000"/>
                </a:solidFill>
                <a:latin typeface="Arial" pitchFamily="34" charset="0"/>
              </a:rPr>
              <a:t>Less Aerodynamic Drag in Cruise Due to the Tilting</a:t>
            </a:r>
            <a:endParaRPr lang="en-US"/>
          </a:p>
          <a:p>
            <a:pPr marL="1714500" lvl="4" indent="-228600">
              <a:lnSpc>
                <a:spcPct val="95000"/>
              </a:lnSpc>
              <a:buClr>
                <a:srgbClr val="000000"/>
              </a:buClr>
              <a:buSzPct val="100000"/>
              <a:buFontTx/>
              <a:buChar char=" "/>
            </a:pPr>
            <a:r>
              <a:rPr lang="en-US" sz="2000">
                <a:solidFill>
                  <a:srgbClr val="000000"/>
                </a:solidFill>
                <a:latin typeface="Arial" pitchFamily="34" charset="0"/>
              </a:rPr>
              <a:t>Main Rotor and Its Electrical Drive</a:t>
            </a:r>
            <a:endParaRPr lang="en-US"/>
          </a:p>
          <a:p>
            <a:pPr marL="1714500" lvl="4" indent="-228600">
              <a:lnSpc>
                <a:spcPct val="95000"/>
              </a:lnSpc>
              <a:buClr>
                <a:srgbClr val="000000"/>
              </a:buClr>
              <a:buSzPct val="100000"/>
              <a:buFont typeface="Wingdings" pitchFamily="2" charset="2"/>
              <a:buChar char="§"/>
            </a:pPr>
            <a:r>
              <a:rPr lang="en-US" sz="2000">
                <a:solidFill>
                  <a:srgbClr val="000000"/>
                </a:solidFill>
                <a:latin typeface="Arial" pitchFamily="34" charset="0"/>
              </a:rPr>
              <a:t>Modern, Weight-Optimized Electrical Motors Driving</a:t>
            </a:r>
            <a:endParaRPr lang="en-US"/>
          </a:p>
          <a:p>
            <a:pPr marL="1714500" lvl="4" indent="-228600">
              <a:lnSpc>
                <a:spcPct val="95000"/>
              </a:lnSpc>
              <a:buClr>
                <a:srgbClr val="000000"/>
              </a:buClr>
              <a:buSzPct val="100000"/>
              <a:buFontTx/>
              <a:buChar char=" "/>
            </a:pPr>
            <a:r>
              <a:rPr lang="en-US" sz="2000">
                <a:solidFill>
                  <a:srgbClr val="000000"/>
                </a:solidFill>
                <a:latin typeface="Arial" pitchFamily="34" charset="0"/>
              </a:rPr>
              <a:t>Rotors Whose Speeds Can Be Adjusted &amp; Controlled Individually</a:t>
            </a:r>
            <a:endParaRPr lang="en-US"/>
          </a:p>
          <a:p>
            <a:pPr marL="1714500" lvl="4" indent="-228600">
              <a:lnSpc>
                <a:spcPct val="95000"/>
              </a:lnSpc>
              <a:buClr>
                <a:srgbClr val="000000"/>
              </a:buClr>
              <a:buSzPct val="100000"/>
              <a:buFont typeface="Wingdings" pitchFamily="2" charset="2"/>
              <a:buChar char="§"/>
            </a:pPr>
            <a:r>
              <a:rPr lang="en-US" sz="2000">
                <a:solidFill>
                  <a:srgbClr val="000000"/>
                </a:solidFill>
                <a:latin typeface="Arial" pitchFamily="34" charset="0"/>
              </a:rPr>
              <a:t>Taking Off and Landing Utilize only Electrical Power</a:t>
            </a:r>
            <a:endParaRPr lang="en-US"/>
          </a:p>
          <a:p>
            <a:pPr marL="1714500" lvl="4" indent="-228600">
              <a:lnSpc>
                <a:spcPct val="95000"/>
              </a:lnSpc>
              <a:buClr>
                <a:srgbClr val="000000"/>
              </a:buClr>
              <a:buSzPct val="100000"/>
              <a:buFont typeface="Wingdings" pitchFamily="2" charset="2"/>
              <a:buChar char="§"/>
            </a:pPr>
            <a:r>
              <a:rPr lang="en-US" sz="2000">
                <a:solidFill>
                  <a:srgbClr val="000000"/>
                </a:solidFill>
                <a:latin typeface="Arial" pitchFamily="34" charset="0"/>
              </a:rPr>
              <a:t>OPOC Engines Operates at Most Fuel Efficient Operating Point</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Offer Fuel Economy Improvement of Up To 30% as Compared to Current Helicopter Turbine Engines</a:t>
            </a:r>
            <a:endParaRPr lang="en-US"/>
          </a:p>
          <a:p>
            <a:pPr marL="857250" lvl="2" indent="-285750">
              <a:lnSpc>
                <a:spcPct val="95000"/>
              </a:lnSpc>
              <a:buClr>
                <a:srgbClr val="000000"/>
              </a:buClr>
              <a:buSzPct val="100000"/>
              <a:buFont typeface="Courier New" pitchFamily="49" charset="0"/>
              <a:buChar char=" "/>
            </a:pPr>
            <a:endParaRPr lang="en-US">
              <a:solidFill>
                <a:srgbClr val="000000"/>
              </a:solidFill>
              <a:latin typeface="Arial" pitchFamily="34" charset="0"/>
            </a:endParaRPr>
          </a:p>
        </p:txBody>
      </p:sp>
      <p:sp>
        <p:nvSpPr>
          <p:cNvPr id="4" name="Slide Number Placeholder 3"/>
          <p:cNvSpPr>
            <a:spLocks noGrp="1"/>
          </p:cNvSpPr>
          <p:nvPr>
            <p:ph type="sldNum" sz="quarter" idx="12"/>
          </p:nvPr>
        </p:nvSpPr>
        <p:spPr/>
        <p:txBody>
          <a:bodyPr/>
          <a:lstStyle/>
          <a:p>
            <a:fld id="{3485A5ED-CA33-4E11-B165-462B1A2A53B1}"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ctrTitle"/>
          </p:nvPr>
        </p:nvSpPr>
        <p:spPr>
          <a:xfrm>
            <a:off x="755650" y="152400"/>
            <a:ext cx="9334500" cy="838200"/>
          </a:xfrm>
        </p:spPr>
        <p:txBody>
          <a:bodyPr lIns="0" tIns="0" rIns="0" bIns="0"/>
          <a:lstStyle/>
          <a:p>
            <a:pPr>
              <a:lnSpc>
                <a:spcPct val="95000"/>
              </a:lnSpc>
            </a:pPr>
            <a:r>
              <a:rPr lang="en-US" sz="4000">
                <a:solidFill>
                  <a:srgbClr val="000000"/>
                </a:solidFill>
                <a:latin typeface="Arial" pitchFamily="34" charset="0"/>
              </a:rPr>
              <a:t>Optimum Speed Rotor (OSR) </a:t>
            </a:r>
            <a:r>
              <a:rPr lang="en-US">
                <a:solidFill>
                  <a:srgbClr val="000000"/>
                </a:solidFill>
                <a:latin typeface="Arial" pitchFamily="34" charset="0"/>
              </a:rPr>
              <a:t>[backup]</a:t>
            </a:r>
          </a:p>
        </p:txBody>
      </p:sp>
      <p:sp>
        <p:nvSpPr>
          <p:cNvPr id="55300" name="Text Box 4"/>
          <p:cNvSpPr txBox="1">
            <a:spLocks noChangeArrowheads="1"/>
          </p:cNvSpPr>
          <p:nvPr/>
        </p:nvSpPr>
        <p:spPr bwMode="auto">
          <a:xfrm>
            <a:off x="-57150" y="1371600"/>
            <a:ext cx="10172700" cy="6665913"/>
          </a:xfrm>
          <a:prstGeom prst="rect">
            <a:avLst/>
          </a:prstGeom>
          <a:noFill/>
          <a:ln w="9525">
            <a:noFill/>
            <a:miter lim="800000"/>
            <a:headEnd/>
            <a:tailEnd/>
          </a:ln>
          <a:effectLst/>
        </p:spPr>
        <p:txBody>
          <a:bodyPr lIns="0" tIns="0" rIns="0" bIns="0">
            <a:spAutoFit/>
          </a:bodyPr>
          <a:lstStyle/>
          <a:p>
            <a:pPr>
              <a:lnSpc>
                <a:spcPct val="95000"/>
              </a:lnSpc>
            </a:pPr>
            <a:endParaRPr lang="en-US">
              <a:solidFill>
                <a:srgbClr val="000000"/>
              </a:solidFill>
              <a:latin typeface="Arial" pitchFamily="34" charset="0"/>
            </a:endParaRPr>
          </a:p>
          <a:p>
            <a:pPr lvl="1" indent="-342900">
              <a:lnSpc>
                <a:spcPct val="95000"/>
              </a:lnSpc>
              <a:buClr>
                <a:srgbClr val="000000"/>
              </a:buClr>
              <a:buSzPct val="100000"/>
              <a:buFontTx/>
              <a:buChar char="•"/>
            </a:pPr>
            <a:r>
              <a:rPr lang="en-US">
                <a:solidFill>
                  <a:srgbClr val="000000"/>
                </a:solidFill>
                <a:latin typeface="Arial" pitchFamily="34" charset="0"/>
              </a:rPr>
              <a:t>Characteristics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Rotor Speed (Revolution per Minute) Can Be Adjusted Depending on External Condition (Altitude, Gross Weight &amp; Cruise Speed) to Yield Optimum Rotation.  This Technology Saves Fuel Consumption and Maximize Time Aloft</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RPM Could Be Reduced to More Than Half its Maximum (140-350 RPM) in Low-Speed and Low-Weight Flight Which In Turn Reduces Fuel Efficiency</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Composite Airframe (Metal in Nose Frame, Bulkheads &amp; ISR Payload Struss Structure)</a:t>
            </a:r>
            <a:endParaRPr lang="en-US"/>
          </a:p>
          <a:p>
            <a:pPr marL="1257300" lvl="3" indent="-228600">
              <a:lnSpc>
                <a:spcPct val="95000"/>
              </a:lnSpc>
              <a:buClr>
                <a:srgbClr val="000000"/>
              </a:buClr>
              <a:buSzPct val="100000"/>
              <a:buFont typeface="Wingdings" pitchFamily="2" charset="2"/>
              <a:buChar char="§"/>
            </a:pPr>
            <a:r>
              <a:rPr lang="en-US" sz="2000">
                <a:solidFill>
                  <a:srgbClr val="000000"/>
                </a:solidFill>
                <a:latin typeface="Arial" pitchFamily="34" charset="0"/>
              </a:rPr>
              <a:t>Keep Structure Frequency Outside of Rotor Frequency</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Rotors Blades Design Complements the OSR System</a:t>
            </a:r>
            <a:endParaRPr lang="en-US"/>
          </a:p>
          <a:p>
            <a:pPr marL="1257300" lvl="3" indent="-228600">
              <a:lnSpc>
                <a:spcPct val="95000"/>
              </a:lnSpc>
              <a:buClr>
                <a:srgbClr val="000000"/>
              </a:buClr>
              <a:buSzPct val="100000"/>
              <a:buFont typeface="Wingdings" pitchFamily="2" charset="2"/>
              <a:buChar char="§"/>
            </a:pPr>
            <a:r>
              <a:rPr lang="en-US" sz="2000">
                <a:solidFill>
                  <a:srgbClr val="000000"/>
                </a:solidFill>
                <a:latin typeface="Arial" pitchFamily="34" charset="0"/>
              </a:rPr>
              <a:t>Varying Stiffness and Cross Section along the Length</a:t>
            </a:r>
            <a:endParaRPr lang="en-US"/>
          </a:p>
          <a:p>
            <a:pPr marL="1257300" lvl="3" indent="-228600">
              <a:lnSpc>
                <a:spcPct val="95000"/>
              </a:lnSpc>
              <a:buClr>
                <a:srgbClr val="000000"/>
              </a:buClr>
              <a:buSzPct val="100000"/>
              <a:buFont typeface="Wingdings" pitchFamily="2" charset="2"/>
              <a:buChar char="§"/>
            </a:pPr>
            <a:r>
              <a:rPr lang="en-US" sz="2000">
                <a:solidFill>
                  <a:srgbClr val="000000"/>
                </a:solidFill>
                <a:latin typeface="Arial" pitchFamily="34" charset="0"/>
              </a:rPr>
              <a:t>Rigid, Low-Loading &amp; Hingeless Design</a:t>
            </a:r>
            <a:endParaRPr lang="en-US"/>
          </a:p>
          <a:p>
            <a:pPr lvl="1" indent="-342900">
              <a:lnSpc>
                <a:spcPct val="95000"/>
              </a:lnSpc>
              <a:buClr>
                <a:srgbClr val="000000"/>
              </a:buClr>
              <a:buSzPct val="100000"/>
              <a:buFontTx/>
              <a:buChar char="•"/>
            </a:pPr>
            <a:r>
              <a:rPr lang="en-US">
                <a:solidFill>
                  <a:srgbClr val="000000"/>
                </a:solidFill>
                <a:latin typeface="Arial" pitchFamily="34" charset="0"/>
              </a:rPr>
              <a:t>Adapted from Boeing A160 Hummingbird UAV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Intelligence Gathering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Dropping Supplies (2500lbs) to Frontline Troops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Engine Power of 426.7kW (572shp)</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Fuel Efficient—1.5 Hrs of Fuel Remain After 18.7 Flying Hrs w/ 300lbs Payload</a:t>
            </a:r>
            <a:endParaRPr lang="en-US"/>
          </a:p>
          <a:p>
            <a:pPr marL="857250" lvl="2" indent="-285750">
              <a:lnSpc>
                <a:spcPct val="95000"/>
              </a:lnSpc>
              <a:buClr>
                <a:srgbClr val="000000"/>
              </a:buClr>
              <a:buSzPct val="100000"/>
              <a:buFontTx/>
              <a:buChar char=" "/>
            </a:pPr>
            <a:endParaRPr lang="en-US" sz="2000">
              <a:solidFill>
                <a:srgbClr val="000000"/>
              </a:solidFill>
              <a:latin typeface="Arial" pitchFamily="34" charset="0"/>
            </a:endParaRPr>
          </a:p>
          <a:p>
            <a:pPr marL="857250" lvl="2" indent="-285750">
              <a:lnSpc>
                <a:spcPct val="95000"/>
              </a:lnSpc>
              <a:buClr>
                <a:srgbClr val="000000"/>
              </a:buClr>
              <a:buSzPct val="100000"/>
              <a:buFontTx/>
              <a:buChar char=" "/>
            </a:pPr>
            <a:endParaRPr lang="en-US" sz="2000">
              <a:solidFill>
                <a:srgbClr val="000000"/>
              </a:solidFill>
              <a:latin typeface="Arial" pitchFamily="34" charset="0"/>
            </a:endParaRPr>
          </a:p>
          <a:p>
            <a:pPr marL="857250" lvl="2" indent="-285750">
              <a:lnSpc>
                <a:spcPct val="95000"/>
              </a:lnSpc>
              <a:buClr>
                <a:srgbClr val="000000"/>
              </a:buClr>
              <a:buSzPct val="100000"/>
              <a:buFontTx/>
              <a:buChar char=" "/>
            </a:pPr>
            <a:endParaRPr lang="en-US" sz="2000">
              <a:solidFill>
                <a:srgbClr val="000000"/>
              </a:solidFill>
              <a:latin typeface="Arial" pitchFamily="34" charset="0"/>
            </a:endParaRPr>
          </a:p>
          <a:p>
            <a:pPr marL="857250" lvl="2" indent="-285750">
              <a:lnSpc>
                <a:spcPct val="95000"/>
              </a:lnSpc>
              <a:buClr>
                <a:srgbClr val="000000"/>
              </a:buClr>
              <a:buSzPct val="100000"/>
              <a:buFontTx/>
              <a:buChar char=" "/>
            </a:pPr>
            <a:endParaRPr lang="en-US">
              <a:solidFill>
                <a:srgbClr val="000000"/>
              </a:solidFill>
              <a:latin typeface="Arial" pitchFamily="34" charset="0"/>
            </a:endParaRPr>
          </a:p>
        </p:txBody>
      </p:sp>
      <p:sp>
        <p:nvSpPr>
          <p:cNvPr id="4" name="Slide Number Placeholder 3"/>
          <p:cNvSpPr>
            <a:spLocks noGrp="1"/>
          </p:cNvSpPr>
          <p:nvPr>
            <p:ph type="sldNum" sz="quarter" idx="12"/>
          </p:nvPr>
        </p:nvSpPr>
        <p:spPr/>
        <p:txBody>
          <a:bodyPr/>
          <a:lstStyle/>
          <a:p>
            <a:fld id="{3485A5ED-CA33-4E11-B165-462B1A2A53B1}"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Sensitivity Analysis</a:t>
            </a:r>
          </a:p>
        </p:txBody>
      </p:sp>
      <p:sp>
        <p:nvSpPr>
          <p:cNvPr id="3" name="Slide Number Placeholder 2"/>
          <p:cNvSpPr>
            <a:spLocks noGrp="1"/>
          </p:cNvSpPr>
          <p:nvPr>
            <p:ph type="sldNum" sz="quarter" idx="12"/>
          </p:nvPr>
        </p:nvSpPr>
        <p:spPr/>
        <p:txBody>
          <a:bodyPr/>
          <a:lstStyle/>
          <a:p>
            <a:fld id="{3485A5ED-CA33-4E11-B165-462B1A2A53B1}"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ctrTitle"/>
          </p:nvPr>
        </p:nvSpPr>
        <p:spPr>
          <a:xfrm>
            <a:off x="1847850" y="87313"/>
            <a:ext cx="7042150" cy="830262"/>
          </a:xfrm>
        </p:spPr>
        <p:txBody>
          <a:bodyPr lIns="0" tIns="0" rIns="0" bIns="0"/>
          <a:lstStyle/>
          <a:p>
            <a:pPr>
              <a:lnSpc>
                <a:spcPct val="95000"/>
              </a:lnSpc>
            </a:pPr>
            <a:r>
              <a:rPr lang="en-US" sz="3600" dirty="0" smtClean="0">
                <a:solidFill>
                  <a:srgbClr val="000000"/>
                </a:solidFill>
                <a:latin typeface="Arial" pitchFamily="34" charset="0"/>
              </a:rPr>
              <a:t>[backup] % Saving In Fuel Consumption</a:t>
            </a:r>
            <a:endParaRPr lang="en-US" sz="3600" dirty="0">
              <a:solidFill>
                <a:srgbClr val="000000"/>
              </a:solidFill>
              <a:latin typeface="Arial"/>
              <a:cs typeface="Arial"/>
            </a:endParaRPr>
          </a:p>
        </p:txBody>
      </p:sp>
      <p:sp>
        <p:nvSpPr>
          <p:cNvPr id="11" name="Slide Number Placeholder 10"/>
          <p:cNvSpPr>
            <a:spLocks noGrp="1"/>
          </p:cNvSpPr>
          <p:nvPr>
            <p:ph type="sldNum" sz="quarter" idx="12"/>
          </p:nvPr>
        </p:nvSpPr>
        <p:spPr/>
        <p:txBody>
          <a:bodyPr/>
          <a:lstStyle/>
          <a:p>
            <a:fld id="{3485A5ED-CA33-4E11-B165-462B1A2A53B1}" type="slidenum">
              <a:rPr lang="en-US" smtClean="0"/>
              <a:pPr/>
              <a:t>45</a:t>
            </a:fld>
            <a:endParaRPr lang="en-US"/>
          </a:p>
        </p:txBody>
      </p:sp>
      <p:graphicFrame>
        <p:nvGraphicFramePr>
          <p:cNvPr id="5" name="Chart 4"/>
          <p:cNvGraphicFramePr/>
          <p:nvPr>
            <p:extLst>
              <p:ext uri="{D42A27DB-BD31-4B8C-83A1-F6EECF244321}">
                <p14:modId xmlns:p14="http://schemas.microsoft.com/office/powerpoint/2010/main" val="798140202"/>
              </p:ext>
            </p:extLst>
          </p:nvPr>
        </p:nvGraphicFramePr>
        <p:xfrm>
          <a:off x="0" y="1905000"/>
          <a:ext cx="98806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
          <p:cNvSpPr txBox="1">
            <a:spLocks noChangeArrowheads="1"/>
          </p:cNvSpPr>
          <p:nvPr/>
        </p:nvSpPr>
        <p:spPr bwMode="auto">
          <a:xfrm>
            <a:off x="431800" y="1143000"/>
            <a:ext cx="9448800" cy="90646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nSpc>
                <a:spcPct val="95000"/>
              </a:lnSpc>
            </a:pPr>
            <a:r>
              <a:rPr lang="en-US" sz="2000" b="1" dirty="0" smtClean="0">
                <a:latin typeface="+mn-lt"/>
              </a:rPr>
              <a:t>Combination of Alternate Technologies w/ Electric Tail Rotor Motor </a:t>
            </a:r>
            <a:r>
              <a:rPr lang="en-US" sz="2000" b="1" dirty="0" smtClean="0">
                <a:solidFill>
                  <a:srgbClr val="000000"/>
                </a:solidFill>
                <a:latin typeface="+mn-lt"/>
              </a:rPr>
              <a:t>(bigger is better)</a:t>
            </a:r>
            <a:endParaRPr lang="en-US" sz="2000" b="1" dirty="0">
              <a:solidFill>
                <a:srgbClr val="000000"/>
              </a:solidFill>
              <a:latin typeface="+mn-lt"/>
            </a:endParaRPr>
          </a:p>
        </p:txBody>
      </p:sp>
      <p:sp>
        <p:nvSpPr>
          <p:cNvPr id="6" name="TextBox 5"/>
          <p:cNvSpPr txBox="1"/>
          <p:nvPr/>
        </p:nvSpPr>
        <p:spPr>
          <a:xfrm>
            <a:off x="279400" y="1905000"/>
            <a:ext cx="3784600" cy="400110"/>
          </a:xfrm>
          <a:prstGeom prst="rect">
            <a:avLst/>
          </a:prstGeom>
          <a:noFill/>
        </p:spPr>
        <p:txBody>
          <a:bodyPr wrap="square" rtlCol="0">
            <a:spAutoFit/>
          </a:bodyPr>
          <a:lstStyle/>
          <a:p>
            <a:r>
              <a:rPr lang="en-US" sz="2000" b="1" dirty="0" smtClean="0"/>
              <a:t>Helicopter Configuration</a:t>
            </a:r>
            <a:endParaRPr lang="en-US" sz="2000" b="1" dirty="0"/>
          </a:p>
        </p:txBody>
      </p:sp>
    </p:spTree>
    <p:extLst>
      <p:ext uri="{BB962C8B-B14F-4D97-AF65-F5344CB8AC3E}">
        <p14:creationId xmlns:p14="http://schemas.microsoft.com/office/powerpoint/2010/main" val="3812874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Model Development</a:t>
            </a:r>
          </a:p>
        </p:txBody>
      </p:sp>
      <p:sp>
        <p:nvSpPr>
          <p:cNvPr id="3" name="Slide Number Placeholder 2"/>
          <p:cNvSpPr>
            <a:spLocks noGrp="1"/>
          </p:cNvSpPr>
          <p:nvPr>
            <p:ph type="sldNum" sz="quarter" idx="12"/>
          </p:nvPr>
        </p:nvSpPr>
        <p:spPr/>
        <p:txBody>
          <a:bodyPr/>
          <a:lstStyle/>
          <a:p>
            <a:fld id="{3485A5ED-CA33-4E11-B165-462B1A2A53B1}"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ctrTitle"/>
          </p:nvPr>
        </p:nvSpPr>
        <p:spPr>
          <a:xfrm>
            <a:off x="1746250" y="76200"/>
            <a:ext cx="7505700" cy="914400"/>
          </a:xfrm>
        </p:spPr>
        <p:txBody>
          <a:bodyPr lIns="0" tIns="0" rIns="0" bIns="0"/>
          <a:lstStyle/>
          <a:p>
            <a:pPr>
              <a:lnSpc>
                <a:spcPct val="95000"/>
              </a:lnSpc>
            </a:pPr>
            <a:r>
              <a:rPr lang="en-US" sz="4300">
                <a:solidFill>
                  <a:srgbClr val="000000"/>
                </a:solidFill>
                <a:latin typeface="Arial" pitchFamily="34" charset="0"/>
              </a:rPr>
              <a:t>Metrics [backup]</a:t>
            </a:r>
          </a:p>
        </p:txBody>
      </p:sp>
      <p:sp>
        <p:nvSpPr>
          <p:cNvPr id="59396" name="Text Box 4"/>
          <p:cNvSpPr txBox="1">
            <a:spLocks noChangeArrowheads="1"/>
          </p:cNvSpPr>
          <p:nvPr/>
        </p:nvSpPr>
        <p:spPr bwMode="auto">
          <a:xfrm>
            <a:off x="468313" y="1193800"/>
            <a:ext cx="9309100" cy="5453063"/>
          </a:xfrm>
          <a:prstGeom prst="rect">
            <a:avLst/>
          </a:prstGeom>
          <a:noFill/>
          <a:ln w="9525">
            <a:noFill/>
            <a:miter lim="800000"/>
            <a:headEnd/>
            <a:tailEnd/>
          </a:ln>
          <a:effectLst/>
        </p:spPr>
        <p:txBody>
          <a:bodyPr lIns="0" tIns="0" rIns="0" bIns="0">
            <a:spAutoFit/>
          </a:bodyPr>
          <a:lstStyle/>
          <a:p>
            <a:pPr>
              <a:lnSpc>
                <a:spcPct val="95000"/>
              </a:lnSpc>
            </a:pPr>
            <a:r>
              <a:rPr lang="en-US">
                <a:solidFill>
                  <a:srgbClr val="000000"/>
                </a:solidFill>
                <a:latin typeface="Arial" pitchFamily="34" charset="0"/>
              </a:rPr>
              <a:t>Metrics capture how fuel is expended and any benefits of increased fuel efficiency</a:t>
            </a:r>
            <a:endParaRPr lang="en-US"/>
          </a:p>
          <a:p>
            <a:pPr lvl="1" indent="-342900">
              <a:lnSpc>
                <a:spcPct val="95000"/>
              </a:lnSpc>
              <a:buClr>
                <a:srgbClr val="000000"/>
              </a:buClr>
              <a:buSzPct val="100000"/>
              <a:buFontTx/>
              <a:buChar char="•"/>
            </a:pPr>
            <a:r>
              <a:rPr lang="en-US">
                <a:solidFill>
                  <a:srgbClr val="000000"/>
                </a:solidFill>
                <a:latin typeface="Arial" pitchFamily="34" charset="0"/>
              </a:rPr>
              <a:t>Time to complete mission</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Reduced mission time by removing the need to refuel eliminating delays </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Lighter aircraft may move faster</a:t>
            </a:r>
            <a:endParaRPr lang="en-US"/>
          </a:p>
          <a:p>
            <a:pPr lvl="1" indent="-342900">
              <a:lnSpc>
                <a:spcPct val="95000"/>
              </a:lnSpc>
              <a:buClr>
                <a:srgbClr val="000000"/>
              </a:buClr>
              <a:buSzPct val="100000"/>
              <a:buFontTx/>
              <a:buChar char="•"/>
            </a:pPr>
            <a:r>
              <a:rPr lang="en-US">
                <a:solidFill>
                  <a:srgbClr val="000000"/>
                </a:solidFill>
                <a:latin typeface="Arial" pitchFamily="34" charset="0"/>
              </a:rPr>
              <a:t>Lift capacity</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Carrying less fuel or building a lighter aircraft may allow additional lift capacity (up to the structural limitations of the aircraft)</a:t>
            </a:r>
            <a:endParaRPr lang="en-US"/>
          </a:p>
          <a:p>
            <a:pPr lvl="1" indent="-342900">
              <a:lnSpc>
                <a:spcPct val="95000"/>
              </a:lnSpc>
              <a:buClr>
                <a:srgbClr val="000000"/>
              </a:buClr>
              <a:buSzPct val="100000"/>
              <a:buFontTx/>
              <a:buChar char="•"/>
            </a:pPr>
            <a:r>
              <a:rPr lang="en-US">
                <a:solidFill>
                  <a:srgbClr val="000000"/>
                </a:solidFill>
                <a:latin typeface="Arial" pitchFamily="34" charset="0"/>
              </a:rPr>
              <a:t>Time on station (TOS)</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Move efficient fuel/aircraft may extend legs or increase TOS</a:t>
            </a:r>
            <a:endParaRPr lang="en-US"/>
          </a:p>
          <a:p>
            <a:pPr lvl="1" indent="-342900">
              <a:lnSpc>
                <a:spcPct val="95000"/>
              </a:lnSpc>
              <a:buClr>
                <a:srgbClr val="000000"/>
              </a:buClr>
              <a:buSzPct val="100000"/>
              <a:buFontTx/>
              <a:buChar char="•"/>
            </a:pPr>
            <a:r>
              <a:rPr lang="en-US">
                <a:solidFill>
                  <a:srgbClr val="000000"/>
                </a:solidFill>
                <a:latin typeface="Arial" pitchFamily="34" charset="0"/>
              </a:rPr>
              <a:t>Cost</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Less fuel burned = lower cost</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Alternate fuel = lower price?</a:t>
            </a:r>
            <a:endParaRPr lang="en-US"/>
          </a:p>
          <a:p>
            <a:pPr marL="857250" lvl="2" indent="-285750">
              <a:lnSpc>
                <a:spcPct val="95000"/>
              </a:lnSpc>
              <a:buClr>
                <a:srgbClr val="000000"/>
              </a:buClr>
              <a:buSzPct val="80000"/>
              <a:buFont typeface="Courier New" pitchFamily="49" charset="0"/>
              <a:buChar char="o"/>
            </a:pPr>
            <a:r>
              <a:rPr lang="en-US" sz="2000">
                <a:solidFill>
                  <a:srgbClr val="000000"/>
                </a:solidFill>
                <a:latin typeface="Arial" pitchFamily="34" charset="0"/>
              </a:rPr>
              <a:t>All metrics will be translated into cost as well</a:t>
            </a:r>
            <a:endParaRPr lang="en-US"/>
          </a:p>
          <a:p>
            <a:pPr marL="1257300" lvl="3" indent="-228600">
              <a:lnSpc>
                <a:spcPct val="95000"/>
              </a:lnSpc>
              <a:buClr>
                <a:srgbClr val="000000"/>
              </a:buClr>
              <a:buSzPct val="100000"/>
              <a:buFont typeface="Wingdings" pitchFamily="2" charset="2"/>
              <a:buChar char="§"/>
            </a:pPr>
            <a:r>
              <a:rPr lang="en-US" sz="1600">
                <a:solidFill>
                  <a:srgbClr val="000000"/>
                </a:solidFill>
                <a:latin typeface="Arial" pitchFamily="34" charset="0"/>
              </a:rPr>
              <a:t>$/mile</a:t>
            </a:r>
            <a:endParaRPr lang="en-US"/>
          </a:p>
          <a:p>
            <a:pPr marL="1257300" lvl="3" indent="-228600">
              <a:lnSpc>
                <a:spcPct val="95000"/>
              </a:lnSpc>
              <a:buClr>
                <a:srgbClr val="000000"/>
              </a:buClr>
              <a:buSzPct val="100000"/>
              <a:buFont typeface="Wingdings" pitchFamily="2" charset="2"/>
              <a:buChar char="§"/>
            </a:pPr>
            <a:r>
              <a:rPr lang="en-US" sz="1600">
                <a:solidFill>
                  <a:srgbClr val="000000"/>
                </a:solidFill>
                <a:latin typeface="Arial" pitchFamily="34" charset="0"/>
              </a:rPr>
              <a:t>$/lb lift</a:t>
            </a:r>
            <a:endParaRPr lang="en-US"/>
          </a:p>
          <a:p>
            <a:pPr marL="1257300" lvl="3" indent="-228600">
              <a:lnSpc>
                <a:spcPct val="95000"/>
              </a:lnSpc>
              <a:buClr>
                <a:srgbClr val="000000"/>
              </a:buClr>
              <a:buSzPct val="100000"/>
              <a:buFont typeface="Wingdings" pitchFamily="2" charset="2"/>
              <a:buChar char="§"/>
            </a:pPr>
            <a:r>
              <a:rPr lang="en-US" sz="1600">
                <a:solidFill>
                  <a:srgbClr val="000000"/>
                </a:solidFill>
                <a:latin typeface="Arial" pitchFamily="34" charset="0"/>
              </a:rPr>
              <a:t>$/flight hour</a:t>
            </a:r>
          </a:p>
        </p:txBody>
      </p:sp>
      <p:sp>
        <p:nvSpPr>
          <p:cNvPr id="4" name="Slide Number Placeholder 3"/>
          <p:cNvSpPr>
            <a:spLocks noGrp="1"/>
          </p:cNvSpPr>
          <p:nvPr>
            <p:ph type="sldNum" sz="quarter" idx="12"/>
          </p:nvPr>
        </p:nvSpPr>
        <p:spPr/>
        <p:txBody>
          <a:bodyPr/>
          <a:lstStyle/>
          <a:p>
            <a:fld id="{3485A5ED-CA33-4E11-B165-462B1A2A53B1}"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Analysis</a:t>
            </a:r>
          </a:p>
        </p:txBody>
      </p:sp>
      <p:sp>
        <p:nvSpPr>
          <p:cNvPr id="3" name="Slide Number Placeholder 2"/>
          <p:cNvSpPr>
            <a:spLocks noGrp="1"/>
          </p:cNvSpPr>
          <p:nvPr>
            <p:ph type="sldNum" sz="quarter" idx="12"/>
          </p:nvPr>
        </p:nvSpPr>
        <p:spPr/>
        <p:txBody>
          <a:bodyPr/>
          <a:lstStyle/>
          <a:p>
            <a:fld id="{3485A5ED-CA33-4E11-B165-462B1A2A53B1}"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247650" y="304800"/>
            <a:ext cx="9664700" cy="914400"/>
          </a:xfrm>
        </p:spPr>
        <p:txBody>
          <a:bodyPr lIns="0" tIns="0" rIns="0" bIns="0" anchor="t"/>
          <a:lstStyle/>
          <a:p>
            <a:pPr>
              <a:lnSpc>
                <a:spcPct val="95000"/>
              </a:lnSpc>
            </a:pPr>
            <a:r>
              <a:rPr lang="en-US" sz="4000" dirty="0" smtClean="0">
                <a:solidFill>
                  <a:srgbClr val="000000"/>
                </a:solidFill>
                <a:latin typeface="Arial" pitchFamily="34" charset="0"/>
              </a:rPr>
              <a:t>[</a:t>
            </a:r>
            <a:r>
              <a:rPr lang="en-US" sz="4000" dirty="0" smtClean="0">
                <a:solidFill>
                  <a:srgbClr val="FF0000"/>
                </a:solidFill>
                <a:latin typeface="Arial" pitchFamily="34" charset="0"/>
              </a:rPr>
              <a:t>backup</a:t>
            </a:r>
            <a:r>
              <a:rPr lang="en-US" sz="4000" dirty="0" smtClean="0">
                <a:solidFill>
                  <a:srgbClr val="000000"/>
                </a:solidFill>
                <a:latin typeface="Arial" pitchFamily="34" charset="0"/>
              </a:rPr>
              <a:t>] Evaluation </a:t>
            </a:r>
            <a:r>
              <a:rPr lang="en-US" sz="4000" dirty="0">
                <a:solidFill>
                  <a:srgbClr val="000000"/>
                </a:solidFill>
                <a:latin typeface="Arial" pitchFamily="34" charset="0"/>
              </a:rPr>
              <a:t>and Analysis</a:t>
            </a:r>
          </a:p>
        </p:txBody>
      </p:sp>
      <p:sp>
        <p:nvSpPr>
          <p:cNvPr id="23554" name="Rectangle 2"/>
          <p:cNvSpPr>
            <a:spLocks noGrp="1" noChangeArrowheads="1"/>
          </p:cNvSpPr>
          <p:nvPr>
            <p:ph type="body" idx="1"/>
          </p:nvPr>
        </p:nvSpPr>
        <p:spPr>
          <a:xfrm>
            <a:off x="495300" y="1219200"/>
            <a:ext cx="9664700" cy="5486400"/>
          </a:xfrm>
        </p:spPr>
        <p:txBody>
          <a:bodyPr lIns="0" tIns="0" rIns="0" bIns="0"/>
          <a:lstStyle/>
          <a:p>
            <a:pPr marL="0" indent="0">
              <a:lnSpc>
                <a:spcPct val="95000"/>
              </a:lnSpc>
              <a:spcBef>
                <a:spcPct val="0"/>
              </a:spcBef>
              <a:buFont typeface="Wingdings" pitchFamily="2" charset="2"/>
              <a:buChar char="§"/>
            </a:pPr>
            <a:r>
              <a:rPr lang="en-US" sz="2200" dirty="0" smtClean="0">
                <a:solidFill>
                  <a:srgbClr val="000000"/>
                </a:solidFill>
                <a:latin typeface="Arial" pitchFamily="34" charset="0"/>
                <a:cs typeface="Arial" pitchFamily="34" charset="0"/>
              </a:rPr>
              <a:t>Baseline Scenarios</a:t>
            </a:r>
            <a:endParaRPr lang="en-US" sz="1800" dirty="0" smtClean="0">
              <a:solidFill>
                <a:srgbClr val="000000"/>
              </a:solidFill>
              <a:latin typeface="Arial" pitchFamily="34" charset="0"/>
              <a:cs typeface="Arial" pitchFamily="34" charset="0"/>
            </a:endParaRPr>
          </a:p>
          <a:p>
            <a:pPr marL="0" indent="0">
              <a:lnSpc>
                <a:spcPct val="95000"/>
              </a:lnSpc>
              <a:spcBef>
                <a:spcPct val="0"/>
              </a:spcBef>
              <a:buSzPct val="70000"/>
              <a:buNone/>
            </a:pPr>
            <a:endParaRPr lang="en-US" sz="2200" dirty="0" smtClean="0">
              <a:solidFill>
                <a:srgbClr val="000000"/>
              </a:solidFill>
              <a:latin typeface="Arial" pitchFamily="34" charset="0"/>
              <a:cs typeface="Arial" pitchFamily="34" charset="0"/>
            </a:endParaRPr>
          </a:p>
        </p:txBody>
      </p:sp>
      <p:graphicFrame>
        <p:nvGraphicFramePr>
          <p:cNvPr id="5" name="Chart 4"/>
          <p:cNvGraphicFramePr/>
          <p:nvPr>
            <p:extLst>
              <p:ext uri="{D42A27DB-BD31-4B8C-83A1-F6EECF244321}">
                <p14:modId xmlns:p14="http://schemas.microsoft.com/office/powerpoint/2010/main" val="3315974808"/>
              </p:ext>
            </p:extLst>
          </p:nvPr>
        </p:nvGraphicFramePr>
        <p:xfrm>
          <a:off x="736600" y="1828800"/>
          <a:ext cx="44196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063015611"/>
              </p:ext>
            </p:extLst>
          </p:nvPr>
        </p:nvGraphicFramePr>
        <p:xfrm>
          <a:off x="5308600" y="1676400"/>
          <a:ext cx="4301067"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6"/>
          <p:cNvSpPr>
            <a:spLocks noGrp="1"/>
          </p:cNvSpPr>
          <p:nvPr>
            <p:ph type="sldNum" sz="quarter" idx="12"/>
          </p:nvPr>
        </p:nvSpPr>
        <p:spPr/>
        <p:txBody>
          <a:bodyPr/>
          <a:lstStyle/>
          <a:p>
            <a:fld id="{64830915-3BA3-42FA-BA1B-DE8434472DE5}" type="slidenum">
              <a:rPr lang="en-US" smtClean="0"/>
              <a:pPr/>
              <a:t>49</a:t>
            </a:fld>
            <a:endParaRPr lang="en-US"/>
          </a:p>
        </p:txBody>
      </p:sp>
    </p:spTree>
    <p:extLst>
      <p:ext uri="{BB962C8B-B14F-4D97-AF65-F5344CB8AC3E}">
        <p14:creationId xmlns:p14="http://schemas.microsoft.com/office/powerpoint/2010/main" val="16173294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smtClean="0">
                <a:solidFill>
                  <a:srgbClr val="000000"/>
                </a:solidFill>
                <a:latin typeface="Arial" pitchFamily="34" charset="0"/>
              </a:rPr>
              <a:t>Methodology</a:t>
            </a:r>
            <a:endParaRPr lang="en-US" sz="3600" dirty="0">
              <a:solidFill>
                <a:srgbClr val="000000"/>
              </a:solidFill>
              <a:latin typeface="Arial" pitchFamily="34" charset="0"/>
            </a:endParaRPr>
          </a:p>
        </p:txBody>
      </p:sp>
      <p:sp>
        <p:nvSpPr>
          <p:cNvPr id="4" name="Slide Number Placeholder 3"/>
          <p:cNvSpPr>
            <a:spLocks noGrp="1"/>
          </p:cNvSpPr>
          <p:nvPr>
            <p:ph type="sldNum" sz="quarter" idx="12"/>
          </p:nvPr>
        </p:nvSpPr>
        <p:spPr/>
        <p:txBody>
          <a:bodyPr/>
          <a:lstStyle/>
          <a:p>
            <a:fld id="{3485A5ED-CA33-4E11-B165-462B1A2A53B1}" type="slidenum">
              <a:rPr lang="en-US" smtClean="0"/>
              <a:pPr/>
              <a:t>5</a:t>
            </a:fld>
            <a:endParaRPr lang="en-US"/>
          </a:p>
        </p:txBody>
      </p:sp>
      <p:sp>
        <p:nvSpPr>
          <p:cNvPr id="3" name="TextBox 2"/>
          <p:cNvSpPr txBox="1"/>
          <p:nvPr/>
        </p:nvSpPr>
        <p:spPr>
          <a:xfrm>
            <a:off x="1117600" y="1219200"/>
            <a:ext cx="7924800" cy="5909311"/>
          </a:xfrm>
          <a:prstGeom prst="rect">
            <a:avLst/>
          </a:prstGeom>
          <a:noFill/>
        </p:spPr>
        <p:txBody>
          <a:bodyPr wrap="square" rtlCol="0">
            <a:spAutoFit/>
          </a:bodyPr>
          <a:lstStyle/>
          <a:p>
            <a:pPr marL="457200" indent="-457200">
              <a:buFont typeface="Arial"/>
              <a:buChar char="•"/>
            </a:pPr>
            <a:r>
              <a:rPr lang="en-US" sz="1800" dirty="0" smtClean="0">
                <a:latin typeface="Arial"/>
                <a:cs typeface="Arial"/>
              </a:rPr>
              <a:t>Conduct background research</a:t>
            </a:r>
          </a:p>
          <a:p>
            <a:pPr marL="914400" lvl="1" indent="-457200">
              <a:buSzPct val="75000"/>
              <a:buFont typeface="Courier New"/>
              <a:buChar char="o"/>
            </a:pPr>
            <a:r>
              <a:rPr lang="en-US" sz="1800" dirty="0" smtClean="0">
                <a:latin typeface="Arial"/>
                <a:cs typeface="Arial"/>
              </a:rPr>
              <a:t>Past vs. Modern warfare</a:t>
            </a:r>
          </a:p>
          <a:p>
            <a:pPr marL="742950" lvl="1"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Determine relevant baseline metrics</a:t>
            </a:r>
          </a:p>
          <a:p>
            <a:pPr marL="285750"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Determine input and output variables for model</a:t>
            </a:r>
          </a:p>
          <a:p>
            <a:pPr marL="914400" lvl="1" indent="-457200">
              <a:buSzPct val="75000"/>
              <a:buFont typeface="Courier New"/>
              <a:buChar char="o"/>
            </a:pPr>
            <a:r>
              <a:rPr lang="en-US" sz="1800" dirty="0" smtClean="0">
                <a:latin typeface="Arial"/>
                <a:cs typeface="Arial"/>
              </a:rPr>
              <a:t>What do we want to show?</a:t>
            </a:r>
          </a:p>
          <a:p>
            <a:pPr marL="742950" lvl="1"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Research available and upcoming technologies</a:t>
            </a:r>
          </a:p>
          <a:p>
            <a:pPr marL="285750"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Develop baseline scenario </a:t>
            </a:r>
            <a:r>
              <a:rPr lang="en-US" sz="1800" dirty="0" smtClean="0">
                <a:latin typeface="Arial"/>
                <a:cs typeface="Arial"/>
              </a:rPr>
              <a:t>model</a:t>
            </a:r>
            <a:endParaRPr lang="en-US" sz="1800" dirty="0" smtClean="0">
              <a:latin typeface="Arial"/>
              <a:cs typeface="Arial"/>
            </a:endParaRPr>
          </a:p>
          <a:p>
            <a:pPr marL="285750"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Apply cost estimation techniques</a:t>
            </a:r>
          </a:p>
          <a:p>
            <a:pPr marL="285750"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Apply technologies to model</a:t>
            </a:r>
          </a:p>
          <a:p>
            <a:pPr marL="457200" indent="-45720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Project cost of fuel</a:t>
            </a:r>
          </a:p>
          <a:p>
            <a:pPr marL="285750"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Project scenarios for 2021 and 2031</a:t>
            </a:r>
          </a:p>
          <a:p>
            <a:pPr marL="285750" indent="-285750">
              <a:buFont typeface="Arial"/>
              <a:buChar char="•"/>
            </a:pPr>
            <a:endParaRPr lang="en-US" sz="1800" dirty="0" smtClean="0">
              <a:latin typeface="Arial"/>
              <a:cs typeface="Arial"/>
            </a:endParaRPr>
          </a:p>
          <a:p>
            <a:pPr marL="457200" indent="-457200">
              <a:buFont typeface="Arial"/>
              <a:buChar char="•"/>
            </a:pPr>
            <a:r>
              <a:rPr lang="en-US" sz="1800" dirty="0" smtClean="0">
                <a:latin typeface="Arial"/>
                <a:cs typeface="Arial"/>
              </a:rPr>
              <a:t>Evaluate results</a:t>
            </a:r>
            <a:endParaRPr lang="en-US" sz="1800" dirty="0">
              <a:latin typeface="Arial"/>
              <a:cs typeface="Arial"/>
            </a:endParaRPr>
          </a:p>
        </p:txBody>
      </p:sp>
    </p:spTree>
    <p:extLst>
      <p:ext uri="{BB962C8B-B14F-4D97-AF65-F5344CB8AC3E}">
        <p14:creationId xmlns:p14="http://schemas.microsoft.com/office/powerpoint/2010/main" val="2601670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468313" y="1498600"/>
            <a:ext cx="9309100" cy="4978400"/>
          </a:xfrm>
          <a:prstGeom prst="rect">
            <a:avLst/>
          </a:prstGeom>
          <a:noFill/>
          <a:ln w="9525">
            <a:noFill/>
            <a:miter lim="800000"/>
            <a:headEnd/>
            <a:tailEnd/>
          </a:ln>
          <a:effectLst/>
        </p:spPr>
        <p:txBody>
          <a:bodyPr lIns="0" tIns="0" rIns="0" bIns="0" anchor="ctr">
            <a:spAutoFit/>
          </a:bodyPr>
          <a:lstStyle/>
          <a:p>
            <a:pPr algn="ctr">
              <a:lnSpc>
                <a:spcPct val="95000"/>
              </a:lnSpc>
            </a:pPr>
            <a:r>
              <a:rPr lang="en-US" sz="5400">
                <a:solidFill>
                  <a:srgbClr val="000000"/>
                </a:solidFill>
                <a:latin typeface="Arial" pitchFamily="34" charset="0"/>
              </a:rPr>
              <a:t>Results</a:t>
            </a:r>
          </a:p>
        </p:txBody>
      </p:sp>
      <p:sp>
        <p:nvSpPr>
          <p:cNvPr id="3" name="Slide Number Placeholder 2"/>
          <p:cNvSpPr>
            <a:spLocks noGrp="1"/>
          </p:cNvSpPr>
          <p:nvPr>
            <p:ph type="sldNum" sz="quarter" idx="12"/>
          </p:nvPr>
        </p:nvSpPr>
        <p:spPr/>
        <p:txBody>
          <a:bodyPr/>
          <a:lstStyle/>
          <a:p>
            <a:fld id="{3485A5ED-CA33-4E11-B165-462B1A2A53B1}"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4000">
                <a:solidFill>
                  <a:srgbClr val="000000"/>
                </a:solidFill>
                <a:latin typeface="Arial" pitchFamily="34" charset="0"/>
              </a:rPr>
              <a:t>Results</a:t>
            </a:r>
          </a:p>
        </p:txBody>
      </p:sp>
      <p:sp>
        <p:nvSpPr>
          <p:cNvPr id="20484" name="Text Box 4"/>
          <p:cNvSpPr txBox="1">
            <a:spLocks noChangeArrowheads="1"/>
          </p:cNvSpPr>
          <p:nvPr/>
        </p:nvSpPr>
        <p:spPr bwMode="auto">
          <a:xfrm>
            <a:off x="400050" y="1574800"/>
            <a:ext cx="9283700" cy="4470400"/>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Tx/>
              <a:buChar char="•"/>
            </a:pPr>
            <a:r>
              <a:rPr lang="en-US" sz="2700">
                <a:solidFill>
                  <a:srgbClr val="000000"/>
                </a:solidFill>
                <a:latin typeface="Arial" pitchFamily="34" charset="0"/>
              </a:rPr>
              <a:t>Baseline results</a:t>
            </a:r>
            <a:endParaRPr lang="en-US"/>
          </a:p>
          <a:p>
            <a:pPr lvl="1" indent="-342900">
              <a:lnSpc>
                <a:spcPct val="95000"/>
              </a:lnSpc>
              <a:buClr>
                <a:srgbClr val="000000"/>
              </a:buClr>
              <a:buSzPct val="100000"/>
              <a:buFontTx/>
              <a:buChar char="•"/>
            </a:pPr>
            <a:r>
              <a:rPr lang="en-US" sz="2700">
                <a:solidFill>
                  <a:srgbClr val="000000"/>
                </a:solidFill>
                <a:latin typeface="Arial" pitchFamily="34" charset="0"/>
              </a:rPr>
              <a:t>Assess technological alternatives to find the trade-space in lowering fuel expenditure:</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Potential cost savings</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Additional time on station</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Additional lift capacity</a:t>
            </a:r>
            <a:endParaRPr lang="en-US"/>
          </a:p>
          <a:p>
            <a:pPr marL="857250" lvl="2" indent="-285750">
              <a:lnSpc>
                <a:spcPct val="95000"/>
              </a:lnSpc>
              <a:buClr>
                <a:srgbClr val="000000"/>
              </a:buClr>
              <a:buSzPct val="80000"/>
              <a:buFont typeface="Courier New" pitchFamily="49" charset="0"/>
              <a:buChar char="o"/>
            </a:pPr>
            <a:r>
              <a:rPr lang="en-US" sz="2200">
                <a:solidFill>
                  <a:srgbClr val="000000"/>
                </a:solidFill>
                <a:latin typeface="Arial" pitchFamily="34" charset="0"/>
              </a:rPr>
              <a:t>Decreased mission time</a:t>
            </a:r>
            <a:endParaRPr lang="en-US"/>
          </a:p>
          <a:p>
            <a:pPr marL="857250" lvl="2" indent="-285750">
              <a:lnSpc>
                <a:spcPct val="95000"/>
              </a:lnSpc>
              <a:buClr>
                <a:srgbClr val="000000"/>
              </a:buClr>
              <a:buSzPct val="100000"/>
              <a:buFont typeface="Courier New" pitchFamily="49" charset="0"/>
              <a:buChar char=" "/>
            </a:pPr>
            <a:endParaRPr lang="en-US" sz="2200">
              <a:solidFill>
                <a:srgbClr val="000000"/>
              </a:solidFill>
              <a:latin typeface="Arial" pitchFamily="34" charset="0"/>
            </a:endParaRPr>
          </a:p>
        </p:txBody>
      </p:sp>
      <p:sp>
        <p:nvSpPr>
          <p:cNvPr id="20486" name="Text Box 6"/>
          <p:cNvSpPr txBox="1">
            <a:spLocks noChangeArrowheads="1"/>
          </p:cNvSpPr>
          <p:nvPr/>
        </p:nvSpPr>
        <p:spPr bwMode="auto">
          <a:xfrm>
            <a:off x="1636713" y="4876800"/>
            <a:ext cx="1843087" cy="409343"/>
          </a:xfrm>
          <a:prstGeom prst="rect">
            <a:avLst/>
          </a:prstGeom>
          <a:noFill/>
          <a:ln w="9525">
            <a:noFill/>
            <a:miter lim="800000"/>
            <a:headEnd/>
            <a:tailEnd/>
          </a:ln>
          <a:effectLst/>
        </p:spPr>
        <p:txBody>
          <a:bodyPr wrap="square" lIns="0" tIns="0" rIns="0" bIns="0">
            <a:spAutoFit/>
          </a:bodyPr>
          <a:lstStyle/>
          <a:p>
            <a:pPr algn="ctr">
              <a:lnSpc>
                <a:spcPct val="95000"/>
              </a:lnSpc>
            </a:pPr>
            <a:r>
              <a:rPr lang="en-US" sz="2800" b="1" dirty="0">
                <a:solidFill>
                  <a:srgbClr val="002060"/>
                </a:solidFill>
                <a:latin typeface="Arial" pitchFamily="34" charset="0"/>
              </a:rPr>
              <a:t>Baseline</a:t>
            </a:r>
          </a:p>
        </p:txBody>
      </p:sp>
      <p:pic>
        <p:nvPicPr>
          <p:cNvPr id="20487" name="Picture 7"/>
          <p:cNvPicPr>
            <a:picLocks noChangeAspect="1" noChangeArrowheads="1"/>
          </p:cNvPicPr>
          <p:nvPr/>
        </p:nvPicPr>
        <p:blipFill>
          <a:blip r:embed="rId3" cstate="print"/>
          <a:srcRect/>
          <a:stretch>
            <a:fillRect/>
          </a:stretch>
        </p:blipFill>
        <p:spPr bwMode="auto">
          <a:xfrm>
            <a:off x="5375275" y="5334000"/>
            <a:ext cx="4175125" cy="714375"/>
          </a:xfrm>
          <a:prstGeom prst="rect">
            <a:avLst/>
          </a:prstGeom>
          <a:noFill/>
        </p:spPr>
      </p:pic>
      <p:sp>
        <p:nvSpPr>
          <p:cNvPr id="20488" name="Text Box 8"/>
          <p:cNvSpPr txBox="1">
            <a:spLocks noChangeArrowheads="1"/>
          </p:cNvSpPr>
          <p:nvPr/>
        </p:nvSpPr>
        <p:spPr bwMode="auto">
          <a:xfrm>
            <a:off x="5411788" y="5380038"/>
            <a:ext cx="4098925" cy="615950"/>
          </a:xfrm>
          <a:prstGeom prst="rect">
            <a:avLst/>
          </a:prstGeom>
          <a:noFill/>
          <a:ln w="9525">
            <a:noFill/>
            <a:miter lim="800000"/>
            <a:headEnd/>
            <a:tailEnd/>
          </a:ln>
          <a:effectLst/>
        </p:spPr>
        <p:txBody>
          <a:bodyPr lIns="0" tIns="0" rIns="0" bIns="0">
            <a:spAutoFit/>
          </a:bodyPr>
          <a:lstStyle/>
          <a:p>
            <a:pPr algn="ctr">
              <a:lnSpc>
                <a:spcPct val="95000"/>
              </a:lnSpc>
            </a:pPr>
            <a:r>
              <a:rPr lang="en-US" b="1">
                <a:solidFill>
                  <a:srgbClr val="002060"/>
                </a:solidFill>
                <a:latin typeface="Arial" pitchFamily="34" charset="0"/>
              </a:rPr>
              <a:t>Increase Performance</a:t>
            </a:r>
            <a:endParaRPr lang="en-US"/>
          </a:p>
          <a:p>
            <a:pPr algn="ctr">
              <a:lnSpc>
                <a:spcPct val="95000"/>
              </a:lnSpc>
            </a:pPr>
            <a:r>
              <a:rPr lang="en-US" sz="1600" b="1">
                <a:solidFill>
                  <a:srgbClr val="002060"/>
                </a:solidFill>
                <a:latin typeface="Arial" pitchFamily="34" charset="0"/>
              </a:rPr>
              <a:t>Additional Lift , TOS, or Mission Completion</a:t>
            </a:r>
          </a:p>
        </p:txBody>
      </p:sp>
      <p:pic>
        <p:nvPicPr>
          <p:cNvPr id="20489" name="Picture 9"/>
          <p:cNvPicPr>
            <a:picLocks noChangeAspect="1" noChangeArrowheads="1"/>
          </p:cNvPicPr>
          <p:nvPr/>
        </p:nvPicPr>
        <p:blipFill>
          <a:blip r:embed="rId4" cstate="print"/>
          <a:srcRect/>
          <a:stretch>
            <a:fillRect/>
          </a:stretch>
        </p:blipFill>
        <p:spPr bwMode="auto">
          <a:xfrm>
            <a:off x="7404100" y="6086475"/>
            <a:ext cx="201613" cy="523875"/>
          </a:xfrm>
          <a:prstGeom prst="rect">
            <a:avLst/>
          </a:prstGeom>
          <a:noFill/>
        </p:spPr>
      </p:pic>
      <p:pic>
        <p:nvPicPr>
          <p:cNvPr id="20490" name="Picture 10"/>
          <p:cNvPicPr>
            <a:picLocks noChangeAspect="1" noChangeArrowheads="1"/>
          </p:cNvPicPr>
          <p:nvPr/>
        </p:nvPicPr>
        <p:blipFill>
          <a:blip r:embed="rId5" cstate="print"/>
          <a:srcRect/>
          <a:stretch>
            <a:fillRect/>
          </a:stretch>
        </p:blipFill>
        <p:spPr bwMode="auto">
          <a:xfrm>
            <a:off x="5870575" y="4419600"/>
            <a:ext cx="3194050" cy="714375"/>
          </a:xfrm>
          <a:prstGeom prst="rect">
            <a:avLst/>
          </a:prstGeom>
          <a:noFill/>
        </p:spPr>
      </p:pic>
      <p:sp>
        <p:nvSpPr>
          <p:cNvPr id="20491" name="Text Box 11"/>
          <p:cNvSpPr txBox="1">
            <a:spLocks noChangeArrowheads="1"/>
          </p:cNvSpPr>
          <p:nvPr/>
        </p:nvSpPr>
        <p:spPr bwMode="auto">
          <a:xfrm>
            <a:off x="5907088" y="4465638"/>
            <a:ext cx="3114675" cy="615950"/>
          </a:xfrm>
          <a:prstGeom prst="rect">
            <a:avLst/>
          </a:prstGeom>
          <a:noFill/>
          <a:ln w="9525">
            <a:noFill/>
            <a:miter lim="800000"/>
            <a:headEnd/>
            <a:tailEnd/>
          </a:ln>
          <a:effectLst/>
        </p:spPr>
        <p:txBody>
          <a:bodyPr lIns="0" tIns="0" rIns="0" bIns="0">
            <a:spAutoFit/>
          </a:bodyPr>
          <a:lstStyle/>
          <a:p>
            <a:pPr algn="ctr">
              <a:lnSpc>
                <a:spcPct val="95000"/>
              </a:lnSpc>
            </a:pPr>
            <a:r>
              <a:rPr lang="en-US" b="1">
                <a:solidFill>
                  <a:srgbClr val="002060"/>
                </a:solidFill>
                <a:latin typeface="Arial" pitchFamily="34" charset="0"/>
              </a:rPr>
              <a:t>Decrease Cost </a:t>
            </a:r>
            <a:endParaRPr lang="en-US"/>
          </a:p>
          <a:p>
            <a:pPr algn="ctr">
              <a:lnSpc>
                <a:spcPct val="95000"/>
              </a:lnSpc>
            </a:pPr>
            <a:r>
              <a:rPr lang="en-US" sz="1600" b="1">
                <a:solidFill>
                  <a:srgbClr val="002060"/>
                </a:solidFill>
                <a:latin typeface="Arial" pitchFamily="34" charset="0"/>
              </a:rPr>
              <a:t>Lower/Replace Fuel Consumption</a:t>
            </a:r>
          </a:p>
        </p:txBody>
      </p:sp>
      <p:pic>
        <p:nvPicPr>
          <p:cNvPr id="20492" name="Picture 12"/>
          <p:cNvPicPr>
            <a:picLocks noChangeAspect="1" noChangeArrowheads="1"/>
          </p:cNvPicPr>
          <p:nvPr/>
        </p:nvPicPr>
        <p:blipFill>
          <a:blip r:embed="rId6" cstate="print"/>
          <a:srcRect/>
          <a:stretch>
            <a:fillRect/>
          </a:stretch>
        </p:blipFill>
        <p:spPr bwMode="auto">
          <a:xfrm>
            <a:off x="5775325" y="6248400"/>
            <a:ext cx="3384550" cy="714375"/>
          </a:xfrm>
          <a:prstGeom prst="rect">
            <a:avLst/>
          </a:prstGeom>
          <a:noFill/>
        </p:spPr>
      </p:pic>
      <p:sp>
        <p:nvSpPr>
          <p:cNvPr id="20493" name="Text Box 13"/>
          <p:cNvSpPr txBox="1">
            <a:spLocks noChangeArrowheads="1"/>
          </p:cNvSpPr>
          <p:nvPr/>
        </p:nvSpPr>
        <p:spPr bwMode="auto">
          <a:xfrm>
            <a:off x="5811838" y="6297613"/>
            <a:ext cx="3305175" cy="615950"/>
          </a:xfrm>
          <a:prstGeom prst="rect">
            <a:avLst/>
          </a:prstGeom>
          <a:noFill/>
          <a:ln w="9525">
            <a:noFill/>
            <a:miter lim="800000"/>
            <a:headEnd/>
            <a:tailEnd/>
          </a:ln>
          <a:effectLst/>
        </p:spPr>
        <p:txBody>
          <a:bodyPr lIns="0" tIns="0" rIns="0" bIns="0">
            <a:spAutoFit/>
          </a:bodyPr>
          <a:lstStyle/>
          <a:p>
            <a:pPr algn="ctr">
              <a:lnSpc>
                <a:spcPct val="95000"/>
              </a:lnSpc>
            </a:pPr>
            <a:r>
              <a:rPr lang="en-US" b="1">
                <a:solidFill>
                  <a:srgbClr val="002060"/>
                </a:solidFill>
                <a:latin typeface="Arial" pitchFamily="34" charset="0"/>
              </a:rPr>
              <a:t>Operational Advantages</a:t>
            </a:r>
            <a:endParaRPr lang="en-US"/>
          </a:p>
          <a:p>
            <a:pPr algn="ctr">
              <a:lnSpc>
                <a:spcPct val="95000"/>
              </a:lnSpc>
            </a:pPr>
            <a:r>
              <a:rPr lang="en-US" sz="1600" b="1">
                <a:solidFill>
                  <a:srgbClr val="002060"/>
                </a:solidFill>
                <a:latin typeface="Arial" pitchFamily="34" charset="0"/>
              </a:rPr>
              <a:t>Decrease refueling needs</a:t>
            </a:r>
          </a:p>
        </p:txBody>
      </p:sp>
      <p:pic>
        <p:nvPicPr>
          <p:cNvPr id="20494" name="Picture 14"/>
          <p:cNvPicPr>
            <a:picLocks noChangeAspect="1" noChangeArrowheads="1"/>
          </p:cNvPicPr>
          <p:nvPr/>
        </p:nvPicPr>
        <p:blipFill>
          <a:blip r:embed="rId7" cstate="print"/>
          <a:srcRect/>
          <a:stretch>
            <a:fillRect/>
          </a:stretch>
        </p:blipFill>
        <p:spPr bwMode="auto">
          <a:xfrm>
            <a:off x="4459288" y="5629275"/>
            <a:ext cx="927100" cy="123825"/>
          </a:xfrm>
          <a:prstGeom prst="rect">
            <a:avLst/>
          </a:prstGeom>
          <a:noFill/>
        </p:spPr>
      </p:pic>
      <p:pic>
        <p:nvPicPr>
          <p:cNvPr id="20495" name="Picture 15"/>
          <p:cNvPicPr>
            <a:picLocks noChangeAspect="1" noChangeArrowheads="1"/>
          </p:cNvPicPr>
          <p:nvPr/>
        </p:nvPicPr>
        <p:blipFill>
          <a:blip r:embed="rId8" cstate="print"/>
          <a:srcRect/>
          <a:stretch>
            <a:fillRect/>
          </a:stretch>
        </p:blipFill>
        <p:spPr bwMode="auto">
          <a:xfrm>
            <a:off x="4459288" y="4762500"/>
            <a:ext cx="1422400" cy="971550"/>
          </a:xfrm>
          <a:prstGeom prst="rect">
            <a:avLst/>
          </a:prstGeom>
          <a:noFill/>
        </p:spPr>
      </p:pic>
      <p:pic>
        <p:nvPicPr>
          <p:cNvPr id="20496" name="Picture 16"/>
          <p:cNvPicPr>
            <a:picLocks noChangeAspect="1" noChangeArrowheads="1"/>
          </p:cNvPicPr>
          <p:nvPr/>
        </p:nvPicPr>
        <p:blipFill>
          <a:blip r:embed="rId9" cstate="print"/>
          <a:srcRect/>
          <a:stretch>
            <a:fillRect/>
          </a:stretch>
        </p:blipFill>
        <p:spPr bwMode="auto">
          <a:xfrm>
            <a:off x="4459288" y="5695950"/>
            <a:ext cx="1327150" cy="914400"/>
          </a:xfrm>
          <a:prstGeom prst="rect">
            <a:avLst/>
          </a:prstGeom>
          <a:noFill/>
        </p:spPr>
      </p:pic>
      <p:pic>
        <p:nvPicPr>
          <p:cNvPr id="20497" name="Picture 17"/>
          <p:cNvPicPr>
            <a:picLocks noChangeAspect="1" noChangeArrowheads="1"/>
          </p:cNvPicPr>
          <p:nvPr/>
        </p:nvPicPr>
        <p:blipFill>
          <a:blip r:embed="rId10" cstate="print"/>
          <a:srcRect/>
          <a:stretch>
            <a:fillRect/>
          </a:stretch>
        </p:blipFill>
        <p:spPr bwMode="auto">
          <a:xfrm>
            <a:off x="1647825" y="6477000"/>
            <a:ext cx="1784350" cy="523875"/>
          </a:xfrm>
          <a:prstGeom prst="rect">
            <a:avLst/>
          </a:prstGeom>
          <a:noFill/>
        </p:spPr>
      </p:pic>
      <p:sp>
        <p:nvSpPr>
          <p:cNvPr id="20498" name="Text Box 18"/>
          <p:cNvSpPr txBox="1">
            <a:spLocks noChangeArrowheads="1"/>
          </p:cNvSpPr>
          <p:nvPr/>
        </p:nvSpPr>
        <p:spPr bwMode="auto">
          <a:xfrm>
            <a:off x="1270000" y="6629400"/>
            <a:ext cx="2632075" cy="409343"/>
          </a:xfrm>
          <a:prstGeom prst="rect">
            <a:avLst/>
          </a:prstGeom>
          <a:noFill/>
          <a:ln w="9525">
            <a:noFill/>
            <a:miter lim="800000"/>
            <a:headEnd/>
            <a:tailEnd/>
          </a:ln>
          <a:effectLst/>
        </p:spPr>
        <p:txBody>
          <a:bodyPr wrap="square" lIns="0" tIns="0" rIns="0" bIns="0">
            <a:spAutoFit/>
          </a:bodyPr>
          <a:lstStyle/>
          <a:p>
            <a:pPr algn="ctr">
              <a:lnSpc>
                <a:spcPct val="95000"/>
              </a:lnSpc>
            </a:pPr>
            <a:r>
              <a:rPr lang="en-US" sz="2800" b="1" dirty="0">
                <a:solidFill>
                  <a:srgbClr val="002060"/>
                </a:solidFill>
                <a:latin typeface="Arial" pitchFamily="34" charset="0"/>
              </a:rPr>
              <a:t>Trade-offs</a:t>
            </a:r>
          </a:p>
        </p:txBody>
      </p:sp>
      <p:pic>
        <p:nvPicPr>
          <p:cNvPr id="20499" name="Picture 19"/>
          <p:cNvPicPr>
            <a:picLocks noChangeAspect="1" noChangeArrowheads="1"/>
          </p:cNvPicPr>
          <p:nvPr/>
        </p:nvPicPr>
        <p:blipFill>
          <a:blip r:embed="rId11" cstate="print"/>
          <a:srcRect/>
          <a:stretch>
            <a:fillRect/>
          </a:stretch>
        </p:blipFill>
        <p:spPr bwMode="auto">
          <a:xfrm>
            <a:off x="590550" y="5286375"/>
            <a:ext cx="3813175" cy="1352550"/>
          </a:xfrm>
          <a:prstGeom prst="rect">
            <a:avLst/>
          </a:prstGeom>
          <a:noFill/>
        </p:spPr>
      </p:pic>
      <p:sp>
        <p:nvSpPr>
          <p:cNvPr id="18" name="Slide Number Placeholder 17"/>
          <p:cNvSpPr>
            <a:spLocks noGrp="1"/>
          </p:cNvSpPr>
          <p:nvPr>
            <p:ph type="sldNum" sz="quarter" idx="12"/>
          </p:nvPr>
        </p:nvSpPr>
        <p:spPr/>
        <p:txBody>
          <a:bodyPr/>
          <a:lstStyle/>
          <a:p>
            <a:fld id="{3485A5ED-CA33-4E11-B165-462B1A2A53B1}" type="slidenum">
              <a:rPr lang="en-US" smtClean="0"/>
              <a:pPr/>
              <a:t>51</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1974850" y="152400"/>
            <a:ext cx="7124700" cy="914400"/>
          </a:xfrm>
        </p:spPr>
        <p:txBody>
          <a:bodyPr lIns="0" tIns="0" rIns="0" bIns="0"/>
          <a:lstStyle/>
          <a:p>
            <a:pPr>
              <a:lnSpc>
                <a:spcPct val="95000"/>
              </a:lnSpc>
            </a:pPr>
            <a:r>
              <a:rPr lang="en-US" sz="3600" dirty="0" smtClean="0">
                <a:solidFill>
                  <a:srgbClr val="000000"/>
                </a:solidFill>
                <a:latin typeface="Arial" pitchFamily="34" charset="0"/>
              </a:rPr>
              <a:t>Technical Approach</a:t>
            </a:r>
            <a:endParaRPr lang="en-US" sz="3600" dirty="0">
              <a:solidFill>
                <a:srgbClr val="000000"/>
              </a:solidFill>
              <a:latin typeface="Arial" pitchFamily="34" charset="0"/>
            </a:endParaRPr>
          </a:p>
        </p:txBody>
      </p:sp>
      <p:sp>
        <p:nvSpPr>
          <p:cNvPr id="10244" name="Text Box 4"/>
          <p:cNvSpPr txBox="1">
            <a:spLocks noChangeArrowheads="1"/>
          </p:cNvSpPr>
          <p:nvPr/>
        </p:nvSpPr>
        <p:spPr bwMode="auto">
          <a:xfrm>
            <a:off x="593725" y="1484402"/>
            <a:ext cx="8753475" cy="5144998"/>
          </a:xfrm>
          <a:prstGeom prst="rect">
            <a:avLst/>
          </a:prstGeom>
          <a:noFill/>
          <a:ln w="9525">
            <a:noFill/>
            <a:miter lim="800000"/>
            <a:headEnd/>
            <a:tailEnd/>
          </a:ln>
          <a:effectLst/>
        </p:spPr>
        <p:txBody>
          <a:bodyPr wrap="square" lIns="0" tIns="0" rIns="0" bIns="0">
            <a:spAutoFit/>
          </a:bodyPr>
          <a:lstStyle/>
          <a:p>
            <a:pPr marL="571500" lvl="1" indent="-457200">
              <a:lnSpc>
                <a:spcPct val="95000"/>
              </a:lnSpc>
              <a:spcAft>
                <a:spcPts val="1000"/>
              </a:spcAft>
              <a:buClr>
                <a:srgbClr val="000000"/>
              </a:buClr>
              <a:buSzPct val="100000"/>
              <a:buFont typeface="Arial"/>
              <a:buChar char="•"/>
            </a:pPr>
            <a:r>
              <a:rPr lang="en-US" sz="2000" dirty="0">
                <a:solidFill>
                  <a:srgbClr val="000000"/>
                </a:solidFill>
                <a:latin typeface="Arial" pitchFamily="34" charset="0"/>
                <a:cs typeface="Arial" pitchFamily="34" charset="0"/>
              </a:rPr>
              <a:t>Survey </a:t>
            </a:r>
            <a:r>
              <a:rPr lang="en-US" sz="2000" dirty="0" smtClean="0">
                <a:solidFill>
                  <a:srgbClr val="000000"/>
                </a:solidFill>
                <a:latin typeface="Arial" pitchFamily="34" charset="0"/>
                <a:cs typeface="Arial" pitchFamily="34" charset="0"/>
              </a:rPr>
              <a:t>energy usage in </a:t>
            </a:r>
            <a:r>
              <a:rPr lang="en-US" sz="2000" dirty="0">
                <a:solidFill>
                  <a:srgbClr val="000000"/>
                </a:solidFill>
                <a:latin typeface="Arial" pitchFamily="34" charset="0"/>
                <a:cs typeface="Arial" pitchFamily="34" charset="0"/>
              </a:rPr>
              <a:t>warfare throughout history and develop energy consumption </a:t>
            </a:r>
            <a:r>
              <a:rPr lang="en-US" sz="2000" dirty="0" smtClean="0">
                <a:solidFill>
                  <a:srgbClr val="000000"/>
                </a:solidFill>
                <a:latin typeface="Arial" pitchFamily="34" charset="0"/>
                <a:cs typeface="Arial" pitchFamily="34" charset="0"/>
              </a:rPr>
              <a:t>metrics</a:t>
            </a:r>
            <a:endParaRPr lang="en-US" sz="2000" dirty="0">
              <a:latin typeface="Arial" pitchFamily="34" charset="0"/>
              <a:cs typeface="Arial" pitchFamily="34" charset="0"/>
            </a:endParaRPr>
          </a:p>
          <a:p>
            <a:pPr marL="571500" lvl="1" indent="-457200">
              <a:lnSpc>
                <a:spcPct val="95000"/>
              </a:lnSpc>
              <a:spcAft>
                <a:spcPts val="600"/>
              </a:spcAft>
              <a:buClr>
                <a:srgbClr val="000000"/>
              </a:buClr>
              <a:buSzPct val="100000"/>
              <a:buFont typeface="Arial"/>
              <a:buChar char="•"/>
            </a:pPr>
            <a:r>
              <a:rPr lang="en-US" sz="2000" dirty="0">
                <a:solidFill>
                  <a:srgbClr val="000000"/>
                </a:solidFill>
                <a:latin typeface="Arial" pitchFamily="34" charset="0"/>
                <a:cs typeface="Arial" pitchFamily="34" charset="0"/>
              </a:rPr>
              <a:t>Identify a range of representative scenarios</a:t>
            </a:r>
            <a:endParaRPr lang="en-US" sz="2000" dirty="0">
              <a:latin typeface="Arial" pitchFamily="34" charset="0"/>
              <a:cs typeface="Arial" pitchFamily="34" charset="0"/>
            </a:endParaRPr>
          </a:p>
          <a:p>
            <a:pPr marL="1028700" lvl="2" indent="-457200">
              <a:lnSpc>
                <a:spcPct val="95000"/>
              </a:lnSpc>
              <a:spcAft>
                <a:spcPts val="600"/>
              </a:spcAft>
              <a:buClr>
                <a:srgbClr val="000000"/>
              </a:buClr>
              <a:buSzPct val="75000"/>
              <a:buFont typeface="Courier New"/>
              <a:buChar char="o"/>
            </a:pPr>
            <a:r>
              <a:rPr lang="en-US" sz="2000" dirty="0">
                <a:solidFill>
                  <a:srgbClr val="000000"/>
                </a:solidFill>
                <a:latin typeface="Arial" pitchFamily="34" charset="0"/>
                <a:cs typeface="Arial" pitchFamily="34" charset="0"/>
              </a:rPr>
              <a:t>Primary missions</a:t>
            </a:r>
            <a:endParaRPr lang="en-US" sz="2000" dirty="0">
              <a:latin typeface="Arial" pitchFamily="34" charset="0"/>
              <a:cs typeface="Arial" pitchFamily="34" charset="0"/>
            </a:endParaRPr>
          </a:p>
          <a:p>
            <a:pPr marL="1028700" lvl="2" indent="-457200">
              <a:lnSpc>
                <a:spcPct val="95000"/>
              </a:lnSpc>
              <a:spcAft>
                <a:spcPts val="600"/>
              </a:spcAft>
              <a:buClr>
                <a:srgbClr val="000000"/>
              </a:buClr>
              <a:buSzPct val="75000"/>
              <a:buFont typeface="Courier New"/>
              <a:buChar char="o"/>
            </a:pPr>
            <a:r>
              <a:rPr lang="en-US" sz="2000" dirty="0">
                <a:solidFill>
                  <a:srgbClr val="000000"/>
                </a:solidFill>
                <a:latin typeface="Arial" pitchFamily="34" charset="0"/>
                <a:cs typeface="Arial" pitchFamily="34" charset="0"/>
              </a:rPr>
              <a:t>Army, Navy, Marine Corps, Air </a:t>
            </a:r>
            <a:r>
              <a:rPr lang="en-US" sz="2000" dirty="0" smtClean="0">
                <a:solidFill>
                  <a:srgbClr val="000000"/>
                </a:solidFill>
                <a:latin typeface="Arial" pitchFamily="34" charset="0"/>
                <a:cs typeface="Arial" pitchFamily="34" charset="0"/>
              </a:rPr>
              <a:t>Force</a:t>
            </a:r>
            <a:endParaRPr lang="en-US" sz="2000" dirty="0">
              <a:latin typeface="Arial" pitchFamily="34" charset="0"/>
              <a:cs typeface="Arial" pitchFamily="34" charset="0"/>
            </a:endParaRPr>
          </a:p>
          <a:p>
            <a:pPr marL="571500" lvl="1" indent="-457200">
              <a:lnSpc>
                <a:spcPct val="95000"/>
              </a:lnSpc>
              <a:spcAft>
                <a:spcPts val="1000"/>
              </a:spcAft>
              <a:buClr>
                <a:srgbClr val="000000"/>
              </a:buClr>
              <a:buSzPct val="100000"/>
              <a:buFont typeface="Arial"/>
              <a:buChar char="•"/>
            </a:pPr>
            <a:r>
              <a:rPr lang="en-US" sz="2000" dirty="0">
                <a:solidFill>
                  <a:srgbClr val="000000"/>
                </a:solidFill>
                <a:latin typeface="Arial" pitchFamily="34" charset="0"/>
                <a:cs typeface="Arial" pitchFamily="34" charset="0"/>
              </a:rPr>
              <a:t> Identify technologies for inspection and </a:t>
            </a:r>
            <a:r>
              <a:rPr lang="en-US" sz="2000" dirty="0" smtClean="0">
                <a:solidFill>
                  <a:srgbClr val="000000"/>
                </a:solidFill>
                <a:latin typeface="Arial" pitchFamily="34" charset="0"/>
                <a:cs typeface="Arial" pitchFamily="34" charset="0"/>
              </a:rPr>
              <a:t>characterization</a:t>
            </a:r>
            <a:endParaRPr lang="en-US" sz="2000" dirty="0">
              <a:latin typeface="Arial" pitchFamily="34" charset="0"/>
              <a:cs typeface="Arial" pitchFamily="34" charset="0"/>
            </a:endParaRPr>
          </a:p>
          <a:p>
            <a:pPr marL="571500" lvl="1" indent="-457200">
              <a:lnSpc>
                <a:spcPct val="95000"/>
              </a:lnSpc>
              <a:spcAft>
                <a:spcPts val="1000"/>
              </a:spcAft>
              <a:buClr>
                <a:srgbClr val="000000"/>
              </a:buClr>
              <a:buSzPct val="100000"/>
              <a:buFont typeface="Arial"/>
              <a:buChar char="•"/>
            </a:pPr>
            <a:r>
              <a:rPr lang="en-US" sz="2000" dirty="0">
                <a:solidFill>
                  <a:srgbClr val="000000"/>
                </a:solidFill>
                <a:latin typeface="Arial" pitchFamily="34" charset="0"/>
                <a:cs typeface="Arial" pitchFamily="34" charset="0"/>
              </a:rPr>
              <a:t> </a:t>
            </a:r>
            <a:r>
              <a:rPr lang="en-US" sz="2000" dirty="0" smtClean="0">
                <a:solidFill>
                  <a:srgbClr val="000000"/>
                </a:solidFill>
                <a:latin typeface="Arial" pitchFamily="34" charset="0"/>
                <a:cs typeface="Arial" pitchFamily="34" charset="0"/>
              </a:rPr>
              <a:t>Conduct estimation </a:t>
            </a:r>
            <a:r>
              <a:rPr lang="en-US" sz="2000" dirty="0">
                <a:solidFill>
                  <a:srgbClr val="000000"/>
                </a:solidFill>
                <a:latin typeface="Arial" pitchFamily="34" charset="0"/>
                <a:cs typeface="Arial" pitchFamily="34" charset="0"/>
              </a:rPr>
              <a:t>of fuel prices in 2021 and </a:t>
            </a:r>
            <a:r>
              <a:rPr lang="en-US" sz="2000" dirty="0" smtClean="0">
                <a:solidFill>
                  <a:srgbClr val="000000"/>
                </a:solidFill>
                <a:latin typeface="Arial" pitchFamily="34" charset="0"/>
                <a:cs typeface="Arial" pitchFamily="34" charset="0"/>
              </a:rPr>
              <a:t>2031</a:t>
            </a:r>
            <a:endParaRPr lang="en-US" sz="2000" dirty="0">
              <a:latin typeface="Arial" pitchFamily="34" charset="0"/>
              <a:cs typeface="Arial" pitchFamily="34" charset="0"/>
            </a:endParaRPr>
          </a:p>
          <a:p>
            <a:pPr marL="571500" lvl="1" indent="-457200">
              <a:lnSpc>
                <a:spcPct val="95000"/>
              </a:lnSpc>
              <a:spcAft>
                <a:spcPts val="1000"/>
              </a:spcAft>
              <a:buClr>
                <a:srgbClr val="000000"/>
              </a:buClr>
              <a:buSzPct val="100000"/>
              <a:buFont typeface="Arial"/>
              <a:buChar char="•"/>
            </a:pPr>
            <a:r>
              <a:rPr lang="en-US" sz="2000" dirty="0">
                <a:solidFill>
                  <a:srgbClr val="000000"/>
                </a:solidFill>
                <a:latin typeface="Arial" pitchFamily="34" charset="0"/>
                <a:cs typeface="Arial" pitchFamily="34" charset="0"/>
              </a:rPr>
              <a:t> Model </a:t>
            </a:r>
            <a:r>
              <a:rPr lang="en-US" sz="2000" dirty="0" smtClean="0">
                <a:solidFill>
                  <a:srgbClr val="000000"/>
                </a:solidFill>
                <a:latin typeface="Arial" pitchFamily="34" charset="0"/>
                <a:cs typeface="Arial" pitchFamily="34" charset="0"/>
              </a:rPr>
              <a:t>Scenarios</a:t>
            </a:r>
            <a:endParaRPr lang="en-US" sz="2000" dirty="0">
              <a:latin typeface="Arial" pitchFamily="34" charset="0"/>
              <a:cs typeface="Arial" pitchFamily="34" charset="0"/>
            </a:endParaRPr>
          </a:p>
          <a:p>
            <a:pPr marL="571500" lvl="1" indent="-457200">
              <a:lnSpc>
                <a:spcPct val="95000"/>
              </a:lnSpc>
              <a:spcAft>
                <a:spcPts val="600"/>
              </a:spcAft>
              <a:buClr>
                <a:srgbClr val="000000"/>
              </a:buClr>
              <a:buSzPct val="100000"/>
              <a:buFont typeface="Arial"/>
              <a:buChar char="•"/>
            </a:pPr>
            <a:r>
              <a:rPr lang="en-US" sz="2000" dirty="0" smtClean="0">
                <a:solidFill>
                  <a:srgbClr val="000000"/>
                </a:solidFill>
                <a:latin typeface="Arial" pitchFamily="34" charset="0"/>
                <a:cs typeface="Arial" pitchFamily="34" charset="0"/>
              </a:rPr>
              <a:t> Analyze Scenarios</a:t>
            </a:r>
            <a:endParaRPr lang="en-US" sz="2000" dirty="0">
              <a:latin typeface="Arial" pitchFamily="34" charset="0"/>
              <a:cs typeface="Arial" pitchFamily="34" charset="0"/>
            </a:endParaRPr>
          </a:p>
          <a:p>
            <a:pPr marL="1028700" lvl="2" indent="-457200">
              <a:lnSpc>
                <a:spcPct val="95000"/>
              </a:lnSpc>
              <a:spcAft>
                <a:spcPts val="600"/>
              </a:spcAft>
              <a:buClr>
                <a:srgbClr val="000000"/>
              </a:buClr>
              <a:buSzPct val="75000"/>
              <a:buFont typeface="Courier New"/>
              <a:buChar char="o"/>
            </a:pPr>
            <a:r>
              <a:rPr lang="en-US" sz="2000" dirty="0">
                <a:solidFill>
                  <a:srgbClr val="000000"/>
                </a:solidFill>
                <a:latin typeface="Arial" pitchFamily="34" charset="0"/>
                <a:cs typeface="Arial" pitchFamily="34" charset="0"/>
              </a:rPr>
              <a:t>Vary fuel price</a:t>
            </a:r>
            <a:endParaRPr lang="en-US" sz="2000" dirty="0">
              <a:latin typeface="Arial" pitchFamily="34" charset="0"/>
              <a:cs typeface="Arial" pitchFamily="34" charset="0"/>
            </a:endParaRPr>
          </a:p>
          <a:p>
            <a:pPr marL="1028700" lvl="2" indent="-457200">
              <a:lnSpc>
                <a:spcPct val="95000"/>
              </a:lnSpc>
              <a:spcAft>
                <a:spcPts val="600"/>
              </a:spcAft>
              <a:buClr>
                <a:srgbClr val="000000"/>
              </a:buClr>
              <a:buSzPct val="75000"/>
              <a:buFont typeface="Courier New"/>
              <a:buChar char="o"/>
            </a:pPr>
            <a:r>
              <a:rPr lang="en-US" sz="2000" dirty="0">
                <a:solidFill>
                  <a:srgbClr val="000000"/>
                </a:solidFill>
                <a:latin typeface="Arial" pitchFamily="34" charset="0"/>
                <a:cs typeface="Arial" pitchFamily="34" charset="0"/>
              </a:rPr>
              <a:t>Apply technologies</a:t>
            </a:r>
            <a:endParaRPr lang="en-US" sz="2000" dirty="0">
              <a:latin typeface="Arial" pitchFamily="34" charset="0"/>
              <a:cs typeface="Arial" pitchFamily="34" charset="0"/>
            </a:endParaRPr>
          </a:p>
          <a:p>
            <a:pPr marL="1028700" lvl="2" indent="-457200">
              <a:lnSpc>
                <a:spcPct val="95000"/>
              </a:lnSpc>
              <a:spcAft>
                <a:spcPts val="600"/>
              </a:spcAft>
              <a:buClr>
                <a:srgbClr val="000000"/>
              </a:buClr>
              <a:buSzPct val="75000"/>
              <a:buFont typeface="Courier New"/>
              <a:buChar char="o"/>
            </a:pPr>
            <a:r>
              <a:rPr lang="en-US" sz="2000" dirty="0">
                <a:solidFill>
                  <a:srgbClr val="000000"/>
                </a:solidFill>
                <a:latin typeface="Arial" pitchFamily="34" charset="0"/>
                <a:cs typeface="Arial" pitchFamily="34" charset="0"/>
              </a:rPr>
              <a:t>Conduct excursions for potential changes in future </a:t>
            </a:r>
            <a:r>
              <a:rPr lang="en-US" sz="2000" dirty="0" smtClean="0">
                <a:solidFill>
                  <a:srgbClr val="000000"/>
                </a:solidFill>
                <a:latin typeface="Arial" pitchFamily="34" charset="0"/>
                <a:cs typeface="Arial" pitchFamily="34" charset="0"/>
              </a:rPr>
              <a:t>warfare</a:t>
            </a:r>
            <a:endParaRPr lang="en-US" sz="2000" dirty="0">
              <a:latin typeface="Arial" pitchFamily="34" charset="0"/>
              <a:cs typeface="Arial" pitchFamily="34" charset="0"/>
            </a:endParaRPr>
          </a:p>
          <a:p>
            <a:pPr marL="571500" lvl="1" indent="-457200">
              <a:lnSpc>
                <a:spcPct val="95000"/>
              </a:lnSpc>
              <a:spcAft>
                <a:spcPts val="1000"/>
              </a:spcAft>
              <a:buClr>
                <a:srgbClr val="000000"/>
              </a:buClr>
              <a:buSzPct val="100000"/>
              <a:buFont typeface="Arial"/>
              <a:buChar char="•"/>
            </a:pPr>
            <a:r>
              <a:rPr lang="en-US" sz="2000" dirty="0">
                <a:solidFill>
                  <a:srgbClr val="000000"/>
                </a:solidFill>
                <a:latin typeface="Arial" pitchFamily="34" charset="0"/>
                <a:cs typeface="Arial" pitchFamily="34" charset="0"/>
              </a:rPr>
              <a:t>Provide insight and recommendation for the impact of fuel efficiencies </a:t>
            </a:r>
            <a:r>
              <a:rPr lang="en-US" sz="2000" dirty="0" smtClean="0">
                <a:solidFill>
                  <a:srgbClr val="000000"/>
                </a:solidFill>
                <a:latin typeface="Arial" pitchFamily="34" charset="0"/>
                <a:cs typeface="Arial" pitchFamily="34" charset="0"/>
              </a:rPr>
              <a:t>on </a:t>
            </a:r>
            <a:r>
              <a:rPr lang="en-US" sz="2000" dirty="0">
                <a:solidFill>
                  <a:srgbClr val="000000"/>
                </a:solidFill>
                <a:latin typeface="Arial" pitchFamily="34" charset="0"/>
                <a:cs typeface="Arial" pitchFamily="34" charset="0"/>
              </a:rPr>
              <a:t>rotary </a:t>
            </a:r>
            <a:r>
              <a:rPr lang="en-US" sz="2000" dirty="0" smtClean="0">
                <a:solidFill>
                  <a:srgbClr val="000000"/>
                </a:solidFill>
                <a:latin typeface="Arial" pitchFamily="34" charset="0"/>
                <a:cs typeface="Arial" pitchFamily="34" charset="0"/>
              </a:rPr>
              <a:t>aircraft</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3485A5ED-CA33-4E11-B165-462B1A2A53B1}" type="slidenum">
              <a:rPr lang="en-US" smtClean="0"/>
              <a:pPr/>
              <a:t>6</a:t>
            </a:fld>
            <a:endParaRPr lang="en-US"/>
          </a:p>
        </p:txBody>
      </p:sp>
    </p:spTree>
    <p:extLst>
      <p:ext uri="{BB962C8B-B14F-4D97-AF65-F5344CB8AC3E}">
        <p14:creationId xmlns:p14="http://schemas.microsoft.com/office/powerpoint/2010/main" val="31552964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ctrTitle"/>
          </p:nvPr>
        </p:nvSpPr>
        <p:spPr>
          <a:xfrm>
            <a:off x="1974850" y="152400"/>
            <a:ext cx="7124700" cy="914400"/>
          </a:xfrm>
        </p:spPr>
        <p:txBody>
          <a:bodyPr lIns="0" tIns="0" rIns="0" bIns="0"/>
          <a:lstStyle/>
          <a:p>
            <a:pPr>
              <a:lnSpc>
                <a:spcPct val="95000"/>
              </a:lnSpc>
            </a:pPr>
            <a:r>
              <a:rPr lang="en-US" sz="3600" dirty="0" smtClean="0">
                <a:solidFill>
                  <a:srgbClr val="000000"/>
                </a:solidFill>
                <a:latin typeface="Arial" pitchFamily="34" charset="0"/>
              </a:rPr>
              <a:t>Assumptions and Limitations</a:t>
            </a:r>
            <a:endParaRPr lang="en-US" sz="3600" dirty="0">
              <a:solidFill>
                <a:srgbClr val="000000"/>
              </a:solidFill>
              <a:latin typeface="Arial" pitchFamily="34" charset="0"/>
            </a:endParaRPr>
          </a:p>
        </p:txBody>
      </p:sp>
      <p:sp>
        <p:nvSpPr>
          <p:cNvPr id="4" name="Content Placeholder 2"/>
          <p:cNvSpPr txBox="1">
            <a:spLocks/>
          </p:cNvSpPr>
          <p:nvPr/>
        </p:nvSpPr>
        <p:spPr bwMode="auto">
          <a:xfrm>
            <a:off x="355600" y="1371600"/>
            <a:ext cx="9448800" cy="579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ts val="800"/>
              </a:spcBef>
              <a:spcAft>
                <a:spcPts val="800"/>
              </a:spcAft>
              <a:buClrTx/>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lang="en-US" sz="2000" kern="0" dirty="0" smtClean="0">
                <a:latin typeface="Arial" pitchFamily="34" charset="0"/>
                <a:cs typeface="Arial" pitchFamily="34" charset="0"/>
              </a:rPr>
              <a:t>Primary </a:t>
            </a:r>
            <a:r>
              <a:rPr lang="en-US" sz="2000" kern="0" dirty="0" smtClean="0">
                <a:latin typeface="Arial" pitchFamily="34" charset="0"/>
                <a:cs typeface="Arial" pitchFamily="34" charset="0"/>
              </a:rPr>
              <a:t>focus </a:t>
            </a:r>
            <a:r>
              <a:rPr lang="en-US" sz="2000" kern="0" dirty="0" smtClean="0">
                <a:latin typeface="Arial" pitchFamily="34" charset="0"/>
                <a:cs typeface="Arial" pitchFamily="34" charset="0"/>
              </a:rPr>
              <a:t>is </a:t>
            </a:r>
            <a:r>
              <a:rPr lang="en-US" sz="2000" kern="0" dirty="0" smtClean="0">
                <a:latin typeface="Arial" pitchFamily="34" charset="0"/>
                <a:cs typeface="Arial" pitchFamily="34" charset="0"/>
              </a:rPr>
              <a:t>to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study fuel consumption, the impact of fuel efficiency, and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an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examination of possible fuel usage in the future</a:t>
            </a:r>
            <a:endParaRPr lang="en-US" sz="2000" kern="0" dirty="0" smtClean="0">
              <a:latin typeface="Arial" pitchFamily="34" charset="0"/>
              <a:cs typeface="Arial" pitchFamily="34" charset="0"/>
            </a:endParaRPr>
          </a:p>
          <a:p>
            <a:pPr marL="0" marR="0" lvl="0" indent="0" defTabSz="914400" rtl="0" eaLnBrk="1" fontAlgn="base" latinLnBrk="0" hangingPunct="1">
              <a:lnSpc>
                <a:spcPct val="100000"/>
              </a:lnSpc>
              <a:spcBef>
                <a:spcPts val="800"/>
              </a:spcBef>
              <a:spcAft>
                <a:spcPts val="800"/>
              </a:spcAft>
              <a:buClrTx/>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An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emphasis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is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placed upon rotary aircraft means, methods, and efficiency to evaluate the benefit of building more fuel efficient aircraft</a:t>
            </a:r>
          </a:p>
          <a:p>
            <a:pPr marL="0" marR="0" lvl="0" indent="0" defTabSz="914400" rtl="0" eaLnBrk="1" fontAlgn="base" latinLnBrk="0" hangingPunct="1">
              <a:lnSpc>
                <a:spcPct val="100000"/>
              </a:lnSpc>
              <a:spcBef>
                <a:spcPts val="800"/>
              </a:spcBef>
              <a:spcAft>
                <a:spcPts val="800"/>
              </a:spcAft>
              <a:buClrTx/>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Potential </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future energy costs </a:t>
            </a:r>
            <a:r>
              <a:rPr lang="en-US" sz="2000" kern="0" dirty="0" smtClean="0">
                <a:latin typeface="Arial" pitchFamily="34" charset="0"/>
                <a:cs typeface="Arial" pitchFamily="34" charset="0"/>
              </a:rPr>
              <a:t>are</a:t>
            </a: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used for each timeframe</a:t>
            </a:r>
            <a:r>
              <a:rPr lang="en-US" sz="2000" kern="0" dirty="0" smtClean="0">
                <a:latin typeface="Arial" pitchFamily="34" charset="0"/>
                <a:cs typeface="Arial" pitchFamily="34" charset="0"/>
              </a:rPr>
              <a:t> based on historical trends to provide an initial cost reference point</a:t>
            </a:r>
            <a:endPar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a:spcBef>
                <a:spcPts val="800"/>
              </a:spcBef>
              <a:spcAft>
                <a:spcPts val="800"/>
              </a:spcAft>
              <a:buFont typeface="Wingdings" pitchFamily="2" charset="2"/>
              <a:buChar char="§"/>
              <a:defRPr/>
            </a:pPr>
            <a:r>
              <a:rPr lang="en-US" sz="2000" kern="0" dirty="0" smtClean="0">
                <a:latin typeface="Arial" pitchFamily="34" charset="0"/>
                <a:cs typeface="Arial" pitchFamily="34" charset="0"/>
              </a:rPr>
              <a:t> Average </a:t>
            </a:r>
            <a:r>
              <a:rPr lang="en-US" sz="2000" kern="0" dirty="0">
                <a:latin typeface="Arial" pitchFamily="34" charset="0"/>
                <a:cs typeface="Arial" pitchFamily="34" charset="0"/>
              </a:rPr>
              <a:t>unburdened fuel prices are used</a:t>
            </a:r>
          </a:p>
          <a:p>
            <a:pPr marL="0" marR="0" lvl="0" indent="0" defTabSz="914400" rtl="0" eaLnBrk="1" fontAlgn="base" latinLnBrk="0" hangingPunct="1">
              <a:lnSpc>
                <a:spcPct val="100000"/>
              </a:lnSpc>
              <a:spcBef>
                <a:spcPts val="800"/>
              </a:spcBef>
              <a:spcAft>
                <a:spcPts val="800"/>
              </a:spcAft>
              <a:buClrTx/>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Arial" pitchFamily="34" charset="0"/>
                <a:cs typeface="Arial" pitchFamily="34" charset="0"/>
              </a:rPr>
              <a:t> The baseline consists of present</a:t>
            </a:r>
            <a:r>
              <a:rPr kumimoji="0" lang="en-US" sz="2000" b="0" i="0" u="none" strike="noStrike" kern="0" cap="none" spc="0" normalizeH="0" noProof="0" dirty="0" smtClean="0">
                <a:ln>
                  <a:noFill/>
                </a:ln>
                <a:solidFill>
                  <a:schemeClr val="tx1"/>
                </a:solidFill>
                <a:effectLst/>
                <a:uLnTx/>
                <a:uFillTx/>
                <a:latin typeface="Arial" pitchFamily="34" charset="0"/>
                <a:cs typeface="Arial" pitchFamily="34" charset="0"/>
              </a:rPr>
              <a:t> day military aircraft composition</a:t>
            </a:r>
          </a:p>
          <a:p>
            <a:pPr lvl="1">
              <a:spcBef>
                <a:spcPts val="800"/>
              </a:spcBef>
              <a:spcAft>
                <a:spcPts val="800"/>
              </a:spcAft>
              <a:buFont typeface="Courier New" pitchFamily="49" charset="0"/>
              <a:buChar char="o"/>
            </a:pPr>
            <a:r>
              <a:rPr lang="en-US" sz="2000" kern="0" dirty="0" smtClean="0">
                <a:latin typeface="Arial" pitchFamily="34" charset="0"/>
                <a:cs typeface="Arial" pitchFamily="34" charset="0"/>
              </a:rPr>
              <a:t>  </a:t>
            </a:r>
            <a:r>
              <a:rPr lang="en-US" sz="2000" kern="0" dirty="0">
                <a:latin typeface="Arial" pitchFamily="34" charset="0"/>
                <a:cs typeface="Arial" pitchFamily="34" charset="0"/>
              </a:rPr>
              <a:t>F</a:t>
            </a:r>
            <a:r>
              <a:rPr lang="en-US" sz="2000" kern="0" dirty="0" smtClean="0">
                <a:latin typeface="Arial" pitchFamily="34" charset="0"/>
                <a:cs typeface="Arial" pitchFamily="34" charset="0"/>
              </a:rPr>
              <a:t>orce composition changes are applied for the 2021 and 2031 timeframes</a:t>
            </a:r>
          </a:p>
          <a:p>
            <a:pPr lvl="0">
              <a:spcBef>
                <a:spcPts val="800"/>
              </a:spcBef>
              <a:spcAft>
                <a:spcPts val="800"/>
              </a:spcAft>
              <a:buFont typeface="Wingdings" pitchFamily="2" charset="2"/>
              <a:buChar char="§"/>
              <a:defRPr/>
            </a:pPr>
            <a:r>
              <a:rPr lang="en-US" sz="2000" kern="0" dirty="0" smtClean="0">
                <a:latin typeface="Arial" pitchFamily="34" charset="0"/>
                <a:cs typeface="Arial" pitchFamily="34" charset="0"/>
              </a:rPr>
              <a:t> Average fuel burn is used to simulate fuel expenditures</a:t>
            </a:r>
          </a:p>
          <a:p>
            <a:pPr lvl="0">
              <a:spcBef>
                <a:spcPts val="800"/>
              </a:spcBef>
              <a:spcAft>
                <a:spcPts val="800"/>
              </a:spcAft>
              <a:buFont typeface="Wingdings" pitchFamily="2" charset="2"/>
              <a:buChar char="§"/>
              <a:defRPr/>
            </a:pPr>
            <a:r>
              <a:rPr lang="en-US" sz="2000" kern="0" dirty="0" smtClean="0">
                <a:latin typeface="Arial" pitchFamily="34" charset="0"/>
                <a:cs typeface="Arial" pitchFamily="34" charset="0"/>
              </a:rPr>
              <a:t> </a:t>
            </a:r>
            <a:r>
              <a:rPr lang="en-US" sz="2000" kern="0" dirty="0" smtClean="0">
                <a:latin typeface="Arial" pitchFamily="34" charset="0"/>
                <a:cs typeface="Arial" pitchFamily="34" charset="0"/>
              </a:rPr>
              <a:t>Technologies </a:t>
            </a:r>
            <a:r>
              <a:rPr lang="en-US" sz="2000" kern="0" dirty="0" smtClean="0">
                <a:latin typeface="Arial" pitchFamily="34" charset="0"/>
                <a:cs typeface="Arial" pitchFamily="34" charset="0"/>
              </a:rPr>
              <a:t>are applied to overall fuel </a:t>
            </a:r>
            <a:r>
              <a:rPr lang="en-US" sz="2000" kern="0" dirty="0" smtClean="0">
                <a:latin typeface="Arial" pitchFamily="34" charset="0"/>
                <a:cs typeface="Arial" pitchFamily="34" charset="0"/>
              </a:rPr>
              <a:t>expenditure</a:t>
            </a:r>
          </a:p>
          <a:p>
            <a:pPr>
              <a:spcBef>
                <a:spcPts val="800"/>
              </a:spcBef>
              <a:spcAft>
                <a:spcPts val="800"/>
              </a:spcAft>
              <a:buFont typeface="Wingdings" pitchFamily="2" charset="2"/>
              <a:buChar char="§"/>
              <a:defRPr/>
            </a:pPr>
            <a:r>
              <a:rPr lang="en-US" sz="2000" kern="0" dirty="0" smtClean="0">
                <a:latin typeface="Arial" pitchFamily="34" charset="0"/>
                <a:cs typeface="Arial" pitchFamily="34" charset="0"/>
              </a:rPr>
              <a:t> Political </a:t>
            </a:r>
            <a:r>
              <a:rPr lang="en-US" sz="2000" kern="0" dirty="0">
                <a:latin typeface="Arial" pitchFamily="34" charset="0"/>
                <a:cs typeface="Arial" pitchFamily="34" charset="0"/>
              </a:rPr>
              <a:t>implications are not considered</a:t>
            </a:r>
          </a:p>
          <a:p>
            <a:pPr lvl="0">
              <a:spcBef>
                <a:spcPts val="800"/>
              </a:spcBef>
              <a:spcAft>
                <a:spcPts val="800"/>
              </a:spcAft>
              <a:buFont typeface="Wingdings" pitchFamily="2" charset="2"/>
              <a:buChar char="§"/>
              <a:defRPr/>
            </a:pPr>
            <a:endParaRPr lang="en-US" sz="2000" kern="0" dirty="0" smtClean="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3485A5ED-CA33-4E11-B165-462B1A2A53B1}" type="slidenum">
              <a:rPr lang="en-US" smtClean="0"/>
              <a:pPr/>
              <a:t>7</a:t>
            </a:fld>
            <a:endParaRPr lang="en-US"/>
          </a:p>
        </p:txBody>
      </p:sp>
    </p:spTree>
    <p:extLst>
      <p:ext uri="{BB962C8B-B14F-4D97-AF65-F5344CB8AC3E}">
        <p14:creationId xmlns:p14="http://schemas.microsoft.com/office/powerpoint/2010/main" val="26795109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ctrTitle"/>
          </p:nvPr>
        </p:nvSpPr>
        <p:spPr>
          <a:xfrm>
            <a:off x="1822450" y="76200"/>
            <a:ext cx="7277100" cy="914400"/>
          </a:xfrm>
        </p:spPr>
        <p:txBody>
          <a:bodyPr lIns="0" tIns="0" rIns="0" bIns="0"/>
          <a:lstStyle/>
          <a:p>
            <a:pPr>
              <a:lnSpc>
                <a:spcPct val="95000"/>
              </a:lnSpc>
            </a:pPr>
            <a:r>
              <a:rPr lang="en-US" sz="3600" dirty="0">
                <a:solidFill>
                  <a:srgbClr val="000000"/>
                </a:solidFill>
                <a:latin typeface="Arial" pitchFamily="34" charset="0"/>
              </a:rPr>
              <a:t>Identify Representative Scenarios</a:t>
            </a:r>
          </a:p>
        </p:txBody>
      </p:sp>
      <p:sp>
        <p:nvSpPr>
          <p:cNvPr id="6" name="Text Box 4"/>
          <p:cNvSpPr txBox="1">
            <a:spLocks noChangeArrowheads="1"/>
          </p:cNvSpPr>
          <p:nvPr/>
        </p:nvSpPr>
        <p:spPr bwMode="auto">
          <a:xfrm>
            <a:off x="203200" y="6858000"/>
            <a:ext cx="9775825" cy="263149"/>
          </a:xfrm>
          <a:prstGeom prst="rect">
            <a:avLst/>
          </a:prstGeom>
          <a:noFill/>
          <a:ln w="9525">
            <a:noFill/>
            <a:miter lim="800000"/>
            <a:headEnd/>
            <a:tailEnd/>
          </a:ln>
          <a:effectLst/>
        </p:spPr>
        <p:txBody>
          <a:bodyPr lIns="0" tIns="0" rIns="0" bIns="0">
            <a:spAutoFit/>
          </a:bodyPr>
          <a:lstStyle/>
          <a:p>
            <a:pPr lvl="1" indent="-342900" algn="r">
              <a:lnSpc>
                <a:spcPct val="95000"/>
              </a:lnSpc>
              <a:buClr>
                <a:srgbClr val="000000"/>
              </a:buClr>
              <a:buSzPct val="100000"/>
            </a:pPr>
            <a:r>
              <a:rPr lang="en-US" sz="1800" dirty="0" smtClean="0">
                <a:solidFill>
                  <a:srgbClr val="000000"/>
                </a:solidFill>
                <a:latin typeface="Arial" pitchFamily="34" charset="0"/>
              </a:rPr>
              <a:t>Note:  Excursion assessing rotational ISR mission was also evaluated</a:t>
            </a:r>
            <a:endParaRPr lang="en-US" sz="1800" dirty="0"/>
          </a:p>
        </p:txBody>
      </p:sp>
      <p:sp>
        <p:nvSpPr>
          <p:cNvPr id="5" name="Slide Number Placeholder 4"/>
          <p:cNvSpPr>
            <a:spLocks noGrp="1"/>
          </p:cNvSpPr>
          <p:nvPr>
            <p:ph type="sldNum" sz="quarter" idx="12"/>
          </p:nvPr>
        </p:nvSpPr>
        <p:spPr/>
        <p:txBody>
          <a:bodyPr/>
          <a:lstStyle/>
          <a:p>
            <a:fld id="{3485A5ED-CA33-4E11-B165-462B1A2A53B1}" type="slidenum">
              <a:rPr lang="en-US" smtClean="0"/>
              <a:pPr/>
              <a:t>8</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0" y="1468447"/>
            <a:ext cx="9956800" cy="5237153"/>
          </a:xfrm>
          <a:prstGeom prst="rect">
            <a:avLst/>
          </a:prstGeom>
          <a:noFill/>
          <a:ln w="9525">
            <a:noFill/>
            <a:miter lim="800000"/>
            <a:headEnd/>
            <a:tailEnd/>
          </a:ln>
          <a:effectLst/>
        </p:spPr>
      </p:pic>
    </p:spTree>
    <p:extLst>
      <p:ext uri="{BB962C8B-B14F-4D97-AF65-F5344CB8AC3E}">
        <p14:creationId xmlns:p14="http://schemas.microsoft.com/office/powerpoint/2010/main" val="69829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ctrTitle"/>
          </p:nvPr>
        </p:nvSpPr>
        <p:spPr>
          <a:xfrm>
            <a:off x="1847850" y="87313"/>
            <a:ext cx="7226300" cy="830262"/>
          </a:xfrm>
        </p:spPr>
        <p:txBody>
          <a:bodyPr lIns="0" tIns="0" rIns="0" bIns="0"/>
          <a:lstStyle/>
          <a:p>
            <a:pPr>
              <a:lnSpc>
                <a:spcPct val="95000"/>
              </a:lnSpc>
            </a:pPr>
            <a:r>
              <a:rPr lang="en-US" sz="3600" dirty="0">
                <a:solidFill>
                  <a:srgbClr val="000000"/>
                </a:solidFill>
                <a:latin typeface="Arial" pitchFamily="34" charset="0"/>
              </a:rPr>
              <a:t>Model Development</a:t>
            </a:r>
          </a:p>
        </p:txBody>
      </p:sp>
      <p:sp>
        <p:nvSpPr>
          <p:cNvPr id="16388" name="Text Box 4"/>
          <p:cNvSpPr txBox="1">
            <a:spLocks noChangeArrowheads="1"/>
          </p:cNvSpPr>
          <p:nvPr/>
        </p:nvSpPr>
        <p:spPr bwMode="auto">
          <a:xfrm>
            <a:off x="468313" y="1498600"/>
            <a:ext cx="9309100" cy="2251386"/>
          </a:xfrm>
          <a:prstGeom prst="rect">
            <a:avLst/>
          </a:prstGeom>
          <a:noFill/>
          <a:ln w="9525">
            <a:noFill/>
            <a:miter lim="800000"/>
            <a:headEnd/>
            <a:tailEnd/>
          </a:ln>
          <a:effectLst/>
        </p:spPr>
        <p:txBody>
          <a:bodyPr lIns="0" tIns="0" rIns="0" bIns="0">
            <a:spAutoFit/>
          </a:bodyPr>
          <a:lstStyle/>
          <a:p>
            <a:pPr lvl="1" indent="-342900">
              <a:lnSpc>
                <a:spcPct val="95000"/>
              </a:lnSpc>
              <a:buClr>
                <a:srgbClr val="000000"/>
              </a:buClr>
              <a:buSzPct val="100000"/>
              <a:buFont typeface="Wingdings" pitchFamily="2" charset="2"/>
              <a:buChar char="§"/>
            </a:pPr>
            <a:r>
              <a:rPr lang="en-US" sz="2200" dirty="0">
                <a:solidFill>
                  <a:srgbClr val="000000"/>
                </a:solidFill>
                <a:latin typeface="Arial" pitchFamily="34" charset="0"/>
                <a:cs typeface="Arial" pitchFamily="34" charset="0"/>
              </a:rPr>
              <a:t>Excel based model</a:t>
            </a:r>
            <a:endParaRPr lang="en-US" sz="2200" dirty="0">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200" dirty="0">
                <a:solidFill>
                  <a:srgbClr val="000000"/>
                </a:solidFill>
                <a:latin typeface="Arial" pitchFamily="34" charset="0"/>
                <a:cs typeface="Arial" pitchFamily="34" charset="0"/>
              </a:rPr>
              <a:t>Average fuel consumption for individual rotary aircraft at cruise speed and sea level</a:t>
            </a:r>
            <a:endParaRPr lang="en-US" sz="2200" dirty="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2000" dirty="0">
                <a:solidFill>
                  <a:srgbClr val="000000"/>
                </a:solidFill>
                <a:latin typeface="Arial" pitchFamily="34" charset="0"/>
                <a:cs typeface="Arial" pitchFamily="34" charset="0"/>
              </a:rPr>
              <a:t>Total fuel capacity / Maximum Endurance = Burn </a:t>
            </a:r>
            <a:r>
              <a:rPr lang="en-US" sz="2000" dirty="0" smtClean="0">
                <a:solidFill>
                  <a:srgbClr val="000000"/>
                </a:solidFill>
                <a:latin typeface="Arial" pitchFamily="34" charset="0"/>
                <a:cs typeface="Arial" pitchFamily="34" charset="0"/>
              </a:rPr>
              <a:t>Rate</a:t>
            </a:r>
            <a:endParaRPr lang="en-US" sz="2000" dirty="0">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Missions based on real flight profiles</a:t>
            </a:r>
          </a:p>
          <a:p>
            <a:pPr lvl="1" indent="-3429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Determines </a:t>
            </a:r>
            <a:r>
              <a:rPr lang="en-US" sz="2200" dirty="0">
                <a:solidFill>
                  <a:srgbClr val="000000"/>
                </a:solidFill>
                <a:latin typeface="Arial" pitchFamily="34" charset="0"/>
                <a:cs typeface="Arial" pitchFamily="34" charset="0"/>
              </a:rPr>
              <a:t>total expenditures per day for each scenario</a:t>
            </a:r>
            <a:endParaRPr lang="en-US" sz="2200" dirty="0">
              <a:latin typeface="Arial" pitchFamily="34" charset="0"/>
              <a:cs typeface="Arial" pitchFamily="34" charset="0"/>
            </a:endParaRPr>
          </a:p>
          <a:p>
            <a:pPr lvl="1" indent="-342900">
              <a:lnSpc>
                <a:spcPct val="95000"/>
              </a:lnSpc>
              <a:buClr>
                <a:srgbClr val="000000"/>
              </a:buClr>
              <a:buSzPct val="100000"/>
              <a:buFont typeface="Wingdings" pitchFamily="2" charset="2"/>
              <a:buChar char="§"/>
            </a:pPr>
            <a:r>
              <a:rPr lang="en-US" sz="2200" dirty="0" smtClean="0">
                <a:solidFill>
                  <a:srgbClr val="000000"/>
                </a:solidFill>
                <a:latin typeface="Arial" pitchFamily="34" charset="0"/>
                <a:cs typeface="Arial" pitchFamily="34" charset="0"/>
              </a:rPr>
              <a:t>Variables</a:t>
            </a:r>
            <a:endParaRPr lang="en-US" sz="2200" dirty="0">
              <a:latin typeface="Arial" pitchFamily="34" charset="0"/>
              <a:cs typeface="Arial" pitchFamily="34" charset="0"/>
            </a:endParaRPr>
          </a:p>
        </p:txBody>
      </p:sp>
      <p:sp>
        <p:nvSpPr>
          <p:cNvPr id="16389" name="Text Box 5"/>
          <p:cNvSpPr txBox="1">
            <a:spLocks noChangeArrowheads="1"/>
          </p:cNvSpPr>
          <p:nvPr/>
        </p:nvSpPr>
        <p:spPr bwMode="auto">
          <a:xfrm>
            <a:off x="5308600" y="4038600"/>
            <a:ext cx="4572000" cy="2488117"/>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pPr>
            <a:r>
              <a:rPr lang="en-US" sz="2200" u="sng" dirty="0" smtClean="0">
                <a:solidFill>
                  <a:srgbClr val="000000"/>
                </a:solidFill>
                <a:latin typeface="Arial" pitchFamily="34" charset="0"/>
              </a:rPr>
              <a:t>Model Outputs:</a:t>
            </a: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rPr>
              <a:t>Total </a:t>
            </a:r>
            <a:r>
              <a:rPr lang="en-US" sz="2200" dirty="0" smtClean="0">
                <a:solidFill>
                  <a:srgbClr val="000000"/>
                </a:solidFill>
                <a:latin typeface="Arial" pitchFamily="34" charset="0"/>
              </a:rPr>
              <a:t>expended</a:t>
            </a: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rPr>
              <a:t>Total cost of fuel expended</a:t>
            </a: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rPr>
              <a:t>Scenario Metric</a:t>
            </a:r>
          </a:p>
          <a:p>
            <a:pPr marL="1314450" lvl="3" indent="-285750">
              <a:lnSpc>
                <a:spcPct val="95000"/>
              </a:lnSpc>
              <a:buClr>
                <a:srgbClr val="000000"/>
              </a:buClr>
              <a:buSzPct val="80000"/>
              <a:buFont typeface="Arial" pitchFamily="34" charset="0"/>
              <a:buChar char="•"/>
            </a:pPr>
            <a:r>
              <a:rPr lang="en-US" sz="2000" dirty="0" smtClean="0">
                <a:solidFill>
                  <a:srgbClr val="000000"/>
                </a:solidFill>
                <a:latin typeface="Arial" pitchFamily="34" charset="0"/>
              </a:rPr>
              <a:t>Time on station</a:t>
            </a:r>
          </a:p>
          <a:p>
            <a:pPr marL="1314450" lvl="3" indent="-285750">
              <a:lnSpc>
                <a:spcPct val="95000"/>
              </a:lnSpc>
              <a:buClr>
                <a:srgbClr val="000000"/>
              </a:buClr>
              <a:buSzPct val="80000"/>
              <a:buFont typeface="Arial" pitchFamily="34" charset="0"/>
              <a:buChar char="•"/>
            </a:pPr>
            <a:r>
              <a:rPr lang="en-US" sz="2000" dirty="0" smtClean="0">
                <a:solidFill>
                  <a:srgbClr val="000000"/>
                </a:solidFill>
                <a:latin typeface="Arial" pitchFamily="34" charset="0"/>
              </a:rPr>
              <a:t>Lift capacity</a:t>
            </a:r>
          </a:p>
          <a:p>
            <a:pPr marL="1314450" lvl="3" indent="-285750">
              <a:lnSpc>
                <a:spcPct val="95000"/>
              </a:lnSpc>
              <a:buClr>
                <a:srgbClr val="000000"/>
              </a:buClr>
              <a:buSzPct val="80000"/>
              <a:buFont typeface="Arial" pitchFamily="34" charset="0"/>
              <a:buChar char="•"/>
            </a:pPr>
            <a:r>
              <a:rPr lang="en-US" sz="2000" dirty="0" smtClean="0">
                <a:solidFill>
                  <a:srgbClr val="000000"/>
                </a:solidFill>
                <a:latin typeface="Arial" pitchFamily="34" charset="0"/>
              </a:rPr>
              <a:t>Total Mission Time</a:t>
            </a:r>
          </a:p>
          <a:p>
            <a:pPr lvl="1" indent="-342900">
              <a:lnSpc>
                <a:spcPct val="95000"/>
              </a:lnSpc>
              <a:buClr>
                <a:srgbClr val="000000"/>
              </a:buClr>
              <a:buSzPct val="100000"/>
              <a:buFontTx/>
              <a:buChar char=" "/>
            </a:pPr>
            <a:endParaRPr lang="en-US" sz="2200" dirty="0">
              <a:solidFill>
                <a:srgbClr val="000000"/>
              </a:solidFill>
              <a:latin typeface="Arial" pitchFamily="34" charset="0"/>
            </a:endParaRPr>
          </a:p>
        </p:txBody>
      </p:sp>
      <p:sp>
        <p:nvSpPr>
          <p:cNvPr id="5" name="Text Box 5"/>
          <p:cNvSpPr txBox="1">
            <a:spLocks noChangeArrowheads="1"/>
          </p:cNvSpPr>
          <p:nvPr/>
        </p:nvSpPr>
        <p:spPr bwMode="auto">
          <a:xfrm>
            <a:off x="965200" y="4038600"/>
            <a:ext cx="4483100" cy="2894639"/>
          </a:xfrm>
          <a:prstGeom prst="rect">
            <a:avLst/>
          </a:prstGeom>
          <a:noFill/>
          <a:ln w="9525">
            <a:noFill/>
            <a:miter lim="800000"/>
            <a:headEnd/>
            <a:tailEnd/>
          </a:ln>
          <a:effectLst/>
        </p:spPr>
        <p:txBody>
          <a:bodyPr wrap="square" lIns="0" tIns="0" rIns="0" bIns="0">
            <a:spAutoFit/>
          </a:bodyPr>
          <a:lstStyle/>
          <a:p>
            <a:pPr lvl="1" indent="-342900">
              <a:lnSpc>
                <a:spcPct val="95000"/>
              </a:lnSpc>
              <a:buClr>
                <a:srgbClr val="000000"/>
              </a:buClr>
              <a:buSzPct val="100000"/>
            </a:pPr>
            <a:r>
              <a:rPr lang="en-US" sz="2200" u="sng" dirty="0" smtClean="0">
                <a:solidFill>
                  <a:srgbClr val="000000"/>
                </a:solidFill>
                <a:latin typeface="Arial" pitchFamily="34" charset="0"/>
                <a:cs typeface="Arial" pitchFamily="34" charset="0"/>
              </a:rPr>
              <a:t>Model Inputs:</a:t>
            </a: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Aircraft available</a:t>
            </a:r>
            <a:endParaRPr lang="en-US" sz="22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Burn rate</a:t>
            </a:r>
            <a:endParaRPr lang="en-US" sz="22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Reserve (10%)</a:t>
            </a:r>
            <a:endParaRPr lang="en-US" sz="22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Available flight time</a:t>
            </a:r>
            <a:endParaRPr lang="en-US" sz="22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Fuel cost per gallon</a:t>
            </a:r>
            <a:endParaRPr lang="en-US" sz="2200" dirty="0" smtClean="0">
              <a:latin typeface="Arial" pitchFamily="34" charset="0"/>
              <a:cs typeface="Arial" pitchFamily="34" charset="0"/>
            </a:endParaRP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Aircraft weight</a:t>
            </a: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Lift capacity</a:t>
            </a:r>
          </a:p>
          <a:p>
            <a:pPr marL="857250" lvl="2" indent="-285750">
              <a:lnSpc>
                <a:spcPct val="95000"/>
              </a:lnSpc>
              <a:buClr>
                <a:srgbClr val="000000"/>
              </a:buClr>
              <a:buSzPct val="80000"/>
              <a:buFont typeface="Courier New" pitchFamily="49" charset="0"/>
              <a:buChar char="o"/>
            </a:pPr>
            <a:r>
              <a:rPr lang="en-US" sz="2200" dirty="0" smtClean="0">
                <a:solidFill>
                  <a:srgbClr val="000000"/>
                </a:solidFill>
                <a:latin typeface="Arial" pitchFamily="34" charset="0"/>
                <a:cs typeface="Arial" pitchFamily="34" charset="0"/>
              </a:rPr>
              <a:t>Cruise speed</a:t>
            </a:r>
            <a:endParaRPr lang="en-US" sz="2200" dirty="0">
              <a:solidFill>
                <a:srgbClr val="00000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3485A5ED-CA33-4E11-B165-462B1A2A53B1}" type="slidenum">
              <a:rPr lang="en-US" smtClean="0"/>
              <a:pPr/>
              <a:t>9</a:t>
            </a:fld>
            <a:endParaRPr lang="en-US"/>
          </a:p>
        </p:txBody>
      </p:sp>
    </p:spTree>
    <p:extLst>
      <p:ext uri="{BB962C8B-B14F-4D97-AF65-F5344CB8AC3E}">
        <p14:creationId xmlns:p14="http://schemas.microsoft.com/office/powerpoint/2010/main" val="26424451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3974</TotalTime>
  <Words>6605</Words>
  <Application>Microsoft Macintosh PowerPoint</Application>
  <PresentationFormat>Custom</PresentationFormat>
  <Paragraphs>844</Paragraphs>
  <Slides>51</Slides>
  <Notes>36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Implications of Liquid Fuel in Future Warfare</vt:lpstr>
      <vt:lpstr>Agenda</vt:lpstr>
      <vt:lpstr>Problem Statement</vt:lpstr>
      <vt:lpstr>Objectives and Scope</vt:lpstr>
      <vt:lpstr>Methodology</vt:lpstr>
      <vt:lpstr>Technical Approach</vt:lpstr>
      <vt:lpstr>Assumptions and Limitations</vt:lpstr>
      <vt:lpstr>Identify Representative Scenarios</vt:lpstr>
      <vt:lpstr>Model Development</vt:lpstr>
      <vt:lpstr>Model</vt:lpstr>
      <vt:lpstr>Aviation Fuel Cost Estimation</vt:lpstr>
      <vt:lpstr>Cost Results</vt:lpstr>
      <vt:lpstr>Cost Results</vt:lpstr>
      <vt:lpstr>Alternate Technologies  and Designs</vt:lpstr>
      <vt:lpstr>% Savings in Fuel Consumption</vt:lpstr>
      <vt:lpstr> Technology Maximum Sensitivity</vt:lpstr>
      <vt:lpstr>PowerPoint Presentation</vt:lpstr>
      <vt:lpstr>Insights</vt:lpstr>
      <vt:lpstr>Investment-Worthy Technology</vt:lpstr>
      <vt:lpstr>Immature Technologies</vt:lpstr>
      <vt:lpstr>Future Work</vt:lpstr>
      <vt:lpstr>Acknowledgements</vt:lpstr>
      <vt:lpstr>PowerPoint Presentation</vt:lpstr>
      <vt:lpstr>Background / Problem Statement</vt:lpstr>
      <vt:lpstr>Background Research</vt:lpstr>
      <vt:lpstr>Background Research</vt:lpstr>
      <vt:lpstr>Background Research</vt:lpstr>
      <vt:lpstr>PowerPoint Presentation</vt:lpstr>
      <vt:lpstr>PowerPoint Presentation</vt:lpstr>
      <vt:lpstr>US Army [backup]</vt:lpstr>
      <vt:lpstr>U.S. Navy [backup]</vt:lpstr>
      <vt:lpstr>US Marine Corps [backup]</vt:lpstr>
      <vt:lpstr>U.S. Air Force [backup]</vt:lpstr>
      <vt:lpstr>Cost Estimation</vt:lpstr>
      <vt:lpstr>Cost Estimation Assumptions</vt:lpstr>
      <vt:lpstr>Cost Estimation Assumptions</vt:lpstr>
      <vt:lpstr>PowerPoint Presentation</vt:lpstr>
      <vt:lpstr>Algae Biofuel [backup]</vt:lpstr>
      <vt:lpstr>Solar &amp; Battery Power [backup]</vt:lpstr>
      <vt:lpstr>Electric Power [backup]</vt:lpstr>
      <vt:lpstr>Hydrogen Fuel Cells [backup]</vt:lpstr>
      <vt:lpstr>EADS Diesel-Electric Hybrid [backup] </vt:lpstr>
      <vt:lpstr>Optimum Speed Rotor (OSR) [backup]</vt:lpstr>
      <vt:lpstr>PowerPoint Presentation</vt:lpstr>
      <vt:lpstr>[backup] % Saving In Fuel Consumption</vt:lpstr>
      <vt:lpstr>PowerPoint Presentation</vt:lpstr>
      <vt:lpstr>Metrics [backup]</vt:lpstr>
      <vt:lpstr>PowerPoint Presentation</vt:lpstr>
      <vt:lpstr>[backup] Evaluation and Analysis</vt:lpstr>
      <vt:lpstr>PowerPoint Presentation</vt:lpstr>
      <vt:lpstr>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Tariq Islam</cp:lastModifiedBy>
  <cp:revision>319</cp:revision>
  <dcterms:created xsi:type="dcterms:W3CDTF">2011-04-29T00:14:36Z</dcterms:created>
  <dcterms:modified xsi:type="dcterms:W3CDTF">2011-05-05T13:34:51Z</dcterms:modified>
</cp:coreProperties>
</file>