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1"/>
  </p:notesMasterIdLst>
  <p:sldIdLst>
    <p:sldId id="256" r:id="rId2"/>
    <p:sldId id="257" r:id="rId3"/>
    <p:sldId id="301" r:id="rId4"/>
    <p:sldId id="258" r:id="rId5"/>
    <p:sldId id="282" r:id="rId6"/>
    <p:sldId id="304" r:id="rId7"/>
    <p:sldId id="305" r:id="rId8"/>
    <p:sldId id="259" r:id="rId9"/>
    <p:sldId id="260" r:id="rId10"/>
    <p:sldId id="261" r:id="rId11"/>
    <p:sldId id="302" r:id="rId12"/>
    <p:sldId id="262" r:id="rId13"/>
    <p:sldId id="263" r:id="rId14"/>
    <p:sldId id="287" r:id="rId15"/>
    <p:sldId id="285" r:id="rId16"/>
    <p:sldId id="303" r:id="rId17"/>
    <p:sldId id="264" r:id="rId18"/>
    <p:sldId id="265" r:id="rId19"/>
    <p:sldId id="288" r:id="rId20"/>
    <p:sldId id="289" r:id="rId21"/>
    <p:sldId id="290" r:id="rId22"/>
    <p:sldId id="293" r:id="rId23"/>
    <p:sldId id="294" r:id="rId24"/>
    <p:sldId id="297" r:id="rId25"/>
    <p:sldId id="296" r:id="rId26"/>
    <p:sldId id="298" r:id="rId27"/>
    <p:sldId id="295" r:id="rId28"/>
    <p:sldId id="299" r:id="rId29"/>
    <p:sldId id="283" r:id="rId30"/>
    <p:sldId id="266" r:id="rId31"/>
    <p:sldId id="292" r:id="rId32"/>
    <p:sldId id="300" r:id="rId33"/>
    <p:sldId id="269" r:id="rId34"/>
    <p:sldId id="284" r:id="rId35"/>
    <p:sldId id="270" r:id="rId36"/>
    <p:sldId id="271" r:id="rId37"/>
    <p:sldId id="306" r:id="rId38"/>
    <p:sldId id="272" r:id="rId39"/>
    <p:sldId id="291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ADB4D-887B-43E0-AB17-80F75EBF98D5}" type="datetimeFigureOut">
              <a:rPr lang="en-US" smtClean="0"/>
              <a:pPr/>
              <a:t>3/4/2010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DE485-0EF1-4956-8BB5-55D75B81F3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DE485-0EF1-4956-8BB5-55D75B81F32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80707-EF23-4943-9916-FF416D2D540A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4E14-E315-4D17-B60E-9084BDAD9D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694F3-08A3-48CA-A137-9640829D4E72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49BBF-93C8-438B-82EA-BB20F39E9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EB652-1F97-4B77-BEAB-B20064B26D26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E0174-BA6B-4792-8227-77C756427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76D72-E1D4-42C4-9CE9-A4D872C3066C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46534-1E72-40B1-B7E0-3F7A04C9B4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8C0A6-9295-496A-8D4B-63E758A4EEEA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65525-BCC7-4570-8A38-657BBAE188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DE47-2F3D-41D8-B4D4-7CFCDB70EF6C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BA496-7A60-4C27-A7F3-0D4D79A122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8BADD-BFE4-498D-8098-CF3839415345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59B7E-DD1D-4B35-973F-80C1677E70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8C-B001-47B9-8C88-A4EC7A8719FB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AEC5D-8402-475E-8F19-89066EEEA0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45BF-3E1B-4959-A92A-84BBC203601B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FA70-49C8-4DDC-A786-66A236C7C6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7A261-2024-41E6-AFC6-08B9F5650205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98E1B-510D-4C04-A2D4-74859E28E7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B9C23-D3C1-4706-A6F3-791ADD3527DD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6C35-B819-404A-862D-755BEB0438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C4F975A-78D7-4C46-8CB1-85F625380934}" type="datetimeFigureOut">
              <a:rPr lang="en-US"/>
              <a:pPr>
                <a:defRPr/>
              </a:pPr>
              <a:t>3/4/2010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FA66279-96A7-47F8-AC6F-2BEFA9AA3E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4" r:id="rId2"/>
    <p:sldLayoutId id="2147483720" r:id="rId3"/>
    <p:sldLayoutId id="2147483715" r:id="rId4"/>
    <p:sldLayoutId id="2147483716" r:id="rId5"/>
    <p:sldLayoutId id="2147483717" r:id="rId6"/>
    <p:sldLayoutId id="2147483721" r:id="rId7"/>
    <p:sldLayoutId id="2147483722" r:id="rId8"/>
    <p:sldLayoutId id="2147483723" r:id="rId9"/>
    <p:sldLayoutId id="2147483718" r:id="rId10"/>
    <p:sldLayoutId id="214748372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fraction%20test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8077200" cy="1219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Optimal Option Investment Strategy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2362200"/>
            <a:ext cx="2819400" cy="2514600"/>
          </a:xfrm>
        </p:spPr>
        <p:txBody>
          <a:bodyPr rtlCol="0"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Sponsor: Dr. K.C. Chang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Tony Chen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Ehsan Esmaeilzadeh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Ali Jarvandi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Ning Lin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Ryan O’Neil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Spring 2010</a:t>
            </a:r>
            <a:endParaRPr lang="en-US" dirty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25000"/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7" name="Picture 4" descr="GMUblack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Statement of Need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need for a solid well-documented analysis to provide investment strategies for investors with different characteristics and help them in selecting the best strategy for a maximum benefit</a:t>
            </a:r>
          </a:p>
          <a:p>
            <a:r>
              <a:rPr lang="en-US" dirty="0" smtClean="0"/>
              <a:t>There is also a need for a computer based application analyzing historical market data and providing feedback to users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7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Concept of Operations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25000"/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Project Scope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Range of data:  1997-2009 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Underlying asset is S&amp;P 500 future index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Short strangle strategies only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Strike prices ±$50 from asset price at increments of 5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Stop loss from 5 to 45 at increments of 5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41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Requirements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analysis shall provide recommendations on investment policies</a:t>
            </a:r>
          </a:p>
          <a:p>
            <a:pPr lvl="1"/>
            <a:r>
              <a:rPr lang="en-US" dirty="0" smtClean="0"/>
              <a:t>The analysis shall consider expected return on investment and risk of ruin in providing recommendations</a:t>
            </a:r>
          </a:p>
          <a:p>
            <a:pPr lvl="1"/>
            <a:r>
              <a:rPr lang="en-US" dirty="0" smtClean="0"/>
              <a:t>The analysis shall provide different sets of recommendations based on the level of risk acceptable by an investor</a:t>
            </a:r>
            <a:r>
              <a:rPr lang="en-US" b="1" dirty="0" smtClean="0"/>
              <a:t> </a:t>
            </a:r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Requirements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software system shall provide the expected return and risk for any given strategy</a:t>
            </a:r>
            <a:r>
              <a:rPr lang="en-US" b="1" dirty="0" smtClean="0"/>
              <a:t> </a:t>
            </a:r>
            <a:endParaRPr lang="en-US" dirty="0" smtClean="0"/>
          </a:p>
          <a:p>
            <a:pPr lvl="1"/>
            <a:r>
              <a:rPr lang="en-US" dirty="0" smtClean="0"/>
              <a:t>The system shall take input from users using a graphic user interface</a:t>
            </a:r>
          </a:p>
          <a:p>
            <a:pPr lvl="1"/>
            <a:r>
              <a:rPr lang="en-US" dirty="0" smtClean="0"/>
              <a:t>The system shall present the return on investment (equity curve) as a function of time</a:t>
            </a:r>
          </a:p>
          <a:p>
            <a:pPr lvl="0"/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 descr="GMUblack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Methodology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25000"/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Planned Approach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625975"/>
          </a:xfrm>
        </p:spPr>
        <p:txBody>
          <a:bodyPr/>
          <a:lstStyle/>
          <a:p>
            <a:r>
              <a:rPr lang="en-US" sz="2800" dirty="0" smtClean="0"/>
              <a:t>Research on the topic</a:t>
            </a:r>
          </a:p>
          <a:p>
            <a:pPr lvl="1"/>
            <a:r>
              <a:rPr lang="en-US" sz="2400" dirty="0" smtClean="0"/>
              <a:t>Relevant papers suggest by the sponsor</a:t>
            </a:r>
          </a:p>
          <a:p>
            <a:pPr lvl="1"/>
            <a:r>
              <a:rPr lang="en-US" sz="2400" dirty="0" smtClean="0"/>
              <a:t>Previous team’s work</a:t>
            </a:r>
          </a:p>
          <a:p>
            <a:r>
              <a:rPr lang="en-US" sz="2800" dirty="0" smtClean="0"/>
              <a:t>Parse the historical data </a:t>
            </a:r>
          </a:p>
          <a:p>
            <a:r>
              <a:rPr lang="en-US" sz="2800" dirty="0" smtClean="0"/>
              <a:t>Develop model &amp; simulation</a:t>
            </a:r>
          </a:p>
          <a:p>
            <a:r>
              <a:rPr lang="en-US" sz="2800" dirty="0" smtClean="0"/>
              <a:t>Validate &amp; analyze results </a:t>
            </a:r>
          </a:p>
          <a:p>
            <a:r>
              <a:rPr lang="en-US" sz="2800" dirty="0" smtClean="0"/>
              <a:t>Revise the model as needed</a:t>
            </a:r>
          </a:p>
          <a:p>
            <a:r>
              <a:rPr lang="en-US" sz="2800" dirty="0" smtClean="0"/>
              <a:t>Determine optimal strategies and optimal fraction for investment</a:t>
            </a:r>
          </a:p>
          <a:p>
            <a:r>
              <a:rPr lang="en-US" sz="2800" dirty="0" smtClean="0"/>
              <a:t>Develop Graphical User Interface 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9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Assumptions &amp; Constraints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25975"/>
          </a:xfrm>
        </p:spPr>
        <p:txBody>
          <a:bodyPr/>
          <a:lstStyle/>
          <a:p>
            <a:r>
              <a:rPr lang="en-US" sz="2800" dirty="0" smtClean="0"/>
              <a:t>Assumptions:</a:t>
            </a:r>
          </a:p>
          <a:p>
            <a:pPr lvl="1"/>
            <a:r>
              <a:rPr lang="en-US" sz="2400" dirty="0" smtClean="0"/>
              <a:t>American options only</a:t>
            </a:r>
          </a:p>
          <a:p>
            <a:pPr lvl="1"/>
            <a:r>
              <a:rPr lang="en-US" sz="2400" dirty="0" smtClean="0"/>
              <a:t>Use of calendar days instead of trading days</a:t>
            </a:r>
          </a:p>
          <a:p>
            <a:pPr lvl="1"/>
            <a:r>
              <a:rPr lang="en-US" sz="2400" dirty="0" smtClean="0"/>
              <a:t>Strategies, missing date points more than 50% are ignored</a:t>
            </a:r>
          </a:p>
          <a:p>
            <a:pPr lvl="1"/>
            <a:r>
              <a:rPr lang="en-US" sz="2400" dirty="0" smtClean="0"/>
              <a:t>Only sell one strangle (put and call combination) for each contract expiration date</a:t>
            </a:r>
          </a:p>
          <a:p>
            <a:pPr lvl="1"/>
            <a:r>
              <a:rPr lang="en-US" sz="2400" dirty="0" smtClean="0"/>
              <a:t>Only make trades at then end of a trading day</a:t>
            </a:r>
          </a:p>
          <a:p>
            <a:pPr lvl="1"/>
            <a:r>
              <a:rPr lang="en-US" sz="2400" dirty="0" smtClean="0"/>
              <a:t>Interpolate missing data using Black Scholes Formula, required for equity curves and stop loss</a:t>
            </a:r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3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Assumptions &amp; Constraints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Do not consider interest rate</a:t>
            </a:r>
          </a:p>
          <a:p>
            <a:pPr lvl="1"/>
            <a:r>
              <a:rPr lang="en-US" sz="2400" dirty="0" smtClean="0"/>
              <a:t>Do not simulate trading commission or slippage</a:t>
            </a:r>
          </a:p>
          <a:p>
            <a:pPr lvl="1"/>
            <a:r>
              <a:rPr lang="en-US" sz="2400" dirty="0" smtClean="0"/>
              <a:t>Use SP500 index prices rather than SP500 futures as the underlying asset</a:t>
            </a:r>
          </a:p>
          <a:p>
            <a:pPr lvl="1"/>
            <a:r>
              <a:rPr lang="en-US" sz="2400" dirty="0" smtClean="0"/>
              <a:t>Estimate difference of strike prices and asset price by $5 increments, not scaled to index prices.</a:t>
            </a:r>
          </a:p>
          <a:p>
            <a:r>
              <a:rPr lang="en-US" sz="2800" dirty="0" smtClean="0"/>
              <a:t>Constraints:</a:t>
            </a:r>
          </a:p>
          <a:p>
            <a:pPr lvl="1"/>
            <a:r>
              <a:rPr lang="en-US" sz="2400" dirty="0" smtClean="0"/>
              <a:t>Missing data points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3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Outline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38600" cy="4623816"/>
          </a:xfrm>
        </p:spPr>
        <p:txBody>
          <a:bodyPr rtlCol="0">
            <a:normAutofit fontScale="92500"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Background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Optimal Option Investment Strategy Team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Problem Statement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Statement of Need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Project Scope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Requirements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Operational Scenario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Planned Approach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Assumptions &amp; Constraints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23816"/>
          </a:xfrm>
        </p:spPr>
        <p:txBody>
          <a:bodyPr/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Team Progress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Optimal Fraction Analysis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Preliminary Results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Expected Results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Result Validation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Work Breakdown Structure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Tasks Status Summary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Project Schedule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Earned Value Management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1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Team Progress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97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We have completed:</a:t>
            </a:r>
          </a:p>
          <a:p>
            <a:pPr lvl="1">
              <a:buFontTx/>
              <a:buChar char="•"/>
            </a:pPr>
            <a:r>
              <a:rPr lang="en-US" dirty="0" smtClean="0"/>
              <a:t>JAVA code including all necessary factors for the first simulation run</a:t>
            </a:r>
          </a:p>
          <a:p>
            <a:pPr lvl="1">
              <a:buFontTx/>
              <a:buChar char="•"/>
            </a:pPr>
            <a:r>
              <a:rPr lang="en-US" dirty="0" smtClean="0"/>
              <a:t>Development of a meaningful format for output files </a:t>
            </a:r>
          </a:p>
          <a:p>
            <a:pPr lvl="1">
              <a:buFontTx/>
              <a:buChar char="•"/>
            </a:pPr>
            <a:r>
              <a:rPr lang="en-US" dirty="0" smtClean="0"/>
              <a:t>Study of literature on optimal fraction for investment</a:t>
            </a:r>
          </a:p>
          <a:p>
            <a:pPr lvl="1">
              <a:buFontTx/>
              <a:buChar char="•"/>
            </a:pPr>
            <a:r>
              <a:rPr lang="en-US" dirty="0" smtClean="0"/>
              <a:t>Simulation of first run for 2004-2009 data without stop loss 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1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Team Progress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597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Still working on:</a:t>
            </a:r>
          </a:p>
          <a:p>
            <a:pPr lvl="1">
              <a:buFontTx/>
              <a:buChar char="•"/>
            </a:pPr>
            <a:r>
              <a:rPr lang="en-US" dirty="0" smtClean="0"/>
              <a:t>Producing the second set of results based on data from years 2004-2008 with stop loss included</a:t>
            </a:r>
          </a:p>
          <a:p>
            <a:pPr lvl="1">
              <a:buFontTx/>
              <a:buChar char="•"/>
            </a:pPr>
            <a:r>
              <a:rPr lang="en-US" dirty="0" smtClean="0"/>
              <a:t>Identifying a clear strategy for earlier years with less available data points</a:t>
            </a:r>
          </a:p>
          <a:p>
            <a:pPr lvl="1">
              <a:buFontTx/>
              <a:buChar char="•"/>
            </a:pPr>
            <a:r>
              <a:rPr lang="en-US" dirty="0" smtClean="0"/>
              <a:t>Performing statistical analysis based on the simulation results</a:t>
            </a:r>
          </a:p>
          <a:p>
            <a:pPr lvl="1">
              <a:buFontTx/>
              <a:buChar char="•"/>
            </a:pPr>
            <a:r>
              <a:rPr lang="en-US" dirty="0" smtClean="0"/>
              <a:t>Performing risk &amp; sensitivity analysis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1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Maximizing returns using optimal fixed fraction asset allocation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25000"/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dirty="0" smtClean="0"/>
              <a:t>Background for this technique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Kelly formula:</a:t>
            </a:r>
          </a:p>
          <a:p>
            <a:pPr algn="ctr">
              <a:buNone/>
            </a:pPr>
            <a:r>
              <a:rPr lang="en-US" altLang="zh-CN" i="1" dirty="0" smtClean="0"/>
              <a:t>f = (b*p – q)/b</a:t>
            </a:r>
          </a:p>
          <a:p>
            <a:r>
              <a:rPr lang="en-US" altLang="zh-CN" i="1" dirty="0" smtClean="0"/>
              <a:t>f</a:t>
            </a:r>
            <a:r>
              <a:rPr lang="en-US" altLang="zh-CN" dirty="0" smtClean="0"/>
              <a:t>* is the fraction of the current bankroll to wager</a:t>
            </a:r>
          </a:p>
          <a:p>
            <a:r>
              <a:rPr lang="en-US" altLang="zh-CN" i="1" dirty="0" smtClean="0"/>
              <a:t>b</a:t>
            </a:r>
            <a:r>
              <a:rPr lang="en-US" altLang="zh-CN" dirty="0" smtClean="0"/>
              <a:t> is the net odds received on the wager (that is, odds are usually quoted as "</a:t>
            </a:r>
            <a:r>
              <a:rPr lang="en-US" altLang="zh-CN" i="1" dirty="0" smtClean="0"/>
              <a:t>b</a:t>
            </a:r>
            <a:r>
              <a:rPr lang="en-US" altLang="zh-CN" dirty="0" smtClean="0"/>
              <a:t> to 1")</a:t>
            </a:r>
          </a:p>
          <a:p>
            <a:r>
              <a:rPr lang="en-US" altLang="zh-CN" i="1" dirty="0" smtClean="0"/>
              <a:t>p</a:t>
            </a:r>
            <a:r>
              <a:rPr lang="en-US" altLang="zh-CN" dirty="0" smtClean="0"/>
              <a:t> is the probability of winning</a:t>
            </a:r>
          </a:p>
          <a:p>
            <a:r>
              <a:rPr lang="en-US" altLang="zh-CN" i="1" dirty="0" smtClean="0"/>
              <a:t>q</a:t>
            </a:r>
            <a:r>
              <a:rPr lang="en-US" altLang="zh-CN" dirty="0" smtClean="0"/>
              <a:t> is the probability of losing, which is 1 − </a:t>
            </a:r>
            <a:r>
              <a:rPr lang="en-US" altLang="zh-CN" i="1" dirty="0" smtClean="0"/>
              <a:t>p</a:t>
            </a:r>
            <a:endParaRPr lang="en-US" altLang="zh-CN" dirty="0" smtClean="0"/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7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Validation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Two assumptions of this formula:</a:t>
            </a:r>
          </a:p>
          <a:p>
            <a:pPr algn="ctr">
              <a:buNone/>
            </a:pPr>
            <a:r>
              <a:rPr lang="en-US" altLang="zh-CN" dirty="0" smtClean="0"/>
              <a:t>1. Winning and losing per bet is constant</a:t>
            </a:r>
          </a:p>
          <a:p>
            <a:pPr>
              <a:buNone/>
            </a:pPr>
            <a:r>
              <a:rPr lang="en-US" altLang="zh-CN" dirty="0" smtClean="0"/>
              <a:t>       2. Total bet is large enough</a:t>
            </a:r>
          </a:p>
          <a:p>
            <a:r>
              <a:rPr lang="en-US" altLang="zh-CN" dirty="0" smtClean="0"/>
              <a:t> in our case</a:t>
            </a:r>
          </a:p>
          <a:p>
            <a:pPr>
              <a:buNone/>
            </a:pPr>
            <a:r>
              <a:rPr lang="en-US" altLang="zh-CN" dirty="0" smtClean="0"/>
              <a:t>       1. the return from each trade is different </a:t>
            </a:r>
          </a:p>
          <a:p>
            <a:pPr>
              <a:buNone/>
            </a:pPr>
            <a:r>
              <a:rPr lang="en-US" altLang="zh-CN" dirty="0" smtClean="0"/>
              <a:t>       2. total trade is limited</a:t>
            </a:r>
          </a:p>
          <a:p>
            <a:r>
              <a:rPr lang="en-US" altLang="zh-CN" dirty="0" smtClean="0"/>
              <a:t>So, we cannot this formula</a:t>
            </a:r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7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How to find optimal </a:t>
            </a:r>
            <a:r>
              <a:rPr lang="en-US" altLang="zh-CN" i="1" dirty="0" smtClean="0"/>
              <a:t>f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By doing simulation</a:t>
            </a:r>
          </a:p>
          <a:p>
            <a:r>
              <a:rPr lang="en-US" altLang="zh-CN" dirty="0" smtClean="0">
                <a:hlinkClick r:id="rId2" action="ppaction://hlinkfile"/>
              </a:rPr>
              <a:t>Example :Single investment strategy test</a:t>
            </a:r>
            <a:endParaRPr lang="en-US" altLang="zh-CN" dirty="0" smtClean="0"/>
          </a:p>
          <a:p>
            <a:r>
              <a:rPr lang="en-US" altLang="zh-CN" dirty="0" smtClean="0"/>
              <a:t>In our project, we have more than 4000 strategies. Therefore, eventually there will be a 3-D graph which can illustrate different strategies and their corresponding optimal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s and final outcomes</a:t>
            </a:r>
            <a:endParaRPr lang="zh-CN" altLang="en-US" dirty="0" smtClean="0"/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7" name="Picture 4" descr="GMUblack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How to make investment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Introduced by Vince in his book </a:t>
            </a:r>
            <a:r>
              <a:rPr lang="en-US" altLang="zh-CN" i="1" dirty="0" smtClean="0"/>
              <a:t>The New Money Management, </a:t>
            </a:r>
            <a:r>
              <a:rPr lang="en-US" altLang="zh-CN" dirty="0" smtClean="0"/>
              <a:t>we should use:</a:t>
            </a:r>
          </a:p>
          <a:p>
            <a:pPr algn="ctr">
              <a:buNone/>
            </a:pPr>
            <a:r>
              <a:rPr lang="en-US" altLang="zh-CN" i="1" dirty="0" smtClean="0"/>
              <a:t>f</a:t>
            </a:r>
            <a:r>
              <a:rPr lang="en-US" altLang="zh-CN" dirty="0" smtClean="0"/>
              <a:t>$ = abs (biggest losing trade)/optimal </a:t>
            </a:r>
            <a:r>
              <a:rPr lang="en-US" altLang="zh-CN" i="1" dirty="0" smtClean="0"/>
              <a:t>f</a:t>
            </a:r>
          </a:p>
          <a:p>
            <a:r>
              <a:rPr lang="en-US" altLang="zh-CN" dirty="0" smtClean="0"/>
              <a:t>Where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$ means how much a contract worth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7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What’s next?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975"/>
          </a:xfrm>
        </p:spPr>
        <p:txBody>
          <a:bodyPr/>
          <a:lstStyle/>
          <a:p>
            <a:r>
              <a:rPr lang="en-US" altLang="zh-CN" dirty="0" smtClean="0"/>
              <a:t>By utilizing optimal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technique, we now know:</a:t>
            </a:r>
          </a:p>
          <a:p>
            <a:pPr lvl="1"/>
            <a:r>
              <a:rPr lang="en-US" altLang="zh-CN" dirty="0" smtClean="0"/>
              <a:t>How much should we invest?</a:t>
            </a:r>
          </a:p>
          <a:p>
            <a:pPr lvl="1"/>
            <a:r>
              <a:rPr lang="en-US" altLang="zh-CN" dirty="0" smtClean="0"/>
              <a:t>How should we invest?</a:t>
            </a:r>
          </a:p>
          <a:p>
            <a:pPr lvl="1"/>
            <a:r>
              <a:rPr lang="en-US" altLang="zh-CN" dirty="0" smtClean="0"/>
              <a:t>What is our possible expectation?</a:t>
            </a:r>
          </a:p>
          <a:p>
            <a:r>
              <a:rPr lang="en-US" altLang="zh-CN" dirty="0" smtClean="0"/>
              <a:t>Risk of Ruin?</a:t>
            </a:r>
          </a:p>
          <a:p>
            <a:pPr lvl="1"/>
            <a:r>
              <a:rPr lang="en-US" altLang="zh-CN" dirty="0" smtClean="0"/>
              <a:t>In the next two weeks, I will concentrate on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chapter 5 of </a:t>
            </a:r>
            <a:r>
              <a:rPr lang="en-US" altLang="zh-CN" i="1" dirty="0" smtClean="0"/>
              <a:t>Portfolio Management Formulas</a:t>
            </a:r>
            <a:r>
              <a:rPr lang="en-US" altLang="zh-CN" dirty="0" smtClean="0"/>
              <a:t> written by Vince</a:t>
            </a:r>
            <a:endParaRPr lang="zh-CN" altLang="en-US" dirty="0" smtClean="0"/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7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Results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25000"/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625975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Determination of most profitable investment strategy for each day in 45 day period based on simulation from 2004-2009 historical data </a:t>
            </a:r>
            <a:r>
              <a:rPr lang="en-US" dirty="0" smtClean="0"/>
              <a:t>with the following attributes:</a:t>
            </a:r>
          </a:p>
          <a:p>
            <a:pPr lvl="1"/>
            <a:r>
              <a:rPr lang="en-US" sz="2400" dirty="0" smtClean="0"/>
              <a:t>Strike price</a:t>
            </a:r>
          </a:p>
          <a:p>
            <a:pPr lvl="1"/>
            <a:r>
              <a:rPr lang="en-US" sz="2400" dirty="0" smtClean="0"/>
              <a:t>Put &amp; call prices</a:t>
            </a:r>
          </a:p>
          <a:p>
            <a:pPr lvl="1"/>
            <a:r>
              <a:rPr lang="en-US" sz="2400" dirty="0" smtClean="0"/>
              <a:t>Premium</a:t>
            </a:r>
          </a:p>
          <a:p>
            <a:pPr lvl="1"/>
            <a:r>
              <a:rPr lang="en-US" sz="2400" dirty="0" smtClean="0"/>
              <a:t>Graphs of monthly profit over the investment period </a:t>
            </a:r>
          </a:p>
          <a:p>
            <a:pPr lvl="1"/>
            <a:r>
              <a:rPr lang="en-US" sz="2400" dirty="0" smtClean="0"/>
              <a:t>Stop loss has not been implemented in the model yet</a:t>
            </a:r>
          </a:p>
          <a:p>
            <a:pPr lvl="1"/>
            <a:endParaRPr lang="en-US" sz="2400" dirty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25000"/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Expected Results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Policy Recommendations – Find optimal strategies and optimal fraction for investment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Analytical Model – Application to run simulation and provide results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Software Application – GUI for user to input strategies and display equity curves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7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Result Validation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our sponsor’s initial hypothesis:</a:t>
            </a:r>
          </a:p>
          <a:p>
            <a:pPr lvl="1"/>
            <a:r>
              <a:rPr lang="en-US" dirty="0" smtClean="0"/>
              <a:t>The best strategies will most likely occur between day 20 and 30</a:t>
            </a:r>
          </a:p>
          <a:p>
            <a:pPr lvl="1"/>
            <a:r>
              <a:rPr lang="en-US" dirty="0" smtClean="0"/>
              <a:t>Overall, strategies will yield lower profits near the beginning and end of the trading period</a:t>
            </a:r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3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Tasks &amp; Schedule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25000"/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Work Breakdown Structure (WBS)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9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ehsan\Desktop\OR 680\wbs_pic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752600"/>
            <a:ext cx="82296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Tasks Status Summary 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33400" y="1774825"/>
            <a:ext cx="8153400" cy="4625975"/>
          </a:xfrm>
        </p:spPr>
        <p:txBody>
          <a:bodyPr/>
          <a:lstStyle/>
          <a:p>
            <a:r>
              <a:rPr lang="en-US" sz="2000" dirty="0" smtClean="0"/>
              <a:t>Research</a:t>
            </a:r>
          </a:p>
          <a:p>
            <a:r>
              <a:rPr lang="en-US" sz="2000" dirty="0" smtClean="0"/>
              <a:t>CONOPS</a:t>
            </a:r>
          </a:p>
          <a:p>
            <a:r>
              <a:rPr lang="en-US" sz="2000" dirty="0" smtClean="0"/>
              <a:t>Requirements</a:t>
            </a:r>
          </a:p>
          <a:p>
            <a:r>
              <a:rPr lang="en-US" sz="2000" dirty="0" smtClean="0"/>
              <a:t>Data Parsing</a:t>
            </a:r>
          </a:p>
          <a:p>
            <a:r>
              <a:rPr lang="en-US" sz="2000" dirty="0" smtClean="0"/>
              <a:t>Modeling &amp; Simulation</a:t>
            </a:r>
          </a:p>
          <a:p>
            <a:r>
              <a:rPr lang="en-US" sz="2000" dirty="0" smtClean="0"/>
              <a:t>Testing &amp; Validation</a:t>
            </a:r>
          </a:p>
          <a:p>
            <a:r>
              <a:rPr lang="en-US" sz="2000" dirty="0" smtClean="0"/>
              <a:t>Analysis</a:t>
            </a:r>
          </a:p>
          <a:p>
            <a:pPr lvl="1"/>
            <a:r>
              <a:rPr lang="en-US" sz="1800" dirty="0" smtClean="0"/>
              <a:t>Optimal policies</a:t>
            </a:r>
          </a:p>
          <a:p>
            <a:pPr lvl="1"/>
            <a:r>
              <a:rPr lang="en-US" sz="1800" dirty="0" smtClean="0"/>
              <a:t>Optimal fraction</a:t>
            </a:r>
          </a:p>
          <a:p>
            <a:pPr lvl="1"/>
            <a:r>
              <a:rPr lang="en-US" sz="1800" dirty="0" smtClean="0"/>
              <a:t>Risk &amp; sensitivity analysis</a:t>
            </a:r>
          </a:p>
          <a:p>
            <a:r>
              <a:rPr lang="en-US" sz="2000" dirty="0" smtClean="0"/>
              <a:t>GUI Application</a:t>
            </a:r>
          </a:p>
          <a:p>
            <a:r>
              <a:rPr lang="en-US" sz="2000" dirty="0" smtClean="0"/>
              <a:t>Report &amp; Presentation</a:t>
            </a:r>
          </a:p>
          <a:p>
            <a:pPr lvl="1"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ehsan\Local Settings\Temporary Internet Files\Content.IE5\45AQI75Y\MCj0441310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676400"/>
            <a:ext cx="457200" cy="457200"/>
          </a:xfrm>
          <a:prstGeom prst="rect">
            <a:avLst/>
          </a:prstGeom>
          <a:noFill/>
        </p:spPr>
      </p:pic>
      <p:pic>
        <p:nvPicPr>
          <p:cNvPr id="7" name="Picture 2" descr="C:\Documents and Settings\ehsan\Local Settings\Temporary Internet Files\Content.IE5\45AQI75Y\MCj0441310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981200"/>
            <a:ext cx="457200" cy="457200"/>
          </a:xfrm>
          <a:prstGeom prst="rect">
            <a:avLst/>
          </a:prstGeom>
          <a:noFill/>
        </p:spPr>
      </p:pic>
      <p:pic>
        <p:nvPicPr>
          <p:cNvPr id="8" name="Picture 2" descr="C:\Documents and Settings\ehsan\Local Settings\Temporary Internet Files\Content.IE5\45AQI75Y\MCj0441310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286000"/>
            <a:ext cx="457200" cy="457200"/>
          </a:xfrm>
          <a:prstGeom prst="rect">
            <a:avLst/>
          </a:prstGeom>
          <a:noFill/>
        </p:spPr>
      </p:pic>
      <p:pic>
        <p:nvPicPr>
          <p:cNvPr id="9" name="Picture 2" descr="C:\Documents and Settings\ehsan\Local Settings\Temporary Internet Files\Content.IE5\45AQI75Y\MCj0441310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667000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Project Schedule (GANTT)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3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Gantt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457200" y="1524000"/>
            <a:ext cx="8229600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Earned Value Management (EVM)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7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447801"/>
            <a:ext cx="7696200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Cost &amp; Schedule Performance Index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3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447800"/>
            <a:ext cx="800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References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Kolb, Robert (1995), </a:t>
            </a:r>
            <a:r>
              <a:rPr lang="en-US" i="1" dirty="0" smtClean="0"/>
              <a:t>Understanding Options. </a:t>
            </a:r>
            <a:r>
              <a:rPr lang="en-US" dirty="0" smtClean="0"/>
              <a:t>New York, John Wiley &amp; Sons, Inc.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1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Questions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1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Documents and Settings\ehsan\Local Settings\Temporary Internet Files\Content.IE5\PTIZY77L\MMj02362400000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362200"/>
            <a:ext cx="2362200" cy="2892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Background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975"/>
          </a:xfrm>
        </p:spPr>
        <p:txBody>
          <a:bodyPr rtlCol="0"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ECON 101:</a:t>
            </a:r>
          </a:p>
          <a:p>
            <a:r>
              <a:rPr lang="en-US" dirty="0" smtClean="0"/>
              <a:t>Futures contract – An mutual agreement to trade a commodity in the future between two traders </a:t>
            </a:r>
          </a:p>
          <a:p>
            <a:r>
              <a:rPr lang="en-US" dirty="0" smtClean="0"/>
              <a:t>Expiration date – The date the futures contract is effective</a:t>
            </a:r>
          </a:p>
          <a:p>
            <a:r>
              <a:rPr lang="en-US" dirty="0" smtClean="0"/>
              <a:t>Strike price – Price at which the commodities are traded (usually market price for standard futures contract) </a:t>
            </a:r>
          </a:p>
          <a:p>
            <a:r>
              <a:rPr lang="en-US" dirty="0" smtClean="0"/>
              <a:t>Positions – Long (buyer) and short (seller)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Background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25975"/>
          </a:xfrm>
        </p:spPr>
        <p:txBody>
          <a:bodyPr rtlCol="0">
            <a:normAutofit fontScale="92500" lnSpcReduction="20000"/>
          </a:bodyPr>
          <a:lstStyle/>
          <a:p>
            <a:r>
              <a:rPr lang="en-US" dirty="0" smtClean="0"/>
              <a:t>Option – A conditional futures contract with a pre specified strike price. Option buyer gets right to exercise contract</a:t>
            </a:r>
          </a:p>
          <a:p>
            <a:pPr lvl="1"/>
            <a:r>
              <a:rPr lang="en-US" dirty="0" smtClean="0"/>
              <a:t>American</a:t>
            </a:r>
          </a:p>
          <a:p>
            <a:pPr lvl="1"/>
            <a:r>
              <a:rPr lang="en-US" dirty="0" smtClean="0"/>
              <a:t>European</a:t>
            </a:r>
          </a:p>
          <a:p>
            <a:r>
              <a:rPr lang="en-US" dirty="0" smtClean="0"/>
              <a:t>Premium – Price option buyer pays to have right to exercise</a:t>
            </a:r>
          </a:p>
          <a:p>
            <a:r>
              <a:rPr lang="en-US" dirty="0" smtClean="0"/>
              <a:t>Two general types: call (right to buy) and put (right to sell)</a:t>
            </a:r>
          </a:p>
          <a:p>
            <a:r>
              <a:rPr lang="en-US" dirty="0" smtClean="0"/>
              <a:t>“In the money” – An option would have positive return if exercised at this instant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Background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25975"/>
          </a:xfrm>
        </p:spPr>
        <p:txBody>
          <a:bodyPr rtlCol="0">
            <a:normAutofit/>
          </a:bodyPr>
          <a:lstStyle/>
          <a:p>
            <a:r>
              <a:rPr lang="en-US" dirty="0" smtClean="0"/>
              <a:t>Long Position (buyer) – Theoretically limitless</a:t>
            </a:r>
          </a:p>
          <a:p>
            <a:pPr lvl="1"/>
            <a:r>
              <a:rPr lang="en-US" dirty="0" smtClean="0"/>
              <a:t>Call: Commodity price greater than strike price</a:t>
            </a:r>
          </a:p>
          <a:p>
            <a:pPr lvl="1"/>
            <a:r>
              <a:rPr lang="en-US" dirty="0" smtClean="0"/>
              <a:t>Put: Commodity price less than strike price</a:t>
            </a:r>
          </a:p>
          <a:p>
            <a:r>
              <a:rPr lang="en-US" dirty="0" smtClean="0"/>
              <a:t>Short Position (seller) – Maximum is the premium from selling option. Gets full amount if option is not exercised</a:t>
            </a:r>
          </a:p>
          <a:p>
            <a:r>
              <a:rPr lang="en-US" dirty="0" smtClean="0"/>
              <a:t>Stop Loss – Maximum amount seller is willing to lose. Executed by buying back the same option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Background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25975"/>
          </a:xfrm>
        </p:spPr>
        <p:txBody>
          <a:bodyPr rtlCol="0">
            <a:normAutofit fontScale="92500" lnSpcReduction="20000"/>
          </a:bodyPr>
          <a:lstStyle/>
          <a:p>
            <a:r>
              <a:rPr lang="en-US" dirty="0" smtClean="0"/>
              <a:t>Short Strangle Strategy:</a:t>
            </a:r>
          </a:p>
          <a:p>
            <a:pPr lvl="1"/>
            <a:r>
              <a:rPr lang="en-US" dirty="0" smtClean="0"/>
              <a:t>Simultaneously selling a call and a put with the same expiration date</a:t>
            </a:r>
          </a:p>
          <a:p>
            <a:r>
              <a:rPr lang="en-US" dirty="0" smtClean="0"/>
              <a:t>Strike prices for each option can be different</a:t>
            </a:r>
          </a:p>
          <a:p>
            <a:r>
              <a:rPr lang="en-US" dirty="0" smtClean="0"/>
              <a:t>Typically call strike price is greater than commodity price and put strike price is less than commodity price (at options writing)</a:t>
            </a:r>
          </a:p>
          <a:p>
            <a:r>
              <a:rPr lang="en-US" dirty="0" smtClean="0"/>
              <a:t>Greatest payoff when commodity price at expiration date is between strike prices</a:t>
            </a:r>
          </a:p>
          <a:p>
            <a:r>
              <a:rPr lang="en-US" dirty="0" smtClean="0"/>
              <a:t>Best used on a commodity with low rate of volatility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5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Optimal Option Investment Strategy Team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625975"/>
          </a:xfrm>
        </p:spPr>
        <p:txBody>
          <a:bodyPr/>
          <a:lstStyle/>
          <a:p>
            <a:r>
              <a:rPr lang="en-US" sz="2400" dirty="0" smtClean="0"/>
              <a:t>Our goal is:</a:t>
            </a:r>
          </a:p>
          <a:p>
            <a:pPr lvl="1"/>
            <a:r>
              <a:rPr lang="en-US" sz="2400" dirty="0" smtClean="0"/>
              <a:t>to provide policy recommendations for the option sellers to maximize profit and  minimize risk of loss</a:t>
            </a:r>
          </a:p>
          <a:p>
            <a:pPr lvl="1"/>
            <a:r>
              <a:rPr lang="en-US" sz="2400" dirty="0" smtClean="0"/>
              <a:t>to determine the optimal fraction for investment</a:t>
            </a:r>
          </a:p>
          <a:p>
            <a:pPr lvl="1"/>
            <a:r>
              <a:rPr lang="en-US" sz="2400" dirty="0" smtClean="0"/>
              <a:t>to develop graphical user interface to plot equity curves of the selected strategies </a:t>
            </a:r>
          </a:p>
          <a:p>
            <a:r>
              <a:rPr lang="en-US" sz="2400" dirty="0" smtClean="0"/>
              <a:t>We help the option seller to know when and at what price to trade the option</a:t>
            </a:r>
          </a:p>
          <a:p>
            <a:r>
              <a:rPr lang="en-US" sz="2400" dirty="0" smtClean="0"/>
              <a:t>Continuation of Fall 2009 project</a:t>
            </a:r>
          </a:p>
          <a:p>
            <a:r>
              <a:rPr lang="en-US" sz="2400" dirty="0" smtClean="0"/>
              <a:t>13 years of real historical data on option prices, instead of estimated prices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69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Problem Statement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975"/>
          </a:xfrm>
        </p:spPr>
        <p:txBody>
          <a:bodyPr/>
          <a:lstStyle/>
          <a:p>
            <a:r>
              <a:rPr lang="en-US" dirty="0" smtClean="0"/>
              <a:t>Investors can potentially earn huge profits by trading assets</a:t>
            </a:r>
          </a:p>
          <a:p>
            <a:r>
              <a:rPr lang="en-US" dirty="0" smtClean="0"/>
              <a:t>Options allow investors to leverage current assets to trade in greater quantities</a:t>
            </a:r>
          </a:p>
          <a:p>
            <a:r>
              <a:rPr lang="en-US" dirty="0" smtClean="0"/>
              <a:t>Most investors trade on speculation and attempt to predict the market</a:t>
            </a:r>
          </a:p>
          <a:p>
            <a:r>
              <a:rPr lang="en-US" dirty="0" smtClean="0"/>
              <a:t>It is difficult to find an optimal investment strategy that balances high returns on investment with low risk of catastrophic loss</a:t>
            </a:r>
          </a:p>
          <a:p>
            <a:endParaRPr lang="en-US" dirty="0" smtClean="0"/>
          </a:p>
        </p:txBody>
      </p:sp>
      <p:pic>
        <p:nvPicPr>
          <p:cNvPr id="4" name="Picture 3" descr="C:\Documents and Settings\ehsan\Desktop\orig_iphone_stocks_logo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-1" y="5791200"/>
            <a:ext cx="1752601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3" name="Picture 4" descr="GMUblac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715000"/>
            <a:ext cx="190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480</TotalTime>
  <Words>1337</Words>
  <Application>Microsoft Office PowerPoint</Application>
  <PresentationFormat>On-screen Show (4:3)</PresentationFormat>
  <Paragraphs>198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Module</vt:lpstr>
      <vt:lpstr>Optimal Option Investment Strategy</vt:lpstr>
      <vt:lpstr>Outline</vt:lpstr>
      <vt:lpstr>Background</vt:lpstr>
      <vt:lpstr>Background</vt:lpstr>
      <vt:lpstr>Background</vt:lpstr>
      <vt:lpstr>Background</vt:lpstr>
      <vt:lpstr>Background</vt:lpstr>
      <vt:lpstr>Optimal Option Investment Strategy Team</vt:lpstr>
      <vt:lpstr>Problem Statement</vt:lpstr>
      <vt:lpstr>Statement of Need</vt:lpstr>
      <vt:lpstr>Concept of Operations</vt:lpstr>
      <vt:lpstr>Project Scope</vt:lpstr>
      <vt:lpstr>Requirements</vt:lpstr>
      <vt:lpstr>Requirements</vt:lpstr>
      <vt:lpstr>Operational Scenario</vt:lpstr>
      <vt:lpstr>Methodology</vt:lpstr>
      <vt:lpstr>Planned Approach</vt:lpstr>
      <vt:lpstr>Assumptions &amp; Constraints</vt:lpstr>
      <vt:lpstr>Assumptions &amp; Constraints</vt:lpstr>
      <vt:lpstr>Team Progress</vt:lpstr>
      <vt:lpstr>Team Progress</vt:lpstr>
      <vt:lpstr>Maximizing returns using optimal fixed fraction asset allocation</vt:lpstr>
      <vt:lpstr>Background for this technique</vt:lpstr>
      <vt:lpstr>Validation</vt:lpstr>
      <vt:lpstr>How to find optimal f</vt:lpstr>
      <vt:lpstr>How to make investment</vt:lpstr>
      <vt:lpstr>What’s next?</vt:lpstr>
      <vt:lpstr>Results</vt:lpstr>
      <vt:lpstr>Preliminary Results</vt:lpstr>
      <vt:lpstr>Expected Results</vt:lpstr>
      <vt:lpstr>Result Validation</vt:lpstr>
      <vt:lpstr>Tasks &amp; Schedule</vt:lpstr>
      <vt:lpstr>Work Breakdown Structure (WBS)</vt:lpstr>
      <vt:lpstr>Tasks Status Summary </vt:lpstr>
      <vt:lpstr>Project Schedule (GANTT)</vt:lpstr>
      <vt:lpstr>Earned Value Management (EVM)</vt:lpstr>
      <vt:lpstr>Cost &amp; Schedule Performance Index</vt:lpstr>
      <vt:lpstr>References</vt:lpstr>
      <vt:lpstr>Questions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 Investment Strategy</dc:title>
  <dc:creator>sAtAn</dc:creator>
  <cp:lastModifiedBy>ehsan</cp:lastModifiedBy>
  <cp:revision>54</cp:revision>
  <dcterms:created xsi:type="dcterms:W3CDTF">2010-03-03T01:42:36Z</dcterms:created>
  <dcterms:modified xsi:type="dcterms:W3CDTF">2010-03-04T16:40:45Z</dcterms:modified>
</cp:coreProperties>
</file>