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diagrams/layout1.xml" ContentType="application/vnd.openxmlformats-officedocument.drawingml.diagramLayout+xml"/>
  <Override PartName="/ppt/charts/chart5.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gif" ContentType="image/gif"/>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5"/>
  </p:notesMasterIdLst>
  <p:handoutMasterIdLst>
    <p:handoutMasterId r:id="rId46"/>
  </p:handoutMasterIdLst>
  <p:sldIdLst>
    <p:sldId id="256" r:id="rId2"/>
    <p:sldId id="379" r:id="rId3"/>
    <p:sldId id="260" r:id="rId4"/>
    <p:sldId id="381" r:id="rId5"/>
    <p:sldId id="382" r:id="rId6"/>
    <p:sldId id="384" r:id="rId7"/>
    <p:sldId id="385" r:id="rId8"/>
    <p:sldId id="386" r:id="rId9"/>
    <p:sldId id="350" r:id="rId10"/>
    <p:sldId id="388" r:id="rId11"/>
    <p:sldId id="389" r:id="rId12"/>
    <p:sldId id="259" r:id="rId13"/>
    <p:sldId id="360" r:id="rId14"/>
    <p:sldId id="378" r:id="rId15"/>
    <p:sldId id="262" r:id="rId16"/>
    <p:sldId id="265" r:id="rId17"/>
    <p:sldId id="263" r:id="rId18"/>
    <p:sldId id="287" r:id="rId19"/>
    <p:sldId id="264" r:id="rId20"/>
    <p:sldId id="377" r:id="rId21"/>
    <p:sldId id="354" r:id="rId22"/>
    <p:sldId id="387" r:id="rId23"/>
    <p:sldId id="356" r:id="rId24"/>
    <p:sldId id="357" r:id="rId25"/>
    <p:sldId id="376" r:id="rId26"/>
    <p:sldId id="315" r:id="rId27"/>
    <p:sldId id="358" r:id="rId28"/>
    <p:sldId id="374" r:id="rId29"/>
    <p:sldId id="391" r:id="rId30"/>
    <p:sldId id="362" r:id="rId31"/>
    <p:sldId id="390" r:id="rId32"/>
    <p:sldId id="363" r:id="rId33"/>
    <p:sldId id="364" r:id="rId34"/>
    <p:sldId id="365" r:id="rId35"/>
    <p:sldId id="366" r:id="rId36"/>
    <p:sldId id="367" r:id="rId37"/>
    <p:sldId id="368" r:id="rId38"/>
    <p:sldId id="375" r:id="rId39"/>
    <p:sldId id="369" r:id="rId40"/>
    <p:sldId id="370" r:id="rId41"/>
    <p:sldId id="371" r:id="rId42"/>
    <p:sldId id="359" r:id="rId43"/>
    <p:sldId id="291"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xmlns:mc="http://schemas.openxmlformats.org/markup-compatibility/2006" xmlns:a14="http://schemas.microsoft.com/office/drawing/2010/main" val="FF0000" mc:Ignorable=""/>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47" autoAdjust="0"/>
    <p:restoredTop sz="61527" autoAdjust="0"/>
  </p:normalViewPr>
  <p:slideViewPr>
    <p:cSldViewPr>
      <p:cViewPr varScale="1">
        <p:scale>
          <a:sx n="53" d="100"/>
          <a:sy n="53" d="100"/>
        </p:scale>
        <p:origin x="-2208" y="-10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9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description%20chartv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2007-2009%20Investment%20Analysis.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2007-2009%20Investment%20Analysis.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2007-2009%20Investment%20Analysis.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2007-2009%20Investment%20Analysis.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jarvand\Desktop\Volitility%20Analysis.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jarvand\Desktop\Volitility%20Analysis.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ajarvand\Desktop\Volitility%20Analysis.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Tony\AppData\Local\Temp\Temp1_Individual_Years.zip\Individual%20Years\2010-04-24-strangles-2007-2007.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Tony\AppData\Local\Temp\Temp1_Individual_Years.zip\Individual%20Years\2010-04-24-strangles-2007-2007.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Tony\AppData\Local\Temp\Temp1_Individual_Years.zip\Individual%20Years\2010-04-24-strangles-2007-200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description%20chartv2.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Tony\AppData\Local\Temp\Temp1_Individual_Years.zip\Individual%20Years\2010-04-24-strangles-2007-200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description%20chart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ctchen\Local%20Settings\Temp\EEZEO013.csv"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elitelinning\Desktop\&#21103;&#26412;fraction%20tes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2007-2009%20Investment%20Analysi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Individual%20Years\2010-04-24-strangles-2009-2009.csv\2010-04-24-strangles-2009-2009.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Individual%20Years\2010-04-24-strangles-strangles-2008-2008.csv\2010-04-24-strangles-strangles-2008-200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jarvand\Desktop\Investment%20Analysis\Individual%20Years\2010-04-24-strangles-2007-2007.csv\2010-04-24-strangles-2007-200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dirty="0" smtClean="0"/>
              <a:t>SP500 Index, Strangle </a:t>
            </a:r>
            <a:r>
              <a:rPr lang="en-US" dirty="0"/>
              <a:t>Put=1100, </a:t>
            </a:r>
            <a:r>
              <a:rPr lang="en-US" dirty="0" smtClean="0"/>
              <a:t>call=1120</a:t>
            </a:r>
            <a:endParaRPr lang="en-US" dirty="0"/>
          </a:p>
        </c:rich>
      </c:tx>
      <c:layout/>
    </c:title>
    <c:plotArea>
      <c:layout>
        <c:manualLayout>
          <c:layoutTarget val="inner"/>
          <c:xMode val="edge"/>
          <c:yMode val="edge"/>
          <c:x val="8.3994313210849311E-2"/>
          <c:y val="9.6067486427210524E-2"/>
          <c:w val="0.76370013123360092"/>
          <c:h val="0.80875921331751832"/>
        </c:manualLayout>
      </c:layout>
      <c:scatterChart>
        <c:scatterStyle val="lineMarker"/>
        <c:ser>
          <c:idx val="0"/>
          <c:order val="0"/>
          <c:tx>
            <c:strRef>
              <c:f>'options description chart'!$B$1</c:f>
              <c:strCache>
                <c:ptCount val="1"/>
                <c:pt idx="0">
                  <c:v>Close</c:v>
                </c:pt>
              </c:strCache>
            </c:strRef>
          </c:tx>
          <c:marker>
            <c:symbol val="none"/>
          </c:marker>
          <c:xVal>
            <c:numRef>
              <c:f>'options description chart'!$A$2:$A$24</c:f>
              <c:numCache>
                <c:formatCode>m/d/yyyy</c:formatCode>
                <c:ptCount val="23"/>
                <c:pt idx="0">
                  <c:v>40134</c:v>
                </c:pt>
                <c:pt idx="1">
                  <c:v>40135</c:v>
                </c:pt>
                <c:pt idx="2">
                  <c:v>40136</c:v>
                </c:pt>
                <c:pt idx="3">
                  <c:v>40137</c:v>
                </c:pt>
                <c:pt idx="4">
                  <c:v>40140</c:v>
                </c:pt>
                <c:pt idx="5">
                  <c:v>40141</c:v>
                </c:pt>
                <c:pt idx="6">
                  <c:v>40142</c:v>
                </c:pt>
                <c:pt idx="7">
                  <c:v>40144</c:v>
                </c:pt>
                <c:pt idx="8">
                  <c:v>40147</c:v>
                </c:pt>
                <c:pt idx="9">
                  <c:v>40148</c:v>
                </c:pt>
                <c:pt idx="10">
                  <c:v>40149</c:v>
                </c:pt>
                <c:pt idx="11">
                  <c:v>40150</c:v>
                </c:pt>
                <c:pt idx="12">
                  <c:v>40151</c:v>
                </c:pt>
                <c:pt idx="13">
                  <c:v>40154</c:v>
                </c:pt>
                <c:pt idx="14">
                  <c:v>40155</c:v>
                </c:pt>
                <c:pt idx="15">
                  <c:v>40156</c:v>
                </c:pt>
                <c:pt idx="16">
                  <c:v>40157</c:v>
                </c:pt>
                <c:pt idx="17">
                  <c:v>40158</c:v>
                </c:pt>
                <c:pt idx="18">
                  <c:v>40161</c:v>
                </c:pt>
                <c:pt idx="19">
                  <c:v>40162</c:v>
                </c:pt>
                <c:pt idx="20">
                  <c:v>40163</c:v>
                </c:pt>
                <c:pt idx="21">
                  <c:v>40164</c:v>
                </c:pt>
                <c:pt idx="22">
                  <c:v>40165</c:v>
                </c:pt>
              </c:numCache>
            </c:numRef>
          </c:xVal>
          <c:yVal>
            <c:numRef>
              <c:f>'options description chart'!$B$2:$B$24</c:f>
              <c:numCache>
                <c:formatCode>General</c:formatCode>
                <c:ptCount val="23"/>
                <c:pt idx="0">
                  <c:v>1110.32</c:v>
                </c:pt>
                <c:pt idx="1">
                  <c:v>1109.8</c:v>
                </c:pt>
                <c:pt idx="2">
                  <c:v>1094.9000000000001</c:v>
                </c:pt>
                <c:pt idx="3">
                  <c:v>1091.3799999999999</c:v>
                </c:pt>
                <c:pt idx="4">
                  <c:v>1106.24</c:v>
                </c:pt>
                <c:pt idx="5">
                  <c:v>1105.6499999999999</c:v>
                </c:pt>
                <c:pt idx="6">
                  <c:v>1110.6299999999999</c:v>
                </c:pt>
                <c:pt idx="7">
                  <c:v>1091.49</c:v>
                </c:pt>
                <c:pt idx="8">
                  <c:v>1095.6299999999999</c:v>
                </c:pt>
                <c:pt idx="9">
                  <c:v>1108.8599999999999</c:v>
                </c:pt>
                <c:pt idx="10">
                  <c:v>1109.24</c:v>
                </c:pt>
                <c:pt idx="11">
                  <c:v>1099.92</c:v>
                </c:pt>
                <c:pt idx="12">
                  <c:v>1105.98</c:v>
                </c:pt>
                <c:pt idx="13">
                  <c:v>1103.25</c:v>
                </c:pt>
                <c:pt idx="14">
                  <c:v>1091.94</c:v>
                </c:pt>
                <c:pt idx="15">
                  <c:v>1095.95</c:v>
                </c:pt>
                <c:pt idx="16">
                  <c:v>1102.3499999999999</c:v>
                </c:pt>
                <c:pt idx="17">
                  <c:v>1106.4100000000001</c:v>
                </c:pt>
                <c:pt idx="18">
                  <c:v>1114.1099999999999</c:v>
                </c:pt>
                <c:pt idx="19">
                  <c:v>1107.93</c:v>
                </c:pt>
                <c:pt idx="20">
                  <c:v>1109.1799999999998</c:v>
                </c:pt>
                <c:pt idx="21">
                  <c:v>1096.08</c:v>
                </c:pt>
                <c:pt idx="22">
                  <c:v>1102.47</c:v>
                </c:pt>
              </c:numCache>
            </c:numRef>
          </c:yVal>
        </c:ser>
        <c:ser>
          <c:idx val="1"/>
          <c:order val="1"/>
          <c:tx>
            <c:strRef>
              <c:f>'options description chart'!$C$1</c:f>
              <c:strCache>
                <c:ptCount val="1"/>
                <c:pt idx="0">
                  <c:v>call strike</c:v>
                </c:pt>
              </c:strCache>
            </c:strRef>
          </c:tx>
          <c:spPr>
            <a:ln w="47625"/>
          </c:spPr>
          <c:marker>
            <c:symbol val="none"/>
          </c:marker>
          <c:xVal>
            <c:numRef>
              <c:f>'options description chart'!$A$2:$A$24</c:f>
              <c:numCache>
                <c:formatCode>m/d/yyyy</c:formatCode>
                <c:ptCount val="23"/>
                <c:pt idx="0">
                  <c:v>40134</c:v>
                </c:pt>
                <c:pt idx="1">
                  <c:v>40135</c:v>
                </c:pt>
                <c:pt idx="2">
                  <c:v>40136</c:v>
                </c:pt>
                <c:pt idx="3">
                  <c:v>40137</c:v>
                </c:pt>
                <c:pt idx="4">
                  <c:v>40140</c:v>
                </c:pt>
                <c:pt idx="5">
                  <c:v>40141</c:v>
                </c:pt>
                <c:pt idx="6">
                  <c:v>40142</c:v>
                </c:pt>
                <c:pt idx="7">
                  <c:v>40144</c:v>
                </c:pt>
                <c:pt idx="8">
                  <c:v>40147</c:v>
                </c:pt>
                <c:pt idx="9">
                  <c:v>40148</c:v>
                </c:pt>
                <c:pt idx="10">
                  <c:v>40149</c:v>
                </c:pt>
                <c:pt idx="11">
                  <c:v>40150</c:v>
                </c:pt>
                <c:pt idx="12">
                  <c:v>40151</c:v>
                </c:pt>
                <c:pt idx="13">
                  <c:v>40154</c:v>
                </c:pt>
                <c:pt idx="14">
                  <c:v>40155</c:v>
                </c:pt>
                <c:pt idx="15">
                  <c:v>40156</c:v>
                </c:pt>
                <c:pt idx="16">
                  <c:v>40157</c:v>
                </c:pt>
                <c:pt idx="17">
                  <c:v>40158</c:v>
                </c:pt>
                <c:pt idx="18">
                  <c:v>40161</c:v>
                </c:pt>
                <c:pt idx="19">
                  <c:v>40162</c:v>
                </c:pt>
                <c:pt idx="20">
                  <c:v>40163</c:v>
                </c:pt>
                <c:pt idx="21">
                  <c:v>40164</c:v>
                </c:pt>
                <c:pt idx="22">
                  <c:v>40165</c:v>
                </c:pt>
              </c:numCache>
            </c:numRef>
          </c:xVal>
          <c:yVal>
            <c:numRef>
              <c:f>'options description chart'!$C$2:$C$24</c:f>
              <c:numCache>
                <c:formatCode>General</c:formatCode>
                <c:ptCount val="23"/>
                <c:pt idx="0">
                  <c:v>1120</c:v>
                </c:pt>
                <c:pt idx="1">
                  <c:v>1120</c:v>
                </c:pt>
                <c:pt idx="2">
                  <c:v>1120</c:v>
                </c:pt>
                <c:pt idx="3">
                  <c:v>1120</c:v>
                </c:pt>
                <c:pt idx="4">
                  <c:v>1120</c:v>
                </c:pt>
                <c:pt idx="5">
                  <c:v>1120</c:v>
                </c:pt>
                <c:pt idx="6">
                  <c:v>1120</c:v>
                </c:pt>
                <c:pt idx="7">
                  <c:v>1120</c:v>
                </c:pt>
                <c:pt idx="8">
                  <c:v>1120</c:v>
                </c:pt>
                <c:pt idx="9">
                  <c:v>1120</c:v>
                </c:pt>
                <c:pt idx="10">
                  <c:v>1120</c:v>
                </c:pt>
                <c:pt idx="11">
                  <c:v>1120</c:v>
                </c:pt>
                <c:pt idx="12">
                  <c:v>1120</c:v>
                </c:pt>
                <c:pt idx="13">
                  <c:v>1120</c:v>
                </c:pt>
                <c:pt idx="14">
                  <c:v>1120</c:v>
                </c:pt>
                <c:pt idx="15">
                  <c:v>1120</c:v>
                </c:pt>
                <c:pt idx="16">
                  <c:v>1120</c:v>
                </c:pt>
                <c:pt idx="17">
                  <c:v>1120</c:v>
                </c:pt>
                <c:pt idx="18">
                  <c:v>1120</c:v>
                </c:pt>
                <c:pt idx="19">
                  <c:v>1120</c:v>
                </c:pt>
                <c:pt idx="20">
                  <c:v>1120</c:v>
                </c:pt>
                <c:pt idx="21">
                  <c:v>1120</c:v>
                </c:pt>
                <c:pt idx="22">
                  <c:v>1120</c:v>
                </c:pt>
              </c:numCache>
            </c:numRef>
          </c:yVal>
        </c:ser>
        <c:ser>
          <c:idx val="2"/>
          <c:order val="2"/>
          <c:tx>
            <c:strRef>
              <c:f>'options description chart'!$E$1</c:f>
              <c:strCache>
                <c:ptCount val="1"/>
                <c:pt idx="0">
                  <c:v>put strike</c:v>
                </c:pt>
              </c:strCache>
            </c:strRef>
          </c:tx>
          <c:marker>
            <c:symbol val="none"/>
          </c:marker>
          <c:xVal>
            <c:numRef>
              <c:f>'options description chart'!$A$2:$A$24</c:f>
              <c:numCache>
                <c:formatCode>m/d/yyyy</c:formatCode>
                <c:ptCount val="23"/>
                <c:pt idx="0">
                  <c:v>40134</c:v>
                </c:pt>
                <c:pt idx="1">
                  <c:v>40135</c:v>
                </c:pt>
                <c:pt idx="2">
                  <c:v>40136</c:v>
                </c:pt>
                <c:pt idx="3">
                  <c:v>40137</c:v>
                </c:pt>
                <c:pt idx="4">
                  <c:v>40140</c:v>
                </c:pt>
                <c:pt idx="5">
                  <c:v>40141</c:v>
                </c:pt>
                <c:pt idx="6">
                  <c:v>40142</c:v>
                </c:pt>
                <c:pt idx="7">
                  <c:v>40144</c:v>
                </c:pt>
                <c:pt idx="8">
                  <c:v>40147</c:v>
                </c:pt>
                <c:pt idx="9">
                  <c:v>40148</c:v>
                </c:pt>
                <c:pt idx="10">
                  <c:v>40149</c:v>
                </c:pt>
                <c:pt idx="11">
                  <c:v>40150</c:v>
                </c:pt>
                <c:pt idx="12">
                  <c:v>40151</c:v>
                </c:pt>
                <c:pt idx="13">
                  <c:v>40154</c:v>
                </c:pt>
                <c:pt idx="14">
                  <c:v>40155</c:v>
                </c:pt>
                <c:pt idx="15">
                  <c:v>40156</c:v>
                </c:pt>
                <c:pt idx="16">
                  <c:v>40157</c:v>
                </c:pt>
                <c:pt idx="17">
                  <c:v>40158</c:v>
                </c:pt>
                <c:pt idx="18">
                  <c:v>40161</c:v>
                </c:pt>
                <c:pt idx="19">
                  <c:v>40162</c:v>
                </c:pt>
                <c:pt idx="20">
                  <c:v>40163</c:v>
                </c:pt>
                <c:pt idx="21">
                  <c:v>40164</c:v>
                </c:pt>
                <c:pt idx="22">
                  <c:v>40165</c:v>
                </c:pt>
              </c:numCache>
            </c:numRef>
          </c:xVal>
          <c:yVal>
            <c:numRef>
              <c:f>'options description chart'!$E$2:$E$24</c:f>
              <c:numCache>
                <c:formatCode>General</c:formatCode>
                <c:ptCount val="23"/>
                <c:pt idx="0">
                  <c:v>1100</c:v>
                </c:pt>
                <c:pt idx="1">
                  <c:v>1100</c:v>
                </c:pt>
                <c:pt idx="2">
                  <c:v>1100</c:v>
                </c:pt>
                <c:pt idx="3">
                  <c:v>1100</c:v>
                </c:pt>
                <c:pt idx="4">
                  <c:v>1100</c:v>
                </c:pt>
                <c:pt idx="5">
                  <c:v>1100</c:v>
                </c:pt>
                <c:pt idx="6">
                  <c:v>1100</c:v>
                </c:pt>
                <c:pt idx="7">
                  <c:v>1100</c:v>
                </c:pt>
                <c:pt idx="8">
                  <c:v>1100</c:v>
                </c:pt>
                <c:pt idx="9">
                  <c:v>1100</c:v>
                </c:pt>
                <c:pt idx="10">
                  <c:v>1100</c:v>
                </c:pt>
                <c:pt idx="11">
                  <c:v>1100</c:v>
                </c:pt>
                <c:pt idx="12">
                  <c:v>1100</c:v>
                </c:pt>
                <c:pt idx="13">
                  <c:v>1100</c:v>
                </c:pt>
                <c:pt idx="14">
                  <c:v>1100</c:v>
                </c:pt>
                <c:pt idx="15">
                  <c:v>1100</c:v>
                </c:pt>
                <c:pt idx="16">
                  <c:v>1100</c:v>
                </c:pt>
                <c:pt idx="17">
                  <c:v>1100</c:v>
                </c:pt>
                <c:pt idx="18">
                  <c:v>1100</c:v>
                </c:pt>
                <c:pt idx="19">
                  <c:v>1100</c:v>
                </c:pt>
                <c:pt idx="20">
                  <c:v>1100</c:v>
                </c:pt>
                <c:pt idx="21">
                  <c:v>1100</c:v>
                </c:pt>
                <c:pt idx="22">
                  <c:v>1100</c:v>
                </c:pt>
              </c:numCache>
            </c:numRef>
          </c:yVal>
        </c:ser>
        <c:axId val="62016128"/>
        <c:axId val="62030592"/>
      </c:scatterChart>
      <c:valAx>
        <c:axId val="62016128"/>
        <c:scaling>
          <c:orientation val="minMax"/>
        </c:scaling>
        <c:axPos val="b"/>
        <c:title>
          <c:tx>
            <c:rich>
              <a:bodyPr/>
              <a:lstStyle/>
              <a:p>
                <a:pPr>
                  <a:defRPr/>
                </a:pPr>
                <a:r>
                  <a:rPr lang="en-US"/>
                  <a:t>Date</a:t>
                </a:r>
              </a:p>
            </c:rich>
          </c:tx>
          <c:layout/>
        </c:title>
        <c:numFmt formatCode="m/d/yyyy" sourceLinked="1"/>
        <c:majorTickMark val="none"/>
        <c:tickLblPos val="nextTo"/>
        <c:crossAx val="62030592"/>
        <c:crosses val="autoZero"/>
        <c:crossBetween val="midCat"/>
      </c:valAx>
      <c:valAx>
        <c:axId val="62030592"/>
        <c:scaling>
          <c:orientation val="minMax"/>
        </c:scaling>
        <c:axPos val="l"/>
        <c:majorGridlines/>
        <c:title>
          <c:tx>
            <c:rich>
              <a:bodyPr/>
              <a:lstStyle/>
              <a:p>
                <a:pPr>
                  <a:defRPr/>
                </a:pPr>
                <a:r>
                  <a:rPr lang="en-US"/>
                  <a:t>Asset Price</a:t>
                </a:r>
              </a:p>
            </c:rich>
          </c:tx>
          <c:layout/>
        </c:title>
        <c:numFmt formatCode="General" sourceLinked="1"/>
        <c:majorTickMark val="none"/>
        <c:tickLblPos val="nextTo"/>
        <c:crossAx val="62016128"/>
        <c:crosses val="autoZero"/>
        <c:crossBetween val="midCat"/>
      </c:valAx>
    </c:plotArea>
    <c:legend>
      <c:legendPos val="r"/>
      <c:layout/>
    </c:legend>
    <c:plotVisOnly val="1"/>
    <c:dispBlanksAs val="gap"/>
  </c:chart>
  <c:externalData r:id="rId1">
    <c:autoUpdate val="1"/>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9"/>
  <c:chart>
    <c:title>
      <c:tx>
        <c:rich>
          <a:bodyPr/>
          <a:lstStyle/>
          <a:p>
            <a:pPr>
              <a:defRPr/>
            </a:pPr>
            <a:r>
              <a:rPr lang="en-US" dirty="0" smtClean="0"/>
              <a:t>Stop-Loss </a:t>
            </a:r>
            <a:r>
              <a:rPr lang="en-US" dirty="0"/>
              <a:t>10</a:t>
            </a:r>
          </a:p>
        </c:rich>
      </c:tx>
      <c:layout>
        <c:manualLayout>
          <c:xMode val="edge"/>
          <c:yMode val="edge"/>
          <c:x val="0.28606933508311461"/>
          <c:y val="7.6923076923076927E-2"/>
        </c:manualLayout>
      </c:layout>
    </c:title>
    <c:plotArea>
      <c:layout/>
      <c:barChart>
        <c:barDir val="col"/>
        <c:grouping val="clustered"/>
        <c:ser>
          <c:idx val="0"/>
          <c:order val="0"/>
          <c:tx>
            <c:strRef>
              <c:f>'Stop-Loss 10'!$AB$2</c:f>
              <c:strCache>
                <c:ptCount val="1"/>
                <c:pt idx="0">
                  <c:v>Average Final TWR</c:v>
                </c:pt>
              </c:strCache>
            </c:strRef>
          </c:tx>
          <c:cat>
            <c:numRef>
              <c:f>'Stop-Loss 10'!$AA$3:$AA$36</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'Stop-Loss 10'!$AB$3:$AB$36</c:f>
              <c:numCache>
                <c:formatCode>General</c:formatCode>
                <c:ptCount val="34"/>
                <c:pt idx="0">
                  <c:v>12.005780000000026</c:v>
                </c:pt>
                <c:pt idx="1">
                  <c:v>17.122499999999889</c:v>
                </c:pt>
                <c:pt idx="2">
                  <c:v>4.7569499999999998</c:v>
                </c:pt>
                <c:pt idx="3">
                  <c:v>1.6715099999999996</c:v>
                </c:pt>
                <c:pt idx="4">
                  <c:v>3.0876399999999999</c:v>
                </c:pt>
                <c:pt idx="5">
                  <c:v>0.93112000000000061</c:v>
                </c:pt>
                <c:pt idx="6">
                  <c:v>0.96585000000000065</c:v>
                </c:pt>
                <c:pt idx="7">
                  <c:v>3.5508699999999886</c:v>
                </c:pt>
                <c:pt idx="8">
                  <c:v>7.4374399999999925</c:v>
                </c:pt>
                <c:pt idx="9">
                  <c:v>9.4411799999999992</c:v>
                </c:pt>
                <c:pt idx="10">
                  <c:v>18.573970000000031</c:v>
                </c:pt>
                <c:pt idx="11">
                  <c:v>28.552900000000008</c:v>
                </c:pt>
                <c:pt idx="12">
                  <c:v>26.893519999999889</c:v>
                </c:pt>
                <c:pt idx="13">
                  <c:v>12.075790000000024</c:v>
                </c:pt>
                <c:pt idx="14">
                  <c:v>42.280540000000009</c:v>
                </c:pt>
                <c:pt idx="15">
                  <c:v>87.732160000000007</c:v>
                </c:pt>
                <c:pt idx="16">
                  <c:v>59.598810000000213</c:v>
                </c:pt>
                <c:pt idx="17">
                  <c:v>16.392009999999896</c:v>
                </c:pt>
                <c:pt idx="18">
                  <c:v>29.369659999999929</c:v>
                </c:pt>
                <c:pt idx="19">
                  <c:v>38.444099999999985</c:v>
                </c:pt>
                <c:pt idx="20">
                  <c:v>20.838379999999987</c:v>
                </c:pt>
                <c:pt idx="21">
                  <c:v>21.573199999999989</c:v>
                </c:pt>
                <c:pt idx="22">
                  <c:v>9.4307000000000034</c:v>
                </c:pt>
                <c:pt idx="23">
                  <c:v>7.3619900000000005</c:v>
                </c:pt>
                <c:pt idx="24">
                  <c:v>4.6824699999999995</c:v>
                </c:pt>
                <c:pt idx="25">
                  <c:v>2.0549299999999993</c:v>
                </c:pt>
                <c:pt idx="26">
                  <c:v>2.7997399999999999</c:v>
                </c:pt>
                <c:pt idx="27">
                  <c:v>6.0287499999999969</c:v>
                </c:pt>
                <c:pt idx="28">
                  <c:v>6.1463899999999985</c:v>
                </c:pt>
                <c:pt idx="29">
                  <c:v>7.4256999999999982</c:v>
                </c:pt>
                <c:pt idx="30">
                  <c:v>4.3259599999999745</c:v>
                </c:pt>
                <c:pt idx="31">
                  <c:v>6.9426400000000124</c:v>
                </c:pt>
                <c:pt idx="32">
                  <c:v>4.8656399999999955</c:v>
                </c:pt>
                <c:pt idx="33">
                  <c:v>7.9016100000000034</c:v>
                </c:pt>
              </c:numCache>
            </c:numRef>
          </c:val>
        </c:ser>
        <c:axId val="65747584"/>
        <c:axId val="65782528"/>
      </c:barChart>
      <c:catAx>
        <c:axId val="65747584"/>
        <c:scaling>
          <c:orientation val="minMax"/>
        </c:scaling>
        <c:axPos val="b"/>
        <c:title>
          <c:tx>
            <c:rich>
              <a:bodyPr/>
              <a:lstStyle/>
              <a:p>
                <a:pPr>
                  <a:defRPr/>
                </a:pPr>
                <a:r>
                  <a:rPr lang="en-US"/>
                  <a:t>Days Before</a:t>
                </a:r>
                <a:r>
                  <a:rPr lang="en-US" baseline="0"/>
                  <a:t> Expiration</a:t>
                </a:r>
                <a:endParaRPr lang="en-US"/>
              </a:p>
            </c:rich>
          </c:tx>
          <c:layout/>
        </c:title>
        <c:numFmt formatCode="General" sourceLinked="1"/>
        <c:tickLblPos val="nextTo"/>
        <c:crossAx val="65782528"/>
        <c:crosses val="autoZero"/>
        <c:auto val="1"/>
        <c:lblAlgn val="ctr"/>
        <c:lblOffset val="100"/>
      </c:catAx>
      <c:valAx>
        <c:axId val="65782528"/>
        <c:scaling>
          <c:orientation val="minMax"/>
          <c:max val="250"/>
        </c:scaling>
        <c:axPos val="l"/>
        <c:majorGridlines/>
        <c:title>
          <c:tx>
            <c:rich>
              <a:bodyPr rot="-5400000" vert="horz"/>
              <a:lstStyle/>
              <a:p>
                <a:pPr>
                  <a:defRPr sz="1600"/>
                </a:pPr>
                <a:r>
                  <a:rPr lang="en-US" sz="1600"/>
                  <a:t>Average</a:t>
                </a:r>
                <a:r>
                  <a:rPr lang="en-US" sz="1600" baseline="0"/>
                  <a:t> Final TWR</a:t>
                </a:r>
                <a:endParaRPr lang="en-US" sz="1600"/>
              </a:p>
            </c:rich>
          </c:tx>
          <c:layout/>
        </c:title>
        <c:numFmt formatCode="General" sourceLinked="1"/>
        <c:tickLblPos val="nextTo"/>
        <c:crossAx val="65747584"/>
        <c:crosses val="autoZero"/>
        <c:crossBetween val="between"/>
        <c:majorUnit val="50"/>
        <c:minorUnit val="10"/>
      </c:valAx>
    </c:plotArea>
    <c:plotVisOnly val="1"/>
    <c:dispBlanksAs val="gap"/>
  </c:chart>
  <c:externalData r:id="rId1">
    <c:autoUpdate val="1"/>
  </c:externalData>
</c:chartSpace>
</file>

<file path=ppt/charts/chart11.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smtClean="0"/>
              <a:t>Stop-Loss </a:t>
            </a:r>
            <a:r>
              <a:rPr lang="en-US" dirty="0"/>
              <a:t>20</a:t>
            </a:r>
          </a:p>
        </c:rich>
      </c:tx>
      <c:layout>
        <c:manualLayout>
          <c:xMode val="edge"/>
          <c:yMode val="edge"/>
          <c:x val="0.38329155730533676"/>
          <c:y val="7.6923076923076927E-2"/>
        </c:manualLayout>
      </c:layout>
    </c:title>
    <c:plotArea>
      <c:layout/>
      <c:barChart>
        <c:barDir val="col"/>
        <c:grouping val="clustered"/>
        <c:ser>
          <c:idx val="0"/>
          <c:order val="0"/>
          <c:tx>
            <c:strRef>
              <c:f>'Stop-Loss 20'!$AA$2</c:f>
              <c:strCache>
                <c:ptCount val="1"/>
                <c:pt idx="0">
                  <c:v>Average Final TWR</c:v>
                </c:pt>
              </c:strCache>
            </c:strRef>
          </c:tx>
          <c:cat>
            <c:numRef>
              <c:f>'Stop-Loss 20'!$Z$3:$Z$36</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'Stop-Loss 20'!$AA$3:$AA$36</c:f>
              <c:numCache>
                <c:formatCode>General</c:formatCode>
                <c:ptCount val="34"/>
                <c:pt idx="0">
                  <c:v>37.122750000000266</c:v>
                </c:pt>
                <c:pt idx="1">
                  <c:v>24.972449999999789</c:v>
                </c:pt>
                <c:pt idx="2">
                  <c:v>8.7664400000000047</c:v>
                </c:pt>
                <c:pt idx="3">
                  <c:v>9.8452200000000012</c:v>
                </c:pt>
                <c:pt idx="4">
                  <c:v>2.6564899999999967</c:v>
                </c:pt>
                <c:pt idx="5">
                  <c:v>7.1069099999999965</c:v>
                </c:pt>
                <c:pt idx="6">
                  <c:v>8.5492000000000008</c:v>
                </c:pt>
                <c:pt idx="7">
                  <c:v>6.1817400000000022</c:v>
                </c:pt>
                <c:pt idx="8">
                  <c:v>20.011759999999992</c:v>
                </c:pt>
                <c:pt idx="9">
                  <c:v>8.0063200000000059</c:v>
                </c:pt>
                <c:pt idx="10">
                  <c:v>15.850510000000057</c:v>
                </c:pt>
                <c:pt idx="11">
                  <c:v>23.506109999999989</c:v>
                </c:pt>
                <c:pt idx="12">
                  <c:v>147.23253000000003</c:v>
                </c:pt>
                <c:pt idx="13">
                  <c:v>75.375299999999982</c:v>
                </c:pt>
                <c:pt idx="14">
                  <c:v>210.68884000000071</c:v>
                </c:pt>
                <c:pt idx="15">
                  <c:v>113.38191000000002</c:v>
                </c:pt>
                <c:pt idx="16">
                  <c:v>36.684990000000006</c:v>
                </c:pt>
                <c:pt idx="17">
                  <c:v>14.557</c:v>
                </c:pt>
                <c:pt idx="18">
                  <c:v>54.592650000000013</c:v>
                </c:pt>
                <c:pt idx="19">
                  <c:v>35.329240000000006</c:v>
                </c:pt>
                <c:pt idx="20">
                  <c:v>11.194460000000003</c:v>
                </c:pt>
                <c:pt idx="21">
                  <c:v>27.046670000000013</c:v>
                </c:pt>
                <c:pt idx="22">
                  <c:v>6.324979999999969</c:v>
                </c:pt>
                <c:pt idx="23">
                  <c:v>8.0035500000000006</c:v>
                </c:pt>
                <c:pt idx="24">
                  <c:v>9.4049700000000005</c:v>
                </c:pt>
                <c:pt idx="25">
                  <c:v>12.893820000000005</c:v>
                </c:pt>
                <c:pt idx="26">
                  <c:v>9.2781100000000016</c:v>
                </c:pt>
                <c:pt idx="27">
                  <c:v>5.5395199999999978</c:v>
                </c:pt>
                <c:pt idx="28">
                  <c:v>7.9090400000000134</c:v>
                </c:pt>
                <c:pt idx="29">
                  <c:v>8.7235000000000014</c:v>
                </c:pt>
                <c:pt idx="30">
                  <c:v>5.1682399999999955</c:v>
                </c:pt>
                <c:pt idx="31">
                  <c:v>8.8375000000000057</c:v>
                </c:pt>
                <c:pt idx="32">
                  <c:v>14.41614</c:v>
                </c:pt>
                <c:pt idx="33">
                  <c:v>9.520290000000001</c:v>
                </c:pt>
              </c:numCache>
            </c:numRef>
          </c:val>
        </c:ser>
        <c:axId val="65929600"/>
        <c:axId val="65931520"/>
      </c:barChart>
      <c:catAx>
        <c:axId val="65929600"/>
        <c:scaling>
          <c:orientation val="minMax"/>
        </c:scaling>
        <c:axPos val="b"/>
        <c:title>
          <c:tx>
            <c:rich>
              <a:bodyPr/>
              <a:lstStyle/>
              <a:p>
                <a:pPr>
                  <a:defRPr/>
                </a:pPr>
                <a:r>
                  <a:rPr lang="en-US"/>
                  <a:t>Days Before Expiration</a:t>
                </a:r>
              </a:p>
            </c:rich>
          </c:tx>
          <c:layout/>
        </c:title>
        <c:numFmt formatCode="General" sourceLinked="1"/>
        <c:tickLblPos val="nextTo"/>
        <c:crossAx val="65931520"/>
        <c:crosses val="autoZero"/>
        <c:auto val="1"/>
        <c:lblAlgn val="ctr"/>
        <c:lblOffset val="100"/>
      </c:catAx>
      <c:valAx>
        <c:axId val="65931520"/>
        <c:scaling>
          <c:orientation val="minMax"/>
        </c:scaling>
        <c:axPos val="l"/>
        <c:majorGridlines/>
        <c:title>
          <c:tx>
            <c:rich>
              <a:bodyPr rot="-5400000" vert="horz"/>
              <a:lstStyle/>
              <a:p>
                <a:pPr>
                  <a:defRPr sz="1600"/>
                </a:pPr>
                <a:r>
                  <a:rPr lang="en-US" sz="1600"/>
                  <a:t>Average Final TWR</a:t>
                </a:r>
              </a:p>
            </c:rich>
          </c:tx>
          <c:layout/>
        </c:title>
        <c:numFmt formatCode="General" sourceLinked="1"/>
        <c:tickLblPos val="nextTo"/>
        <c:crossAx val="65929600"/>
        <c:crosses val="autoZero"/>
        <c:crossBetween val="between"/>
      </c:valAx>
    </c:plotArea>
    <c:plotVisOnly val="1"/>
    <c:dispBlanksAs val="gap"/>
  </c:chart>
  <c:externalData r:id="rId1">
    <c:autoUpdate val="1"/>
  </c:externalData>
</c:chartSpace>
</file>

<file path=ppt/charts/chart12.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smtClean="0"/>
              <a:t>Stop-Loss </a:t>
            </a:r>
            <a:r>
              <a:rPr lang="en-US" dirty="0"/>
              <a:t>30</a:t>
            </a:r>
          </a:p>
        </c:rich>
      </c:tx>
      <c:layout>
        <c:manualLayout>
          <c:xMode val="edge"/>
          <c:yMode val="edge"/>
          <c:x val="0.39995822397200492"/>
          <c:y val="7.6923076923076927E-2"/>
        </c:manualLayout>
      </c:layout>
    </c:title>
    <c:plotArea>
      <c:layout/>
      <c:barChart>
        <c:barDir val="col"/>
        <c:grouping val="clustered"/>
        <c:ser>
          <c:idx val="0"/>
          <c:order val="0"/>
          <c:tx>
            <c:strRef>
              <c:f>'Stop-Loss 30'!$AB$2</c:f>
              <c:strCache>
                <c:ptCount val="1"/>
                <c:pt idx="0">
                  <c:v>Average Final TWR</c:v>
                </c:pt>
              </c:strCache>
            </c:strRef>
          </c:tx>
          <c:cat>
            <c:numRef>
              <c:f>'Stop-Loss 30'!$AA$3:$AA$36</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'Stop-Loss 30'!$AB$3:$AB$36</c:f>
              <c:numCache>
                <c:formatCode>General</c:formatCode>
                <c:ptCount val="34"/>
                <c:pt idx="0">
                  <c:v>16.173020000000008</c:v>
                </c:pt>
                <c:pt idx="1">
                  <c:v>10.305900000000022</c:v>
                </c:pt>
                <c:pt idx="2">
                  <c:v>4.27203</c:v>
                </c:pt>
                <c:pt idx="3">
                  <c:v>4.0224400000000005</c:v>
                </c:pt>
                <c:pt idx="4">
                  <c:v>2.8757099999999967</c:v>
                </c:pt>
                <c:pt idx="5">
                  <c:v>13.185150000000002</c:v>
                </c:pt>
                <c:pt idx="6">
                  <c:v>8.3267700000000033</c:v>
                </c:pt>
                <c:pt idx="7">
                  <c:v>12.653040000000004</c:v>
                </c:pt>
                <c:pt idx="8">
                  <c:v>9.6560200000000016</c:v>
                </c:pt>
                <c:pt idx="9">
                  <c:v>37.184240000000003</c:v>
                </c:pt>
                <c:pt idx="10">
                  <c:v>22.626880000000035</c:v>
                </c:pt>
                <c:pt idx="11">
                  <c:v>20.289830000000002</c:v>
                </c:pt>
                <c:pt idx="12">
                  <c:v>89.014960000000428</c:v>
                </c:pt>
                <c:pt idx="13">
                  <c:v>63.036170000000013</c:v>
                </c:pt>
                <c:pt idx="14">
                  <c:v>41.459259999999993</c:v>
                </c:pt>
                <c:pt idx="15">
                  <c:v>41.715370000000163</c:v>
                </c:pt>
                <c:pt idx="16">
                  <c:v>17.925869999999989</c:v>
                </c:pt>
                <c:pt idx="17">
                  <c:v>4.8817100000000018</c:v>
                </c:pt>
                <c:pt idx="18">
                  <c:v>18.989559999999873</c:v>
                </c:pt>
                <c:pt idx="19">
                  <c:v>16.925119999999854</c:v>
                </c:pt>
                <c:pt idx="20">
                  <c:v>3.8654200000000007</c:v>
                </c:pt>
                <c:pt idx="21">
                  <c:v>11.5883</c:v>
                </c:pt>
                <c:pt idx="22">
                  <c:v>1.1727999999999998</c:v>
                </c:pt>
                <c:pt idx="23">
                  <c:v>5.0187700000000017</c:v>
                </c:pt>
                <c:pt idx="24">
                  <c:v>8.3395900000000047</c:v>
                </c:pt>
                <c:pt idx="25">
                  <c:v>12.03607</c:v>
                </c:pt>
                <c:pt idx="26">
                  <c:v>7.2304600000000034</c:v>
                </c:pt>
                <c:pt idx="27">
                  <c:v>5.3391599999999997</c:v>
                </c:pt>
                <c:pt idx="28">
                  <c:v>5.5290799999999978</c:v>
                </c:pt>
                <c:pt idx="29">
                  <c:v>11.276530000000006</c:v>
                </c:pt>
                <c:pt idx="30">
                  <c:v>5.4145199999999845</c:v>
                </c:pt>
                <c:pt idx="31">
                  <c:v>13.847790000000005</c:v>
                </c:pt>
                <c:pt idx="32">
                  <c:v>15.817170000000003</c:v>
                </c:pt>
                <c:pt idx="33">
                  <c:v>10.00009</c:v>
                </c:pt>
              </c:numCache>
            </c:numRef>
          </c:val>
        </c:ser>
        <c:axId val="65976192"/>
        <c:axId val="65982464"/>
      </c:barChart>
      <c:catAx>
        <c:axId val="65976192"/>
        <c:scaling>
          <c:orientation val="minMax"/>
        </c:scaling>
        <c:axPos val="b"/>
        <c:title>
          <c:tx>
            <c:rich>
              <a:bodyPr/>
              <a:lstStyle/>
              <a:p>
                <a:pPr>
                  <a:defRPr/>
                </a:pPr>
                <a:r>
                  <a:rPr lang="en-US"/>
                  <a:t>Days Before Expiration</a:t>
                </a:r>
              </a:p>
            </c:rich>
          </c:tx>
          <c:layout/>
        </c:title>
        <c:numFmt formatCode="General" sourceLinked="1"/>
        <c:tickLblPos val="nextTo"/>
        <c:crossAx val="65982464"/>
        <c:crosses val="autoZero"/>
        <c:auto val="1"/>
        <c:lblAlgn val="ctr"/>
        <c:lblOffset val="100"/>
      </c:catAx>
      <c:valAx>
        <c:axId val="65982464"/>
        <c:scaling>
          <c:orientation val="minMax"/>
          <c:max val="250"/>
        </c:scaling>
        <c:axPos val="l"/>
        <c:majorGridlines/>
        <c:title>
          <c:tx>
            <c:rich>
              <a:bodyPr rot="-5400000" vert="horz"/>
              <a:lstStyle/>
              <a:p>
                <a:pPr>
                  <a:defRPr sz="1600"/>
                </a:pPr>
                <a:r>
                  <a:rPr lang="en-US" sz="1600"/>
                  <a:t>Average Final TWR</a:t>
                </a:r>
              </a:p>
            </c:rich>
          </c:tx>
          <c:layout/>
        </c:title>
        <c:numFmt formatCode="General" sourceLinked="1"/>
        <c:tickLblPos val="nextTo"/>
        <c:crossAx val="65976192"/>
        <c:crosses val="autoZero"/>
        <c:crossBetween val="between"/>
      </c:valAx>
    </c:plotArea>
    <c:plotVisOnly val="1"/>
    <c:dispBlanksAs val="gap"/>
  </c:chart>
  <c:externalData r:id="rId1">
    <c:autoUpdate val="1"/>
  </c:externalData>
</c:chartSpace>
</file>

<file path=ppt/charts/chart13.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smtClean="0"/>
              <a:t>Stop-Loss 40</a:t>
            </a:r>
            <a:endParaRPr lang="en-US" dirty="0"/>
          </a:p>
        </c:rich>
      </c:tx>
      <c:layout>
        <c:manualLayout>
          <c:xMode val="edge"/>
          <c:yMode val="edge"/>
          <c:x val="0.4027360017497813"/>
          <c:y val="7.6923076923076927E-2"/>
        </c:manualLayout>
      </c:layout>
    </c:title>
    <c:plotArea>
      <c:layout/>
      <c:barChart>
        <c:barDir val="col"/>
        <c:grouping val="clustered"/>
        <c:ser>
          <c:idx val="0"/>
          <c:order val="0"/>
          <c:tx>
            <c:strRef>
              <c:f>'Stop-Loss 40'!$AA$2</c:f>
              <c:strCache>
                <c:ptCount val="1"/>
                <c:pt idx="0">
                  <c:v>Average Final TWR</c:v>
                </c:pt>
              </c:strCache>
            </c:strRef>
          </c:tx>
          <c:cat>
            <c:numRef>
              <c:f>'Stop-Loss 40'!$Z$3:$Z$36</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'Stop-Loss 40'!$AA$3:$AA$36</c:f>
              <c:numCache>
                <c:formatCode>General</c:formatCode>
                <c:ptCount val="34"/>
                <c:pt idx="0">
                  <c:v>13.253760000000009</c:v>
                </c:pt>
                <c:pt idx="1">
                  <c:v>8.689700000000002</c:v>
                </c:pt>
                <c:pt idx="2">
                  <c:v>1.89839</c:v>
                </c:pt>
                <c:pt idx="3">
                  <c:v>3.9361999999999977</c:v>
                </c:pt>
                <c:pt idx="4">
                  <c:v>6.0014799999999973</c:v>
                </c:pt>
                <c:pt idx="5">
                  <c:v>20.145299999999896</c:v>
                </c:pt>
                <c:pt idx="6">
                  <c:v>3.6694900000000006</c:v>
                </c:pt>
                <c:pt idx="7">
                  <c:v>6.2851299999999943</c:v>
                </c:pt>
                <c:pt idx="8">
                  <c:v>8.3900400000000026</c:v>
                </c:pt>
                <c:pt idx="9">
                  <c:v>13.896970000000001</c:v>
                </c:pt>
                <c:pt idx="10">
                  <c:v>16.78570999999981</c:v>
                </c:pt>
                <c:pt idx="11">
                  <c:v>14.624709999999999</c:v>
                </c:pt>
                <c:pt idx="12">
                  <c:v>30.567240000000002</c:v>
                </c:pt>
                <c:pt idx="13">
                  <c:v>13.59449</c:v>
                </c:pt>
                <c:pt idx="14">
                  <c:v>6.944670000000003</c:v>
                </c:pt>
                <c:pt idx="15">
                  <c:v>8.9989699999999999</c:v>
                </c:pt>
                <c:pt idx="16">
                  <c:v>9.1086000000000009</c:v>
                </c:pt>
                <c:pt idx="17">
                  <c:v>2.6848199999999998</c:v>
                </c:pt>
                <c:pt idx="18">
                  <c:v>6.8151199999999754</c:v>
                </c:pt>
                <c:pt idx="19">
                  <c:v>6.77271</c:v>
                </c:pt>
                <c:pt idx="20">
                  <c:v>1.9648500000000066</c:v>
                </c:pt>
                <c:pt idx="21">
                  <c:v>5.1471199999999708</c:v>
                </c:pt>
                <c:pt idx="22">
                  <c:v>1.1903900000000001</c:v>
                </c:pt>
                <c:pt idx="23">
                  <c:v>6.8093599999999981</c:v>
                </c:pt>
                <c:pt idx="24">
                  <c:v>6.0923099999999986</c:v>
                </c:pt>
                <c:pt idx="25">
                  <c:v>5.7785799999999998</c:v>
                </c:pt>
                <c:pt idx="26">
                  <c:v>3.3195299999999968</c:v>
                </c:pt>
                <c:pt idx="27">
                  <c:v>3.0570900000000005</c:v>
                </c:pt>
                <c:pt idx="28">
                  <c:v>4.4116100000000014</c:v>
                </c:pt>
                <c:pt idx="29">
                  <c:v>9.2233799999999988</c:v>
                </c:pt>
                <c:pt idx="30">
                  <c:v>4.8900999999999986</c:v>
                </c:pt>
                <c:pt idx="31">
                  <c:v>9.2358200000000004</c:v>
                </c:pt>
                <c:pt idx="32">
                  <c:v>10.335930000000022</c:v>
                </c:pt>
                <c:pt idx="33">
                  <c:v>7.4911199999999996</c:v>
                </c:pt>
              </c:numCache>
            </c:numRef>
          </c:val>
        </c:ser>
        <c:axId val="65994112"/>
        <c:axId val="66004480"/>
      </c:barChart>
      <c:catAx>
        <c:axId val="65994112"/>
        <c:scaling>
          <c:orientation val="minMax"/>
        </c:scaling>
        <c:axPos val="b"/>
        <c:title>
          <c:tx>
            <c:rich>
              <a:bodyPr/>
              <a:lstStyle/>
              <a:p>
                <a:pPr>
                  <a:defRPr/>
                </a:pPr>
                <a:r>
                  <a:rPr lang="en-US"/>
                  <a:t>Days Before Expiration</a:t>
                </a:r>
              </a:p>
            </c:rich>
          </c:tx>
          <c:layout/>
        </c:title>
        <c:numFmt formatCode="General" sourceLinked="1"/>
        <c:tickLblPos val="nextTo"/>
        <c:crossAx val="66004480"/>
        <c:crosses val="autoZero"/>
        <c:auto val="1"/>
        <c:lblAlgn val="ctr"/>
        <c:lblOffset val="100"/>
      </c:catAx>
      <c:valAx>
        <c:axId val="66004480"/>
        <c:scaling>
          <c:orientation val="minMax"/>
          <c:max val="250"/>
        </c:scaling>
        <c:axPos val="l"/>
        <c:majorGridlines/>
        <c:title>
          <c:tx>
            <c:rich>
              <a:bodyPr rot="-5400000" vert="horz"/>
              <a:lstStyle/>
              <a:p>
                <a:pPr>
                  <a:defRPr sz="1600"/>
                </a:pPr>
                <a:r>
                  <a:rPr lang="en-US" sz="1600"/>
                  <a:t>Average Final TWR</a:t>
                </a:r>
              </a:p>
            </c:rich>
          </c:tx>
          <c:layout/>
        </c:title>
        <c:numFmt formatCode="General" sourceLinked="1"/>
        <c:tickLblPos val="nextTo"/>
        <c:crossAx val="65994112"/>
        <c:crosses val="autoZero"/>
        <c:crossBetween val="between"/>
        <c:majorUnit val="50"/>
        <c:minorUnit val="10"/>
      </c:valAx>
    </c:plotArea>
    <c:plotVisOnly val="1"/>
    <c:dispBlanksAs val="gap"/>
  </c:chart>
  <c:externalData r:id="rId1">
    <c:autoUpdate val="1"/>
  </c:externalData>
</c:chartSpace>
</file>

<file path=ppt/charts/chart14.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cat>
            <c:strRef>
              <c:f>'30vix'!$J$33329:$O$33329</c:f>
              <c:strCache>
                <c:ptCount val="6"/>
                <c:pt idx="0">
                  <c:v>TWR&lt;1</c:v>
                </c:pt>
                <c:pt idx="1">
                  <c:v>1&lt;TWR&lt;5</c:v>
                </c:pt>
                <c:pt idx="2">
                  <c:v>5&lt;TWR&lt;20</c:v>
                </c:pt>
                <c:pt idx="3">
                  <c:v>20&lt;TWR&lt;50</c:v>
                </c:pt>
                <c:pt idx="4">
                  <c:v>50&lt;TWR&lt;100</c:v>
                </c:pt>
                <c:pt idx="5">
                  <c:v>TWR&gt;100</c:v>
                </c:pt>
              </c:strCache>
            </c:strRef>
          </c:cat>
          <c:val>
            <c:numRef>
              <c:f>'30vix'!$J$33330:$O$33330</c:f>
              <c:numCache>
                <c:formatCode>General</c:formatCode>
                <c:ptCount val="6"/>
                <c:pt idx="0">
                  <c:v>1507</c:v>
                </c:pt>
                <c:pt idx="1">
                  <c:v>20410</c:v>
                </c:pt>
                <c:pt idx="2">
                  <c:v>10627</c:v>
                </c:pt>
                <c:pt idx="3">
                  <c:v>722</c:v>
                </c:pt>
                <c:pt idx="4">
                  <c:v>53</c:v>
                </c:pt>
                <c:pt idx="5">
                  <c:v>1</c:v>
                </c:pt>
              </c:numCache>
            </c:numRef>
          </c:val>
        </c:ser>
        <c:axId val="66041344"/>
        <c:axId val="66042880"/>
      </c:barChart>
      <c:catAx>
        <c:axId val="66041344"/>
        <c:scaling>
          <c:orientation val="minMax"/>
        </c:scaling>
        <c:axPos val="b"/>
        <c:tickLblPos val="nextTo"/>
        <c:crossAx val="66042880"/>
        <c:crosses val="autoZero"/>
        <c:auto val="1"/>
        <c:lblAlgn val="ctr"/>
        <c:lblOffset val="100"/>
      </c:catAx>
      <c:valAx>
        <c:axId val="66042880"/>
        <c:scaling>
          <c:orientation val="minMax"/>
        </c:scaling>
        <c:axPos val="l"/>
        <c:majorGridlines/>
        <c:numFmt formatCode="General" sourceLinked="1"/>
        <c:tickLblPos val="nextTo"/>
        <c:crossAx val="66041344"/>
        <c:crosses val="autoZero"/>
        <c:crossBetween val="between"/>
      </c:valAx>
    </c:plotArea>
    <c:plotVisOnly val="1"/>
    <c:dispBlanksAs val="gap"/>
  </c:chart>
  <c:externalData r:id="rId1">
    <c:autoUpdate val="1"/>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'50vix'!$J$34008:$O$34008</c:f>
              <c:strCache>
                <c:ptCount val="6"/>
                <c:pt idx="0">
                  <c:v>TWR&lt;1</c:v>
                </c:pt>
                <c:pt idx="1">
                  <c:v>1&lt;TWR&lt;5</c:v>
                </c:pt>
                <c:pt idx="2">
                  <c:v>5&lt;TWR&lt;20</c:v>
                </c:pt>
                <c:pt idx="3">
                  <c:v>20&lt;TWR&lt;50</c:v>
                </c:pt>
                <c:pt idx="4">
                  <c:v>50&lt;TWR&lt;100</c:v>
                </c:pt>
                <c:pt idx="5">
                  <c:v>TWR&gt;100</c:v>
                </c:pt>
              </c:strCache>
            </c:strRef>
          </c:cat>
          <c:val>
            <c:numRef>
              <c:f>'50vix'!$J$34009:$O$34009</c:f>
              <c:numCache>
                <c:formatCode>General</c:formatCode>
                <c:ptCount val="6"/>
                <c:pt idx="0">
                  <c:v>1865</c:v>
                </c:pt>
                <c:pt idx="1">
                  <c:v>14306</c:v>
                </c:pt>
                <c:pt idx="2">
                  <c:v>14933</c:v>
                </c:pt>
                <c:pt idx="3">
                  <c:v>2312</c:v>
                </c:pt>
                <c:pt idx="4">
                  <c:v>482</c:v>
                </c:pt>
                <c:pt idx="5">
                  <c:v>102</c:v>
                </c:pt>
              </c:numCache>
            </c:numRef>
          </c:val>
        </c:ser>
        <c:axId val="66049920"/>
        <c:axId val="66051456"/>
      </c:barChart>
      <c:catAx>
        <c:axId val="66049920"/>
        <c:scaling>
          <c:orientation val="minMax"/>
        </c:scaling>
        <c:axPos val="b"/>
        <c:tickLblPos val="nextTo"/>
        <c:crossAx val="66051456"/>
        <c:crosses val="autoZero"/>
        <c:auto val="1"/>
        <c:lblAlgn val="ctr"/>
        <c:lblOffset val="100"/>
      </c:catAx>
      <c:valAx>
        <c:axId val="66051456"/>
        <c:scaling>
          <c:orientation val="minMax"/>
          <c:max val="25000"/>
        </c:scaling>
        <c:axPos val="l"/>
        <c:majorGridlines/>
        <c:numFmt formatCode="General" sourceLinked="1"/>
        <c:tickLblPos val="nextTo"/>
        <c:crossAx val="66049920"/>
        <c:crosses val="autoZero"/>
        <c:crossBetween val="between"/>
      </c:valAx>
    </c:plotArea>
    <c:plotVisOnly val="1"/>
    <c:dispBlanksAs val="gap"/>
  </c:chart>
  <c:externalData r:id="rId1">
    <c:autoUpdate val="1"/>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'No-vix'!$J$34008:$O$34008</c:f>
              <c:strCache>
                <c:ptCount val="6"/>
                <c:pt idx="0">
                  <c:v>TWR&lt;1</c:v>
                </c:pt>
                <c:pt idx="1">
                  <c:v>1&lt;TWR&lt;5</c:v>
                </c:pt>
                <c:pt idx="2">
                  <c:v>5&lt;TWR&lt;20</c:v>
                </c:pt>
                <c:pt idx="3">
                  <c:v>20&lt;TWR&lt;50</c:v>
                </c:pt>
                <c:pt idx="4">
                  <c:v>50&lt;TWR&lt;100</c:v>
                </c:pt>
                <c:pt idx="5">
                  <c:v>TWR&gt;100</c:v>
                </c:pt>
              </c:strCache>
            </c:strRef>
          </c:cat>
          <c:val>
            <c:numRef>
              <c:f>'No-vix'!$J$34009:$O$34009</c:f>
              <c:numCache>
                <c:formatCode>General</c:formatCode>
                <c:ptCount val="6"/>
                <c:pt idx="0">
                  <c:v>1053</c:v>
                </c:pt>
                <c:pt idx="1">
                  <c:v>12635</c:v>
                </c:pt>
                <c:pt idx="2">
                  <c:v>14091</c:v>
                </c:pt>
                <c:pt idx="3">
                  <c:v>4226</c:v>
                </c:pt>
                <c:pt idx="4">
                  <c:v>1249</c:v>
                </c:pt>
                <c:pt idx="5">
                  <c:v>746</c:v>
                </c:pt>
              </c:numCache>
            </c:numRef>
          </c:val>
        </c:ser>
        <c:axId val="65898752"/>
        <c:axId val="65904640"/>
      </c:barChart>
      <c:catAx>
        <c:axId val="65898752"/>
        <c:scaling>
          <c:orientation val="minMax"/>
        </c:scaling>
        <c:axPos val="b"/>
        <c:tickLblPos val="nextTo"/>
        <c:crossAx val="65904640"/>
        <c:crosses val="autoZero"/>
        <c:auto val="1"/>
        <c:lblAlgn val="ctr"/>
        <c:lblOffset val="100"/>
      </c:catAx>
      <c:valAx>
        <c:axId val="65904640"/>
        <c:scaling>
          <c:orientation val="minMax"/>
          <c:max val="25000"/>
        </c:scaling>
        <c:axPos val="l"/>
        <c:majorGridlines/>
        <c:numFmt formatCode="General" sourceLinked="1"/>
        <c:tickLblPos val="nextTo"/>
        <c:crossAx val="65898752"/>
        <c:crosses val="autoZero"/>
        <c:crossBetween val="between"/>
      </c:valAx>
    </c:plotArea>
    <c:plotVisOnly val="1"/>
    <c:dispBlanksAs val="gap"/>
  </c:chart>
  <c:externalData r:id="rId1">
    <c:autoUpdate val="1"/>
  </c:externalData>
</c:chartSpace>
</file>

<file path=ppt/charts/chart1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Days</a:t>
            </a:r>
            <a:r>
              <a:rPr lang="en-US" baseline="0" dirty="0" smtClean="0"/>
              <a:t> Before Expiration</a:t>
            </a:r>
            <a:endParaRPr lang="en-US" dirty="0"/>
          </a:p>
        </c:rich>
      </c:tx>
      <c:layout>
        <c:manualLayout>
          <c:xMode val="edge"/>
          <c:yMode val="edge"/>
          <c:x val="0.20731955872621421"/>
          <c:y val="2.7743098904147601E-2"/>
        </c:manualLayout>
      </c:layout>
    </c:title>
    <c:plotArea>
      <c:layout/>
      <c:barChart>
        <c:barDir val="col"/>
        <c:grouping val="clustered"/>
        <c:ser>
          <c:idx val="0"/>
          <c:order val="0"/>
          <c:tx>
            <c:strRef>
              <c:f>Sheet7!$B$5</c:f>
              <c:strCache>
                <c:ptCount val="1"/>
                <c:pt idx="0">
                  <c:v>Final TWR</c:v>
                </c:pt>
              </c:strCache>
            </c:strRef>
          </c:tx>
          <c:dPt>
            <c:idx val="14"/>
            <c:spPr>
              <a:solidFill>
                <a:srgbClr val="FF0000"/>
              </a:solidFill>
            </c:spPr>
          </c:dPt>
          <c:cat>
            <c:numRef>
              <c:f>Sheet7!$A$6:$A$39</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Sheet7!$B$6:$B$39</c:f>
              <c:numCache>
                <c:formatCode>General</c:formatCode>
                <c:ptCount val="34"/>
                <c:pt idx="0">
                  <c:v>62.165000000000013</c:v>
                </c:pt>
                <c:pt idx="1">
                  <c:v>69.233000000000004</c:v>
                </c:pt>
                <c:pt idx="2">
                  <c:v>3.68</c:v>
                </c:pt>
                <c:pt idx="3">
                  <c:v>22.896000000000001</c:v>
                </c:pt>
                <c:pt idx="4">
                  <c:v>1.3959999999999924</c:v>
                </c:pt>
                <c:pt idx="5">
                  <c:v>0.96300000000000063</c:v>
                </c:pt>
                <c:pt idx="6">
                  <c:v>2.2669999999999999</c:v>
                </c:pt>
                <c:pt idx="7">
                  <c:v>1.841</c:v>
                </c:pt>
                <c:pt idx="8">
                  <c:v>12.341000000000001</c:v>
                </c:pt>
                <c:pt idx="9">
                  <c:v>7.5880000000000001</c:v>
                </c:pt>
                <c:pt idx="10">
                  <c:v>5.0039999999999996</c:v>
                </c:pt>
                <c:pt idx="11">
                  <c:v>13.445</c:v>
                </c:pt>
                <c:pt idx="12">
                  <c:v>227.60899999999998</c:v>
                </c:pt>
                <c:pt idx="13">
                  <c:v>114.248</c:v>
                </c:pt>
                <c:pt idx="14">
                  <c:v>711.30799999999749</c:v>
                </c:pt>
                <c:pt idx="15">
                  <c:v>234.13499999999999</c:v>
                </c:pt>
                <c:pt idx="16">
                  <c:v>69.620999999999981</c:v>
                </c:pt>
                <c:pt idx="17">
                  <c:v>38.397000000000006</c:v>
                </c:pt>
                <c:pt idx="18">
                  <c:v>90.748000000000005</c:v>
                </c:pt>
                <c:pt idx="19">
                  <c:v>53.684000000000005</c:v>
                </c:pt>
                <c:pt idx="20">
                  <c:v>10.540999999999999</c:v>
                </c:pt>
                <c:pt idx="21">
                  <c:v>95.754999999999995</c:v>
                </c:pt>
                <c:pt idx="22">
                  <c:v>4.5460000000000003</c:v>
                </c:pt>
                <c:pt idx="23">
                  <c:v>4.3919999999999995</c:v>
                </c:pt>
                <c:pt idx="24">
                  <c:v>3.6040000000000001</c:v>
                </c:pt>
                <c:pt idx="25">
                  <c:v>1.4029999999999898</c:v>
                </c:pt>
                <c:pt idx="26">
                  <c:v>3.8809999999999998</c:v>
                </c:pt>
                <c:pt idx="27">
                  <c:v>3.17</c:v>
                </c:pt>
                <c:pt idx="28">
                  <c:v>5.3719999999999999</c:v>
                </c:pt>
                <c:pt idx="29">
                  <c:v>2.9279999999999999</c:v>
                </c:pt>
                <c:pt idx="30">
                  <c:v>1.302</c:v>
                </c:pt>
                <c:pt idx="31">
                  <c:v>5.4219999999999997</c:v>
                </c:pt>
                <c:pt idx="32">
                  <c:v>11.354000000000006</c:v>
                </c:pt>
                <c:pt idx="33">
                  <c:v>9.5530000000000008</c:v>
                </c:pt>
              </c:numCache>
            </c:numRef>
          </c:val>
        </c:ser>
        <c:axId val="65912192"/>
        <c:axId val="66143744"/>
      </c:barChart>
      <c:catAx>
        <c:axId val="65912192"/>
        <c:scaling>
          <c:orientation val="minMax"/>
        </c:scaling>
        <c:axPos val="b"/>
        <c:title>
          <c:tx>
            <c:rich>
              <a:bodyPr/>
              <a:lstStyle/>
              <a:p>
                <a:pPr>
                  <a:defRPr sz="1200"/>
                </a:pPr>
                <a:r>
                  <a:rPr lang="en-US" sz="1200"/>
                  <a:t>Days Before Expiration</a:t>
                </a:r>
              </a:p>
            </c:rich>
          </c:tx>
          <c:layout/>
        </c:title>
        <c:numFmt formatCode="General" sourceLinked="1"/>
        <c:majorTickMark val="none"/>
        <c:tickLblPos val="nextTo"/>
        <c:crossAx val="66143744"/>
        <c:crosses val="autoZero"/>
        <c:auto val="1"/>
        <c:lblAlgn val="ctr"/>
        <c:lblOffset val="100"/>
      </c:catAx>
      <c:valAx>
        <c:axId val="66143744"/>
        <c:scaling>
          <c:orientation val="minMax"/>
        </c:scaling>
        <c:axPos val="l"/>
        <c:majorGridlines/>
        <c:title>
          <c:tx>
            <c:rich>
              <a:bodyPr/>
              <a:lstStyle/>
              <a:p>
                <a:pPr>
                  <a:defRPr sz="1200"/>
                </a:pPr>
                <a:r>
                  <a:rPr lang="en-US" sz="1200"/>
                  <a:t>Final TWR</a:t>
                </a:r>
              </a:p>
            </c:rich>
          </c:tx>
          <c:layout/>
        </c:title>
        <c:numFmt formatCode="General" sourceLinked="1"/>
        <c:tickLblPos val="nextTo"/>
        <c:crossAx val="65912192"/>
        <c:crosses val="autoZero"/>
        <c:crossBetween val="between"/>
      </c:valAx>
    </c:plotArea>
    <c:plotVisOnly val="1"/>
    <c:dispBlanksAs val="gap"/>
  </c:chart>
  <c:externalData r:id="rId1">
    <c:autoUpdate val="1"/>
  </c:externalData>
</c:chartSpace>
</file>

<file path=ppt/charts/chart1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dirty="0" smtClean="0"/>
              <a:t>Stop-Loss</a:t>
            </a:r>
            <a:endParaRPr lang="en-US" dirty="0"/>
          </a:p>
        </c:rich>
      </c:tx>
      <c:layout/>
    </c:title>
    <c:plotArea>
      <c:layout/>
      <c:barChart>
        <c:barDir val="col"/>
        <c:grouping val="clustered"/>
        <c:ser>
          <c:idx val="0"/>
          <c:order val="0"/>
          <c:tx>
            <c:strRef>
              <c:f>Sheet7!$E$5</c:f>
              <c:strCache>
                <c:ptCount val="1"/>
                <c:pt idx="0">
                  <c:v>Final TWR</c:v>
                </c:pt>
              </c:strCache>
            </c:strRef>
          </c:tx>
          <c:dPt>
            <c:idx val="3"/>
            <c:spPr>
              <a:solidFill>
                <a:srgbClr val="FF0000"/>
              </a:solidFill>
            </c:spPr>
          </c:dPt>
          <c:cat>
            <c:strRef>
              <c:f>Sheet7!$D$6:$D$15</c:f>
              <c:strCache>
                <c:ptCount val="10"/>
                <c:pt idx="0">
                  <c:v>5</c:v>
                </c:pt>
                <c:pt idx="1">
                  <c:v>10</c:v>
                </c:pt>
                <c:pt idx="2">
                  <c:v>15</c:v>
                </c:pt>
                <c:pt idx="3">
                  <c:v>20</c:v>
                </c:pt>
                <c:pt idx="4">
                  <c:v>25</c:v>
                </c:pt>
                <c:pt idx="5">
                  <c:v>30</c:v>
                </c:pt>
                <c:pt idx="6">
                  <c:v>35</c:v>
                </c:pt>
                <c:pt idx="7">
                  <c:v>40</c:v>
                </c:pt>
                <c:pt idx="8">
                  <c:v>45</c:v>
                </c:pt>
                <c:pt idx="9">
                  <c:v>None</c:v>
                </c:pt>
              </c:strCache>
            </c:strRef>
          </c:cat>
          <c:val>
            <c:numRef>
              <c:f>Sheet7!$E$6:$E$15</c:f>
              <c:numCache>
                <c:formatCode>General</c:formatCode>
                <c:ptCount val="10"/>
                <c:pt idx="0">
                  <c:v>27.361000000000001</c:v>
                </c:pt>
                <c:pt idx="1">
                  <c:v>29.782999999999859</c:v>
                </c:pt>
                <c:pt idx="2">
                  <c:v>214.35600000000088</c:v>
                </c:pt>
                <c:pt idx="3">
                  <c:v>711.30799999999749</c:v>
                </c:pt>
                <c:pt idx="4">
                  <c:v>459.79700000000003</c:v>
                </c:pt>
                <c:pt idx="5">
                  <c:v>172.05800000000067</c:v>
                </c:pt>
                <c:pt idx="6">
                  <c:v>66.157999999999987</c:v>
                </c:pt>
                <c:pt idx="7">
                  <c:v>24.756</c:v>
                </c:pt>
                <c:pt idx="8">
                  <c:v>9.7620000000000005</c:v>
                </c:pt>
                <c:pt idx="9">
                  <c:v>1.0529999999999931</c:v>
                </c:pt>
              </c:numCache>
            </c:numRef>
          </c:val>
        </c:ser>
        <c:axId val="66168320"/>
        <c:axId val="66170240"/>
      </c:barChart>
      <c:catAx>
        <c:axId val="66168320"/>
        <c:scaling>
          <c:orientation val="minMax"/>
        </c:scaling>
        <c:axPos val="b"/>
        <c:title>
          <c:tx>
            <c:rich>
              <a:bodyPr/>
              <a:lstStyle/>
              <a:p>
                <a:pPr>
                  <a:defRPr sz="1200"/>
                </a:pPr>
                <a:r>
                  <a:rPr lang="en-US" sz="1200"/>
                  <a:t>Stop Loss</a:t>
                </a:r>
              </a:p>
            </c:rich>
          </c:tx>
          <c:layout/>
        </c:title>
        <c:majorTickMark val="none"/>
        <c:tickLblPos val="nextTo"/>
        <c:crossAx val="66170240"/>
        <c:crosses val="autoZero"/>
        <c:auto val="1"/>
        <c:lblAlgn val="ctr"/>
        <c:lblOffset val="100"/>
      </c:catAx>
      <c:valAx>
        <c:axId val="66170240"/>
        <c:scaling>
          <c:orientation val="minMax"/>
        </c:scaling>
        <c:axPos val="l"/>
        <c:majorGridlines/>
        <c:title>
          <c:tx>
            <c:rich>
              <a:bodyPr/>
              <a:lstStyle/>
              <a:p>
                <a:pPr>
                  <a:defRPr sz="1200"/>
                </a:pPr>
                <a:r>
                  <a:rPr lang="en-US" sz="1200"/>
                  <a:t>Final TWR</a:t>
                </a:r>
              </a:p>
            </c:rich>
          </c:tx>
          <c:layout/>
        </c:title>
        <c:numFmt formatCode="General" sourceLinked="1"/>
        <c:tickLblPos val="nextTo"/>
        <c:crossAx val="66168320"/>
        <c:crosses val="autoZero"/>
        <c:crossBetween val="between"/>
      </c:valAx>
    </c:plotArea>
    <c:plotVisOnly val="1"/>
    <c:dispBlanksAs val="gap"/>
  </c:chart>
  <c:externalData r:id="rId1">
    <c:autoUpdate val="1"/>
  </c:externalData>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Sensitivity Analysis by Call</a:t>
            </a:r>
            <a:r>
              <a:rPr lang="en-US" baseline="0"/>
              <a:t> Strike</a:t>
            </a:r>
            <a:endParaRPr lang="en-US"/>
          </a:p>
        </c:rich>
      </c:tx>
      <c:layout/>
    </c:title>
    <c:plotArea>
      <c:layout/>
      <c:barChart>
        <c:barDir val="col"/>
        <c:grouping val="clustered"/>
        <c:ser>
          <c:idx val="0"/>
          <c:order val="0"/>
          <c:tx>
            <c:strRef>
              <c:f>Sheet7!$K$5</c:f>
              <c:strCache>
                <c:ptCount val="1"/>
                <c:pt idx="0">
                  <c:v>Final TWR</c:v>
                </c:pt>
              </c:strCache>
            </c:strRef>
          </c:tx>
          <c:dPt>
            <c:idx val="0"/>
            <c:spPr>
              <a:solidFill>
                <a:srgbClr val="FF0000"/>
              </a:solidFill>
            </c:spPr>
          </c:dPt>
          <c:cat>
            <c:numRef>
              <c:f>Sheet7!$J$6:$J$15</c:f>
              <c:numCache>
                <c:formatCode>General</c:formatCode>
                <c:ptCount val="10"/>
                <c:pt idx="0">
                  <c:v>5</c:v>
                </c:pt>
                <c:pt idx="1">
                  <c:v>10</c:v>
                </c:pt>
                <c:pt idx="2">
                  <c:v>15</c:v>
                </c:pt>
                <c:pt idx="3">
                  <c:v>20</c:v>
                </c:pt>
                <c:pt idx="4">
                  <c:v>25</c:v>
                </c:pt>
                <c:pt idx="5">
                  <c:v>30</c:v>
                </c:pt>
                <c:pt idx="6">
                  <c:v>35</c:v>
                </c:pt>
                <c:pt idx="7">
                  <c:v>40</c:v>
                </c:pt>
                <c:pt idx="8">
                  <c:v>45</c:v>
                </c:pt>
                <c:pt idx="9">
                  <c:v>50</c:v>
                </c:pt>
              </c:numCache>
            </c:numRef>
          </c:cat>
          <c:val>
            <c:numRef>
              <c:f>Sheet7!$K$6:$K$15</c:f>
              <c:numCache>
                <c:formatCode>General</c:formatCode>
                <c:ptCount val="10"/>
                <c:pt idx="0">
                  <c:v>711.30799999999749</c:v>
                </c:pt>
                <c:pt idx="1">
                  <c:v>547.52199999999948</c:v>
                </c:pt>
                <c:pt idx="2">
                  <c:v>527.32599999999798</c:v>
                </c:pt>
                <c:pt idx="3">
                  <c:v>435.63099999999969</c:v>
                </c:pt>
                <c:pt idx="4">
                  <c:v>357.49699999999706</c:v>
                </c:pt>
                <c:pt idx="5">
                  <c:v>285.95999999999964</c:v>
                </c:pt>
                <c:pt idx="6">
                  <c:v>224.792</c:v>
                </c:pt>
                <c:pt idx="7">
                  <c:v>179.94399999999999</c:v>
                </c:pt>
                <c:pt idx="8">
                  <c:v>149.66200000000001</c:v>
                </c:pt>
                <c:pt idx="9">
                  <c:v>98.534000000000006</c:v>
                </c:pt>
              </c:numCache>
            </c:numRef>
          </c:val>
        </c:ser>
        <c:axId val="66204416"/>
        <c:axId val="66206336"/>
      </c:barChart>
      <c:catAx>
        <c:axId val="66204416"/>
        <c:scaling>
          <c:orientation val="minMax"/>
        </c:scaling>
        <c:axPos val="b"/>
        <c:title>
          <c:tx>
            <c:rich>
              <a:bodyPr/>
              <a:lstStyle/>
              <a:p>
                <a:pPr>
                  <a:defRPr sz="1200"/>
                </a:pPr>
                <a:r>
                  <a:rPr lang="en-US" sz="1200"/>
                  <a:t>Call Strike Price</a:t>
                </a:r>
              </a:p>
            </c:rich>
          </c:tx>
          <c:layout/>
        </c:title>
        <c:numFmt formatCode="General" sourceLinked="1"/>
        <c:majorTickMark val="none"/>
        <c:tickLblPos val="nextTo"/>
        <c:crossAx val="66206336"/>
        <c:crosses val="autoZero"/>
        <c:auto val="1"/>
        <c:lblAlgn val="ctr"/>
        <c:lblOffset val="100"/>
      </c:catAx>
      <c:valAx>
        <c:axId val="66206336"/>
        <c:scaling>
          <c:orientation val="minMax"/>
        </c:scaling>
        <c:axPos val="l"/>
        <c:majorGridlines/>
        <c:title>
          <c:tx>
            <c:rich>
              <a:bodyPr/>
              <a:lstStyle/>
              <a:p>
                <a:pPr>
                  <a:defRPr sz="1200"/>
                </a:pPr>
                <a:r>
                  <a:rPr lang="en-US" sz="1200"/>
                  <a:t>Final TWR</a:t>
                </a:r>
              </a:p>
            </c:rich>
          </c:tx>
          <c:layout/>
        </c:title>
        <c:numFmt formatCode="General" sourceLinked="1"/>
        <c:tickLblPos val="nextTo"/>
        <c:crossAx val="66204416"/>
        <c:crosses val="autoZero"/>
        <c:crossBetween val="between"/>
      </c:valAx>
    </c:plotArea>
    <c:plotVisOnly val="1"/>
    <c:dispBlanksAs val="gap"/>
  </c:chart>
  <c:externalData r:id="rId1">
    <c:autoUpdate val="1"/>
  </c:externalData>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8"/>
  <c:chart>
    <c:title>
      <c:tx>
        <c:rich>
          <a:bodyPr/>
          <a:lstStyle/>
          <a:p>
            <a:pPr>
              <a:defRPr/>
            </a:pPr>
            <a:r>
              <a:rPr lang="en-US" sz="1800" b="1" i="0" u="none" strike="noStrike" baseline="0" dirty="0" smtClean="0"/>
              <a:t> Payoffs Put=1100</a:t>
            </a:r>
            <a:r>
              <a:rPr lang="en-US" sz="1800" b="1" i="0" u="none" strike="noStrike" baseline="0" dirty="0"/>
              <a:t>, </a:t>
            </a:r>
            <a:r>
              <a:rPr lang="en-US" sz="1800" b="1" i="0" u="none" strike="noStrike" baseline="0" dirty="0" smtClean="0"/>
              <a:t>call=1120</a:t>
            </a:r>
            <a:endParaRPr lang="en-US" dirty="0"/>
          </a:p>
        </c:rich>
      </c:tx>
      <c:layout>
        <c:manualLayout>
          <c:xMode val="edge"/>
          <c:yMode val="edge"/>
          <c:x val="0.31246376811594473"/>
          <c:y val="1.7857142857142856E-2"/>
        </c:manualLayout>
      </c:layout>
    </c:title>
    <c:plotArea>
      <c:layout>
        <c:manualLayout>
          <c:layoutTarget val="inner"/>
          <c:xMode val="edge"/>
          <c:yMode val="edge"/>
          <c:x val="0.11205922629236512"/>
          <c:y val="0.12523083052118494"/>
          <c:w val="0.86377770170033097"/>
          <c:h val="0.7604386951631078"/>
        </c:manualLayout>
      </c:layout>
      <c:scatterChart>
        <c:scatterStyle val="smoothMarker"/>
        <c:ser>
          <c:idx val="1"/>
          <c:order val="0"/>
          <c:tx>
            <c:strRef>
              <c:f>Sheet1!$G$1</c:f>
              <c:strCache>
                <c:ptCount val="1"/>
                <c:pt idx="0">
                  <c:v>strangle payoff+premium</c:v>
                </c:pt>
              </c:strCache>
            </c:strRef>
          </c:tx>
          <c:spPr>
            <a:ln w="88900">
              <a:solidFill>
                <a:srgbClr val="FF0000"/>
              </a:solidFill>
            </a:ln>
          </c:spPr>
          <c:marker>
            <c:symbol val="none"/>
          </c:marker>
          <c:xVal>
            <c:numRef>
              <c:f>Sheet1!$A$2:$A$69</c:f>
              <c:numCache>
                <c:formatCode>General</c:formatCode>
                <c:ptCount val="68"/>
                <c:pt idx="0">
                  <c:v>1085</c:v>
                </c:pt>
                <c:pt idx="1">
                  <c:v>1086</c:v>
                </c:pt>
                <c:pt idx="2">
                  <c:v>1087</c:v>
                </c:pt>
                <c:pt idx="3">
                  <c:v>1088</c:v>
                </c:pt>
                <c:pt idx="4">
                  <c:v>1089</c:v>
                </c:pt>
                <c:pt idx="5">
                  <c:v>1090</c:v>
                </c:pt>
                <c:pt idx="6">
                  <c:v>1091</c:v>
                </c:pt>
                <c:pt idx="7">
                  <c:v>1092</c:v>
                </c:pt>
                <c:pt idx="8">
                  <c:v>1093</c:v>
                </c:pt>
                <c:pt idx="9">
                  <c:v>1094</c:v>
                </c:pt>
                <c:pt idx="10">
                  <c:v>1095</c:v>
                </c:pt>
                <c:pt idx="11">
                  <c:v>1096</c:v>
                </c:pt>
                <c:pt idx="12">
                  <c:v>1097</c:v>
                </c:pt>
                <c:pt idx="13">
                  <c:v>1098</c:v>
                </c:pt>
                <c:pt idx="14">
                  <c:v>1099</c:v>
                </c:pt>
                <c:pt idx="15">
                  <c:v>1100</c:v>
                </c:pt>
                <c:pt idx="16">
                  <c:v>1101</c:v>
                </c:pt>
                <c:pt idx="17">
                  <c:v>1102</c:v>
                </c:pt>
                <c:pt idx="18">
                  <c:v>1103</c:v>
                </c:pt>
                <c:pt idx="19">
                  <c:v>1104</c:v>
                </c:pt>
                <c:pt idx="20">
                  <c:v>1105</c:v>
                </c:pt>
                <c:pt idx="21">
                  <c:v>1106</c:v>
                </c:pt>
                <c:pt idx="22">
                  <c:v>1107</c:v>
                </c:pt>
                <c:pt idx="23">
                  <c:v>1108</c:v>
                </c:pt>
                <c:pt idx="24">
                  <c:v>1109</c:v>
                </c:pt>
                <c:pt idx="25">
                  <c:v>1110</c:v>
                </c:pt>
                <c:pt idx="26">
                  <c:v>1111</c:v>
                </c:pt>
                <c:pt idx="27">
                  <c:v>1112</c:v>
                </c:pt>
                <c:pt idx="28">
                  <c:v>1113</c:v>
                </c:pt>
                <c:pt idx="29">
                  <c:v>1114</c:v>
                </c:pt>
                <c:pt idx="30">
                  <c:v>1115</c:v>
                </c:pt>
                <c:pt idx="31">
                  <c:v>1116</c:v>
                </c:pt>
                <c:pt idx="32">
                  <c:v>1117</c:v>
                </c:pt>
                <c:pt idx="33">
                  <c:v>1118</c:v>
                </c:pt>
                <c:pt idx="34">
                  <c:v>1119</c:v>
                </c:pt>
                <c:pt idx="35">
                  <c:v>1120</c:v>
                </c:pt>
                <c:pt idx="36">
                  <c:v>1121</c:v>
                </c:pt>
                <c:pt idx="37">
                  <c:v>1122</c:v>
                </c:pt>
                <c:pt idx="38">
                  <c:v>1123</c:v>
                </c:pt>
                <c:pt idx="39">
                  <c:v>1124</c:v>
                </c:pt>
                <c:pt idx="40">
                  <c:v>1125</c:v>
                </c:pt>
                <c:pt idx="41">
                  <c:v>1126</c:v>
                </c:pt>
                <c:pt idx="42">
                  <c:v>1127</c:v>
                </c:pt>
                <c:pt idx="43">
                  <c:v>1128</c:v>
                </c:pt>
                <c:pt idx="44">
                  <c:v>1129</c:v>
                </c:pt>
                <c:pt idx="45">
                  <c:v>1130</c:v>
                </c:pt>
                <c:pt idx="46">
                  <c:v>1131</c:v>
                </c:pt>
                <c:pt idx="47">
                  <c:v>1132</c:v>
                </c:pt>
                <c:pt idx="48">
                  <c:v>1133</c:v>
                </c:pt>
                <c:pt idx="49">
                  <c:v>1134</c:v>
                </c:pt>
                <c:pt idx="50">
                  <c:v>1135</c:v>
                </c:pt>
                <c:pt idx="51">
                  <c:v>1136</c:v>
                </c:pt>
                <c:pt idx="52">
                  <c:v>1137</c:v>
                </c:pt>
                <c:pt idx="53">
                  <c:v>1138</c:v>
                </c:pt>
                <c:pt idx="54">
                  <c:v>1139</c:v>
                </c:pt>
                <c:pt idx="55">
                  <c:v>1140</c:v>
                </c:pt>
                <c:pt idx="56">
                  <c:v>1141</c:v>
                </c:pt>
                <c:pt idx="57">
                  <c:v>1142</c:v>
                </c:pt>
                <c:pt idx="58">
                  <c:v>1143</c:v>
                </c:pt>
                <c:pt idx="59">
                  <c:v>1144</c:v>
                </c:pt>
                <c:pt idx="60">
                  <c:v>1145</c:v>
                </c:pt>
                <c:pt idx="61">
                  <c:v>1146</c:v>
                </c:pt>
                <c:pt idx="62">
                  <c:v>1147</c:v>
                </c:pt>
                <c:pt idx="63">
                  <c:v>1148</c:v>
                </c:pt>
                <c:pt idx="64">
                  <c:v>1149</c:v>
                </c:pt>
                <c:pt idx="65">
                  <c:v>1150</c:v>
                </c:pt>
                <c:pt idx="66">
                  <c:v>1151</c:v>
                </c:pt>
                <c:pt idx="67">
                  <c:v>1152</c:v>
                </c:pt>
              </c:numCache>
            </c:numRef>
          </c:xVal>
          <c:yVal>
            <c:numRef>
              <c:f>Sheet1!$G$2:$G$69</c:f>
              <c:numCache>
                <c:formatCode>General</c:formatCode>
                <c:ptCount val="68"/>
                <c:pt idx="0">
                  <c:v>74.099999999999994</c:v>
                </c:pt>
                <c:pt idx="1">
                  <c:v>75.099999999999994</c:v>
                </c:pt>
                <c:pt idx="2">
                  <c:v>76.099999999999994</c:v>
                </c:pt>
                <c:pt idx="3">
                  <c:v>77.099999999999994</c:v>
                </c:pt>
                <c:pt idx="4">
                  <c:v>78.099999999999994</c:v>
                </c:pt>
                <c:pt idx="5">
                  <c:v>79.099999999999994</c:v>
                </c:pt>
                <c:pt idx="6">
                  <c:v>80.099999999999994</c:v>
                </c:pt>
                <c:pt idx="7">
                  <c:v>81.099999999999994</c:v>
                </c:pt>
                <c:pt idx="8">
                  <c:v>82.1</c:v>
                </c:pt>
                <c:pt idx="9">
                  <c:v>83.1</c:v>
                </c:pt>
                <c:pt idx="10">
                  <c:v>84.1</c:v>
                </c:pt>
                <c:pt idx="11">
                  <c:v>85.1</c:v>
                </c:pt>
                <c:pt idx="12">
                  <c:v>86.1</c:v>
                </c:pt>
                <c:pt idx="13">
                  <c:v>87.1</c:v>
                </c:pt>
                <c:pt idx="14">
                  <c:v>88.1</c:v>
                </c:pt>
                <c:pt idx="15">
                  <c:v>89.1</c:v>
                </c:pt>
                <c:pt idx="16">
                  <c:v>89.1</c:v>
                </c:pt>
                <c:pt idx="17">
                  <c:v>89.1</c:v>
                </c:pt>
                <c:pt idx="18">
                  <c:v>89.1</c:v>
                </c:pt>
                <c:pt idx="19">
                  <c:v>89.1</c:v>
                </c:pt>
                <c:pt idx="20">
                  <c:v>89.1</c:v>
                </c:pt>
                <c:pt idx="21">
                  <c:v>89.1</c:v>
                </c:pt>
                <c:pt idx="22">
                  <c:v>89.1</c:v>
                </c:pt>
                <c:pt idx="23">
                  <c:v>89.1</c:v>
                </c:pt>
                <c:pt idx="24">
                  <c:v>89.1</c:v>
                </c:pt>
                <c:pt idx="25">
                  <c:v>89.1</c:v>
                </c:pt>
                <c:pt idx="26">
                  <c:v>89.1</c:v>
                </c:pt>
                <c:pt idx="27">
                  <c:v>89.1</c:v>
                </c:pt>
                <c:pt idx="28">
                  <c:v>89.1</c:v>
                </c:pt>
                <c:pt idx="29">
                  <c:v>89.1</c:v>
                </c:pt>
                <c:pt idx="30">
                  <c:v>89.1</c:v>
                </c:pt>
                <c:pt idx="31">
                  <c:v>89.1</c:v>
                </c:pt>
                <c:pt idx="32">
                  <c:v>89.1</c:v>
                </c:pt>
                <c:pt idx="33">
                  <c:v>89.1</c:v>
                </c:pt>
                <c:pt idx="34">
                  <c:v>89.1</c:v>
                </c:pt>
                <c:pt idx="35">
                  <c:v>89.1</c:v>
                </c:pt>
                <c:pt idx="36">
                  <c:v>88.1</c:v>
                </c:pt>
                <c:pt idx="37">
                  <c:v>87.1</c:v>
                </c:pt>
                <c:pt idx="38">
                  <c:v>86.1</c:v>
                </c:pt>
                <c:pt idx="39">
                  <c:v>85.1</c:v>
                </c:pt>
                <c:pt idx="40">
                  <c:v>84.1</c:v>
                </c:pt>
                <c:pt idx="41">
                  <c:v>83.1</c:v>
                </c:pt>
                <c:pt idx="42">
                  <c:v>82.1</c:v>
                </c:pt>
                <c:pt idx="43">
                  <c:v>81.099999999999994</c:v>
                </c:pt>
                <c:pt idx="44">
                  <c:v>80.099999999999994</c:v>
                </c:pt>
                <c:pt idx="45">
                  <c:v>79.099999999999994</c:v>
                </c:pt>
                <c:pt idx="46">
                  <c:v>78.099999999999994</c:v>
                </c:pt>
                <c:pt idx="47">
                  <c:v>77.099999999999994</c:v>
                </c:pt>
                <c:pt idx="48">
                  <c:v>76.099999999999994</c:v>
                </c:pt>
                <c:pt idx="49">
                  <c:v>75.099999999999994</c:v>
                </c:pt>
                <c:pt idx="50">
                  <c:v>74.099999999999994</c:v>
                </c:pt>
                <c:pt idx="51">
                  <c:v>73.099999999999994</c:v>
                </c:pt>
                <c:pt idx="52">
                  <c:v>72.099999999999994</c:v>
                </c:pt>
                <c:pt idx="53">
                  <c:v>71.099999999999994</c:v>
                </c:pt>
                <c:pt idx="54">
                  <c:v>70.099999999999994</c:v>
                </c:pt>
                <c:pt idx="55">
                  <c:v>69.099999999999994</c:v>
                </c:pt>
                <c:pt idx="56">
                  <c:v>68.099999999999994</c:v>
                </c:pt>
                <c:pt idx="57">
                  <c:v>67.099999999999994</c:v>
                </c:pt>
                <c:pt idx="58">
                  <c:v>66.099999999999994</c:v>
                </c:pt>
                <c:pt idx="59">
                  <c:v>65.099999999999994</c:v>
                </c:pt>
                <c:pt idx="60">
                  <c:v>64.099999999999994</c:v>
                </c:pt>
                <c:pt idx="61">
                  <c:v>63.100000000000009</c:v>
                </c:pt>
                <c:pt idx="62">
                  <c:v>62.100000000000009</c:v>
                </c:pt>
                <c:pt idx="63">
                  <c:v>61.100000000000009</c:v>
                </c:pt>
                <c:pt idx="64">
                  <c:v>60.100000000000009</c:v>
                </c:pt>
                <c:pt idx="65">
                  <c:v>59.100000000000009</c:v>
                </c:pt>
                <c:pt idx="66">
                  <c:v>58.100000000000009</c:v>
                </c:pt>
                <c:pt idx="67">
                  <c:v>57.100000000000009</c:v>
                </c:pt>
              </c:numCache>
            </c:numRef>
          </c:yVal>
          <c:smooth val="1"/>
        </c:ser>
        <c:axId val="62039936"/>
        <c:axId val="62054400"/>
      </c:scatterChart>
      <c:valAx>
        <c:axId val="62039936"/>
        <c:scaling>
          <c:orientation val="minMax"/>
        </c:scaling>
        <c:axPos val="b"/>
        <c:title>
          <c:tx>
            <c:rich>
              <a:bodyPr/>
              <a:lstStyle/>
              <a:p>
                <a:pPr>
                  <a:defRPr sz="2000"/>
                </a:pPr>
                <a:r>
                  <a:rPr lang="en-US" sz="2000" dirty="0"/>
                  <a:t>Asset Price at Expiration</a:t>
                </a:r>
              </a:p>
            </c:rich>
          </c:tx>
          <c:layout/>
        </c:title>
        <c:numFmt formatCode="General" sourceLinked="1"/>
        <c:majorTickMark val="none"/>
        <c:tickLblPos val="nextTo"/>
        <c:crossAx val="62054400"/>
        <c:crosses val="autoZero"/>
        <c:crossBetween val="midCat"/>
      </c:valAx>
      <c:valAx>
        <c:axId val="62054400"/>
        <c:scaling>
          <c:orientation val="minMax"/>
        </c:scaling>
        <c:axPos val="l"/>
        <c:majorGridlines/>
        <c:title>
          <c:tx>
            <c:rich>
              <a:bodyPr/>
              <a:lstStyle/>
              <a:p>
                <a:pPr>
                  <a:defRPr sz="2400"/>
                </a:pPr>
                <a:r>
                  <a:rPr lang="en-US" sz="2400"/>
                  <a:t>Payoff</a:t>
                </a:r>
              </a:p>
            </c:rich>
          </c:tx>
          <c:layout/>
        </c:title>
        <c:numFmt formatCode="General" sourceLinked="1"/>
        <c:majorTickMark val="none"/>
        <c:tickLblPos val="nextTo"/>
        <c:crossAx val="62039936"/>
        <c:crosses val="autoZero"/>
        <c:crossBetween val="midCat"/>
      </c:valAx>
    </c:plotArea>
    <c:plotVisOnly val="1"/>
    <c:dispBlanksAs val="gap"/>
  </c:chart>
  <c:externalData r:id="rId1">
    <c:autoUpdate val="1"/>
  </c:externalData>
</c:chartSpace>
</file>

<file path=ppt/charts/chart20.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a:t>Sensitivity Analysis by Put Strike</a:t>
            </a:r>
            <a:endParaRPr lang="en-US"/>
          </a:p>
        </c:rich>
      </c:tx>
      <c:layout>
        <c:manualLayout>
          <c:xMode val="edge"/>
          <c:yMode val="edge"/>
          <c:x val="0.14548491889333573"/>
          <c:y val="1.959055735135672E-2"/>
        </c:manualLayout>
      </c:layout>
    </c:title>
    <c:plotArea>
      <c:layout/>
      <c:barChart>
        <c:barDir val="col"/>
        <c:grouping val="clustered"/>
        <c:ser>
          <c:idx val="0"/>
          <c:order val="0"/>
          <c:tx>
            <c:strRef>
              <c:f>Sheet7!$H$5</c:f>
              <c:strCache>
                <c:ptCount val="1"/>
                <c:pt idx="0">
                  <c:v>Final TWR</c:v>
                </c:pt>
              </c:strCache>
            </c:strRef>
          </c:tx>
          <c:dPt>
            <c:idx val="2"/>
            <c:spPr>
              <a:solidFill>
                <a:srgbClr val="FF0000"/>
              </a:solidFill>
            </c:spPr>
          </c:dPt>
          <c:cat>
            <c:numRef>
              <c:f>Sheet7!$G$6:$G$15</c:f>
              <c:numCache>
                <c:formatCode>General</c:formatCode>
                <c:ptCount val="10"/>
                <c:pt idx="0">
                  <c:v>-5</c:v>
                </c:pt>
                <c:pt idx="1">
                  <c:v>-10</c:v>
                </c:pt>
                <c:pt idx="2">
                  <c:v>-15</c:v>
                </c:pt>
                <c:pt idx="3">
                  <c:v>-20</c:v>
                </c:pt>
                <c:pt idx="4">
                  <c:v>-25</c:v>
                </c:pt>
                <c:pt idx="5">
                  <c:v>-30</c:v>
                </c:pt>
                <c:pt idx="6">
                  <c:v>-35</c:v>
                </c:pt>
                <c:pt idx="7">
                  <c:v>-40</c:v>
                </c:pt>
                <c:pt idx="8">
                  <c:v>-45</c:v>
                </c:pt>
                <c:pt idx="9">
                  <c:v>-50</c:v>
                </c:pt>
              </c:numCache>
            </c:numRef>
          </c:cat>
          <c:val>
            <c:numRef>
              <c:f>Sheet7!$H$6:$H$15</c:f>
              <c:numCache>
                <c:formatCode>General</c:formatCode>
                <c:ptCount val="10"/>
                <c:pt idx="0">
                  <c:v>455.75599999999969</c:v>
                </c:pt>
                <c:pt idx="1">
                  <c:v>535.95899999999949</c:v>
                </c:pt>
                <c:pt idx="2">
                  <c:v>711.30799999999749</c:v>
                </c:pt>
                <c:pt idx="3">
                  <c:v>344.25</c:v>
                </c:pt>
                <c:pt idx="4">
                  <c:v>399.33499999999964</c:v>
                </c:pt>
                <c:pt idx="5">
                  <c:v>326.93799999999823</c:v>
                </c:pt>
                <c:pt idx="6">
                  <c:v>439.16899999999993</c:v>
                </c:pt>
                <c:pt idx="7">
                  <c:v>209.65100000000001</c:v>
                </c:pt>
                <c:pt idx="8">
                  <c:v>169.559</c:v>
                </c:pt>
                <c:pt idx="9">
                  <c:v>106.902</c:v>
                </c:pt>
              </c:numCache>
            </c:numRef>
          </c:val>
        </c:ser>
        <c:axId val="66235008"/>
        <c:axId val="66249472"/>
      </c:barChart>
      <c:catAx>
        <c:axId val="66235008"/>
        <c:scaling>
          <c:orientation val="minMax"/>
        </c:scaling>
        <c:axPos val="b"/>
        <c:title>
          <c:tx>
            <c:rich>
              <a:bodyPr/>
              <a:lstStyle/>
              <a:p>
                <a:pPr>
                  <a:defRPr sz="1200"/>
                </a:pPr>
                <a:r>
                  <a:rPr lang="en-US" sz="1200"/>
                  <a:t>Put Strike</a:t>
                </a:r>
                <a:r>
                  <a:rPr lang="en-US" sz="1200" baseline="0"/>
                  <a:t> Price</a:t>
                </a:r>
                <a:endParaRPr lang="en-US" sz="1200"/>
              </a:p>
            </c:rich>
          </c:tx>
          <c:layout/>
        </c:title>
        <c:numFmt formatCode="General" sourceLinked="1"/>
        <c:majorTickMark val="none"/>
        <c:tickLblPos val="nextTo"/>
        <c:crossAx val="66249472"/>
        <c:crosses val="autoZero"/>
        <c:auto val="1"/>
        <c:lblAlgn val="ctr"/>
        <c:lblOffset val="100"/>
      </c:catAx>
      <c:valAx>
        <c:axId val="66249472"/>
        <c:scaling>
          <c:orientation val="minMax"/>
        </c:scaling>
        <c:axPos val="l"/>
        <c:majorGridlines/>
        <c:title>
          <c:tx>
            <c:rich>
              <a:bodyPr/>
              <a:lstStyle/>
              <a:p>
                <a:pPr>
                  <a:defRPr sz="1200"/>
                </a:pPr>
                <a:r>
                  <a:rPr lang="en-US" sz="1200"/>
                  <a:t>Final TWR</a:t>
                </a:r>
              </a:p>
            </c:rich>
          </c:tx>
          <c:layout/>
        </c:title>
        <c:numFmt formatCode="General" sourceLinked="1"/>
        <c:tickLblPos val="nextTo"/>
        <c:crossAx val="66235008"/>
        <c:crosses val="autoZero"/>
        <c:crossBetween val="between"/>
      </c:valAx>
    </c:plotArea>
    <c:plotVisOnly val="1"/>
    <c:dispBlanksAs val="gap"/>
  </c:chart>
  <c:externalData r:id="rId1">
    <c:autoUpdate val="1"/>
  </c:externalData>
</c:chartSpace>
</file>

<file path=ppt/charts/chart3.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a:pPr>
            <a:r>
              <a:rPr lang="en-US" dirty="0"/>
              <a:t>Premium Prices for Put=1100</a:t>
            </a:r>
            <a:r>
              <a:rPr lang="en-US" dirty="0" smtClean="0"/>
              <a:t>, </a:t>
            </a:r>
            <a:r>
              <a:rPr lang="en-US" dirty="0"/>
              <a:t>stop </a:t>
            </a:r>
            <a:r>
              <a:rPr lang="en-US" dirty="0" smtClean="0"/>
              <a:t>loss=5</a:t>
            </a:r>
            <a:endParaRPr lang="en-US" dirty="0"/>
          </a:p>
        </c:rich>
      </c:tx>
      <c:layout/>
    </c:title>
    <c:plotArea>
      <c:layout/>
      <c:scatterChart>
        <c:scatterStyle val="lineMarker"/>
        <c:ser>
          <c:idx val="1"/>
          <c:order val="0"/>
          <c:tx>
            <c:strRef>
              <c:f>'options description chart'!$F$1</c:f>
              <c:strCache>
                <c:ptCount val="1"/>
                <c:pt idx="0">
                  <c:v>put premium</c:v>
                </c:pt>
              </c:strCache>
            </c:strRef>
          </c:tx>
          <c:spPr>
            <a:ln w="76200"/>
          </c:spPr>
          <c:marker>
            <c:symbol val="none"/>
          </c:marker>
          <c:xVal>
            <c:numRef>
              <c:f>'options description chart'!$A$2:$A$24</c:f>
              <c:numCache>
                <c:formatCode>m/d/yyyy</c:formatCode>
                <c:ptCount val="23"/>
                <c:pt idx="0">
                  <c:v>40134</c:v>
                </c:pt>
                <c:pt idx="1">
                  <c:v>40135</c:v>
                </c:pt>
                <c:pt idx="2">
                  <c:v>40136</c:v>
                </c:pt>
                <c:pt idx="3">
                  <c:v>40137</c:v>
                </c:pt>
                <c:pt idx="4">
                  <c:v>40140</c:v>
                </c:pt>
                <c:pt idx="5">
                  <c:v>40141</c:v>
                </c:pt>
                <c:pt idx="6">
                  <c:v>40142</c:v>
                </c:pt>
                <c:pt idx="7">
                  <c:v>40144</c:v>
                </c:pt>
                <c:pt idx="8">
                  <c:v>40147</c:v>
                </c:pt>
                <c:pt idx="9">
                  <c:v>40148</c:v>
                </c:pt>
                <c:pt idx="10">
                  <c:v>40149</c:v>
                </c:pt>
                <c:pt idx="11">
                  <c:v>40150</c:v>
                </c:pt>
                <c:pt idx="12">
                  <c:v>40151</c:v>
                </c:pt>
                <c:pt idx="13">
                  <c:v>40154</c:v>
                </c:pt>
                <c:pt idx="14">
                  <c:v>40155</c:v>
                </c:pt>
                <c:pt idx="15">
                  <c:v>40156</c:v>
                </c:pt>
                <c:pt idx="16">
                  <c:v>40157</c:v>
                </c:pt>
                <c:pt idx="17">
                  <c:v>40158</c:v>
                </c:pt>
                <c:pt idx="18">
                  <c:v>40161</c:v>
                </c:pt>
                <c:pt idx="19">
                  <c:v>40162</c:v>
                </c:pt>
                <c:pt idx="20">
                  <c:v>40163</c:v>
                </c:pt>
                <c:pt idx="21">
                  <c:v>40164</c:v>
                </c:pt>
                <c:pt idx="22">
                  <c:v>40165</c:v>
                </c:pt>
              </c:numCache>
            </c:numRef>
          </c:xVal>
          <c:yVal>
            <c:numRef>
              <c:f>'options description chart'!$F$2:$F$24</c:f>
              <c:numCache>
                <c:formatCode>General</c:formatCode>
                <c:ptCount val="23"/>
                <c:pt idx="0">
                  <c:v>36.6</c:v>
                </c:pt>
                <c:pt idx="1">
                  <c:v>35</c:v>
                </c:pt>
                <c:pt idx="2">
                  <c:v>41</c:v>
                </c:pt>
                <c:pt idx="3">
                  <c:v>41.7</c:v>
                </c:pt>
                <c:pt idx="4">
                  <c:v>33.1</c:v>
                </c:pt>
                <c:pt idx="5">
                  <c:v>32.4</c:v>
                </c:pt>
                <c:pt idx="6">
                  <c:v>29.7</c:v>
                </c:pt>
                <c:pt idx="7">
                  <c:v>41.9</c:v>
                </c:pt>
                <c:pt idx="8">
                  <c:v>37.800000000000004</c:v>
                </c:pt>
                <c:pt idx="9">
                  <c:v>29.1</c:v>
                </c:pt>
                <c:pt idx="10">
                  <c:v>28.6</c:v>
                </c:pt>
                <c:pt idx="11">
                  <c:v>34</c:v>
                </c:pt>
                <c:pt idx="12">
                  <c:v>27.8</c:v>
                </c:pt>
                <c:pt idx="13">
                  <c:v>29.3</c:v>
                </c:pt>
                <c:pt idx="14">
                  <c:v>36.800000000000004</c:v>
                </c:pt>
                <c:pt idx="15">
                  <c:v>32.300000000000004</c:v>
                </c:pt>
                <c:pt idx="16">
                  <c:v>28.2</c:v>
                </c:pt>
                <c:pt idx="17">
                  <c:v>24.3</c:v>
                </c:pt>
                <c:pt idx="18">
                  <c:v>20.8</c:v>
                </c:pt>
                <c:pt idx="19">
                  <c:v>22.7</c:v>
                </c:pt>
                <c:pt idx="20">
                  <c:v>20.8</c:v>
                </c:pt>
                <c:pt idx="21">
                  <c:v>26.5</c:v>
                </c:pt>
                <c:pt idx="22">
                  <c:v>23.5</c:v>
                </c:pt>
              </c:numCache>
            </c:numRef>
          </c:yVal>
        </c:ser>
        <c:ser>
          <c:idx val="3"/>
          <c:order val="1"/>
          <c:tx>
            <c:strRef>
              <c:f>'options description chart'!$H$1</c:f>
              <c:strCache>
                <c:ptCount val="1"/>
                <c:pt idx="0">
                  <c:v>put stop loss</c:v>
                </c:pt>
              </c:strCache>
            </c:strRef>
          </c:tx>
          <c:spPr>
            <a:ln w="76200"/>
          </c:spPr>
          <c:marker>
            <c:symbol val="none"/>
          </c:marker>
          <c:xVal>
            <c:numRef>
              <c:f>'options description chart'!$A$2:$A$24</c:f>
              <c:numCache>
                <c:formatCode>m/d/yyyy</c:formatCode>
                <c:ptCount val="23"/>
                <c:pt idx="0">
                  <c:v>40134</c:v>
                </c:pt>
                <c:pt idx="1">
                  <c:v>40135</c:v>
                </c:pt>
                <c:pt idx="2">
                  <c:v>40136</c:v>
                </c:pt>
                <c:pt idx="3">
                  <c:v>40137</c:v>
                </c:pt>
                <c:pt idx="4">
                  <c:v>40140</c:v>
                </c:pt>
                <c:pt idx="5">
                  <c:v>40141</c:v>
                </c:pt>
                <c:pt idx="6">
                  <c:v>40142</c:v>
                </c:pt>
                <c:pt idx="7">
                  <c:v>40144</c:v>
                </c:pt>
                <c:pt idx="8">
                  <c:v>40147</c:v>
                </c:pt>
                <c:pt idx="9">
                  <c:v>40148</c:v>
                </c:pt>
                <c:pt idx="10">
                  <c:v>40149</c:v>
                </c:pt>
                <c:pt idx="11">
                  <c:v>40150</c:v>
                </c:pt>
                <c:pt idx="12">
                  <c:v>40151</c:v>
                </c:pt>
                <c:pt idx="13">
                  <c:v>40154</c:v>
                </c:pt>
                <c:pt idx="14">
                  <c:v>40155</c:v>
                </c:pt>
                <c:pt idx="15">
                  <c:v>40156</c:v>
                </c:pt>
                <c:pt idx="16">
                  <c:v>40157</c:v>
                </c:pt>
                <c:pt idx="17">
                  <c:v>40158</c:v>
                </c:pt>
                <c:pt idx="18">
                  <c:v>40161</c:v>
                </c:pt>
                <c:pt idx="19">
                  <c:v>40162</c:v>
                </c:pt>
                <c:pt idx="20">
                  <c:v>40163</c:v>
                </c:pt>
                <c:pt idx="21">
                  <c:v>40164</c:v>
                </c:pt>
                <c:pt idx="22">
                  <c:v>40165</c:v>
                </c:pt>
              </c:numCache>
            </c:numRef>
          </c:xVal>
          <c:yVal>
            <c:numRef>
              <c:f>'options description chart'!$H$2:$H$24</c:f>
              <c:numCache>
                <c:formatCode>General</c:formatCode>
                <c:ptCount val="23"/>
                <c:pt idx="0">
                  <c:v>41.6</c:v>
                </c:pt>
                <c:pt idx="1">
                  <c:v>41.6</c:v>
                </c:pt>
                <c:pt idx="2">
                  <c:v>41.6</c:v>
                </c:pt>
                <c:pt idx="3">
                  <c:v>41.6</c:v>
                </c:pt>
                <c:pt idx="4">
                  <c:v>41.6</c:v>
                </c:pt>
                <c:pt idx="5">
                  <c:v>41.6</c:v>
                </c:pt>
                <c:pt idx="6">
                  <c:v>41.6</c:v>
                </c:pt>
                <c:pt idx="7">
                  <c:v>41.6</c:v>
                </c:pt>
                <c:pt idx="8">
                  <c:v>41.6</c:v>
                </c:pt>
                <c:pt idx="9">
                  <c:v>41.6</c:v>
                </c:pt>
                <c:pt idx="10">
                  <c:v>41.6</c:v>
                </c:pt>
                <c:pt idx="11">
                  <c:v>41.6</c:v>
                </c:pt>
                <c:pt idx="12">
                  <c:v>41.6</c:v>
                </c:pt>
                <c:pt idx="13">
                  <c:v>41.6</c:v>
                </c:pt>
                <c:pt idx="14">
                  <c:v>41.6</c:v>
                </c:pt>
                <c:pt idx="15">
                  <c:v>41.6</c:v>
                </c:pt>
                <c:pt idx="16">
                  <c:v>41.6</c:v>
                </c:pt>
                <c:pt idx="17">
                  <c:v>41.6</c:v>
                </c:pt>
                <c:pt idx="18">
                  <c:v>41.6</c:v>
                </c:pt>
                <c:pt idx="19">
                  <c:v>41.6</c:v>
                </c:pt>
                <c:pt idx="20">
                  <c:v>41.6</c:v>
                </c:pt>
                <c:pt idx="21">
                  <c:v>41.6</c:v>
                </c:pt>
                <c:pt idx="22">
                  <c:v>41.6</c:v>
                </c:pt>
              </c:numCache>
            </c:numRef>
          </c:yVal>
        </c:ser>
        <c:axId val="63171584"/>
        <c:axId val="63173760"/>
      </c:scatterChart>
      <c:valAx>
        <c:axId val="63171584"/>
        <c:scaling>
          <c:orientation val="minMax"/>
        </c:scaling>
        <c:axPos val="b"/>
        <c:title>
          <c:tx>
            <c:rich>
              <a:bodyPr/>
              <a:lstStyle/>
              <a:p>
                <a:pPr>
                  <a:defRPr/>
                </a:pPr>
                <a:r>
                  <a:rPr lang="en-US"/>
                  <a:t>Date</a:t>
                </a:r>
              </a:p>
            </c:rich>
          </c:tx>
          <c:layout/>
        </c:title>
        <c:numFmt formatCode="m/d/yyyy" sourceLinked="1"/>
        <c:majorTickMark val="none"/>
        <c:tickLblPos val="nextTo"/>
        <c:crossAx val="63173760"/>
        <c:crosses val="autoZero"/>
        <c:crossBetween val="midCat"/>
      </c:valAx>
      <c:valAx>
        <c:axId val="63173760"/>
        <c:scaling>
          <c:orientation val="minMax"/>
        </c:scaling>
        <c:axPos val="l"/>
        <c:majorGridlines/>
        <c:title>
          <c:tx>
            <c:rich>
              <a:bodyPr/>
              <a:lstStyle/>
              <a:p>
                <a:pPr>
                  <a:defRPr/>
                </a:pPr>
                <a:r>
                  <a:rPr lang="en-US"/>
                  <a:t>Premium Prices</a:t>
                </a:r>
              </a:p>
            </c:rich>
          </c:tx>
          <c:layout/>
        </c:title>
        <c:numFmt formatCode="General" sourceLinked="1"/>
        <c:majorTickMark val="none"/>
        <c:tickLblPos val="nextTo"/>
        <c:crossAx val="63171584"/>
        <c:crosses val="autoZero"/>
        <c:crossBetween val="midCat"/>
      </c:valAx>
    </c:plotArea>
    <c:legend>
      <c:legendPos val="r"/>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8"/>
  <c:chart>
    <c:title>
      <c:tx>
        <c:rich>
          <a:bodyPr/>
          <a:lstStyle/>
          <a:p>
            <a:pPr>
              <a:defRPr/>
            </a:pPr>
            <a:r>
              <a:rPr lang="en-US"/>
              <a:t>Implied</a:t>
            </a:r>
            <a:r>
              <a:rPr lang="en-US" baseline="0"/>
              <a:t> Volatility of Call Options on 12/31/09 Expiring on 1/2010</a:t>
            </a:r>
            <a:endParaRPr lang="en-US"/>
          </a:p>
        </c:rich>
      </c:tx>
      <c:layout/>
    </c:title>
    <c:plotArea>
      <c:layout/>
      <c:scatterChart>
        <c:scatterStyle val="lineMarker"/>
        <c:ser>
          <c:idx val="0"/>
          <c:order val="0"/>
          <c:spPr>
            <a:ln w="47625">
              <a:noFill/>
            </a:ln>
          </c:spPr>
          <c:marker>
            <c:symbol val="circle"/>
            <c:size val="9"/>
          </c:marker>
          <c:xVal>
            <c:numRef>
              <c:f>Sheet2!$A$1:$A$51</c:f>
              <c:numCache>
                <c:formatCode>General</c:formatCode>
                <c:ptCount val="51"/>
                <c:pt idx="1">
                  <c:v>1000</c:v>
                </c:pt>
                <c:pt idx="2">
                  <c:v>1005</c:v>
                </c:pt>
                <c:pt idx="3">
                  <c:v>1010</c:v>
                </c:pt>
                <c:pt idx="4">
                  <c:v>1015</c:v>
                </c:pt>
                <c:pt idx="5">
                  <c:v>1020</c:v>
                </c:pt>
                <c:pt idx="6">
                  <c:v>1025</c:v>
                </c:pt>
                <c:pt idx="7">
                  <c:v>1030</c:v>
                </c:pt>
                <c:pt idx="8">
                  <c:v>1035</c:v>
                </c:pt>
                <c:pt idx="9">
                  <c:v>1040</c:v>
                </c:pt>
                <c:pt idx="10">
                  <c:v>1045</c:v>
                </c:pt>
                <c:pt idx="11">
                  <c:v>1050</c:v>
                </c:pt>
                <c:pt idx="12">
                  <c:v>1055</c:v>
                </c:pt>
                <c:pt idx="13">
                  <c:v>1060</c:v>
                </c:pt>
                <c:pt idx="14">
                  <c:v>1065</c:v>
                </c:pt>
                <c:pt idx="15">
                  <c:v>1070</c:v>
                </c:pt>
                <c:pt idx="16">
                  <c:v>1075</c:v>
                </c:pt>
                <c:pt idx="17">
                  <c:v>1080</c:v>
                </c:pt>
                <c:pt idx="18">
                  <c:v>1085</c:v>
                </c:pt>
                <c:pt idx="19">
                  <c:v>1090</c:v>
                </c:pt>
                <c:pt idx="20">
                  <c:v>1095</c:v>
                </c:pt>
                <c:pt idx="21">
                  <c:v>1100</c:v>
                </c:pt>
                <c:pt idx="22">
                  <c:v>1105</c:v>
                </c:pt>
                <c:pt idx="23">
                  <c:v>1110</c:v>
                </c:pt>
                <c:pt idx="24">
                  <c:v>1115</c:v>
                </c:pt>
                <c:pt idx="25">
                  <c:v>1120</c:v>
                </c:pt>
                <c:pt idx="26">
                  <c:v>1125</c:v>
                </c:pt>
                <c:pt idx="27">
                  <c:v>1130</c:v>
                </c:pt>
                <c:pt idx="28">
                  <c:v>1135</c:v>
                </c:pt>
                <c:pt idx="29">
                  <c:v>1140</c:v>
                </c:pt>
                <c:pt idx="30">
                  <c:v>1145</c:v>
                </c:pt>
                <c:pt idx="31">
                  <c:v>1150</c:v>
                </c:pt>
                <c:pt idx="32">
                  <c:v>1155</c:v>
                </c:pt>
                <c:pt idx="33">
                  <c:v>1160</c:v>
                </c:pt>
                <c:pt idx="34">
                  <c:v>1165</c:v>
                </c:pt>
                <c:pt idx="35">
                  <c:v>1170</c:v>
                </c:pt>
                <c:pt idx="36">
                  <c:v>1175</c:v>
                </c:pt>
                <c:pt idx="37">
                  <c:v>1180</c:v>
                </c:pt>
                <c:pt idx="38">
                  <c:v>1185</c:v>
                </c:pt>
                <c:pt idx="39">
                  <c:v>1190</c:v>
                </c:pt>
                <c:pt idx="40">
                  <c:v>1195</c:v>
                </c:pt>
                <c:pt idx="41">
                  <c:v>1200</c:v>
                </c:pt>
                <c:pt idx="42">
                  <c:v>1205</c:v>
                </c:pt>
                <c:pt idx="43">
                  <c:v>1210</c:v>
                </c:pt>
                <c:pt idx="44">
                  <c:v>1215</c:v>
                </c:pt>
                <c:pt idx="45">
                  <c:v>1220</c:v>
                </c:pt>
                <c:pt idx="46">
                  <c:v>1225</c:v>
                </c:pt>
                <c:pt idx="47">
                  <c:v>1230</c:v>
                </c:pt>
                <c:pt idx="48">
                  <c:v>1240</c:v>
                </c:pt>
                <c:pt idx="49">
                  <c:v>1250</c:v>
                </c:pt>
                <c:pt idx="50">
                  <c:v>1260</c:v>
                </c:pt>
              </c:numCache>
            </c:numRef>
          </c:xVal>
          <c:yVal>
            <c:numRef>
              <c:f>Sheet2!$B$1:$B$51</c:f>
              <c:numCache>
                <c:formatCode>General</c:formatCode>
                <c:ptCount val="51"/>
                <c:pt idx="1">
                  <c:v>0.3344000000000002</c:v>
                </c:pt>
                <c:pt idx="2">
                  <c:v>0.3344000000000002</c:v>
                </c:pt>
                <c:pt idx="3">
                  <c:v>0.29780000000000012</c:v>
                </c:pt>
                <c:pt idx="4">
                  <c:v>0.29780000000000012</c:v>
                </c:pt>
                <c:pt idx="5">
                  <c:v>0.29780000000000012</c:v>
                </c:pt>
                <c:pt idx="6">
                  <c:v>0.29780000000000012</c:v>
                </c:pt>
                <c:pt idx="7">
                  <c:v>0.29780000000000012</c:v>
                </c:pt>
                <c:pt idx="8">
                  <c:v>0.26220000000000004</c:v>
                </c:pt>
                <c:pt idx="9">
                  <c:v>0.26220000000000004</c:v>
                </c:pt>
                <c:pt idx="10">
                  <c:v>0.26220000000000004</c:v>
                </c:pt>
                <c:pt idx="11">
                  <c:v>0.26220000000000004</c:v>
                </c:pt>
                <c:pt idx="12">
                  <c:v>0.26220000000000004</c:v>
                </c:pt>
                <c:pt idx="13">
                  <c:v>0.22420000000000001</c:v>
                </c:pt>
                <c:pt idx="14">
                  <c:v>0.22420000000000001</c:v>
                </c:pt>
                <c:pt idx="15">
                  <c:v>0.22420000000000001</c:v>
                </c:pt>
                <c:pt idx="16">
                  <c:v>0.22420000000000001</c:v>
                </c:pt>
                <c:pt idx="17">
                  <c:v>0.22420000000000001</c:v>
                </c:pt>
                <c:pt idx="18">
                  <c:v>0.1951</c:v>
                </c:pt>
                <c:pt idx="19">
                  <c:v>0.1951</c:v>
                </c:pt>
                <c:pt idx="20">
                  <c:v>0.1951</c:v>
                </c:pt>
                <c:pt idx="21">
                  <c:v>0.1951</c:v>
                </c:pt>
                <c:pt idx="22">
                  <c:v>0.1951</c:v>
                </c:pt>
                <c:pt idx="23">
                  <c:v>0.16969999999999999</c:v>
                </c:pt>
                <c:pt idx="24">
                  <c:v>0.16969999999999999</c:v>
                </c:pt>
                <c:pt idx="25">
                  <c:v>0.16969999999999999</c:v>
                </c:pt>
                <c:pt idx="26">
                  <c:v>0.16969999999999999</c:v>
                </c:pt>
                <c:pt idx="27">
                  <c:v>0.16969999999999999</c:v>
                </c:pt>
                <c:pt idx="28">
                  <c:v>0.15200000000000005</c:v>
                </c:pt>
                <c:pt idx="29">
                  <c:v>0.15200000000000005</c:v>
                </c:pt>
                <c:pt idx="30">
                  <c:v>0.15200000000000005</c:v>
                </c:pt>
                <c:pt idx="31">
                  <c:v>0.15200000000000005</c:v>
                </c:pt>
                <c:pt idx="32">
                  <c:v>0.15200000000000005</c:v>
                </c:pt>
                <c:pt idx="33">
                  <c:v>0.14390000000000006</c:v>
                </c:pt>
                <c:pt idx="34">
                  <c:v>0.14390000000000006</c:v>
                </c:pt>
                <c:pt idx="35">
                  <c:v>0.14390000000000006</c:v>
                </c:pt>
                <c:pt idx="36">
                  <c:v>0.14390000000000006</c:v>
                </c:pt>
                <c:pt idx="37">
                  <c:v>0.14390000000000006</c:v>
                </c:pt>
                <c:pt idx="38">
                  <c:v>0.15200000000000005</c:v>
                </c:pt>
                <c:pt idx="39">
                  <c:v>0.15200000000000005</c:v>
                </c:pt>
                <c:pt idx="40">
                  <c:v>0.15200000000000005</c:v>
                </c:pt>
                <c:pt idx="41">
                  <c:v>0.15200000000000005</c:v>
                </c:pt>
                <c:pt idx="42">
                  <c:v>0.15200000000000005</c:v>
                </c:pt>
                <c:pt idx="43">
                  <c:v>0.16950000000000001</c:v>
                </c:pt>
                <c:pt idx="44">
                  <c:v>0.16950000000000001</c:v>
                </c:pt>
                <c:pt idx="45">
                  <c:v>0.16950000000000001</c:v>
                </c:pt>
                <c:pt idx="46">
                  <c:v>0.16950000000000001</c:v>
                </c:pt>
                <c:pt idx="47">
                  <c:v>0.16950000000000001</c:v>
                </c:pt>
                <c:pt idx="48">
                  <c:v>0.19209999999999999</c:v>
                </c:pt>
                <c:pt idx="49">
                  <c:v>0.19209999999999999</c:v>
                </c:pt>
                <c:pt idx="50">
                  <c:v>0.19209999999999999</c:v>
                </c:pt>
              </c:numCache>
            </c:numRef>
          </c:yVal>
        </c:ser>
        <c:axId val="63140992"/>
        <c:axId val="62101376"/>
      </c:scatterChart>
      <c:valAx>
        <c:axId val="63140992"/>
        <c:scaling>
          <c:orientation val="minMax"/>
          <c:max val="1280"/>
          <c:min val="975"/>
        </c:scaling>
        <c:axPos val="b"/>
        <c:title>
          <c:tx>
            <c:rich>
              <a:bodyPr/>
              <a:lstStyle/>
              <a:p>
                <a:pPr>
                  <a:defRPr sz="1600"/>
                </a:pPr>
                <a:r>
                  <a:rPr lang="en-US" sz="1600"/>
                  <a:t>Strike Price</a:t>
                </a:r>
              </a:p>
            </c:rich>
          </c:tx>
          <c:layout/>
        </c:title>
        <c:numFmt formatCode="General" sourceLinked="1"/>
        <c:majorTickMark val="none"/>
        <c:tickLblPos val="nextTo"/>
        <c:crossAx val="62101376"/>
        <c:crosses val="autoZero"/>
        <c:crossBetween val="midCat"/>
      </c:valAx>
      <c:valAx>
        <c:axId val="62101376"/>
        <c:scaling>
          <c:orientation val="minMax"/>
          <c:max val="0.36000000000000026"/>
          <c:min val="0.13"/>
        </c:scaling>
        <c:axPos val="l"/>
        <c:majorGridlines/>
        <c:title>
          <c:tx>
            <c:rich>
              <a:bodyPr/>
              <a:lstStyle/>
              <a:p>
                <a:pPr>
                  <a:defRPr sz="1600"/>
                </a:pPr>
                <a:r>
                  <a:rPr lang="en-US" sz="1600"/>
                  <a:t>Implied Volatility</a:t>
                </a:r>
              </a:p>
            </c:rich>
          </c:tx>
          <c:layout/>
        </c:title>
        <c:numFmt formatCode="General" sourceLinked="1"/>
        <c:majorTickMark val="none"/>
        <c:tickLblPos val="nextTo"/>
        <c:crossAx val="63140992"/>
        <c:crosses val="autoZero"/>
        <c:crossBetween val="midCat"/>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baseline="0" dirty="0"/>
              <a:t>TWR of </a:t>
            </a:r>
            <a:r>
              <a:rPr lang="en-US" baseline="0" dirty="0" smtClean="0"/>
              <a:t>20</a:t>
            </a:r>
            <a:r>
              <a:rPr lang="en-US" baseline="30000" dirty="0" smtClean="0"/>
              <a:t>th</a:t>
            </a:r>
            <a:r>
              <a:rPr lang="en-US" baseline="0" dirty="0" smtClean="0"/>
              <a:t> trade </a:t>
            </a:r>
            <a:r>
              <a:rPr lang="en-US" baseline="0" dirty="0"/>
              <a:t>and the corresponding risks of ruin</a:t>
            </a:r>
            <a:endParaRPr lang="en-US" dirty="0"/>
          </a:p>
        </c:rich>
      </c:tx>
      <c:layout/>
    </c:title>
    <c:plotArea>
      <c:layout/>
      <c:lineChart>
        <c:grouping val="standard"/>
        <c:ser>
          <c:idx val="0"/>
          <c:order val="0"/>
          <c:tx>
            <c:v>Final outcome of V20</c:v>
          </c:tx>
          <c:cat>
            <c:numRef>
              <c:f>Sheet1!$E$1:$W$1</c:f>
              <c:numCache>
                <c:formatCode>General</c:formatCode>
                <c:ptCount val="19"/>
                <c:pt idx="0">
                  <c:v>0.1</c:v>
                </c:pt>
                <c:pt idx="1">
                  <c:v>0.15000000000000024</c:v>
                </c:pt>
                <c:pt idx="2">
                  <c:v>0.2</c:v>
                </c:pt>
                <c:pt idx="3">
                  <c:v>0.25</c:v>
                </c:pt>
                <c:pt idx="4">
                  <c:v>0.30000000000000032</c:v>
                </c:pt>
                <c:pt idx="5">
                  <c:v>0.35000000000000031</c:v>
                </c:pt>
                <c:pt idx="6">
                  <c:v>0.4</c:v>
                </c:pt>
                <c:pt idx="7">
                  <c:v>0.45</c:v>
                </c:pt>
                <c:pt idx="8">
                  <c:v>0.5</c:v>
                </c:pt>
                <c:pt idx="9">
                  <c:v>0.55000000000000004</c:v>
                </c:pt>
                <c:pt idx="10">
                  <c:v>0.60000000000000064</c:v>
                </c:pt>
                <c:pt idx="11">
                  <c:v>0.6500000000000028</c:v>
                </c:pt>
                <c:pt idx="12">
                  <c:v>0.70000000000000062</c:v>
                </c:pt>
                <c:pt idx="13">
                  <c:v>0.75000000000000244</c:v>
                </c:pt>
                <c:pt idx="14">
                  <c:v>0.8</c:v>
                </c:pt>
                <c:pt idx="15">
                  <c:v>0.85000000000000064</c:v>
                </c:pt>
                <c:pt idx="16">
                  <c:v>0.9</c:v>
                </c:pt>
                <c:pt idx="17">
                  <c:v>0.95000000000000062</c:v>
                </c:pt>
                <c:pt idx="18">
                  <c:v>1</c:v>
                </c:pt>
              </c:numCache>
            </c:numRef>
          </c:cat>
          <c:val>
            <c:numRef>
              <c:f>Sheet1!$E$24:$W$24</c:f>
              <c:numCache>
                <c:formatCode>General</c:formatCode>
                <c:ptCount val="19"/>
                <c:pt idx="0">
                  <c:v>1.0284412351987864</c:v>
                </c:pt>
                <c:pt idx="1">
                  <c:v>1.0406526806455281</c:v>
                </c:pt>
                <c:pt idx="2">
                  <c:v>1.0514498565331258</c:v>
                </c:pt>
                <c:pt idx="3">
                  <c:v>1.060781995884702</c:v>
                </c:pt>
                <c:pt idx="4">
                  <c:v>1.0686029889019557</c:v>
                </c:pt>
                <c:pt idx="5">
                  <c:v>1.0748716782244008</c:v>
                </c:pt>
                <c:pt idx="6">
                  <c:v>1.0795521350466346</c:v>
                </c:pt>
                <c:pt idx="7">
                  <c:v>1.0826139141415512</c:v>
                </c:pt>
                <c:pt idx="8">
                  <c:v>1.0840322859086795</c:v>
                </c:pt>
                <c:pt idx="9">
                  <c:v>1.0837884436494059</c:v>
                </c:pt>
                <c:pt idx="10">
                  <c:v>1.0818696843672848</c:v>
                </c:pt>
                <c:pt idx="11">
                  <c:v>1.0782695615001541</c:v>
                </c:pt>
                <c:pt idx="12">
                  <c:v>1.0729880081113381</c:v>
                </c:pt>
                <c:pt idx="13">
                  <c:v>1.0660314292004081</c:v>
                </c:pt>
                <c:pt idx="14">
                  <c:v>1.0574127619380869</c:v>
                </c:pt>
                <c:pt idx="15">
                  <c:v>1.0471515027856566</c:v>
                </c:pt>
                <c:pt idx="16">
                  <c:v>1.035273700625595</c:v>
                </c:pt>
                <c:pt idx="17">
                  <c:v>1.0218119152060758</c:v>
                </c:pt>
                <c:pt idx="18">
                  <c:v>1.00680514038802</c:v>
                </c:pt>
              </c:numCache>
            </c:numRef>
          </c:val>
        </c:ser>
        <c:marker val="1"/>
        <c:axId val="62628608"/>
        <c:axId val="62630528"/>
      </c:lineChart>
      <c:lineChart>
        <c:grouping val="standard"/>
        <c:ser>
          <c:idx val="1"/>
          <c:order val="1"/>
          <c:tx>
            <c:v>Corresponding risk of ruin</c:v>
          </c:tx>
          <c:cat>
            <c:numRef>
              <c:f>Sheet1!$E$1:$W$1</c:f>
              <c:numCache>
                <c:formatCode>General</c:formatCode>
                <c:ptCount val="19"/>
                <c:pt idx="0">
                  <c:v>0.1</c:v>
                </c:pt>
                <c:pt idx="1">
                  <c:v>0.15000000000000024</c:v>
                </c:pt>
                <c:pt idx="2">
                  <c:v>0.2</c:v>
                </c:pt>
                <c:pt idx="3">
                  <c:v>0.25</c:v>
                </c:pt>
                <c:pt idx="4">
                  <c:v>0.30000000000000032</c:v>
                </c:pt>
                <c:pt idx="5">
                  <c:v>0.35000000000000031</c:v>
                </c:pt>
                <c:pt idx="6">
                  <c:v>0.4</c:v>
                </c:pt>
                <c:pt idx="7">
                  <c:v>0.45</c:v>
                </c:pt>
                <c:pt idx="8">
                  <c:v>0.5</c:v>
                </c:pt>
                <c:pt idx="9">
                  <c:v>0.55000000000000004</c:v>
                </c:pt>
                <c:pt idx="10">
                  <c:v>0.60000000000000064</c:v>
                </c:pt>
                <c:pt idx="11">
                  <c:v>0.6500000000000028</c:v>
                </c:pt>
                <c:pt idx="12">
                  <c:v>0.70000000000000062</c:v>
                </c:pt>
                <c:pt idx="13">
                  <c:v>0.75000000000000244</c:v>
                </c:pt>
                <c:pt idx="14">
                  <c:v>0.8</c:v>
                </c:pt>
                <c:pt idx="15">
                  <c:v>0.85000000000000064</c:v>
                </c:pt>
                <c:pt idx="16">
                  <c:v>0.9</c:v>
                </c:pt>
                <c:pt idx="17">
                  <c:v>0.95000000000000062</c:v>
                </c:pt>
                <c:pt idx="18">
                  <c:v>1</c:v>
                </c:pt>
              </c:numCache>
            </c:numRef>
          </c:cat>
          <c:val>
            <c:numRef>
              <c:f>Sheet1!$E$23:$W$23</c:f>
              <c:numCache>
                <c:formatCode>General</c:formatCode>
                <c:ptCount val="19"/>
                <c:pt idx="0">
                  <c:v>1.005819309364593E-3</c:v>
                </c:pt>
                <c:pt idx="1">
                  <c:v>1.0247069261748627E-2</c:v>
                </c:pt>
                <c:pt idx="2">
                  <c:v>3.2708434597895457E-2</c:v>
                </c:pt>
                <c:pt idx="3">
                  <c:v>6.563148386020283E-2</c:v>
                </c:pt>
                <c:pt idx="4">
                  <c:v>0.10441456032905347</c:v>
                </c:pt>
                <c:pt idx="5">
                  <c:v>0.14548157714697996</c:v>
                </c:pt>
                <c:pt idx="6">
                  <c:v>0.18657519124452646</c:v>
                </c:pt>
                <c:pt idx="7">
                  <c:v>0.22641189066723708</c:v>
                </c:pt>
                <c:pt idx="8">
                  <c:v>0.26432868816628824</c:v>
                </c:pt>
                <c:pt idx="9">
                  <c:v>0.30003444103756338</c:v>
                </c:pt>
                <c:pt idx="10">
                  <c:v>0.33345277394587397</c:v>
                </c:pt>
                <c:pt idx="11">
                  <c:v>0.36462693777754157</c:v>
                </c:pt>
                <c:pt idx="12">
                  <c:v>0.3936632869146523</c:v>
                </c:pt>
                <c:pt idx="13">
                  <c:v>0.42069812019762892</c:v>
                </c:pt>
                <c:pt idx="14">
                  <c:v>0.44587850071665402</c:v>
                </c:pt>
                <c:pt idx="15">
                  <c:v>0.46935140712844436</c:v>
                </c:pt>
                <c:pt idx="16">
                  <c:v>0.49125783946969581</c:v>
                </c:pt>
                <c:pt idx="17">
                  <c:v>0.51172985919642811</c:v>
                </c:pt>
                <c:pt idx="18">
                  <c:v>0.53088935150991079</c:v>
                </c:pt>
              </c:numCache>
            </c:numRef>
          </c:val>
        </c:ser>
        <c:marker val="1"/>
        <c:axId val="62642816"/>
        <c:axId val="62640896"/>
      </c:lineChart>
      <c:catAx>
        <c:axId val="62628608"/>
        <c:scaling>
          <c:orientation val="minMax"/>
        </c:scaling>
        <c:axPos val="b"/>
        <c:title>
          <c:tx>
            <c:rich>
              <a:bodyPr/>
              <a:lstStyle/>
              <a:p>
                <a:pPr>
                  <a:defRPr sz="1600"/>
                </a:pPr>
                <a:r>
                  <a:rPr lang="en-US" sz="1600" dirty="0" smtClean="0"/>
                  <a:t>Fraction</a:t>
                </a:r>
                <a:endParaRPr lang="en-US" sz="1600" dirty="0"/>
              </a:p>
            </c:rich>
          </c:tx>
          <c:layout/>
        </c:title>
        <c:numFmt formatCode="General" sourceLinked="1"/>
        <c:tickLblPos val="nextTo"/>
        <c:crossAx val="62630528"/>
        <c:crosses val="autoZero"/>
        <c:auto val="1"/>
        <c:lblAlgn val="ctr"/>
        <c:lblOffset val="100"/>
      </c:catAx>
      <c:valAx>
        <c:axId val="62630528"/>
        <c:scaling>
          <c:orientation val="minMax"/>
        </c:scaling>
        <c:axPos val="l"/>
        <c:majorGridlines/>
        <c:title>
          <c:tx>
            <c:rich>
              <a:bodyPr rot="-5400000" vert="horz"/>
              <a:lstStyle/>
              <a:p>
                <a:pPr>
                  <a:defRPr sz="1600"/>
                </a:pPr>
                <a:r>
                  <a:rPr lang="en-US" sz="1600" dirty="0"/>
                  <a:t>TWR</a:t>
                </a:r>
                <a:r>
                  <a:rPr lang="en-US" sz="1600" baseline="0" dirty="0"/>
                  <a:t> </a:t>
                </a:r>
                <a:endParaRPr lang="en-US" sz="1600" dirty="0"/>
              </a:p>
            </c:rich>
          </c:tx>
          <c:layout/>
        </c:title>
        <c:numFmt formatCode="General" sourceLinked="1"/>
        <c:tickLblPos val="nextTo"/>
        <c:crossAx val="62628608"/>
        <c:crosses val="autoZero"/>
        <c:crossBetween val="between"/>
      </c:valAx>
      <c:valAx>
        <c:axId val="62640896"/>
        <c:scaling>
          <c:orientation val="minMax"/>
        </c:scaling>
        <c:axPos val="r"/>
        <c:title>
          <c:tx>
            <c:rich>
              <a:bodyPr rot="-5400000" vert="horz"/>
              <a:lstStyle/>
              <a:p>
                <a:pPr>
                  <a:defRPr sz="1600"/>
                </a:pPr>
                <a:r>
                  <a:rPr lang="en-US" sz="1600"/>
                  <a:t>Risk of Ruin</a:t>
                </a:r>
              </a:p>
            </c:rich>
          </c:tx>
          <c:layout/>
        </c:title>
        <c:numFmt formatCode="General" sourceLinked="1"/>
        <c:tickLblPos val="nextTo"/>
        <c:crossAx val="62642816"/>
        <c:crosses val="max"/>
        <c:crossBetween val="between"/>
      </c:valAx>
      <c:catAx>
        <c:axId val="62642816"/>
        <c:scaling>
          <c:orientation val="minMax"/>
        </c:scaling>
        <c:delete val="1"/>
        <c:axPos val="b"/>
        <c:numFmt formatCode="General" sourceLinked="1"/>
        <c:tickLblPos val="none"/>
        <c:crossAx val="62640896"/>
        <c:crosses val="autoZero"/>
        <c:auto val="1"/>
        <c:lblAlgn val="ctr"/>
        <c:lblOffset val="100"/>
      </c:catAx>
    </c:plotArea>
    <c:plotVisOnly val="1"/>
    <c:dispBlanksAs val="gap"/>
  </c:chart>
  <c:externalData r:id="rId1">
    <c:autoUpdate val="1"/>
  </c:externalData>
</c:chartSpace>
</file>

<file path=ppt/charts/chart6.xml><?xml version="1.0" encoding="utf-8"?>
<c:chartSpace xmlns:c="http://schemas.openxmlformats.org/drawingml/2006/chart" xmlns:a="http://schemas.openxmlformats.org/drawingml/2006/main" xmlns:r="http://schemas.openxmlformats.org/officeDocument/2006/relationships">
  <c:lang val="en-US"/>
  <c:style val="19"/>
  <c:chart>
    <c:autoTitleDeleted val="1"/>
    <c:plotArea>
      <c:layout/>
      <c:barChart>
        <c:barDir val="col"/>
        <c:grouping val="clustered"/>
        <c:ser>
          <c:idx val="0"/>
          <c:order val="0"/>
          <c:tx>
            <c:strRef>
              <c:f>'Stop-Loss'!$AD$2</c:f>
              <c:strCache>
                <c:ptCount val="1"/>
                <c:pt idx="0">
                  <c:v>Average Final TWR</c:v>
                </c:pt>
              </c:strCache>
            </c:strRef>
          </c:tx>
          <c:cat>
            <c:numRef>
              <c:f>'Stop-Loss'!$AC$3:$AC$36</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'Stop-Loss'!$AD$3:$AD$36</c:f>
              <c:numCache>
                <c:formatCode>General</c:formatCode>
                <c:ptCount val="34"/>
                <c:pt idx="0">
                  <c:v>15.931296000000019</c:v>
                </c:pt>
                <c:pt idx="1">
                  <c:v>16.576184000000001</c:v>
                </c:pt>
                <c:pt idx="2">
                  <c:v>3.8769449999999739</c:v>
                </c:pt>
                <c:pt idx="3">
                  <c:v>4.7640259999999746</c:v>
                </c:pt>
                <c:pt idx="4">
                  <c:v>4.6056839999999966</c:v>
                </c:pt>
                <c:pt idx="5">
                  <c:v>8.4104360000000895</c:v>
                </c:pt>
                <c:pt idx="6">
                  <c:v>5.8319180000000008</c:v>
                </c:pt>
                <c:pt idx="7">
                  <c:v>5.8205960000000045</c:v>
                </c:pt>
                <c:pt idx="8">
                  <c:v>9.7634640000000008</c:v>
                </c:pt>
                <c:pt idx="9">
                  <c:v>17.581882999999987</c:v>
                </c:pt>
                <c:pt idx="10">
                  <c:v>13.370395000000002</c:v>
                </c:pt>
                <c:pt idx="11">
                  <c:v>19.090297000000003</c:v>
                </c:pt>
                <c:pt idx="12">
                  <c:v>70.72043599999995</c:v>
                </c:pt>
                <c:pt idx="13">
                  <c:v>33.90806500000005</c:v>
                </c:pt>
                <c:pt idx="14">
                  <c:v>61.598550000000387</c:v>
                </c:pt>
                <c:pt idx="15">
                  <c:v>52.81806899999998</c:v>
                </c:pt>
                <c:pt idx="16">
                  <c:v>25.833481999999954</c:v>
                </c:pt>
                <c:pt idx="17">
                  <c:v>9.1836480000000194</c:v>
                </c:pt>
                <c:pt idx="18">
                  <c:v>23.868858000000031</c:v>
                </c:pt>
                <c:pt idx="19">
                  <c:v>23.330497999999999</c:v>
                </c:pt>
                <c:pt idx="20">
                  <c:v>7.9621900000000059</c:v>
                </c:pt>
                <c:pt idx="21">
                  <c:v>13.105903000000001</c:v>
                </c:pt>
                <c:pt idx="22">
                  <c:v>3.704847000000004</c:v>
                </c:pt>
                <c:pt idx="23">
                  <c:v>6.3897299999999921</c:v>
                </c:pt>
                <c:pt idx="24">
                  <c:v>6.1293419999999985</c:v>
                </c:pt>
                <c:pt idx="25">
                  <c:v>6.9599039999999954</c:v>
                </c:pt>
                <c:pt idx="26">
                  <c:v>5.2565659999999985</c:v>
                </c:pt>
                <c:pt idx="27">
                  <c:v>4.6165279999999855</c:v>
                </c:pt>
                <c:pt idx="28">
                  <c:v>5.4308430000000518</c:v>
                </c:pt>
                <c:pt idx="29">
                  <c:v>8.3577739999999867</c:v>
                </c:pt>
                <c:pt idx="30">
                  <c:v>4.4855270000000074</c:v>
                </c:pt>
                <c:pt idx="31">
                  <c:v>9.1305570000000014</c:v>
                </c:pt>
                <c:pt idx="32">
                  <c:v>9.9855670000000227</c:v>
                </c:pt>
                <c:pt idx="33">
                  <c:v>7.9533780000000123</c:v>
                </c:pt>
              </c:numCache>
            </c:numRef>
          </c:val>
        </c:ser>
        <c:axId val="63345408"/>
        <c:axId val="63347328"/>
      </c:barChart>
      <c:catAx>
        <c:axId val="63345408"/>
        <c:scaling>
          <c:orientation val="minMax"/>
        </c:scaling>
        <c:axPos val="b"/>
        <c:title>
          <c:tx>
            <c:rich>
              <a:bodyPr/>
              <a:lstStyle/>
              <a:p>
                <a:pPr>
                  <a:defRPr sz="1600"/>
                </a:pPr>
                <a:r>
                  <a:rPr lang="en-US" sz="1600"/>
                  <a:t>Days Before</a:t>
                </a:r>
                <a:r>
                  <a:rPr lang="en-US" sz="1600" baseline="0"/>
                  <a:t> expiration</a:t>
                </a:r>
                <a:endParaRPr lang="en-US" sz="1600"/>
              </a:p>
            </c:rich>
          </c:tx>
          <c:layout/>
        </c:title>
        <c:numFmt formatCode="General" sourceLinked="1"/>
        <c:tickLblPos val="nextTo"/>
        <c:txPr>
          <a:bodyPr/>
          <a:lstStyle/>
          <a:p>
            <a:pPr>
              <a:defRPr sz="700"/>
            </a:pPr>
            <a:endParaRPr lang="en-US"/>
          </a:p>
        </c:txPr>
        <c:crossAx val="63347328"/>
        <c:crosses val="autoZero"/>
        <c:auto val="1"/>
        <c:lblAlgn val="ctr"/>
        <c:lblOffset val="100"/>
      </c:catAx>
      <c:valAx>
        <c:axId val="63347328"/>
        <c:scaling>
          <c:orientation val="minMax"/>
        </c:scaling>
        <c:axPos val="l"/>
        <c:majorGridlines/>
        <c:title>
          <c:tx>
            <c:rich>
              <a:bodyPr rot="-5400000" vert="horz"/>
              <a:lstStyle/>
              <a:p>
                <a:pPr>
                  <a:defRPr sz="1600"/>
                </a:pPr>
                <a:r>
                  <a:rPr lang="en-US" sz="1600"/>
                  <a:t>Average final TWR</a:t>
                </a:r>
              </a:p>
            </c:rich>
          </c:tx>
          <c:layout/>
        </c:title>
        <c:numFmt formatCode="General" sourceLinked="1"/>
        <c:tickLblPos val="nextTo"/>
        <c:crossAx val="63345408"/>
        <c:crosses val="autoZero"/>
        <c:crossBetween val="between"/>
      </c:valAx>
    </c:plotArea>
    <c:plotVisOnly val="1"/>
    <c:dispBlanksAs val="gap"/>
  </c:chart>
  <c:externalData r:id="rId1">
    <c:autoUpdate val="1"/>
  </c:externalData>
</c:chartSpace>
</file>

<file path=ppt/charts/chart7.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a:t>Average Final </a:t>
            </a:r>
            <a:r>
              <a:rPr lang="en-US" dirty="0" smtClean="0"/>
              <a:t>TWR</a:t>
            </a:r>
          </a:p>
          <a:p>
            <a:pPr>
              <a:defRPr/>
            </a:pPr>
            <a:r>
              <a:rPr lang="en-US" dirty="0" smtClean="0"/>
              <a:t>  2009</a:t>
            </a:r>
            <a:endParaRPr lang="en-US" dirty="0"/>
          </a:p>
        </c:rich>
      </c:tx>
      <c:layout>
        <c:manualLayout>
          <c:xMode val="edge"/>
          <c:yMode val="edge"/>
          <c:x val="0.24993733595800546"/>
          <c:y val="1.4492753623188409E-2"/>
        </c:manualLayout>
      </c:layout>
    </c:title>
    <c:plotArea>
      <c:layout/>
      <c:barChart>
        <c:barDir val="col"/>
        <c:grouping val="clustered"/>
        <c:ser>
          <c:idx val="0"/>
          <c:order val="0"/>
          <c:tx>
            <c:strRef>
              <c:f>'2010-04-24-strangles-2009-2009'!$BC$1</c:f>
              <c:strCache>
                <c:ptCount val="1"/>
                <c:pt idx="0">
                  <c:v>Average Final TWR</c:v>
                </c:pt>
              </c:strCache>
            </c:strRef>
          </c:tx>
          <c:cat>
            <c:numRef>
              <c:f>'2010-04-24-strangles-2009-2009'!$BB$2:$BB$35</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'2010-04-24-strangles-2009-2009'!$BC$2:$BC$35</c:f>
              <c:numCache>
                <c:formatCode>General</c:formatCode>
                <c:ptCount val="34"/>
                <c:pt idx="0">
                  <c:v>3.2117438805000007</c:v>
                </c:pt>
                <c:pt idx="1">
                  <c:v>3.0265839619999992</c:v>
                </c:pt>
                <c:pt idx="2">
                  <c:v>2.3320689894999962</c:v>
                </c:pt>
                <c:pt idx="3">
                  <c:v>2.2768181399999996</c:v>
                </c:pt>
                <c:pt idx="4">
                  <c:v>2.7025421224999997</c:v>
                </c:pt>
                <c:pt idx="5">
                  <c:v>3.9059636989999982</c:v>
                </c:pt>
                <c:pt idx="6">
                  <c:v>3.4607482790000001</c:v>
                </c:pt>
                <c:pt idx="7">
                  <c:v>2.2442976219999959</c:v>
                </c:pt>
                <c:pt idx="8">
                  <c:v>2.1826716309999989</c:v>
                </c:pt>
                <c:pt idx="9">
                  <c:v>3.2408813645000012</c:v>
                </c:pt>
                <c:pt idx="10">
                  <c:v>4.0328250619999944</c:v>
                </c:pt>
                <c:pt idx="11">
                  <c:v>6.1052287020000087</c:v>
                </c:pt>
                <c:pt idx="12">
                  <c:v>5.967326026499987</c:v>
                </c:pt>
                <c:pt idx="13">
                  <c:v>6.4271825614999907</c:v>
                </c:pt>
                <c:pt idx="14">
                  <c:v>7.7202921045000066</c:v>
                </c:pt>
                <c:pt idx="15">
                  <c:v>5.6443588384999837</c:v>
                </c:pt>
                <c:pt idx="16">
                  <c:v>6.8011925280000005</c:v>
                </c:pt>
                <c:pt idx="17">
                  <c:v>5.9887106359999986</c:v>
                </c:pt>
                <c:pt idx="18">
                  <c:v>5.352163699500009</c:v>
                </c:pt>
                <c:pt idx="19">
                  <c:v>4.9943846279999873</c:v>
                </c:pt>
                <c:pt idx="20">
                  <c:v>3.8823625544999958</c:v>
                </c:pt>
                <c:pt idx="21">
                  <c:v>6.0588073114999945</c:v>
                </c:pt>
                <c:pt idx="22">
                  <c:v>4.2869248110000049</c:v>
                </c:pt>
                <c:pt idx="23">
                  <c:v>5.2677391010000054</c:v>
                </c:pt>
                <c:pt idx="24">
                  <c:v>5.4209213169999959</c:v>
                </c:pt>
                <c:pt idx="25">
                  <c:v>4.5092426209999994</c:v>
                </c:pt>
                <c:pt idx="26">
                  <c:v>3.2477096765000044</c:v>
                </c:pt>
                <c:pt idx="27">
                  <c:v>2.9169310675000042</c:v>
                </c:pt>
                <c:pt idx="28">
                  <c:v>2.6434166250000022</c:v>
                </c:pt>
                <c:pt idx="29">
                  <c:v>3.948277092999994</c:v>
                </c:pt>
                <c:pt idx="30">
                  <c:v>2.6113084889999993</c:v>
                </c:pt>
                <c:pt idx="31">
                  <c:v>1.7425219689999978</c:v>
                </c:pt>
                <c:pt idx="32">
                  <c:v>1.6488367850000012</c:v>
                </c:pt>
                <c:pt idx="33">
                  <c:v>1.7930412354999981</c:v>
                </c:pt>
              </c:numCache>
            </c:numRef>
          </c:val>
        </c:ser>
        <c:axId val="63371520"/>
        <c:axId val="65806720"/>
      </c:barChart>
      <c:catAx>
        <c:axId val="63371520"/>
        <c:scaling>
          <c:orientation val="minMax"/>
        </c:scaling>
        <c:axPos val="b"/>
        <c:title>
          <c:tx>
            <c:rich>
              <a:bodyPr/>
              <a:lstStyle/>
              <a:p>
                <a:pPr>
                  <a:defRPr/>
                </a:pPr>
                <a:r>
                  <a:rPr lang="en-US"/>
                  <a:t>Days Before Expiration</a:t>
                </a:r>
              </a:p>
            </c:rich>
          </c:tx>
          <c:layout/>
        </c:title>
        <c:numFmt formatCode="General" sourceLinked="1"/>
        <c:tickLblPos val="nextTo"/>
        <c:crossAx val="65806720"/>
        <c:crosses val="autoZero"/>
        <c:auto val="1"/>
        <c:lblAlgn val="ctr"/>
        <c:lblOffset val="100"/>
      </c:catAx>
      <c:valAx>
        <c:axId val="65806720"/>
        <c:scaling>
          <c:orientation val="minMax"/>
        </c:scaling>
        <c:axPos val="l"/>
        <c:majorGridlines/>
        <c:title>
          <c:tx>
            <c:rich>
              <a:bodyPr rot="-5400000" vert="horz"/>
              <a:lstStyle/>
              <a:p>
                <a:pPr>
                  <a:defRPr/>
                </a:pPr>
                <a:r>
                  <a:rPr lang="en-US"/>
                  <a:t>Average Final TWR</a:t>
                </a:r>
              </a:p>
            </c:rich>
          </c:tx>
          <c:layout/>
        </c:title>
        <c:numFmt formatCode="General" sourceLinked="1"/>
        <c:tickLblPos val="nextTo"/>
        <c:crossAx val="63371520"/>
        <c:crosses val="autoZero"/>
        <c:crossBetween val="between"/>
      </c:valAx>
    </c:plotArea>
    <c:plotVisOnly val="1"/>
    <c:dispBlanksAs val="gap"/>
  </c:chart>
  <c:externalData r:id="rId1">
    <c:autoUpdate val="1"/>
  </c:externalData>
</c:chartSpace>
</file>

<file path=ppt/charts/chart8.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a:t>Average Final </a:t>
            </a:r>
            <a:r>
              <a:rPr lang="en-US" dirty="0" smtClean="0"/>
              <a:t>TWR</a:t>
            </a:r>
          </a:p>
          <a:p>
            <a:pPr>
              <a:defRPr/>
            </a:pPr>
            <a:r>
              <a:rPr lang="en-US" dirty="0" smtClean="0"/>
              <a:t> </a:t>
            </a:r>
            <a:r>
              <a:rPr lang="en-US" dirty="0"/>
              <a:t>2008</a:t>
            </a:r>
          </a:p>
        </c:rich>
      </c:tx>
      <c:layout/>
    </c:title>
    <c:plotArea>
      <c:layout/>
      <c:barChart>
        <c:barDir val="col"/>
        <c:grouping val="clustered"/>
        <c:ser>
          <c:idx val="0"/>
          <c:order val="0"/>
          <c:tx>
            <c:strRef>
              <c:f>'2010-04-24-strangles-strangles-'!$BC$1</c:f>
              <c:strCache>
                <c:ptCount val="1"/>
                <c:pt idx="0">
                  <c:v>Average Final TWR</c:v>
                </c:pt>
              </c:strCache>
            </c:strRef>
          </c:tx>
          <c:cat>
            <c:numRef>
              <c:f>'2010-04-24-strangles-strangles-'!$BB$2:$BB$35</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'2010-04-24-strangles-strangles-'!$BC$2:$BC$35</c:f>
              <c:numCache>
                <c:formatCode>General</c:formatCode>
                <c:ptCount val="34"/>
                <c:pt idx="0">
                  <c:v>1.9554308789999972</c:v>
                </c:pt>
                <c:pt idx="1">
                  <c:v>3.072214266000008</c:v>
                </c:pt>
                <c:pt idx="2">
                  <c:v>1.5371368919999968</c:v>
                </c:pt>
                <c:pt idx="3">
                  <c:v>2.277838703</c:v>
                </c:pt>
                <c:pt idx="4">
                  <c:v>1.893659955500004</c:v>
                </c:pt>
                <c:pt idx="5">
                  <c:v>1.693719993000002</c:v>
                </c:pt>
                <c:pt idx="6">
                  <c:v>1.3896764449999999</c:v>
                </c:pt>
                <c:pt idx="7">
                  <c:v>2.3651687504999992</c:v>
                </c:pt>
                <c:pt idx="8">
                  <c:v>3.6249834410000052</c:v>
                </c:pt>
                <c:pt idx="9">
                  <c:v>3.6944623619999999</c:v>
                </c:pt>
                <c:pt idx="10">
                  <c:v>2.3625443375000028</c:v>
                </c:pt>
                <c:pt idx="11">
                  <c:v>2.4322078315000017</c:v>
                </c:pt>
                <c:pt idx="12">
                  <c:v>4.7424943019999892</c:v>
                </c:pt>
                <c:pt idx="13">
                  <c:v>2.793147824500001</c:v>
                </c:pt>
                <c:pt idx="14">
                  <c:v>2.5334910525000063</c:v>
                </c:pt>
                <c:pt idx="15">
                  <c:v>4.2542031370000037</c:v>
                </c:pt>
                <c:pt idx="16">
                  <c:v>2.7717766460000042</c:v>
                </c:pt>
                <c:pt idx="17">
                  <c:v>1.054637759</c:v>
                </c:pt>
                <c:pt idx="18">
                  <c:v>2.272867332999998</c:v>
                </c:pt>
                <c:pt idx="19">
                  <c:v>2.2884153770000011</c:v>
                </c:pt>
                <c:pt idx="20">
                  <c:v>1.31501237</c:v>
                </c:pt>
                <c:pt idx="21">
                  <c:v>1.5398963249999973</c:v>
                </c:pt>
                <c:pt idx="22">
                  <c:v>1.0697617389999976</c:v>
                </c:pt>
                <c:pt idx="23">
                  <c:v>1.3080184820000005</c:v>
                </c:pt>
                <c:pt idx="24">
                  <c:v>1.5316071685000021</c:v>
                </c:pt>
                <c:pt idx="25">
                  <c:v>1.5082781320000007</c:v>
                </c:pt>
                <c:pt idx="26">
                  <c:v>1.9521154874999993</c:v>
                </c:pt>
                <c:pt idx="27">
                  <c:v>1.5087132969999986</c:v>
                </c:pt>
                <c:pt idx="28">
                  <c:v>1.8292108179999984</c:v>
                </c:pt>
                <c:pt idx="29">
                  <c:v>2.1038491515000004</c:v>
                </c:pt>
                <c:pt idx="30">
                  <c:v>1.8183560964999999</c:v>
                </c:pt>
                <c:pt idx="31">
                  <c:v>3.0354380879999971</c:v>
                </c:pt>
                <c:pt idx="32">
                  <c:v>3.7102854730000003</c:v>
                </c:pt>
                <c:pt idx="33">
                  <c:v>2.7632677415000035</c:v>
                </c:pt>
              </c:numCache>
            </c:numRef>
          </c:val>
        </c:ser>
        <c:axId val="65822720"/>
        <c:axId val="65824640"/>
      </c:barChart>
      <c:catAx>
        <c:axId val="65822720"/>
        <c:scaling>
          <c:orientation val="minMax"/>
        </c:scaling>
        <c:axPos val="b"/>
        <c:title>
          <c:tx>
            <c:rich>
              <a:bodyPr/>
              <a:lstStyle/>
              <a:p>
                <a:pPr>
                  <a:defRPr/>
                </a:pPr>
                <a:r>
                  <a:rPr lang="en-US"/>
                  <a:t>Days Before Expiration</a:t>
                </a:r>
              </a:p>
            </c:rich>
          </c:tx>
          <c:layout/>
        </c:title>
        <c:numFmt formatCode="General" sourceLinked="1"/>
        <c:tickLblPos val="nextTo"/>
        <c:crossAx val="65824640"/>
        <c:crosses val="autoZero"/>
        <c:auto val="1"/>
        <c:lblAlgn val="ctr"/>
        <c:lblOffset val="100"/>
      </c:catAx>
      <c:valAx>
        <c:axId val="65824640"/>
        <c:scaling>
          <c:orientation val="minMax"/>
          <c:max val="9"/>
        </c:scaling>
        <c:axPos val="l"/>
        <c:majorGridlines/>
        <c:title>
          <c:tx>
            <c:rich>
              <a:bodyPr rot="-5400000" vert="horz"/>
              <a:lstStyle/>
              <a:p>
                <a:pPr>
                  <a:defRPr/>
                </a:pPr>
                <a:r>
                  <a:rPr lang="en-US"/>
                  <a:t>Average Final TWR</a:t>
                </a:r>
              </a:p>
            </c:rich>
          </c:tx>
          <c:layout/>
        </c:title>
        <c:numFmt formatCode="General" sourceLinked="1"/>
        <c:tickLblPos val="nextTo"/>
        <c:crossAx val="65822720"/>
        <c:crosses val="autoZero"/>
        <c:crossBetween val="between"/>
        <c:majorUnit val="1"/>
        <c:minorUnit val="0.5"/>
      </c:valAx>
    </c:plotArea>
    <c:plotVisOnly val="1"/>
    <c:dispBlanksAs val="gap"/>
  </c:chart>
  <c:externalData r:id="rId1">
    <c:autoUpdate val="1"/>
  </c:externalData>
</c:chartSpace>
</file>

<file path=ppt/charts/chart9.xml><?xml version="1.0" encoding="utf-8"?>
<c:chartSpace xmlns:c="http://schemas.openxmlformats.org/drawingml/2006/chart" xmlns:a="http://schemas.openxmlformats.org/drawingml/2006/main" xmlns:r="http://schemas.openxmlformats.org/officeDocument/2006/relationships">
  <c:lang val="en-US"/>
  <c:style val="19"/>
  <c:chart>
    <c:title>
      <c:tx>
        <c:rich>
          <a:bodyPr/>
          <a:lstStyle/>
          <a:p>
            <a:pPr>
              <a:defRPr/>
            </a:pPr>
            <a:r>
              <a:rPr lang="en-US" dirty="0"/>
              <a:t>Average Final </a:t>
            </a:r>
            <a:r>
              <a:rPr lang="en-US" dirty="0" smtClean="0"/>
              <a:t>TWR</a:t>
            </a:r>
          </a:p>
          <a:p>
            <a:pPr>
              <a:defRPr/>
            </a:pPr>
            <a:r>
              <a:rPr lang="en-US" dirty="0" smtClean="0"/>
              <a:t> </a:t>
            </a:r>
            <a:r>
              <a:rPr lang="en-US" dirty="0"/>
              <a:t>2007</a:t>
            </a:r>
          </a:p>
        </c:rich>
      </c:tx>
      <c:layout/>
    </c:title>
    <c:plotArea>
      <c:layout/>
      <c:barChart>
        <c:barDir val="col"/>
        <c:grouping val="clustered"/>
        <c:ser>
          <c:idx val="0"/>
          <c:order val="0"/>
          <c:tx>
            <c:strRef>
              <c:f>'2010-04-24-strangles-2007-2007'!$BC$1</c:f>
              <c:strCache>
                <c:ptCount val="1"/>
                <c:pt idx="0">
                  <c:v>Average Final TWR</c:v>
                </c:pt>
              </c:strCache>
            </c:strRef>
          </c:tx>
          <c:cat>
            <c:numRef>
              <c:f>'2010-04-24-strangles-2007-2007'!$BB$2:$BB$35</c:f>
              <c:numCache>
                <c:formatCode>General</c:formatCode>
                <c:ptCount val="34"/>
                <c:pt idx="0">
                  <c:v>60</c:v>
                </c:pt>
                <c:pt idx="1">
                  <c:v>59</c:v>
                </c:pt>
                <c:pt idx="2">
                  <c:v>58</c:v>
                </c:pt>
                <c:pt idx="3">
                  <c:v>57</c:v>
                </c:pt>
                <c:pt idx="4">
                  <c:v>56</c:v>
                </c:pt>
                <c:pt idx="5">
                  <c:v>53</c:v>
                </c:pt>
                <c:pt idx="6">
                  <c:v>52</c:v>
                </c:pt>
                <c:pt idx="7">
                  <c:v>51</c:v>
                </c:pt>
                <c:pt idx="8">
                  <c:v>50</c:v>
                </c:pt>
                <c:pt idx="9">
                  <c:v>49</c:v>
                </c:pt>
                <c:pt idx="10">
                  <c:v>46</c:v>
                </c:pt>
                <c:pt idx="11">
                  <c:v>45</c:v>
                </c:pt>
                <c:pt idx="12">
                  <c:v>44</c:v>
                </c:pt>
                <c:pt idx="13">
                  <c:v>43</c:v>
                </c:pt>
                <c:pt idx="14">
                  <c:v>42</c:v>
                </c:pt>
                <c:pt idx="15">
                  <c:v>39</c:v>
                </c:pt>
                <c:pt idx="16">
                  <c:v>38</c:v>
                </c:pt>
                <c:pt idx="17">
                  <c:v>37</c:v>
                </c:pt>
                <c:pt idx="18">
                  <c:v>36</c:v>
                </c:pt>
                <c:pt idx="19">
                  <c:v>35</c:v>
                </c:pt>
                <c:pt idx="20">
                  <c:v>32</c:v>
                </c:pt>
                <c:pt idx="21">
                  <c:v>31</c:v>
                </c:pt>
                <c:pt idx="22">
                  <c:v>30</c:v>
                </c:pt>
                <c:pt idx="23">
                  <c:v>29</c:v>
                </c:pt>
                <c:pt idx="24">
                  <c:v>28</c:v>
                </c:pt>
                <c:pt idx="25">
                  <c:v>25</c:v>
                </c:pt>
                <c:pt idx="26">
                  <c:v>24</c:v>
                </c:pt>
                <c:pt idx="27">
                  <c:v>23</c:v>
                </c:pt>
                <c:pt idx="28">
                  <c:v>22</c:v>
                </c:pt>
                <c:pt idx="29">
                  <c:v>21</c:v>
                </c:pt>
                <c:pt idx="30">
                  <c:v>18</c:v>
                </c:pt>
                <c:pt idx="31">
                  <c:v>17</c:v>
                </c:pt>
                <c:pt idx="32">
                  <c:v>16</c:v>
                </c:pt>
                <c:pt idx="33">
                  <c:v>15</c:v>
                </c:pt>
              </c:numCache>
            </c:numRef>
          </c:cat>
          <c:val>
            <c:numRef>
              <c:f>'2010-04-24-strangles-2007-2007'!$BC$2:$BC$35</c:f>
              <c:numCache>
                <c:formatCode>General</c:formatCode>
                <c:ptCount val="34"/>
                <c:pt idx="0">
                  <c:v>3.6543306615000053</c:v>
                </c:pt>
                <c:pt idx="1">
                  <c:v>2.3904848814999982</c:v>
                </c:pt>
                <c:pt idx="2">
                  <c:v>2.0304177555000007</c:v>
                </c:pt>
                <c:pt idx="3">
                  <c:v>1.786826503999992</c:v>
                </c:pt>
                <c:pt idx="4">
                  <c:v>1.9003012839999924</c:v>
                </c:pt>
                <c:pt idx="5">
                  <c:v>1.7327416354999954</c:v>
                </c:pt>
                <c:pt idx="6">
                  <c:v>1.8199836144999906</c:v>
                </c:pt>
                <c:pt idx="7">
                  <c:v>1.4819665499999928</c:v>
                </c:pt>
                <c:pt idx="8">
                  <c:v>1.7469085974999912</c:v>
                </c:pt>
                <c:pt idx="9">
                  <c:v>1.9285583974999978</c:v>
                </c:pt>
                <c:pt idx="10">
                  <c:v>1.6091264589999918</c:v>
                </c:pt>
                <c:pt idx="11">
                  <c:v>1.3324713239999948</c:v>
                </c:pt>
                <c:pt idx="12">
                  <c:v>2.3524113644999938</c:v>
                </c:pt>
                <c:pt idx="13">
                  <c:v>1.6635535594999948</c:v>
                </c:pt>
                <c:pt idx="14">
                  <c:v>2.0234535654999952</c:v>
                </c:pt>
                <c:pt idx="15">
                  <c:v>1.6261367279999959</c:v>
                </c:pt>
                <c:pt idx="16">
                  <c:v>1.4105926034999949</c:v>
                </c:pt>
                <c:pt idx="17">
                  <c:v>1.7273841714999958</c:v>
                </c:pt>
                <c:pt idx="18">
                  <c:v>1.8668294439999977</c:v>
                </c:pt>
                <c:pt idx="19">
                  <c:v>1.9006184819999965</c:v>
                </c:pt>
                <c:pt idx="20">
                  <c:v>1.611112009999996</c:v>
                </c:pt>
                <c:pt idx="21">
                  <c:v>1.6361588034999961</c:v>
                </c:pt>
                <c:pt idx="22">
                  <c:v>1.6166032379999966</c:v>
                </c:pt>
                <c:pt idx="23">
                  <c:v>1.308671408999996</c:v>
                </c:pt>
                <c:pt idx="24">
                  <c:v>1.5299227919999943</c:v>
                </c:pt>
                <c:pt idx="25">
                  <c:v>1.2777005629999938</c:v>
                </c:pt>
                <c:pt idx="26">
                  <c:v>1.2699029689999979</c:v>
                </c:pt>
                <c:pt idx="27">
                  <c:v>1.3935716954999928</c:v>
                </c:pt>
                <c:pt idx="28">
                  <c:v>1.6298518864999958</c:v>
                </c:pt>
                <c:pt idx="29">
                  <c:v>1.6224282769999954</c:v>
                </c:pt>
                <c:pt idx="30">
                  <c:v>1.1417303610000002</c:v>
                </c:pt>
                <c:pt idx="31">
                  <c:v>1.8904128384999923</c:v>
                </c:pt>
                <c:pt idx="32">
                  <c:v>1.622922057499991</c:v>
                </c:pt>
                <c:pt idx="33">
                  <c:v>1.9755567344999949</c:v>
                </c:pt>
              </c:numCache>
            </c:numRef>
          </c:val>
        </c:ser>
        <c:axId val="65857408"/>
        <c:axId val="65732608"/>
      </c:barChart>
      <c:catAx>
        <c:axId val="65857408"/>
        <c:scaling>
          <c:orientation val="minMax"/>
        </c:scaling>
        <c:axPos val="b"/>
        <c:title>
          <c:tx>
            <c:rich>
              <a:bodyPr/>
              <a:lstStyle/>
              <a:p>
                <a:pPr>
                  <a:defRPr/>
                </a:pPr>
                <a:r>
                  <a:rPr lang="en-US"/>
                  <a:t>Days Before Expiration</a:t>
                </a:r>
              </a:p>
            </c:rich>
          </c:tx>
          <c:layout/>
        </c:title>
        <c:numFmt formatCode="General" sourceLinked="1"/>
        <c:tickLblPos val="nextTo"/>
        <c:crossAx val="65732608"/>
        <c:crosses val="autoZero"/>
        <c:auto val="1"/>
        <c:lblAlgn val="ctr"/>
        <c:lblOffset val="100"/>
      </c:catAx>
      <c:valAx>
        <c:axId val="65732608"/>
        <c:scaling>
          <c:orientation val="minMax"/>
          <c:max val="9"/>
        </c:scaling>
        <c:axPos val="l"/>
        <c:majorGridlines/>
        <c:title>
          <c:tx>
            <c:rich>
              <a:bodyPr rot="-5400000" vert="horz"/>
              <a:lstStyle/>
              <a:p>
                <a:pPr>
                  <a:defRPr/>
                </a:pPr>
                <a:r>
                  <a:rPr lang="en-US"/>
                  <a:t>Average Final TWR</a:t>
                </a:r>
              </a:p>
            </c:rich>
          </c:tx>
          <c:layout/>
        </c:title>
        <c:numFmt formatCode="General" sourceLinked="1"/>
        <c:tickLblPos val="nextTo"/>
        <c:crossAx val="65857408"/>
        <c:crosses val="autoZero"/>
        <c:crossBetween val="between"/>
        <c:majorUnit val="1"/>
        <c:minorUnit val="0.5"/>
      </c:valAx>
    </c:plotArea>
    <c:plotVisOnly val="1"/>
    <c:dispBlanksAs val="gap"/>
  </c:chart>
  <c:externalData r:id="rId1">
    <c:autoUpdate val="1"/>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50909B-1720-40C8-9C48-48B34E429F74}" type="doc">
      <dgm:prSet loTypeId="urn:microsoft.com/office/officeart/2005/8/layout/lProcess1" loCatId="process" qsTypeId="urn:microsoft.com/office/officeart/2005/8/quickstyle/3d1" qsCatId="3D" csTypeId="urn:microsoft.com/office/officeart/2005/8/colors/accent1_2" csCatId="accent1" phldr="1"/>
      <dgm:spPr/>
      <dgm:t>
        <a:bodyPr/>
        <a:lstStyle/>
        <a:p>
          <a:endParaRPr lang="en-US"/>
        </a:p>
      </dgm:t>
    </dgm:pt>
    <dgm:pt modelId="{451484BE-80BB-4B93-8205-6CFA8AE90AFE}">
      <dgm:prSet phldrT="[Text]"/>
      <dgm:spPr/>
      <dgm:t>
        <a:bodyPr/>
        <a:lstStyle/>
        <a:p>
          <a:r>
            <a:rPr lang="en-US" dirty="0" smtClean="0"/>
            <a:t>Initialization</a:t>
          </a:r>
          <a:endParaRPr lang="en-US" dirty="0"/>
        </a:p>
      </dgm:t>
    </dgm:pt>
    <dgm:pt modelId="{BF563511-C2CC-4AD5-96D2-05D692456AEF}" type="parTrans" cxnId="{E704C6C9-2272-4230-BEFB-63B4521517E7}">
      <dgm:prSet/>
      <dgm:spPr/>
      <dgm:t>
        <a:bodyPr/>
        <a:lstStyle/>
        <a:p>
          <a:endParaRPr lang="en-US"/>
        </a:p>
      </dgm:t>
    </dgm:pt>
    <dgm:pt modelId="{9DE2D3F6-03FF-48AA-AE4D-0CC4BB3DC18B}" type="sibTrans" cxnId="{E704C6C9-2272-4230-BEFB-63B4521517E7}">
      <dgm:prSet/>
      <dgm:spPr/>
      <dgm:t>
        <a:bodyPr/>
        <a:lstStyle/>
        <a:p>
          <a:endParaRPr lang="en-US"/>
        </a:p>
      </dgm:t>
    </dgm:pt>
    <dgm:pt modelId="{B56DCEB0-2643-4B5D-8960-BE3C38FCDE5E}">
      <dgm:prSet phldrT="[Text]"/>
      <dgm:spPr/>
      <dgm:t>
        <a:bodyPr/>
        <a:lstStyle/>
        <a:p>
          <a:r>
            <a:rPr lang="en-US" dirty="0" smtClean="0"/>
            <a:t>Evaluate all strategies and fraction</a:t>
          </a:r>
          <a:r>
            <a:rPr lang="en-US" i="0" dirty="0" smtClean="0"/>
            <a:t>s</a:t>
          </a:r>
          <a:endParaRPr lang="en-US" dirty="0"/>
        </a:p>
      </dgm:t>
    </dgm:pt>
    <dgm:pt modelId="{BAE56309-892F-4F9F-A493-EB98F06DE0F1}" type="parTrans" cxnId="{A2E7B3CD-3A83-4E10-B415-4C2A03E983B6}">
      <dgm:prSet/>
      <dgm:spPr/>
      <dgm:t>
        <a:bodyPr/>
        <a:lstStyle/>
        <a:p>
          <a:endParaRPr lang="en-US"/>
        </a:p>
      </dgm:t>
    </dgm:pt>
    <dgm:pt modelId="{299445E1-D155-4731-8AD6-5D24ECECFF3C}" type="sibTrans" cxnId="{A2E7B3CD-3A83-4E10-B415-4C2A03E983B6}">
      <dgm:prSet/>
      <dgm:spPr/>
      <dgm:t>
        <a:bodyPr/>
        <a:lstStyle/>
        <a:p>
          <a:endParaRPr lang="en-US"/>
        </a:p>
      </dgm:t>
    </dgm:pt>
    <dgm:pt modelId="{886CF8C3-7C54-43ED-B6D7-5CEEE97BF5B4}">
      <dgm:prSet phldrT="[Text]"/>
      <dgm:spPr/>
      <dgm:t>
        <a:bodyPr/>
        <a:lstStyle/>
        <a:p>
          <a:r>
            <a:rPr lang="en-US" dirty="0" smtClean="0"/>
            <a:t>Calculate the investment amount for next trade</a:t>
          </a:r>
          <a:endParaRPr lang="en-US" dirty="0"/>
        </a:p>
      </dgm:t>
    </dgm:pt>
    <dgm:pt modelId="{2D08C338-FD11-478C-9CAC-6FFA0EBE1385}" type="parTrans" cxnId="{45FC9050-536D-4DD4-A0BD-A9DB52D7F290}">
      <dgm:prSet/>
      <dgm:spPr/>
      <dgm:t>
        <a:bodyPr/>
        <a:lstStyle/>
        <a:p>
          <a:endParaRPr lang="en-US"/>
        </a:p>
      </dgm:t>
    </dgm:pt>
    <dgm:pt modelId="{3A2E7141-36B5-46B6-8707-426FB2A289D7}" type="sibTrans" cxnId="{45FC9050-536D-4DD4-A0BD-A9DB52D7F290}">
      <dgm:prSet/>
      <dgm:spPr/>
      <dgm:t>
        <a:bodyPr/>
        <a:lstStyle/>
        <a:p>
          <a:endParaRPr lang="en-US"/>
        </a:p>
      </dgm:t>
    </dgm:pt>
    <dgm:pt modelId="{650C2EEB-5023-4A25-BC2E-07F6DDE83064}">
      <dgm:prSet/>
      <dgm:spPr/>
      <dgm:t>
        <a:bodyPr/>
        <a:lstStyle/>
        <a:p>
          <a:r>
            <a:rPr lang="en-US" dirty="0" smtClean="0"/>
            <a:t>Decide the number of contracts</a:t>
          </a:r>
          <a:endParaRPr lang="en-US" dirty="0"/>
        </a:p>
      </dgm:t>
    </dgm:pt>
    <dgm:pt modelId="{A4EB13AD-1200-4325-BC0A-B12DD481F482}" type="parTrans" cxnId="{8F4DC490-FAFB-49AC-B1C2-AFCE1E63948E}">
      <dgm:prSet/>
      <dgm:spPr/>
      <dgm:t>
        <a:bodyPr/>
        <a:lstStyle/>
        <a:p>
          <a:endParaRPr lang="en-US"/>
        </a:p>
      </dgm:t>
    </dgm:pt>
    <dgm:pt modelId="{F7850201-C987-45CA-99BD-5D78FB8181B3}" type="sibTrans" cxnId="{8F4DC490-FAFB-49AC-B1C2-AFCE1E63948E}">
      <dgm:prSet/>
      <dgm:spPr/>
      <dgm:t>
        <a:bodyPr/>
        <a:lstStyle/>
        <a:p>
          <a:endParaRPr lang="en-US"/>
        </a:p>
      </dgm:t>
    </dgm:pt>
    <dgm:pt modelId="{7C4CF81E-EAC3-4B70-A5DB-AB2B9A8AB22C}">
      <dgm:prSet phldrT="[Text]"/>
      <dgm:spPr/>
      <dgm:t>
        <a:bodyPr/>
        <a:lstStyle/>
        <a:p>
          <a:r>
            <a:rPr lang="en-US" dirty="0" smtClean="0"/>
            <a:t>Select the best TWR and the corresponding fraction</a:t>
          </a:r>
          <a:r>
            <a:rPr lang="en-US" i="1" dirty="0" smtClean="0"/>
            <a:t> </a:t>
          </a:r>
          <a:r>
            <a:rPr lang="en-US" dirty="0" smtClean="0"/>
            <a:t>in the array</a:t>
          </a:r>
          <a:endParaRPr lang="en-US" dirty="0"/>
        </a:p>
      </dgm:t>
    </dgm:pt>
    <dgm:pt modelId="{DDD5B042-AEBD-420E-844B-B96BC02913A0}" type="parTrans" cxnId="{C2AB4076-5812-44E3-82AB-23155162E17E}">
      <dgm:prSet/>
      <dgm:spPr/>
      <dgm:t>
        <a:bodyPr/>
        <a:lstStyle/>
        <a:p>
          <a:endParaRPr lang="en-US"/>
        </a:p>
      </dgm:t>
    </dgm:pt>
    <dgm:pt modelId="{31132C62-7EA3-4472-884E-7F99F6D04B02}" type="sibTrans" cxnId="{C2AB4076-5812-44E3-82AB-23155162E17E}">
      <dgm:prSet/>
      <dgm:spPr/>
      <dgm:t>
        <a:bodyPr/>
        <a:lstStyle/>
        <a:p>
          <a:endParaRPr lang="en-US"/>
        </a:p>
      </dgm:t>
    </dgm:pt>
    <dgm:pt modelId="{4DE8BE33-6311-4D5D-8B40-FFEE0DF86479}">
      <dgm:prSet phldrT="[Text]"/>
      <dgm:spPr/>
      <dgm:t>
        <a:bodyPr/>
        <a:lstStyle/>
        <a:p>
          <a:r>
            <a:rPr lang="en-US" dirty="0" smtClean="0"/>
            <a:t>Decide the investment amount</a:t>
          </a:r>
          <a:endParaRPr lang="en-US" dirty="0"/>
        </a:p>
      </dgm:t>
    </dgm:pt>
    <dgm:pt modelId="{40D2ED09-375A-4E61-B214-D7972D062CCA}" type="parTrans" cxnId="{449B3A84-131A-4B12-9F90-83BA0DBC53C4}">
      <dgm:prSet/>
      <dgm:spPr/>
      <dgm:t>
        <a:bodyPr/>
        <a:lstStyle/>
        <a:p>
          <a:endParaRPr lang="en-US"/>
        </a:p>
      </dgm:t>
    </dgm:pt>
    <dgm:pt modelId="{88EA35FD-5656-43CA-8911-3A158769EF26}" type="sibTrans" cxnId="{449B3A84-131A-4B12-9F90-83BA0DBC53C4}">
      <dgm:prSet/>
      <dgm:spPr/>
      <dgm:t>
        <a:bodyPr/>
        <a:lstStyle/>
        <a:p>
          <a:endParaRPr lang="en-US"/>
        </a:p>
      </dgm:t>
    </dgm:pt>
    <dgm:pt modelId="{3D64F182-C94A-41AF-BDBB-95AC7003C8DE}" type="pres">
      <dgm:prSet presAssocID="{0150909B-1720-40C8-9C48-48B34E429F74}" presName="Name0" presStyleCnt="0">
        <dgm:presLayoutVars>
          <dgm:dir/>
          <dgm:animLvl val="lvl"/>
          <dgm:resizeHandles val="exact"/>
        </dgm:presLayoutVars>
      </dgm:prSet>
      <dgm:spPr/>
      <dgm:t>
        <a:bodyPr/>
        <a:lstStyle/>
        <a:p>
          <a:endParaRPr lang="en-US"/>
        </a:p>
      </dgm:t>
    </dgm:pt>
    <dgm:pt modelId="{82049935-7EEC-409E-B4AB-F341284E2DA6}" type="pres">
      <dgm:prSet presAssocID="{451484BE-80BB-4B93-8205-6CFA8AE90AFE}" presName="vertFlow" presStyleCnt="0"/>
      <dgm:spPr/>
      <dgm:t>
        <a:bodyPr/>
        <a:lstStyle/>
        <a:p>
          <a:endParaRPr lang="en-US"/>
        </a:p>
      </dgm:t>
    </dgm:pt>
    <dgm:pt modelId="{090BAAAE-D5E5-4FC8-A9D3-85B78D8EA2E5}" type="pres">
      <dgm:prSet presAssocID="{451484BE-80BB-4B93-8205-6CFA8AE90AFE}" presName="header" presStyleLbl="node1" presStyleIdx="0" presStyleCnt="3" custScaleX="67530" custScaleY="216553"/>
      <dgm:spPr/>
      <dgm:t>
        <a:bodyPr/>
        <a:lstStyle/>
        <a:p>
          <a:endParaRPr lang="en-US"/>
        </a:p>
      </dgm:t>
    </dgm:pt>
    <dgm:pt modelId="{A4CD83EA-C46C-4D15-ADC2-5E4D57827CFF}" type="pres">
      <dgm:prSet presAssocID="{451484BE-80BB-4B93-8205-6CFA8AE90AFE}" presName="hSp" presStyleCnt="0"/>
      <dgm:spPr/>
      <dgm:t>
        <a:bodyPr/>
        <a:lstStyle/>
        <a:p>
          <a:endParaRPr lang="en-US"/>
        </a:p>
      </dgm:t>
    </dgm:pt>
    <dgm:pt modelId="{CCAF386A-D15C-4E68-9DD5-6C8C89881B19}" type="pres">
      <dgm:prSet presAssocID="{B56DCEB0-2643-4B5D-8960-BE3C38FCDE5E}" presName="vertFlow" presStyleCnt="0"/>
      <dgm:spPr/>
      <dgm:t>
        <a:bodyPr/>
        <a:lstStyle/>
        <a:p>
          <a:endParaRPr lang="en-US"/>
        </a:p>
      </dgm:t>
    </dgm:pt>
    <dgm:pt modelId="{D10BC0CD-A72A-4E82-937F-12E51F63585C}" type="pres">
      <dgm:prSet presAssocID="{B56DCEB0-2643-4B5D-8960-BE3C38FCDE5E}" presName="header" presStyleLbl="node1" presStyleIdx="1" presStyleCnt="3" custScaleX="82006" custScaleY="217950"/>
      <dgm:spPr/>
      <dgm:t>
        <a:bodyPr/>
        <a:lstStyle/>
        <a:p>
          <a:endParaRPr lang="en-US"/>
        </a:p>
      </dgm:t>
    </dgm:pt>
    <dgm:pt modelId="{3E31D82D-1B9B-4522-8970-73A3A25620E1}" type="pres">
      <dgm:prSet presAssocID="{40D2ED09-375A-4E61-B214-D7972D062CCA}" presName="parTrans" presStyleLbl="sibTrans2D1" presStyleIdx="0" presStyleCnt="3"/>
      <dgm:spPr/>
      <dgm:t>
        <a:bodyPr/>
        <a:lstStyle/>
        <a:p>
          <a:endParaRPr lang="en-US"/>
        </a:p>
      </dgm:t>
    </dgm:pt>
    <dgm:pt modelId="{1852255D-F654-4C24-8103-0F0F4B5996E9}" type="pres">
      <dgm:prSet presAssocID="{4DE8BE33-6311-4D5D-8B40-FFEE0DF86479}" presName="child" presStyleLbl="alignAccFollowNode1" presStyleIdx="0" presStyleCnt="3">
        <dgm:presLayoutVars>
          <dgm:chMax val="0"/>
          <dgm:bulletEnabled val="1"/>
        </dgm:presLayoutVars>
      </dgm:prSet>
      <dgm:spPr/>
      <dgm:t>
        <a:bodyPr/>
        <a:lstStyle/>
        <a:p>
          <a:endParaRPr lang="en-US"/>
        </a:p>
      </dgm:t>
    </dgm:pt>
    <dgm:pt modelId="{0D57DEC8-523A-4DE7-A73D-72025E1C6AB9}" type="pres">
      <dgm:prSet presAssocID="{88EA35FD-5656-43CA-8911-3A158769EF26}" presName="sibTrans" presStyleLbl="sibTrans2D1" presStyleIdx="1" presStyleCnt="3"/>
      <dgm:spPr/>
      <dgm:t>
        <a:bodyPr/>
        <a:lstStyle/>
        <a:p>
          <a:endParaRPr lang="en-US"/>
        </a:p>
      </dgm:t>
    </dgm:pt>
    <dgm:pt modelId="{4684BA06-2D00-4523-AD01-3E4EEB3DCA2D}" type="pres">
      <dgm:prSet presAssocID="{650C2EEB-5023-4A25-BC2E-07F6DDE83064}" presName="child" presStyleLbl="alignAccFollowNode1" presStyleIdx="1" presStyleCnt="3">
        <dgm:presLayoutVars>
          <dgm:chMax val="0"/>
          <dgm:bulletEnabled val="1"/>
        </dgm:presLayoutVars>
      </dgm:prSet>
      <dgm:spPr/>
      <dgm:t>
        <a:bodyPr/>
        <a:lstStyle/>
        <a:p>
          <a:endParaRPr lang="en-US"/>
        </a:p>
      </dgm:t>
    </dgm:pt>
    <dgm:pt modelId="{DAD9B829-9E9F-4869-8B57-79B63E4E63C5}" type="pres">
      <dgm:prSet presAssocID="{F7850201-C987-45CA-99BD-5D78FB8181B3}" presName="sibTrans" presStyleLbl="sibTrans2D1" presStyleIdx="2" presStyleCnt="3"/>
      <dgm:spPr/>
      <dgm:t>
        <a:bodyPr/>
        <a:lstStyle/>
        <a:p>
          <a:endParaRPr lang="en-US"/>
        </a:p>
      </dgm:t>
    </dgm:pt>
    <dgm:pt modelId="{D94EB000-C682-41A9-8A5E-8C069AA64A51}" type="pres">
      <dgm:prSet presAssocID="{886CF8C3-7C54-43ED-B6D7-5CEEE97BF5B4}" presName="child" presStyleLbl="alignAccFollowNode1" presStyleIdx="2" presStyleCnt="3">
        <dgm:presLayoutVars>
          <dgm:chMax val="0"/>
          <dgm:bulletEnabled val="1"/>
        </dgm:presLayoutVars>
      </dgm:prSet>
      <dgm:spPr/>
      <dgm:t>
        <a:bodyPr/>
        <a:lstStyle/>
        <a:p>
          <a:endParaRPr lang="en-US"/>
        </a:p>
      </dgm:t>
    </dgm:pt>
    <dgm:pt modelId="{FCAB536D-07E4-45F4-8867-862EB56C35F4}" type="pres">
      <dgm:prSet presAssocID="{B56DCEB0-2643-4B5D-8960-BE3C38FCDE5E}" presName="hSp" presStyleCnt="0"/>
      <dgm:spPr/>
      <dgm:t>
        <a:bodyPr/>
        <a:lstStyle/>
        <a:p>
          <a:endParaRPr lang="en-US"/>
        </a:p>
      </dgm:t>
    </dgm:pt>
    <dgm:pt modelId="{676C5C28-BED8-4893-8943-1FB2EB305BC0}" type="pres">
      <dgm:prSet presAssocID="{7C4CF81E-EAC3-4B70-A5DB-AB2B9A8AB22C}" presName="vertFlow" presStyleCnt="0"/>
      <dgm:spPr/>
      <dgm:t>
        <a:bodyPr/>
        <a:lstStyle/>
        <a:p>
          <a:endParaRPr lang="en-US"/>
        </a:p>
      </dgm:t>
    </dgm:pt>
    <dgm:pt modelId="{17DA359B-6A1D-40D1-9427-0ADF7A385983}" type="pres">
      <dgm:prSet presAssocID="{7C4CF81E-EAC3-4B70-A5DB-AB2B9A8AB22C}" presName="header" presStyleLbl="node1" presStyleIdx="2" presStyleCnt="3" custScaleX="81826" custScaleY="209465"/>
      <dgm:spPr/>
      <dgm:t>
        <a:bodyPr/>
        <a:lstStyle/>
        <a:p>
          <a:endParaRPr lang="en-US"/>
        </a:p>
      </dgm:t>
    </dgm:pt>
  </dgm:ptLst>
  <dgm:cxnLst>
    <dgm:cxn modelId="{4BF543F2-D54F-4EAC-B9EB-3FF4C66A0572}" type="presOf" srcId="{88EA35FD-5656-43CA-8911-3A158769EF26}" destId="{0D57DEC8-523A-4DE7-A73D-72025E1C6AB9}" srcOrd="0" destOrd="0" presId="urn:microsoft.com/office/officeart/2005/8/layout/lProcess1"/>
    <dgm:cxn modelId="{E704C6C9-2272-4230-BEFB-63B4521517E7}" srcId="{0150909B-1720-40C8-9C48-48B34E429F74}" destId="{451484BE-80BB-4B93-8205-6CFA8AE90AFE}" srcOrd="0" destOrd="0" parTransId="{BF563511-C2CC-4AD5-96D2-05D692456AEF}" sibTransId="{9DE2D3F6-03FF-48AA-AE4D-0CC4BB3DC18B}"/>
    <dgm:cxn modelId="{C2AB4076-5812-44E3-82AB-23155162E17E}" srcId="{0150909B-1720-40C8-9C48-48B34E429F74}" destId="{7C4CF81E-EAC3-4B70-A5DB-AB2B9A8AB22C}" srcOrd="2" destOrd="0" parTransId="{DDD5B042-AEBD-420E-844B-B96BC02913A0}" sibTransId="{31132C62-7EA3-4472-884E-7F99F6D04B02}"/>
    <dgm:cxn modelId="{3EDA623C-53E5-4887-B716-8B79FBDFF72F}" type="presOf" srcId="{F7850201-C987-45CA-99BD-5D78FB8181B3}" destId="{DAD9B829-9E9F-4869-8B57-79B63E4E63C5}" srcOrd="0" destOrd="0" presId="urn:microsoft.com/office/officeart/2005/8/layout/lProcess1"/>
    <dgm:cxn modelId="{BBA1F977-83A5-4428-B439-02B29943BBB2}" type="presOf" srcId="{886CF8C3-7C54-43ED-B6D7-5CEEE97BF5B4}" destId="{D94EB000-C682-41A9-8A5E-8C069AA64A51}" srcOrd="0" destOrd="0" presId="urn:microsoft.com/office/officeart/2005/8/layout/lProcess1"/>
    <dgm:cxn modelId="{A2E7B3CD-3A83-4E10-B415-4C2A03E983B6}" srcId="{0150909B-1720-40C8-9C48-48B34E429F74}" destId="{B56DCEB0-2643-4B5D-8960-BE3C38FCDE5E}" srcOrd="1" destOrd="0" parTransId="{BAE56309-892F-4F9F-A493-EB98F06DE0F1}" sibTransId="{299445E1-D155-4731-8AD6-5D24ECECFF3C}"/>
    <dgm:cxn modelId="{1A45C42C-9178-4253-93D9-4BDEB0DA7A39}" type="presOf" srcId="{4DE8BE33-6311-4D5D-8B40-FFEE0DF86479}" destId="{1852255D-F654-4C24-8103-0F0F4B5996E9}" srcOrd="0" destOrd="0" presId="urn:microsoft.com/office/officeart/2005/8/layout/lProcess1"/>
    <dgm:cxn modelId="{6A3C38A8-51AB-4479-90DA-DCE30CC561CA}" type="presOf" srcId="{40D2ED09-375A-4E61-B214-D7972D062CCA}" destId="{3E31D82D-1B9B-4522-8970-73A3A25620E1}" srcOrd="0" destOrd="0" presId="urn:microsoft.com/office/officeart/2005/8/layout/lProcess1"/>
    <dgm:cxn modelId="{CF8CE13A-51B4-4595-9F32-919D36342284}" type="presOf" srcId="{B56DCEB0-2643-4B5D-8960-BE3C38FCDE5E}" destId="{D10BC0CD-A72A-4E82-937F-12E51F63585C}" srcOrd="0" destOrd="0" presId="urn:microsoft.com/office/officeart/2005/8/layout/lProcess1"/>
    <dgm:cxn modelId="{45FC9050-536D-4DD4-A0BD-A9DB52D7F290}" srcId="{B56DCEB0-2643-4B5D-8960-BE3C38FCDE5E}" destId="{886CF8C3-7C54-43ED-B6D7-5CEEE97BF5B4}" srcOrd="2" destOrd="0" parTransId="{2D08C338-FD11-478C-9CAC-6FFA0EBE1385}" sibTransId="{3A2E7141-36B5-46B6-8707-426FB2A289D7}"/>
    <dgm:cxn modelId="{13CA9AD1-9F83-493E-990A-BFB3EBF37A6A}" type="presOf" srcId="{451484BE-80BB-4B93-8205-6CFA8AE90AFE}" destId="{090BAAAE-D5E5-4FC8-A9D3-85B78D8EA2E5}" srcOrd="0" destOrd="0" presId="urn:microsoft.com/office/officeart/2005/8/layout/lProcess1"/>
    <dgm:cxn modelId="{100A2E52-9873-4568-AF92-792B51612D91}" type="presOf" srcId="{0150909B-1720-40C8-9C48-48B34E429F74}" destId="{3D64F182-C94A-41AF-BDBB-95AC7003C8DE}" srcOrd="0" destOrd="0" presId="urn:microsoft.com/office/officeart/2005/8/layout/lProcess1"/>
    <dgm:cxn modelId="{149E22DF-C7A8-4622-BC9E-4F65853C41C4}" type="presOf" srcId="{650C2EEB-5023-4A25-BC2E-07F6DDE83064}" destId="{4684BA06-2D00-4523-AD01-3E4EEB3DCA2D}" srcOrd="0" destOrd="0" presId="urn:microsoft.com/office/officeart/2005/8/layout/lProcess1"/>
    <dgm:cxn modelId="{8F4DC490-FAFB-49AC-B1C2-AFCE1E63948E}" srcId="{B56DCEB0-2643-4B5D-8960-BE3C38FCDE5E}" destId="{650C2EEB-5023-4A25-BC2E-07F6DDE83064}" srcOrd="1" destOrd="0" parTransId="{A4EB13AD-1200-4325-BC0A-B12DD481F482}" sibTransId="{F7850201-C987-45CA-99BD-5D78FB8181B3}"/>
    <dgm:cxn modelId="{449B3A84-131A-4B12-9F90-83BA0DBC53C4}" srcId="{B56DCEB0-2643-4B5D-8960-BE3C38FCDE5E}" destId="{4DE8BE33-6311-4D5D-8B40-FFEE0DF86479}" srcOrd="0" destOrd="0" parTransId="{40D2ED09-375A-4E61-B214-D7972D062CCA}" sibTransId="{88EA35FD-5656-43CA-8911-3A158769EF26}"/>
    <dgm:cxn modelId="{24760FE0-CEE0-4BFE-BBC1-66157341C55B}" type="presOf" srcId="{7C4CF81E-EAC3-4B70-A5DB-AB2B9A8AB22C}" destId="{17DA359B-6A1D-40D1-9427-0ADF7A385983}" srcOrd="0" destOrd="0" presId="urn:microsoft.com/office/officeart/2005/8/layout/lProcess1"/>
    <dgm:cxn modelId="{FC394202-AF20-4BFA-96DF-DFB4EF802DA9}" type="presParOf" srcId="{3D64F182-C94A-41AF-BDBB-95AC7003C8DE}" destId="{82049935-7EEC-409E-B4AB-F341284E2DA6}" srcOrd="0" destOrd="0" presId="urn:microsoft.com/office/officeart/2005/8/layout/lProcess1"/>
    <dgm:cxn modelId="{51A5BD83-FEDE-4460-8C5E-99C637C9DD94}" type="presParOf" srcId="{82049935-7EEC-409E-B4AB-F341284E2DA6}" destId="{090BAAAE-D5E5-4FC8-A9D3-85B78D8EA2E5}" srcOrd="0" destOrd="0" presId="urn:microsoft.com/office/officeart/2005/8/layout/lProcess1"/>
    <dgm:cxn modelId="{161F1A3C-894F-441A-B0D5-ED3C718C2082}" type="presParOf" srcId="{3D64F182-C94A-41AF-BDBB-95AC7003C8DE}" destId="{A4CD83EA-C46C-4D15-ADC2-5E4D57827CFF}" srcOrd="1" destOrd="0" presId="urn:microsoft.com/office/officeart/2005/8/layout/lProcess1"/>
    <dgm:cxn modelId="{D805E7E1-D11A-4E6D-8B26-A9CE310B2952}" type="presParOf" srcId="{3D64F182-C94A-41AF-BDBB-95AC7003C8DE}" destId="{CCAF386A-D15C-4E68-9DD5-6C8C89881B19}" srcOrd="2" destOrd="0" presId="urn:microsoft.com/office/officeart/2005/8/layout/lProcess1"/>
    <dgm:cxn modelId="{D956F3E1-6039-4D2D-AC93-632EFF1B3D53}" type="presParOf" srcId="{CCAF386A-D15C-4E68-9DD5-6C8C89881B19}" destId="{D10BC0CD-A72A-4E82-937F-12E51F63585C}" srcOrd="0" destOrd="0" presId="urn:microsoft.com/office/officeart/2005/8/layout/lProcess1"/>
    <dgm:cxn modelId="{2B327E52-B764-44DE-AA9C-8D03EAD2A265}" type="presParOf" srcId="{CCAF386A-D15C-4E68-9DD5-6C8C89881B19}" destId="{3E31D82D-1B9B-4522-8970-73A3A25620E1}" srcOrd="1" destOrd="0" presId="urn:microsoft.com/office/officeart/2005/8/layout/lProcess1"/>
    <dgm:cxn modelId="{58A4D6C2-D81F-4AD5-8F5A-0BDF4ED531F1}" type="presParOf" srcId="{CCAF386A-D15C-4E68-9DD5-6C8C89881B19}" destId="{1852255D-F654-4C24-8103-0F0F4B5996E9}" srcOrd="2" destOrd="0" presId="urn:microsoft.com/office/officeart/2005/8/layout/lProcess1"/>
    <dgm:cxn modelId="{DCC0BB85-80B4-4358-A5E5-A079F6F02610}" type="presParOf" srcId="{CCAF386A-D15C-4E68-9DD5-6C8C89881B19}" destId="{0D57DEC8-523A-4DE7-A73D-72025E1C6AB9}" srcOrd="3" destOrd="0" presId="urn:microsoft.com/office/officeart/2005/8/layout/lProcess1"/>
    <dgm:cxn modelId="{D0B07218-A246-45E5-936B-9CD8D6F7F979}" type="presParOf" srcId="{CCAF386A-D15C-4E68-9DD5-6C8C89881B19}" destId="{4684BA06-2D00-4523-AD01-3E4EEB3DCA2D}" srcOrd="4" destOrd="0" presId="urn:microsoft.com/office/officeart/2005/8/layout/lProcess1"/>
    <dgm:cxn modelId="{F459421A-BAFB-41B8-920E-E22D76E71821}" type="presParOf" srcId="{CCAF386A-D15C-4E68-9DD5-6C8C89881B19}" destId="{DAD9B829-9E9F-4869-8B57-79B63E4E63C5}" srcOrd="5" destOrd="0" presId="urn:microsoft.com/office/officeart/2005/8/layout/lProcess1"/>
    <dgm:cxn modelId="{3C8A19BB-4BFB-4B87-AFE4-889E345CF8E7}" type="presParOf" srcId="{CCAF386A-D15C-4E68-9DD5-6C8C89881B19}" destId="{D94EB000-C682-41A9-8A5E-8C069AA64A51}" srcOrd="6" destOrd="0" presId="urn:microsoft.com/office/officeart/2005/8/layout/lProcess1"/>
    <dgm:cxn modelId="{D8B6232F-4E12-4499-9131-E0033719C851}" type="presParOf" srcId="{3D64F182-C94A-41AF-BDBB-95AC7003C8DE}" destId="{FCAB536D-07E4-45F4-8867-862EB56C35F4}" srcOrd="3" destOrd="0" presId="urn:microsoft.com/office/officeart/2005/8/layout/lProcess1"/>
    <dgm:cxn modelId="{26B08847-A6FC-4556-9CAD-F9D30AB81FFD}" type="presParOf" srcId="{3D64F182-C94A-41AF-BDBB-95AC7003C8DE}" destId="{676C5C28-BED8-4893-8943-1FB2EB305BC0}" srcOrd="4" destOrd="0" presId="urn:microsoft.com/office/officeart/2005/8/layout/lProcess1"/>
    <dgm:cxn modelId="{900115CC-8F03-49CB-A1F2-A5A9A99D4D4C}" type="presParOf" srcId="{676C5C28-BED8-4893-8943-1FB2EB305BC0}" destId="{17DA359B-6A1D-40D1-9427-0ADF7A385983}" srcOrd="0"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0BAAAE-D5E5-4FC8-A9D3-85B78D8EA2E5}">
      <dsp:nvSpPr>
        <dsp:cNvPr id="0" name=""/>
        <dsp:cNvSpPr/>
      </dsp:nvSpPr>
      <dsp:spPr>
        <a:xfrm>
          <a:off x="7" y="137891"/>
          <a:ext cx="2226356" cy="1784851"/>
        </a:xfrm>
        <a:prstGeom prst="roundRect">
          <a:avLst>
            <a:gd name="adj" fmla="val 10000"/>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Initialization</a:t>
          </a:r>
          <a:endParaRPr lang="en-US" sz="2400" kern="1200" dirty="0"/>
        </a:p>
      </dsp:txBody>
      <dsp:txXfrm>
        <a:off x="7" y="137891"/>
        <a:ext cx="2226356" cy="1784851"/>
      </dsp:txXfrm>
    </dsp:sp>
    <dsp:sp modelId="{D10BC0CD-A72A-4E82-937F-12E51F63585C}">
      <dsp:nvSpPr>
        <dsp:cNvPr id="0" name=""/>
        <dsp:cNvSpPr/>
      </dsp:nvSpPr>
      <dsp:spPr>
        <a:xfrm>
          <a:off x="2984538" y="137891"/>
          <a:ext cx="2703607" cy="1796366"/>
        </a:xfrm>
        <a:prstGeom prst="roundRect">
          <a:avLst>
            <a:gd name="adj" fmla="val 10000"/>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Evaluate all strategies and fraction</a:t>
          </a:r>
          <a:r>
            <a:rPr lang="en-US" sz="2400" i="0" kern="1200" dirty="0" smtClean="0"/>
            <a:t>s</a:t>
          </a:r>
          <a:endParaRPr lang="en-US" sz="2400" kern="1200" dirty="0"/>
        </a:p>
      </dsp:txBody>
      <dsp:txXfrm>
        <a:off x="2984538" y="137891"/>
        <a:ext cx="2703607" cy="1796366"/>
      </dsp:txXfrm>
    </dsp:sp>
    <dsp:sp modelId="{3E31D82D-1B9B-4522-8970-73A3A25620E1}">
      <dsp:nvSpPr>
        <dsp:cNvPr id="0" name=""/>
        <dsp:cNvSpPr/>
      </dsp:nvSpPr>
      <dsp:spPr>
        <a:xfrm rot="5400000">
          <a:off x="4264223" y="2006375"/>
          <a:ext cx="144236" cy="144236"/>
        </a:xfrm>
        <a:prstGeom prst="rightArrow">
          <a:avLst>
            <a:gd name="adj1" fmla="val 66700"/>
            <a:gd name="adj2" fmla="val 50000"/>
          </a:avLst>
        </a:prstGeom>
        <a:gradFill rotWithShape="0">
          <a:gsLst>
            <a:gs pos="0">
              <a:schemeClr val="accent1">
                <a:tint val="60000"/>
                <a:hueOff val="0"/>
                <a:satOff val="0"/>
                <a:lumOff val="0"/>
                <a:alphaOff val="0"/>
                <a:shade val="47500"/>
                <a:satMod val="137000"/>
              </a:schemeClr>
            </a:gs>
            <a:gs pos="55000">
              <a:schemeClr val="accent1">
                <a:tint val="60000"/>
                <a:hueOff val="0"/>
                <a:satOff val="0"/>
                <a:lumOff val="0"/>
                <a:alphaOff val="0"/>
                <a:shade val="69000"/>
                <a:satMod val="137000"/>
              </a:schemeClr>
            </a:gs>
            <a:gs pos="100000">
              <a:schemeClr val="accent1">
                <a:tint val="60000"/>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852255D-F654-4C24-8103-0F0F4B5996E9}">
      <dsp:nvSpPr>
        <dsp:cNvPr id="0" name=""/>
        <dsp:cNvSpPr/>
      </dsp:nvSpPr>
      <dsp:spPr>
        <a:xfrm>
          <a:off x="2687921" y="2222731"/>
          <a:ext cx="3296840" cy="824210"/>
        </a:xfrm>
        <a:prstGeom prst="roundRect">
          <a:avLst>
            <a:gd name="adj" fmla="val 10000"/>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a:outerShdw blurRad="39000" dist="25400" dir="5400000" rotWithShape="0">
            <a:srgbClr val="000000">
              <a:alpha val="3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Decide the investment amount</a:t>
          </a:r>
          <a:endParaRPr lang="en-US" sz="2400" kern="1200" dirty="0"/>
        </a:p>
      </dsp:txBody>
      <dsp:txXfrm>
        <a:off x="2687921" y="2222731"/>
        <a:ext cx="3296840" cy="824210"/>
      </dsp:txXfrm>
    </dsp:sp>
    <dsp:sp modelId="{0D57DEC8-523A-4DE7-A73D-72025E1C6AB9}">
      <dsp:nvSpPr>
        <dsp:cNvPr id="0" name=""/>
        <dsp:cNvSpPr/>
      </dsp:nvSpPr>
      <dsp:spPr>
        <a:xfrm rot="5400000">
          <a:off x="4264223" y="3119059"/>
          <a:ext cx="144236" cy="144236"/>
        </a:xfrm>
        <a:prstGeom prst="rightArrow">
          <a:avLst>
            <a:gd name="adj1" fmla="val 66700"/>
            <a:gd name="adj2" fmla="val 50000"/>
          </a:avLst>
        </a:prstGeom>
        <a:gradFill rotWithShape="0">
          <a:gsLst>
            <a:gs pos="0">
              <a:schemeClr val="accent1">
                <a:tint val="60000"/>
                <a:hueOff val="0"/>
                <a:satOff val="0"/>
                <a:lumOff val="0"/>
                <a:alphaOff val="0"/>
                <a:shade val="47500"/>
                <a:satMod val="137000"/>
              </a:schemeClr>
            </a:gs>
            <a:gs pos="55000">
              <a:schemeClr val="accent1">
                <a:tint val="60000"/>
                <a:hueOff val="0"/>
                <a:satOff val="0"/>
                <a:lumOff val="0"/>
                <a:alphaOff val="0"/>
                <a:shade val="69000"/>
                <a:satMod val="137000"/>
              </a:schemeClr>
            </a:gs>
            <a:gs pos="100000">
              <a:schemeClr val="accent1">
                <a:tint val="60000"/>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684BA06-2D00-4523-AD01-3E4EEB3DCA2D}">
      <dsp:nvSpPr>
        <dsp:cNvPr id="0" name=""/>
        <dsp:cNvSpPr/>
      </dsp:nvSpPr>
      <dsp:spPr>
        <a:xfrm>
          <a:off x="2687921" y="3335414"/>
          <a:ext cx="3296840" cy="824210"/>
        </a:xfrm>
        <a:prstGeom prst="roundRect">
          <a:avLst>
            <a:gd name="adj" fmla="val 10000"/>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a:outerShdw blurRad="39000" dist="25400" dir="5400000" rotWithShape="0">
            <a:srgbClr val="000000">
              <a:alpha val="3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Decide the number of contracts</a:t>
          </a:r>
          <a:endParaRPr lang="en-US" sz="2400" kern="1200" dirty="0"/>
        </a:p>
      </dsp:txBody>
      <dsp:txXfrm>
        <a:off x="2687921" y="3335414"/>
        <a:ext cx="3296840" cy="824210"/>
      </dsp:txXfrm>
    </dsp:sp>
    <dsp:sp modelId="{DAD9B829-9E9F-4869-8B57-79B63E4E63C5}">
      <dsp:nvSpPr>
        <dsp:cNvPr id="0" name=""/>
        <dsp:cNvSpPr/>
      </dsp:nvSpPr>
      <dsp:spPr>
        <a:xfrm rot="5400000">
          <a:off x="4264223" y="4231743"/>
          <a:ext cx="144236" cy="144236"/>
        </a:xfrm>
        <a:prstGeom prst="rightArrow">
          <a:avLst>
            <a:gd name="adj1" fmla="val 66700"/>
            <a:gd name="adj2" fmla="val 50000"/>
          </a:avLst>
        </a:prstGeom>
        <a:gradFill rotWithShape="0">
          <a:gsLst>
            <a:gs pos="0">
              <a:schemeClr val="accent1">
                <a:tint val="60000"/>
                <a:hueOff val="0"/>
                <a:satOff val="0"/>
                <a:lumOff val="0"/>
                <a:alphaOff val="0"/>
                <a:shade val="47500"/>
                <a:satMod val="137000"/>
              </a:schemeClr>
            </a:gs>
            <a:gs pos="55000">
              <a:schemeClr val="accent1">
                <a:tint val="60000"/>
                <a:hueOff val="0"/>
                <a:satOff val="0"/>
                <a:lumOff val="0"/>
                <a:alphaOff val="0"/>
                <a:shade val="69000"/>
                <a:satMod val="137000"/>
              </a:schemeClr>
            </a:gs>
            <a:gs pos="100000">
              <a:schemeClr val="accent1">
                <a:tint val="60000"/>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94EB000-C682-41A9-8A5E-8C069AA64A51}">
      <dsp:nvSpPr>
        <dsp:cNvPr id="0" name=""/>
        <dsp:cNvSpPr/>
      </dsp:nvSpPr>
      <dsp:spPr>
        <a:xfrm>
          <a:off x="2687921" y="4448098"/>
          <a:ext cx="3296840" cy="824210"/>
        </a:xfrm>
        <a:prstGeom prst="roundRect">
          <a:avLst>
            <a:gd name="adj" fmla="val 10000"/>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a:outerShdw blurRad="39000" dist="25400" dir="5400000" rotWithShape="0">
            <a:srgbClr val="000000">
              <a:alpha val="3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Calculate the investment amount for next trade</a:t>
          </a:r>
          <a:endParaRPr lang="en-US" sz="2400" kern="1200" dirty="0"/>
        </a:p>
      </dsp:txBody>
      <dsp:txXfrm>
        <a:off x="2687921" y="4448098"/>
        <a:ext cx="3296840" cy="824210"/>
      </dsp:txXfrm>
    </dsp:sp>
    <dsp:sp modelId="{17DA359B-6A1D-40D1-9427-0ADF7A385983}">
      <dsp:nvSpPr>
        <dsp:cNvPr id="0" name=""/>
        <dsp:cNvSpPr/>
      </dsp:nvSpPr>
      <dsp:spPr>
        <a:xfrm>
          <a:off x="6446319" y="137891"/>
          <a:ext cx="2697672" cy="1726431"/>
        </a:xfrm>
        <a:prstGeom prst="roundRect">
          <a:avLst>
            <a:gd name="adj" fmla="val 10000"/>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Select the best TWR and the corresponding fraction</a:t>
          </a:r>
          <a:r>
            <a:rPr lang="en-US" sz="2400" i="1" kern="1200" dirty="0" smtClean="0"/>
            <a:t> </a:t>
          </a:r>
          <a:r>
            <a:rPr lang="en-US" sz="2400" kern="1200" dirty="0" smtClean="0"/>
            <a:t>in the array</a:t>
          </a:r>
          <a:endParaRPr lang="en-US" sz="2400" kern="1200" dirty="0"/>
        </a:p>
      </dsp:txBody>
      <dsp:txXfrm>
        <a:off x="6446319" y="137891"/>
        <a:ext cx="2697672" cy="172643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0.75833</cdr:x>
      <cdr:y>0.60274</cdr:y>
    </cdr:from>
    <cdr:to>
      <cdr:x>0.84833</cdr:x>
      <cdr:y>0.90685</cdr:y>
    </cdr:to>
    <cdr:sp macro="" textlink="">
      <cdr:nvSpPr>
        <cdr:cNvPr id="2" name="TextBox 5"/>
        <cdr:cNvSpPr txBox="1"/>
      </cdr:nvSpPr>
      <cdr:spPr>
        <a:xfrm xmlns:a="http://schemas.openxmlformats.org/drawingml/2006/main">
          <a:off x="6934200" y="3352801"/>
          <a:ext cx="822930" cy="1691640"/>
        </a:xfrm>
        <a:prstGeom xmlns:a="http://schemas.openxmlformats.org/drawingml/2006/main" prst="rect">
          <a:avLst/>
        </a:prstGeom>
        <a:solidFill xmlns:a="http://schemas.openxmlformats.org/drawingml/2006/main">
          <a:schemeClr val="accent6">
            <a:lumMod val="60000"/>
            <a:lumOff val="40000"/>
            <a:alpha val="39000"/>
          </a:schemeClr>
        </a:solidFill>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ysClr val="windowText" lastClr="000000"/>
              </a:solidFill>
              <a:latin typeface="Arial" charset="0"/>
              <a:cs typeface="Arial" charset="0"/>
            </a:defRPr>
          </a:lvl1pPr>
          <a:lvl2pPr marL="457200" algn="l" rtl="0" fontAlgn="base">
            <a:spcBef>
              <a:spcPct val="0"/>
            </a:spcBef>
            <a:spcAft>
              <a:spcPct val="0"/>
            </a:spcAft>
            <a:defRPr kern="1200">
              <a:solidFill>
                <a:sysClr val="windowText" lastClr="000000"/>
              </a:solidFill>
              <a:latin typeface="Arial" charset="0"/>
              <a:cs typeface="Arial" charset="0"/>
            </a:defRPr>
          </a:lvl2pPr>
          <a:lvl3pPr marL="914400" algn="l" rtl="0" fontAlgn="base">
            <a:spcBef>
              <a:spcPct val="0"/>
            </a:spcBef>
            <a:spcAft>
              <a:spcPct val="0"/>
            </a:spcAft>
            <a:defRPr kern="1200">
              <a:solidFill>
                <a:sysClr val="windowText" lastClr="000000"/>
              </a:solidFill>
              <a:latin typeface="Arial" charset="0"/>
              <a:cs typeface="Arial" charset="0"/>
            </a:defRPr>
          </a:lvl3pPr>
          <a:lvl4pPr marL="1371600" algn="l" rtl="0" fontAlgn="base">
            <a:spcBef>
              <a:spcPct val="0"/>
            </a:spcBef>
            <a:spcAft>
              <a:spcPct val="0"/>
            </a:spcAft>
            <a:defRPr kern="1200">
              <a:solidFill>
                <a:sysClr val="windowText" lastClr="000000"/>
              </a:solidFill>
              <a:latin typeface="Arial" charset="0"/>
              <a:cs typeface="Arial" charset="0"/>
            </a:defRPr>
          </a:lvl4pPr>
          <a:lvl5pPr marL="1828800" algn="l" rtl="0" fontAlgn="base">
            <a:spcBef>
              <a:spcPct val="0"/>
            </a:spcBef>
            <a:spcAft>
              <a:spcPct val="0"/>
            </a:spcAft>
            <a:defRPr kern="1200">
              <a:solidFill>
                <a:sysClr val="windowText" lastClr="000000"/>
              </a:solidFill>
              <a:latin typeface="Arial" charset="0"/>
              <a:cs typeface="Arial" charset="0"/>
            </a:defRPr>
          </a:lvl5pPr>
          <a:lvl6pPr marL="2286000" algn="l" defTabSz="914400" rtl="0" eaLnBrk="1" latinLnBrk="0" hangingPunct="1">
            <a:defRPr kern="1200">
              <a:solidFill>
                <a:sysClr val="windowText" lastClr="000000"/>
              </a:solidFill>
              <a:latin typeface="Arial" charset="0"/>
              <a:cs typeface="Arial" charset="0"/>
            </a:defRPr>
          </a:lvl6pPr>
          <a:lvl7pPr marL="2743200" algn="l" defTabSz="914400" rtl="0" eaLnBrk="1" latinLnBrk="0" hangingPunct="1">
            <a:defRPr kern="1200">
              <a:solidFill>
                <a:sysClr val="windowText" lastClr="000000"/>
              </a:solidFill>
              <a:latin typeface="Arial" charset="0"/>
              <a:cs typeface="Arial" charset="0"/>
            </a:defRPr>
          </a:lvl7pPr>
          <a:lvl8pPr marL="3200400" algn="l" defTabSz="914400" rtl="0" eaLnBrk="1" latinLnBrk="0" hangingPunct="1">
            <a:defRPr kern="1200">
              <a:solidFill>
                <a:sysClr val="windowText" lastClr="000000"/>
              </a:solidFill>
              <a:latin typeface="Arial" charset="0"/>
              <a:cs typeface="Arial" charset="0"/>
            </a:defRPr>
          </a:lvl8pPr>
          <a:lvl9pPr marL="3657600" algn="l" defTabSz="914400" rtl="0" eaLnBrk="1" latinLnBrk="0" hangingPunct="1">
            <a:defRPr kern="1200">
              <a:solidFill>
                <a:sysClr val="windowText" lastClr="000000"/>
              </a:solidFill>
              <a:latin typeface="Arial" charset="0"/>
              <a:cs typeface="Arial" charset="0"/>
            </a:defRPr>
          </a:lvl9pPr>
        </a:lstStyle>
        <a:p xmlns:a="http://schemas.openxmlformats.org/drawingml/2006/main">
          <a:pPr algn="ctr"/>
          <a:endParaRPr lang="en-US" sz="1800" dirty="0" smtClean="0">
            <a:solidFill>
              <a:schemeClr val="accent6">
                <a:lumMod val="60000"/>
                <a:lumOff val="40000"/>
              </a:schemeClr>
            </a:solidFill>
          </a:endParaRPr>
        </a:p>
        <a:p xmlns:a="http://schemas.openxmlformats.org/drawingml/2006/main">
          <a:pPr algn="ctr"/>
          <a:endParaRPr lang="en-US" sz="1800" dirty="0" smtClean="0">
            <a:solidFill>
              <a:schemeClr val="accent6">
                <a:lumMod val="60000"/>
                <a:lumOff val="40000"/>
              </a:schemeClr>
            </a:solidFill>
          </a:endParaRPr>
        </a:p>
        <a:p xmlns:a="http://schemas.openxmlformats.org/drawingml/2006/main">
          <a:pPr algn="ctr"/>
          <a:endParaRPr lang="en-US" sz="1800" dirty="0" smtClean="0">
            <a:solidFill>
              <a:schemeClr val="accent6">
                <a:lumMod val="60000"/>
                <a:lumOff val="40000"/>
              </a:schemeClr>
            </a:solidFill>
          </a:endParaRPr>
        </a:p>
        <a:p xmlns:a="http://schemas.openxmlformats.org/drawingml/2006/main">
          <a:pPr algn="ctr"/>
          <a:endParaRPr lang="en-US" sz="1800" dirty="0" smtClean="0">
            <a:solidFill>
              <a:schemeClr val="accent6">
                <a:lumMod val="60000"/>
                <a:lumOff val="40000"/>
              </a:schemeClr>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0F1BC2-8E45-48F6-8433-819B2FBE22C1}" type="datetimeFigureOut">
              <a:rPr lang="en-US" smtClean="0"/>
              <a:pPr/>
              <a:t>5/10/2010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AFB0E1-21D3-4E75-92B7-78F23984291C}" type="slidenum">
              <a:rPr lang="en-US" smtClean="0"/>
              <a:pPr/>
              <a:t>‹#›</a:t>
            </a:fld>
            <a:endParaRPr lang="en-US"/>
          </a:p>
        </p:txBody>
      </p:sp>
    </p:spTree>
    <p:extLst>
      <p:ext uri="{BB962C8B-B14F-4D97-AF65-F5344CB8AC3E}">
        <p14:creationId xmlns:p14="http://schemas.microsoft.com/office/powerpoint/2010/main" xmlns="" val="2620799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AADB4D-887B-43E0-AB17-80F75EBF98D5}" type="datetimeFigureOut">
              <a:rPr lang="en-US" smtClean="0"/>
              <a:pPr/>
              <a:t>5/10/2010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1DE485-0EF1-4956-8BB5-55D75B81F326}" type="slidenum">
              <a:rPr lang="en-US" smtClean="0"/>
              <a:pPr/>
              <a:t>‹#›</a:t>
            </a:fld>
            <a:endParaRPr lang="en-US" dirty="0"/>
          </a:p>
        </p:txBody>
      </p:sp>
    </p:spTree>
    <p:extLst>
      <p:ext uri="{BB962C8B-B14F-4D97-AF65-F5344CB8AC3E}">
        <p14:creationId xmlns:p14="http://schemas.microsoft.com/office/powerpoint/2010/main" xmlns="" val="2779235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Futures Contract</a:t>
            </a:r>
            <a:r>
              <a:rPr lang="en-US" sz="1200" kern="1200" dirty="0" smtClean="0">
                <a:solidFill>
                  <a:schemeClr val="tx1"/>
                </a:solidFill>
                <a:latin typeface="+mn-lt"/>
                <a:ea typeface="+mn-ea"/>
                <a:cs typeface="+mn-cs"/>
              </a:rPr>
              <a:t>-an agreement between two parties to enter a contractual agreement to trade an underlying asset at some specified date in the future at some specified price. An options contract is a subset of futures contract, where the contract buyer gets to choose if the contract will be exercised at expiration in exchange for a premium paid to the contract seller. Options are standardized by strike price and expiration date to facilitate trading as finding a willing partner would otherwise be difficult.</a:t>
            </a:r>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Position</a:t>
            </a:r>
            <a:r>
              <a:rPr lang="en-US" sz="1200" kern="1200" dirty="0" smtClean="0">
                <a:solidFill>
                  <a:schemeClr val="tx1"/>
                </a:solidFill>
                <a:latin typeface="+mn-lt"/>
                <a:ea typeface="+mn-ea"/>
                <a:cs typeface="+mn-cs"/>
              </a:rPr>
              <a:t> – describes the parties entering the contract. The long position is the options buyer and the short position is the options seller/writer. It is important to distinguish position since buyers and sellers have different options payoffs. </a:t>
            </a:r>
          </a:p>
          <a:p>
            <a:r>
              <a:rPr lang="en-US" sz="1200" b="1" kern="1200" dirty="0" smtClean="0">
                <a:solidFill>
                  <a:schemeClr val="tx1"/>
                </a:solidFill>
                <a:latin typeface="+mn-lt"/>
                <a:ea typeface="+mn-ea"/>
                <a:cs typeface="+mn-cs"/>
              </a:rPr>
              <a:t>Expiration Date </a:t>
            </a:r>
            <a:r>
              <a:rPr lang="en-US" sz="1200" kern="1200" dirty="0" smtClean="0">
                <a:solidFill>
                  <a:schemeClr val="tx1"/>
                </a:solidFill>
                <a:latin typeface="+mn-lt"/>
                <a:ea typeface="+mn-ea"/>
                <a:cs typeface="+mn-cs"/>
              </a:rPr>
              <a:t>– date at which the options buyer decides whether or not to exercise the option.</a:t>
            </a:r>
          </a:p>
          <a:p>
            <a:r>
              <a:rPr lang="en-US" sz="1200" b="1" kern="1200" dirty="0" smtClean="0">
                <a:solidFill>
                  <a:schemeClr val="tx1"/>
                </a:solidFill>
                <a:latin typeface="+mn-lt"/>
                <a:ea typeface="+mn-ea"/>
                <a:cs typeface="+mn-cs"/>
              </a:rPr>
              <a:t>Strike Price </a:t>
            </a:r>
            <a:r>
              <a:rPr lang="en-US" sz="1200" kern="1200" dirty="0" smtClean="0">
                <a:solidFill>
                  <a:schemeClr val="tx1"/>
                </a:solidFill>
                <a:latin typeface="+mn-lt"/>
                <a:ea typeface="+mn-ea"/>
                <a:cs typeface="+mn-cs"/>
              </a:rPr>
              <a:t>–  price that the underlying asset is traded at the expiration date. Options buyer’s payoffs are determined by differences between the underlying asset price at expiration and the strike price.</a:t>
            </a:r>
          </a:p>
          <a:p>
            <a:r>
              <a:rPr lang="en-US" sz="1200" b="1" kern="1200" dirty="0" smtClean="0">
                <a:solidFill>
                  <a:schemeClr val="tx1"/>
                </a:solidFill>
                <a:latin typeface="+mn-lt"/>
                <a:ea typeface="+mn-ea"/>
                <a:cs typeface="+mn-cs"/>
              </a:rPr>
              <a:t>Options Premium</a:t>
            </a:r>
            <a:r>
              <a:rPr lang="en-US" sz="1200" kern="1200" dirty="0" smtClean="0">
                <a:solidFill>
                  <a:schemeClr val="tx1"/>
                </a:solidFill>
                <a:latin typeface="+mn-lt"/>
                <a:ea typeface="+mn-ea"/>
                <a:cs typeface="+mn-cs"/>
              </a:rPr>
              <a:t> – price the options buyer pays to the options seller in exchange for the right to exercise an option. Since the options contract is a tradable asset like stocks, it changes depending on market conditions and price of the underlying asset, in comparison to strike prices.</a:t>
            </a:r>
          </a:p>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Options Type</a:t>
            </a:r>
            <a:r>
              <a:rPr lang="en-US" sz="1200" kern="1200" dirty="0" smtClean="0">
                <a:solidFill>
                  <a:schemeClr val="tx1"/>
                </a:solidFill>
                <a:latin typeface="+mn-lt"/>
                <a:ea typeface="+mn-ea"/>
                <a:cs typeface="+mn-cs"/>
              </a:rPr>
              <a:t> –   two common types of options, put and call.</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 the put option grants the options buyer the right to sell the underlying asset at the strike price.</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b) the call option grants the options buyer the right to buy the underlying asset at the strike price.</a:t>
            </a:r>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 the money”</a:t>
            </a:r>
            <a:r>
              <a:rPr lang="en-US" dirty="0" smtClean="0"/>
              <a:t> – An option would have positive return if exercised at this instant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Long Position (buyer) </a:t>
            </a:r>
            <a:r>
              <a:rPr lang="en-US" dirty="0" smtClean="0"/>
              <a:t>– Payoff is theoretically limitless</a:t>
            </a:r>
          </a:p>
          <a:p>
            <a:pPr lvl="1"/>
            <a:r>
              <a:rPr lang="en-US" dirty="0" smtClean="0"/>
              <a:t>Call: Commodity price greater than strike price</a:t>
            </a:r>
          </a:p>
          <a:p>
            <a:pPr lvl="1"/>
            <a:r>
              <a:rPr lang="en-US" dirty="0" smtClean="0"/>
              <a:t>Put: Commodity price less than strike price</a:t>
            </a:r>
          </a:p>
          <a:p>
            <a:r>
              <a:rPr lang="en-US" b="1" dirty="0" smtClean="0"/>
              <a:t>Short Position (seller) </a:t>
            </a:r>
            <a:r>
              <a:rPr lang="en-US" dirty="0" smtClean="0"/>
              <a:t>– Maximum is the premium from selling option. Gets full amount if option is not exercised</a:t>
            </a:r>
          </a:p>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Stop Loss </a:t>
            </a:r>
            <a:r>
              <a:rPr lang="en-US" dirty="0" smtClean="0"/>
              <a:t>– Maximum amount seller is willing to lose. Executed by buying back the same option</a:t>
            </a:r>
          </a:p>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35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Due to the limited project time and scope, many factors were left out that could be relevant in reality therefore there are areas for future work to produce better results.</a:t>
            </a:r>
          </a:p>
          <a:p>
            <a:r>
              <a:rPr lang="en-US" sz="1200" kern="1200" dirty="0" smtClean="0">
                <a:solidFill>
                  <a:schemeClr val="tx1"/>
                </a:solidFill>
                <a:latin typeface="+mn-lt"/>
                <a:ea typeface="+mn-ea"/>
                <a:cs typeface="+mn-cs"/>
              </a:rPr>
              <a:t>Obtaining a more complete and suitable data set especially for earlier years, would allows us to find better patterns for forecasting the future. 1997 to 2003 were too sparse to find meaningful optimal strategies and even in the later years, we had to remove certain strategies where more than half of the premiums were missing. We managed missing premiums by skipping trading which significantly impacted final TWR. We also used S&amp;P500 index data because we do not have S&amp;P 500 futures data, introducing errors when calculating difference in strike price from the underlying asset.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model can be improved by adding adaptive logic so that optimal strategies are calculated using only a portion of data. We expect that more recent data is more indicative of current market conditions, so a forecasting algorithm can be implemented to assign higher weight to more recent data. The expected result would be a more accurate estimation of current optimal strategies.</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A1DE485-0EF1-4956-8BB5-55D75B81F326}" type="slidenum">
              <a:rPr lang="en-US" smtClean="0"/>
              <a:pPr/>
              <a:t>42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6C580707-EF23-4943-9916-FF416D2D540A}" type="datetimeFigureOut">
              <a:rPr lang="en-US"/>
              <a:pPr>
                <a:defRPr/>
              </a:pPr>
              <a:t>5/10/2010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BACF4E14-E315-4D17-B60E-9084BDAD9DB7}"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3694F3-08A3-48CA-A137-9640829D4E72}" type="datetimeFigureOut">
              <a:rPr lang="en-US"/>
              <a:pPr>
                <a:defRPr/>
              </a:pPr>
              <a:t>5/10/2010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5649BBF-93C8-438B-82EA-BB20F39E934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A12EB652-1F97-4B77-BEAB-B20064B26D26}" type="datetimeFigureOut">
              <a:rPr lang="en-US"/>
              <a:pPr>
                <a:defRPr/>
              </a:pPr>
              <a:t>5/10/2010</a:t>
            </a:fld>
            <a:endParaRPr lang="en-US" dirty="0"/>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823E0174-BA6B-4792-8227-77C756427AC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776D72-E1D4-42C4-9CE9-A4D872C3066C}" type="datetimeFigureOut">
              <a:rPr lang="en-US"/>
              <a:pPr>
                <a:defRPr/>
              </a:pPr>
              <a:t>5/10/2010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9946534-1E72-40B1-B7E0-3F7A04C9B41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D9B8C0A6-9295-496A-8D4B-63E758A4EEEA}" type="datetimeFigureOut">
              <a:rPr lang="en-US"/>
              <a:pPr>
                <a:defRPr/>
              </a:pPr>
              <a:t>5/10/2010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02765525-BCC7-4570-8A38-657BBAE18877}"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EE1DE47-2F3D-41D8-B4D4-7CFCDB70EF6C}" type="datetimeFigureOut">
              <a:rPr lang="en-US"/>
              <a:pPr>
                <a:defRPr/>
              </a:pPr>
              <a:t>5/10/2010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36BA496-7A60-4C27-A7F3-0D4D79A122C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88BADD-BFE4-498D-8098-CF3839415345}" type="datetimeFigureOut">
              <a:rPr lang="en-US"/>
              <a:pPr>
                <a:defRPr/>
              </a:pPr>
              <a:t>5/10/2010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3F59B7E-DD1D-4B35-973F-80C1677E70E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B8028C-B001-47B9-8C88-A4EC7A8719FB}" type="datetimeFigureOut">
              <a:rPr lang="en-US"/>
              <a:pPr>
                <a:defRPr/>
              </a:pPr>
              <a:t>5/10/2010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A2AEC5D-8402-475E-8F19-89066EEEA0F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38845BF-3E1B-4959-A92A-84BBC203601B}" type="datetimeFigureOut">
              <a:rPr lang="en-US"/>
              <a:pPr>
                <a:defRPr/>
              </a:pPr>
              <a:t>5/10/2010</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71DEFA70-49C8-4DDC-A786-66A236C7C6F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1097A261-2024-41E6-AFC6-08B9F5650205}" type="datetimeFigureOut">
              <a:rPr lang="en-US"/>
              <a:pPr>
                <a:defRPr/>
              </a:pPr>
              <a:t>5/10/2010</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EAB98E1B-510D-4C04-A2D4-74859E28E7A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571B9C23-D3C1-4706-A6F3-791ADD3527DD}" type="datetimeFigureOut">
              <a:rPr lang="en-US"/>
              <a:pPr>
                <a:defRPr/>
              </a:pPr>
              <a:t>5/10/2010</a:t>
            </a:fld>
            <a:endParaRPr lang="en-US" dirty="0"/>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dirty="0"/>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61726C35-B819-404A-862D-755BEB0438B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7C4F975A-78D7-4C46-8CB1-85F625380934}" type="datetimeFigureOut">
              <a:rPr lang="en-US"/>
              <a:pPr>
                <a:defRPr/>
              </a:pPr>
              <a:t>5/10/2010</a:t>
            </a:fld>
            <a:endParaRPr lang="en-US" dirty="0"/>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n-US" dirty="0"/>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AFA66279-96A7-47F8-AC6F-2BEFA9AA3E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9" r:id="rId1"/>
    <p:sldLayoutId id="2147483714" r:id="rId2"/>
    <p:sldLayoutId id="2147483720" r:id="rId3"/>
    <p:sldLayoutId id="2147483715" r:id="rId4"/>
    <p:sldLayoutId id="2147483716" r:id="rId5"/>
    <p:sldLayoutId id="2147483717" r:id="rId6"/>
    <p:sldLayoutId id="2147483721" r:id="rId7"/>
    <p:sldLayoutId id="2147483722" r:id="rId8"/>
    <p:sldLayoutId id="2147483723" r:id="rId9"/>
    <p:sldLayoutId id="2147483718" r:id="rId10"/>
    <p:sldLayoutId id="2147483724" r:id="rId11"/>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GUI%20Application.avi" TargetMode="Externa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3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8077200" cy="1219200"/>
          </a:xfrm>
        </p:spPr>
        <p:txBody>
          <a:bodyPr>
            <a:normAutofit fontScale="90000"/>
          </a:bodyPr>
          <a:lstStyle/>
          <a:p>
            <a:pPr algn="ctr" fontAlgn="auto">
              <a:spcAft>
                <a:spcPts val="0"/>
              </a:spcAft>
              <a:defRPr/>
            </a:pPr>
            <a:r>
              <a:rPr lang="en-US" dirty="0" smtClean="0">
                <a:solidFill>
                  <a:schemeClr val="accent1">
                    <a:satMod val="150000"/>
                  </a:schemeClr>
                </a:solidFill>
              </a:rPr>
              <a:t>Optimal Option Investment Strategy</a:t>
            </a:r>
            <a:endParaRPr lang="en-US" dirty="0">
              <a:solidFill>
                <a:schemeClr val="accent1">
                  <a:satMod val="150000"/>
                </a:schemeClr>
              </a:solidFill>
            </a:endParaRPr>
          </a:p>
        </p:txBody>
      </p:sp>
      <p:sp>
        <p:nvSpPr>
          <p:cNvPr id="3" name="Subtitle 2"/>
          <p:cNvSpPr>
            <a:spLocks noGrp="1"/>
          </p:cNvSpPr>
          <p:nvPr>
            <p:ph type="subTitle" idx="1"/>
          </p:nvPr>
        </p:nvSpPr>
        <p:spPr>
          <a:xfrm>
            <a:off x="2971800" y="2362200"/>
            <a:ext cx="2819400" cy="2514600"/>
          </a:xfrm>
        </p:spPr>
        <p:txBody>
          <a:bodyPr rtlCol="0">
            <a:normAutofit lnSpcReduction="10000"/>
          </a:bodyPr>
          <a:lstStyle/>
          <a:p>
            <a:pPr algn="ctr" fontAlgn="auto">
              <a:spcBef>
                <a:spcPts val="0"/>
              </a:spcBef>
              <a:spcAft>
                <a:spcPts val="0"/>
              </a:spcAft>
              <a:buFont typeface="Wingdings 2"/>
              <a:buNone/>
              <a:defRPr/>
            </a:pPr>
            <a:r>
              <a:rPr lang="en-US" dirty="0" smtClean="0"/>
              <a:t>Sponsor: Dr. K.C. Chang</a:t>
            </a:r>
          </a:p>
          <a:p>
            <a:pPr algn="ctr" fontAlgn="auto">
              <a:spcBef>
                <a:spcPts val="0"/>
              </a:spcBef>
              <a:spcAft>
                <a:spcPts val="0"/>
              </a:spcAft>
              <a:buFont typeface="Wingdings 2"/>
              <a:buNone/>
              <a:defRPr/>
            </a:pPr>
            <a:endParaRPr lang="en-US" dirty="0" smtClean="0"/>
          </a:p>
          <a:p>
            <a:pPr algn="ctr" fontAlgn="auto">
              <a:spcBef>
                <a:spcPts val="0"/>
              </a:spcBef>
              <a:spcAft>
                <a:spcPts val="0"/>
              </a:spcAft>
              <a:buFont typeface="Wingdings 2"/>
              <a:buNone/>
              <a:defRPr/>
            </a:pPr>
            <a:r>
              <a:rPr lang="en-US" dirty="0" smtClean="0"/>
              <a:t>Tony Chen</a:t>
            </a:r>
          </a:p>
          <a:p>
            <a:pPr algn="ctr" fontAlgn="auto">
              <a:spcBef>
                <a:spcPts val="0"/>
              </a:spcBef>
              <a:spcAft>
                <a:spcPts val="0"/>
              </a:spcAft>
              <a:buFont typeface="Wingdings 2"/>
              <a:buNone/>
              <a:defRPr/>
            </a:pPr>
            <a:r>
              <a:rPr lang="en-US" dirty="0" smtClean="0"/>
              <a:t>Ehsan Esmaeilzadeh</a:t>
            </a:r>
          </a:p>
          <a:p>
            <a:pPr algn="ctr" fontAlgn="auto">
              <a:spcBef>
                <a:spcPts val="0"/>
              </a:spcBef>
              <a:spcAft>
                <a:spcPts val="0"/>
              </a:spcAft>
              <a:buFont typeface="Wingdings 2"/>
              <a:buNone/>
              <a:defRPr/>
            </a:pPr>
            <a:r>
              <a:rPr lang="en-US" dirty="0" smtClean="0"/>
              <a:t>Ali Jarvandi</a:t>
            </a:r>
          </a:p>
          <a:p>
            <a:pPr algn="ctr" fontAlgn="auto">
              <a:spcBef>
                <a:spcPts val="0"/>
              </a:spcBef>
              <a:spcAft>
                <a:spcPts val="0"/>
              </a:spcAft>
              <a:buFont typeface="Wingdings 2"/>
              <a:buNone/>
              <a:defRPr/>
            </a:pPr>
            <a:r>
              <a:rPr lang="en-US" dirty="0" smtClean="0"/>
              <a:t>Ning Lin</a:t>
            </a:r>
          </a:p>
          <a:p>
            <a:pPr algn="ctr" fontAlgn="auto">
              <a:spcBef>
                <a:spcPts val="0"/>
              </a:spcBef>
              <a:spcAft>
                <a:spcPts val="0"/>
              </a:spcAft>
              <a:buFont typeface="Wingdings 2"/>
              <a:buNone/>
              <a:defRPr/>
            </a:pPr>
            <a:r>
              <a:rPr lang="en-US" dirty="0" smtClean="0"/>
              <a:t>Ryan O’Neil</a:t>
            </a:r>
          </a:p>
          <a:p>
            <a:pPr fontAlgn="auto">
              <a:spcBef>
                <a:spcPts val="0"/>
              </a:spcBef>
              <a:spcAft>
                <a:spcPts val="0"/>
              </a:spcAft>
              <a:buFont typeface="Wingdings 2"/>
              <a:buNone/>
              <a:defRPr/>
            </a:pPr>
            <a:endParaRPr lang="en-US" dirty="0" smtClean="0"/>
          </a:p>
          <a:p>
            <a:pPr algn="ctr" fontAlgn="auto">
              <a:spcBef>
                <a:spcPts val="0"/>
              </a:spcBef>
              <a:spcAft>
                <a:spcPts val="0"/>
              </a:spcAft>
              <a:buFont typeface="Wingdings 2"/>
              <a:buNone/>
              <a:defRPr/>
            </a:pPr>
            <a:r>
              <a:rPr lang="en-US" dirty="0" smtClean="0"/>
              <a:t>Spring 2010</a:t>
            </a:r>
            <a:endParaRPr lang="en-US" dirty="0"/>
          </a:p>
        </p:txBody>
      </p:sp>
      <p:pic>
        <p:nvPicPr>
          <p:cNvPr id="4" name="Picture 3" descr="C:\Documents and Settings\ehsan\Desktop\orig_iphone_stocks_logo.jpg"/>
          <p:cNvPicPr>
            <a:picLocks noChangeAspect="1" noChangeArrowheads="1"/>
          </p:cNvPicPr>
          <p:nvPr/>
        </p:nvPicPr>
        <p:blipFill>
          <a:blip r:embed="rId3" cstate="print">
            <a:duotone>
              <a:schemeClr val="bg2">
                <a:shade val="45000"/>
                <a:satMod val="135000"/>
              </a:schemeClr>
              <a:prstClr val="white"/>
            </a:duotone>
            <a:lum contrast="25000"/>
          </a:blip>
          <a:srcRect/>
          <a:stretch>
            <a:fillRect/>
          </a:stretch>
        </p:blipFill>
        <p:spPr bwMode="auto">
          <a:xfrm>
            <a:off x="-1" y="5791200"/>
            <a:ext cx="1752601" cy="1066800"/>
          </a:xfrm>
          <a:prstGeom prst="rect">
            <a:avLst/>
          </a:prstGeom>
          <a:ln>
            <a:noFill/>
          </a:ln>
          <a:effectLst>
            <a:softEdge rad="112500"/>
          </a:effectLst>
        </p:spPr>
      </p:pic>
      <p:pic>
        <p:nvPicPr>
          <p:cNvPr id="8197"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Team	</a:t>
            </a:r>
            <a:endParaRPr lang="en-US" dirty="0"/>
          </a:p>
        </p:txBody>
      </p:sp>
      <p:sp>
        <p:nvSpPr>
          <p:cNvPr id="3" name="Content Placeholder 2"/>
          <p:cNvSpPr>
            <a:spLocks noGrp="1"/>
          </p:cNvSpPr>
          <p:nvPr>
            <p:ph idx="1"/>
          </p:nvPr>
        </p:nvSpPr>
        <p:spPr/>
        <p:txBody>
          <a:bodyPr/>
          <a:lstStyle/>
          <a:p>
            <a:r>
              <a:rPr lang="en-US" dirty="0" smtClean="0"/>
              <a:t>This project is a continuation of Fall 2009 project</a:t>
            </a:r>
            <a:br>
              <a:rPr lang="en-US" dirty="0" smtClean="0"/>
            </a:br>
            <a:endParaRPr lang="en-US" dirty="0" smtClean="0"/>
          </a:p>
          <a:p>
            <a:pPr lvl="1"/>
            <a:r>
              <a:rPr lang="en-US" dirty="0" smtClean="0"/>
              <a:t>Estimated premiums using Black-</a:t>
            </a:r>
            <a:r>
              <a:rPr lang="en-US" dirty="0" err="1" smtClean="0"/>
              <a:t>Scholes</a:t>
            </a:r>
            <a:r>
              <a:rPr lang="en-US" dirty="0" smtClean="0"/>
              <a:t> model</a:t>
            </a:r>
          </a:p>
          <a:p>
            <a:pPr lvl="1">
              <a:buNone/>
            </a:pPr>
            <a:endParaRPr lang="en-US" dirty="0" smtClean="0"/>
          </a:p>
          <a:p>
            <a:pPr lvl="1"/>
            <a:r>
              <a:rPr lang="en-US" dirty="0" smtClean="0"/>
              <a:t>Estimated return using strike prices, stop-loss, and days before expiration as input</a:t>
            </a:r>
          </a:p>
          <a:p>
            <a:pPr lvl="1"/>
            <a:endParaRPr lang="en-US" dirty="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idx="1"/>
          </p:nvPr>
        </p:nvSpPr>
        <p:spPr/>
        <p:txBody>
          <a:bodyPr/>
          <a:lstStyle/>
          <a:p>
            <a:r>
              <a:rPr lang="en-US" sz="2800" dirty="0" smtClean="0"/>
              <a:t>Previous group used fixed implied volatility. Due to volatility smile, this results in inaccurate premiums.</a:t>
            </a:r>
            <a:br>
              <a:rPr lang="en-US" sz="2800" dirty="0" smtClean="0"/>
            </a:br>
            <a:endParaRPr lang="en-US" sz="2800" dirty="0" smtClean="0"/>
          </a:p>
          <a:p>
            <a:r>
              <a:rPr lang="en-US" sz="2800" dirty="0" smtClean="0"/>
              <a:t>Tradeoffs between profits and risk of ruin need to be balanced using a equity allocation and risk management methods.</a:t>
            </a:r>
            <a:br>
              <a:rPr lang="en-US" sz="2800" dirty="0" smtClean="0"/>
            </a:br>
            <a:endParaRPr lang="en-US" sz="2800" dirty="0" smtClean="0"/>
          </a:p>
          <a:p>
            <a:r>
              <a:rPr lang="en-US" sz="2800" dirty="0" smtClean="0"/>
              <a:t>No easily accessible tools to quickly assess strangle strategy performance.</a:t>
            </a:r>
            <a:br>
              <a:rPr lang="en-US" sz="2800" dirty="0" smtClean="0"/>
            </a:br>
            <a:endParaRPr lang="en-US" sz="2800" dirty="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Optimal Option Investment Strategy Project Goals</a:t>
            </a:r>
            <a:endParaRPr lang="en-US" dirty="0">
              <a:solidFill>
                <a:schemeClr val="accent1">
                  <a:satMod val="150000"/>
                </a:schemeClr>
              </a:solidFill>
            </a:endParaRPr>
          </a:p>
        </p:txBody>
      </p:sp>
      <p:sp>
        <p:nvSpPr>
          <p:cNvPr id="11267" name="Content Placeholder 2"/>
          <p:cNvSpPr>
            <a:spLocks noGrp="1"/>
          </p:cNvSpPr>
          <p:nvPr>
            <p:ph idx="1"/>
          </p:nvPr>
        </p:nvSpPr>
        <p:spPr>
          <a:xfrm>
            <a:off x="533400" y="1524000"/>
            <a:ext cx="8229600" cy="4625975"/>
          </a:xfrm>
        </p:spPr>
        <p:txBody>
          <a:bodyPr/>
          <a:lstStyle/>
          <a:p>
            <a:pPr lvl="1"/>
            <a:r>
              <a:rPr lang="en-US" dirty="0" smtClean="0"/>
              <a:t>To provide policy recommendations for the option sellers to balance profit and risk of loss using historical data</a:t>
            </a:r>
          </a:p>
          <a:p>
            <a:pPr lvl="1"/>
            <a:r>
              <a:rPr lang="en-US" dirty="0" smtClean="0"/>
              <a:t>To determine the optimal fraction for investment with associated risk of ruin</a:t>
            </a:r>
          </a:p>
          <a:p>
            <a:pPr lvl="1"/>
            <a:r>
              <a:rPr lang="en-US" dirty="0" smtClean="0"/>
              <a:t>To develop a graphical user interface to provide useful information investors can act on.</a:t>
            </a: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1269"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Case</a:t>
            </a:r>
            <a:endParaRPr lang="en-US" dirty="0"/>
          </a:p>
        </p:txBody>
      </p:sp>
      <p:sp>
        <p:nvSpPr>
          <p:cNvPr id="3" name="Content Placeholder 2"/>
          <p:cNvSpPr>
            <a:spLocks noGrp="1"/>
          </p:cNvSpPr>
          <p:nvPr>
            <p:ph idx="1"/>
          </p:nvPr>
        </p:nvSpPr>
        <p:spPr/>
        <p:txBody>
          <a:bodyPr/>
          <a:lstStyle/>
          <a:p>
            <a:r>
              <a:rPr lang="en-US" sz="2800" dirty="0" smtClean="0"/>
              <a:t>Our model and tools can aid fund managers to quickly assimilate information about the current options market conditions</a:t>
            </a:r>
          </a:p>
          <a:p>
            <a:endParaRPr lang="en-US" sz="2800" dirty="0" smtClean="0"/>
          </a:p>
          <a:p>
            <a:r>
              <a:rPr lang="en-US" sz="2800" dirty="0" smtClean="0"/>
              <a:t>We provide a software tool to display equity curves over a specified period of time.  Our tool also shows payoffs from fractional investment allocations to match returns and risk of ruin to customer demand</a:t>
            </a:r>
            <a:endParaRPr lang="en-US" sz="2800" dirty="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solidFill>
                  <a:schemeClr val="bg2"/>
                </a:solidFill>
              </a:rPr>
              <a:t>Background &amp; Problem Statement</a:t>
            </a:r>
            <a:endParaRPr lang="en-US" dirty="0" smtClean="0"/>
          </a:p>
          <a:p>
            <a:pPr marL="438912" indent="-320040" fontAlgn="auto">
              <a:spcBef>
                <a:spcPts val="0"/>
              </a:spcBef>
              <a:spcAft>
                <a:spcPts val="0"/>
              </a:spcAft>
              <a:buFont typeface="Wingdings 2"/>
              <a:buChar char=""/>
              <a:defRPr/>
            </a:pPr>
            <a:r>
              <a:rPr lang="en-US" dirty="0" smtClean="0"/>
              <a:t>Project Scope</a:t>
            </a:r>
          </a:p>
          <a:p>
            <a:pPr marL="438912" indent="-320040" fontAlgn="auto">
              <a:spcBef>
                <a:spcPts val="0"/>
              </a:spcBef>
              <a:spcAft>
                <a:spcPts val="0"/>
              </a:spcAft>
              <a:buFont typeface="Wingdings 2"/>
              <a:buChar char=""/>
              <a:defRPr/>
            </a:pPr>
            <a:r>
              <a:rPr lang="en-US" dirty="0" smtClean="0">
                <a:solidFill>
                  <a:schemeClr val="bg2"/>
                </a:solidFill>
              </a:rPr>
              <a:t>Requirements</a:t>
            </a:r>
          </a:p>
          <a:p>
            <a:pPr marL="438912" indent="-320040" fontAlgn="auto">
              <a:spcBef>
                <a:spcPts val="0"/>
              </a:spcBef>
              <a:spcAft>
                <a:spcPts val="0"/>
              </a:spcAft>
              <a:buFont typeface="Wingdings 2"/>
              <a:buChar char=""/>
              <a:defRPr/>
            </a:pPr>
            <a:r>
              <a:rPr lang="en-US" dirty="0" smtClean="0">
                <a:solidFill>
                  <a:schemeClr val="bg2"/>
                </a:solidFill>
              </a:rPr>
              <a:t>Assumptions</a:t>
            </a:r>
          </a:p>
          <a:p>
            <a:pPr marL="438912" indent="-320040" fontAlgn="auto">
              <a:spcBef>
                <a:spcPts val="0"/>
              </a:spcBef>
              <a:spcAft>
                <a:spcPts val="0"/>
              </a:spcAft>
              <a:buFont typeface="Wingdings 2"/>
              <a:buChar char=""/>
              <a:defRPr/>
            </a:pPr>
            <a:r>
              <a:rPr lang="en-US" dirty="0" smtClean="0">
                <a:solidFill>
                  <a:schemeClr val="bg2"/>
                </a:solidFill>
              </a:rPr>
              <a:t>Approach</a:t>
            </a:r>
          </a:p>
          <a:p>
            <a:pPr marL="438912" indent="-320040" fontAlgn="auto">
              <a:spcBef>
                <a:spcPts val="0"/>
              </a:spcBef>
              <a:spcAft>
                <a:spcPts val="0"/>
              </a:spcAft>
              <a:buFont typeface="Wingdings 2"/>
              <a:buChar char=""/>
              <a:defRPr/>
            </a:pPr>
            <a:r>
              <a:rPr lang="en-US" dirty="0" smtClean="0">
                <a:solidFill>
                  <a:schemeClr val="bg2"/>
                </a:solidFill>
              </a:rPr>
              <a:t>Methodology</a:t>
            </a:r>
          </a:p>
          <a:p>
            <a:pPr marL="438912" indent="-320040" fontAlgn="auto">
              <a:spcBef>
                <a:spcPts val="0"/>
              </a:spcBef>
              <a:spcAft>
                <a:spcPts val="0"/>
              </a:spcAft>
              <a:buFont typeface="Wingdings 2"/>
              <a:buChar char=""/>
              <a:defRPr/>
            </a:pPr>
            <a:r>
              <a:rPr lang="en-US" dirty="0" smtClean="0">
                <a:solidFill>
                  <a:schemeClr val="bg2"/>
                </a:solidFill>
              </a:rPr>
              <a:t>Modeling </a:t>
            </a:r>
          </a:p>
          <a:p>
            <a:pPr marL="438912" indent="-320040" fontAlgn="auto">
              <a:spcBef>
                <a:spcPts val="0"/>
              </a:spcBef>
              <a:spcAft>
                <a:spcPts val="0"/>
              </a:spcAft>
              <a:buFont typeface="Wingdings 2"/>
              <a:buChar char=""/>
              <a:defRPr/>
            </a:pPr>
            <a:r>
              <a:rPr lang="en-US" dirty="0" smtClean="0">
                <a:solidFill>
                  <a:schemeClr val="bg2"/>
                </a:solidFill>
              </a:rPr>
              <a:t>Analysis</a:t>
            </a:r>
          </a:p>
          <a:p>
            <a:pPr marL="438912" indent="-320040" fontAlgn="auto">
              <a:spcBef>
                <a:spcPts val="0"/>
              </a:spcBef>
              <a:spcAft>
                <a:spcPts val="0"/>
              </a:spcAft>
              <a:buFont typeface="Wingdings 2"/>
              <a:buChar char=""/>
              <a:defRPr/>
            </a:pPr>
            <a:r>
              <a:rPr lang="en-US" dirty="0" smtClean="0">
                <a:solidFill>
                  <a:schemeClr val="bg2"/>
                </a:solidFill>
              </a:rPr>
              <a:t>Evaluation &amp; Recommendations</a:t>
            </a:r>
          </a:p>
          <a:p>
            <a:pPr marL="438912" indent="-320040" fontAlgn="auto">
              <a:spcBef>
                <a:spcPts val="0"/>
              </a:spcBef>
              <a:spcAft>
                <a:spcPts val="0"/>
              </a:spcAft>
              <a:buFont typeface="Wingdings 2"/>
              <a:buChar char=""/>
              <a:defRPr/>
            </a:pPr>
            <a:r>
              <a:rPr lang="en-US" dirty="0" smtClean="0">
                <a:solidFill>
                  <a:schemeClr val="bg2"/>
                </a:solidFill>
              </a:rPr>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Project Scope</a:t>
            </a:r>
            <a:endParaRPr lang="en-US" dirty="0">
              <a:solidFill>
                <a:schemeClr val="accent1">
                  <a:satMod val="150000"/>
                </a:schemeClr>
              </a:solidFill>
            </a:endParaRPr>
          </a:p>
        </p:txBody>
      </p:sp>
      <p:sp>
        <p:nvSpPr>
          <p:cNvPr id="14339" name="Content Placeholder 2"/>
          <p:cNvSpPr>
            <a:spLocks noGrp="1"/>
          </p:cNvSpPr>
          <p:nvPr>
            <p:ph idx="1"/>
          </p:nvPr>
        </p:nvSpPr>
        <p:spPr/>
        <p:txBody>
          <a:bodyPr/>
          <a:lstStyle/>
          <a:p>
            <a:pPr eaLnBrk="1" hangingPunct="1">
              <a:buFontTx/>
              <a:buChar char="•"/>
            </a:pPr>
            <a:r>
              <a:rPr lang="en-US" dirty="0" smtClean="0"/>
              <a:t>Range of data:  2004-2009 </a:t>
            </a:r>
          </a:p>
          <a:p>
            <a:pPr eaLnBrk="1" hangingPunct="1">
              <a:buFontTx/>
              <a:buChar char="•"/>
            </a:pPr>
            <a:r>
              <a:rPr lang="en-US" dirty="0" smtClean="0"/>
              <a:t>Underlying asset is S&amp;P 500 future index</a:t>
            </a:r>
          </a:p>
          <a:p>
            <a:pPr eaLnBrk="1" hangingPunct="1">
              <a:buFontTx/>
              <a:buChar char="•"/>
            </a:pPr>
            <a:r>
              <a:rPr lang="en-US" dirty="0" smtClean="0"/>
              <a:t>Short strangle strategies only</a:t>
            </a:r>
          </a:p>
          <a:p>
            <a:pPr eaLnBrk="1" hangingPunct="1">
              <a:buFontTx/>
              <a:buChar char="•"/>
            </a:pPr>
            <a:r>
              <a:rPr lang="en-US" dirty="0" smtClean="0"/>
              <a:t>Call strike prices +5 to +50 </a:t>
            </a:r>
          </a:p>
          <a:p>
            <a:pPr eaLnBrk="1" hangingPunct="1">
              <a:buFontTx/>
              <a:buChar char="•"/>
            </a:pPr>
            <a:r>
              <a:rPr lang="en-US" dirty="0" smtClean="0"/>
              <a:t>Put strike </a:t>
            </a:r>
            <a:r>
              <a:rPr lang="en-US" dirty="0"/>
              <a:t>prices </a:t>
            </a:r>
            <a:r>
              <a:rPr lang="en-US" dirty="0" smtClean="0"/>
              <a:t>-5 </a:t>
            </a:r>
            <a:r>
              <a:rPr lang="en-US" dirty="0"/>
              <a:t>to </a:t>
            </a:r>
            <a:r>
              <a:rPr lang="en-US" dirty="0" smtClean="0"/>
              <a:t>-50</a:t>
            </a:r>
          </a:p>
          <a:p>
            <a:pPr eaLnBrk="1" hangingPunct="1">
              <a:buFontTx/>
              <a:buChar char="•"/>
            </a:pPr>
            <a:r>
              <a:rPr lang="en-US" dirty="0" smtClean="0"/>
              <a:t>Stop loss from 5 to 45 and without limit</a:t>
            </a:r>
          </a:p>
          <a:p>
            <a:pPr eaLnBrk="1" hangingPunct="1">
              <a:buFontTx/>
              <a:buChar char="•"/>
            </a:pPr>
            <a:r>
              <a:rPr lang="en-US" dirty="0" smtClean="0"/>
              <a:t>Maximum acceptable volatility at 30, 40, 50 and without limit</a:t>
            </a:r>
          </a:p>
          <a:p>
            <a:endParaRPr lang="en-US" dirty="0" smtClean="0"/>
          </a:p>
        </p:txBody>
      </p:sp>
      <p:pic>
        <p:nvPicPr>
          <p:cNvPr id="1434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Assumptions</a:t>
            </a:r>
            <a:endParaRPr lang="en-US" dirty="0">
              <a:solidFill>
                <a:schemeClr val="accent1">
                  <a:satMod val="150000"/>
                </a:schemeClr>
              </a:solidFill>
            </a:endParaRPr>
          </a:p>
        </p:txBody>
      </p:sp>
      <p:sp>
        <p:nvSpPr>
          <p:cNvPr id="17411" name="Content Placeholder 2"/>
          <p:cNvSpPr>
            <a:spLocks noGrp="1"/>
          </p:cNvSpPr>
          <p:nvPr>
            <p:ph idx="1"/>
          </p:nvPr>
        </p:nvSpPr>
        <p:spPr>
          <a:xfrm>
            <a:off x="457200" y="1524000"/>
            <a:ext cx="8229600" cy="4625975"/>
          </a:xfrm>
        </p:spPr>
        <p:txBody>
          <a:bodyPr/>
          <a:lstStyle/>
          <a:p>
            <a:r>
              <a:rPr lang="en-US" sz="2800" dirty="0" smtClean="0"/>
              <a:t>Strategies missing more than 50% of data points (months) are ignored</a:t>
            </a:r>
          </a:p>
          <a:p>
            <a:r>
              <a:rPr lang="en-US" sz="2800" dirty="0" smtClean="0"/>
              <a:t>Only have closing price data so trade after market</a:t>
            </a:r>
          </a:p>
          <a:p>
            <a:r>
              <a:rPr lang="en-US" sz="2800" dirty="0"/>
              <a:t>Our trades do not affect the </a:t>
            </a:r>
            <a:r>
              <a:rPr lang="en-US" sz="2800" dirty="0" smtClean="0"/>
              <a:t>market</a:t>
            </a:r>
          </a:p>
          <a:p>
            <a:r>
              <a:rPr lang="en-US" sz="2800" dirty="0"/>
              <a:t>Do not simulate trading </a:t>
            </a:r>
            <a:r>
              <a:rPr lang="en-US" sz="2800" dirty="0" smtClean="0"/>
              <a:t>slippage (always a willing trade partner)</a:t>
            </a:r>
          </a:p>
          <a:p>
            <a:r>
              <a:rPr lang="en-US" sz="2800" dirty="0" smtClean="0"/>
              <a:t>Do not consider interest rate or inflation (time value of money)</a:t>
            </a:r>
          </a:p>
        </p:txBody>
      </p:sp>
      <p:pic>
        <p:nvPicPr>
          <p:cNvPr id="17413"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Requirements [1 of 2]</a:t>
            </a:r>
            <a:endParaRPr lang="en-US" dirty="0">
              <a:solidFill>
                <a:schemeClr val="accent1">
                  <a:satMod val="150000"/>
                </a:schemeClr>
              </a:solidFill>
            </a:endParaRPr>
          </a:p>
        </p:txBody>
      </p:sp>
      <p:sp>
        <p:nvSpPr>
          <p:cNvPr id="15363" name="Content Placeholder 2"/>
          <p:cNvSpPr>
            <a:spLocks noGrp="1"/>
          </p:cNvSpPr>
          <p:nvPr>
            <p:ph idx="1"/>
          </p:nvPr>
        </p:nvSpPr>
        <p:spPr/>
        <p:txBody>
          <a:bodyPr/>
          <a:lstStyle/>
          <a:p>
            <a:pPr lvl="0"/>
            <a:r>
              <a:rPr lang="en-US" dirty="0" smtClean="0"/>
              <a:t>Provide recommendations on investment strategies</a:t>
            </a:r>
          </a:p>
          <a:p>
            <a:pPr lvl="1"/>
            <a:r>
              <a:rPr lang="en-US" dirty="0"/>
              <a:t>recommendations </a:t>
            </a:r>
            <a:r>
              <a:rPr lang="en-US" dirty="0" smtClean="0"/>
              <a:t> are based on expected return on investment and risk of ruin</a:t>
            </a:r>
          </a:p>
          <a:p>
            <a:pPr lvl="1"/>
            <a:r>
              <a:rPr lang="en-US" dirty="0" smtClean="0"/>
              <a:t>Provide a range of optimal strategies that trade off risk and return according to investors’ risk tolerances</a:t>
            </a: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536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Requirements [2 of 2]</a:t>
            </a:r>
            <a:endParaRPr lang="en-US" dirty="0">
              <a:solidFill>
                <a:schemeClr val="accent1">
                  <a:satMod val="150000"/>
                </a:schemeClr>
              </a:solidFill>
            </a:endParaRPr>
          </a:p>
        </p:txBody>
      </p:sp>
      <p:sp>
        <p:nvSpPr>
          <p:cNvPr id="15363" name="Content Placeholder 2"/>
          <p:cNvSpPr>
            <a:spLocks noGrp="1"/>
          </p:cNvSpPr>
          <p:nvPr>
            <p:ph idx="1"/>
          </p:nvPr>
        </p:nvSpPr>
        <p:spPr/>
        <p:txBody>
          <a:bodyPr/>
          <a:lstStyle/>
          <a:p>
            <a:r>
              <a:rPr lang="en-US" dirty="0" smtClean="0"/>
              <a:t>Develop a Graphical User Interface (GUI) to display results, statistics, and visual representation of selected strategies</a:t>
            </a:r>
            <a:r>
              <a:rPr lang="en-US" b="1" dirty="0" smtClean="0"/>
              <a:t> </a:t>
            </a:r>
            <a:endParaRPr lang="en-US" dirty="0" smtClean="0"/>
          </a:p>
          <a:p>
            <a:pPr lvl="1"/>
            <a:r>
              <a:rPr lang="en-US" dirty="0" smtClean="0"/>
              <a:t>Take filtering criteria from users in the model interface</a:t>
            </a:r>
          </a:p>
          <a:p>
            <a:pPr lvl="1"/>
            <a:r>
              <a:rPr lang="en-US" dirty="0" smtClean="0"/>
              <a:t>Plot the return (equity curve) for various fractional allocations of capital</a:t>
            </a:r>
          </a:p>
          <a:p>
            <a:pPr lvl="0"/>
            <a:endParaRPr lang="en-US" dirty="0" smtClean="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536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 Approach</a:t>
            </a:r>
            <a:endParaRPr lang="en-US" dirty="0">
              <a:solidFill>
                <a:schemeClr val="accent1">
                  <a:satMod val="150000"/>
                </a:schemeClr>
              </a:solidFill>
            </a:endParaRPr>
          </a:p>
        </p:txBody>
      </p:sp>
      <p:sp>
        <p:nvSpPr>
          <p:cNvPr id="16387" name="Content Placeholder 2"/>
          <p:cNvSpPr>
            <a:spLocks noGrp="1"/>
          </p:cNvSpPr>
          <p:nvPr>
            <p:ph idx="1"/>
          </p:nvPr>
        </p:nvSpPr>
        <p:spPr>
          <a:xfrm>
            <a:off x="533400" y="1524000"/>
            <a:ext cx="8229600" cy="4625975"/>
          </a:xfrm>
        </p:spPr>
        <p:txBody>
          <a:bodyPr/>
          <a:lstStyle/>
          <a:p>
            <a:r>
              <a:rPr lang="en-US" sz="3600" dirty="0" smtClean="0"/>
              <a:t>Research relevant papers and previous work</a:t>
            </a:r>
          </a:p>
          <a:p>
            <a:r>
              <a:rPr lang="en-US" sz="3600" dirty="0" smtClean="0"/>
              <a:t>Parse and organize the historical data </a:t>
            </a:r>
          </a:p>
          <a:p>
            <a:r>
              <a:rPr lang="en-US" sz="3600" dirty="0" smtClean="0"/>
              <a:t>Develop the trading model</a:t>
            </a:r>
          </a:p>
          <a:p>
            <a:r>
              <a:rPr lang="en-US" sz="3600" dirty="0" smtClean="0"/>
              <a:t>Validate model &amp; analyze results </a:t>
            </a:r>
          </a:p>
          <a:p>
            <a:r>
              <a:rPr lang="en-US" sz="3600" dirty="0" smtClean="0"/>
              <a:t>Determine optimal strategies</a:t>
            </a:r>
          </a:p>
          <a:p>
            <a:r>
              <a:rPr lang="en-US" sz="3600" dirty="0" smtClean="0"/>
              <a:t>Develop graphical user interface </a:t>
            </a:r>
          </a:p>
          <a:p>
            <a:endParaRPr lang="en-US" dirty="0" smtClean="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6389"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t>Background &amp; Problem Statement</a:t>
            </a:r>
          </a:p>
          <a:p>
            <a:pPr marL="438912" indent="-320040" fontAlgn="auto">
              <a:spcBef>
                <a:spcPts val="0"/>
              </a:spcBef>
              <a:spcAft>
                <a:spcPts val="0"/>
              </a:spcAft>
              <a:buFont typeface="Wingdings 2"/>
              <a:buChar char=""/>
              <a:defRPr/>
            </a:pPr>
            <a:r>
              <a:rPr lang="en-US" dirty="0" smtClean="0"/>
              <a:t>Project Scope</a:t>
            </a:r>
          </a:p>
          <a:p>
            <a:pPr marL="438912" indent="-320040" fontAlgn="auto">
              <a:spcBef>
                <a:spcPts val="0"/>
              </a:spcBef>
              <a:spcAft>
                <a:spcPts val="0"/>
              </a:spcAft>
              <a:buFont typeface="Wingdings 2"/>
              <a:buChar char=""/>
              <a:defRPr/>
            </a:pPr>
            <a:r>
              <a:rPr lang="en-US" dirty="0" smtClean="0"/>
              <a:t>Requirements</a:t>
            </a:r>
          </a:p>
          <a:p>
            <a:pPr marL="438912" indent="-320040" fontAlgn="auto">
              <a:spcBef>
                <a:spcPts val="0"/>
              </a:spcBef>
              <a:spcAft>
                <a:spcPts val="0"/>
              </a:spcAft>
              <a:buFont typeface="Wingdings 2"/>
              <a:buChar char=""/>
              <a:defRPr/>
            </a:pPr>
            <a:r>
              <a:rPr lang="en-US" dirty="0" smtClean="0"/>
              <a:t>Assumptions</a:t>
            </a:r>
          </a:p>
          <a:p>
            <a:pPr marL="438912" indent="-320040" fontAlgn="auto">
              <a:spcBef>
                <a:spcPts val="0"/>
              </a:spcBef>
              <a:spcAft>
                <a:spcPts val="0"/>
              </a:spcAft>
              <a:buFont typeface="Wingdings 2"/>
              <a:buChar char=""/>
              <a:defRPr/>
            </a:pPr>
            <a:r>
              <a:rPr lang="en-US" dirty="0" smtClean="0"/>
              <a:t>Approach</a:t>
            </a:r>
          </a:p>
          <a:p>
            <a:pPr marL="438912" indent="-320040" fontAlgn="auto">
              <a:spcBef>
                <a:spcPts val="0"/>
              </a:spcBef>
              <a:spcAft>
                <a:spcPts val="0"/>
              </a:spcAft>
              <a:buFont typeface="Wingdings 2"/>
              <a:buChar char=""/>
              <a:defRPr/>
            </a:pPr>
            <a:r>
              <a:rPr lang="en-US" dirty="0" smtClean="0"/>
              <a:t>Methodology</a:t>
            </a:r>
          </a:p>
          <a:p>
            <a:pPr marL="438912" indent="-320040" fontAlgn="auto">
              <a:spcBef>
                <a:spcPts val="0"/>
              </a:spcBef>
              <a:spcAft>
                <a:spcPts val="0"/>
              </a:spcAft>
              <a:buFont typeface="Wingdings 2"/>
              <a:buChar char=""/>
              <a:defRPr/>
            </a:pPr>
            <a:r>
              <a:rPr lang="en-US" dirty="0" smtClean="0"/>
              <a:t>Modeling </a:t>
            </a:r>
          </a:p>
          <a:p>
            <a:pPr marL="438912" indent="-320040" fontAlgn="auto">
              <a:spcBef>
                <a:spcPts val="0"/>
              </a:spcBef>
              <a:spcAft>
                <a:spcPts val="0"/>
              </a:spcAft>
              <a:buFont typeface="Wingdings 2"/>
              <a:buChar char=""/>
              <a:defRPr/>
            </a:pPr>
            <a:r>
              <a:rPr lang="en-US" dirty="0" smtClean="0"/>
              <a:t>Analysis</a:t>
            </a:r>
          </a:p>
          <a:p>
            <a:pPr marL="438912" indent="-320040" fontAlgn="auto">
              <a:spcBef>
                <a:spcPts val="0"/>
              </a:spcBef>
              <a:spcAft>
                <a:spcPts val="0"/>
              </a:spcAft>
              <a:buFont typeface="Wingdings 2"/>
              <a:buChar char=""/>
              <a:defRPr/>
            </a:pPr>
            <a:r>
              <a:rPr lang="en-US" dirty="0" smtClean="0"/>
              <a:t>Evaluation &amp; Recommendations</a:t>
            </a:r>
          </a:p>
          <a:p>
            <a:pPr marL="438912" indent="-320040" fontAlgn="auto">
              <a:spcBef>
                <a:spcPts val="0"/>
              </a:spcBef>
              <a:spcAft>
                <a:spcPts val="0"/>
              </a:spcAft>
              <a:buFont typeface="Wingdings 2"/>
              <a:buChar char=""/>
              <a:defRPr/>
            </a:pPr>
            <a:r>
              <a:rPr lang="en-US" dirty="0" smtClean="0"/>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3">
                                            <p:txEl>
                                              <p:pRg st="1" end="1"/>
                                            </p:txEl>
                                          </p:spTgt>
                                        </p:tgtEl>
                                        <p:attrNameLst>
                                          <p:attrName>style.color</p:attrName>
                                        </p:attrNameLst>
                                      </p:cBhvr>
                                      <p:to>
                                        <a:schemeClr val="bg2"/>
                                      </p:to>
                                    </p:animClr>
                                  </p:childTnLst>
                                </p:cTn>
                              </p:par>
                              <p:par>
                                <p:cTn id="7" presetID="3" presetClass="emph" presetSubtype="2" fill="hold" nodeType="withEffect">
                                  <p:stCondLst>
                                    <p:cond delay="0"/>
                                  </p:stCondLst>
                                  <p:childTnLst>
                                    <p:animClr clrSpc="rgb" dir="cw">
                                      <p:cBhvr override="childStyle">
                                        <p:cTn id="8" dur="500" fill="hold"/>
                                        <p:tgtEl>
                                          <p:spTgt spid="3">
                                            <p:txEl>
                                              <p:pRg st="2" end="2"/>
                                            </p:txEl>
                                          </p:spTgt>
                                        </p:tgtEl>
                                        <p:attrNameLst>
                                          <p:attrName>style.color</p:attrName>
                                        </p:attrNameLst>
                                      </p:cBhvr>
                                      <p:to>
                                        <a:schemeClr val="bg2"/>
                                      </p:to>
                                    </p:animClr>
                                  </p:childTnLst>
                                </p:cTn>
                              </p:par>
                              <p:par>
                                <p:cTn id="9" presetID="3" presetClass="emph" presetSubtype="2" fill="hold" nodeType="withEffect">
                                  <p:stCondLst>
                                    <p:cond delay="0"/>
                                  </p:stCondLst>
                                  <p:childTnLst>
                                    <p:animClr clrSpc="rgb" dir="cw">
                                      <p:cBhvr override="childStyle">
                                        <p:cTn id="10" dur="500" fill="hold"/>
                                        <p:tgtEl>
                                          <p:spTgt spid="3">
                                            <p:txEl>
                                              <p:pRg st="3" end="3"/>
                                            </p:txEl>
                                          </p:spTgt>
                                        </p:tgtEl>
                                        <p:attrNameLst>
                                          <p:attrName>style.color</p:attrName>
                                        </p:attrNameLst>
                                      </p:cBhvr>
                                      <p:to>
                                        <a:schemeClr val="bg2"/>
                                      </p:to>
                                    </p:animClr>
                                  </p:childTnLst>
                                </p:cTn>
                              </p:par>
                              <p:par>
                                <p:cTn id="11" presetID="3" presetClass="emph" presetSubtype="2" fill="hold" nodeType="withEffect">
                                  <p:stCondLst>
                                    <p:cond delay="0"/>
                                  </p:stCondLst>
                                  <p:childTnLst>
                                    <p:animClr clrSpc="rgb" dir="cw">
                                      <p:cBhvr override="childStyle">
                                        <p:cTn id="12" dur="500" fill="hold"/>
                                        <p:tgtEl>
                                          <p:spTgt spid="3">
                                            <p:txEl>
                                              <p:pRg st="4" end="4"/>
                                            </p:txEl>
                                          </p:spTgt>
                                        </p:tgtEl>
                                        <p:attrNameLst>
                                          <p:attrName>style.color</p:attrName>
                                        </p:attrNameLst>
                                      </p:cBhvr>
                                      <p:to>
                                        <a:schemeClr val="bg2"/>
                                      </p:to>
                                    </p:animClr>
                                  </p:childTnLst>
                                </p:cTn>
                              </p:par>
                              <p:par>
                                <p:cTn id="13" presetID="3" presetClass="emph" presetSubtype="2" fill="hold" nodeType="withEffect">
                                  <p:stCondLst>
                                    <p:cond delay="0"/>
                                  </p:stCondLst>
                                  <p:childTnLst>
                                    <p:animClr clrSpc="rgb" dir="cw">
                                      <p:cBhvr override="childStyle">
                                        <p:cTn id="14" dur="500" fill="hold"/>
                                        <p:tgtEl>
                                          <p:spTgt spid="3">
                                            <p:txEl>
                                              <p:pRg st="5" end="5"/>
                                            </p:txEl>
                                          </p:spTgt>
                                        </p:tgtEl>
                                        <p:attrNameLst>
                                          <p:attrName>style.color</p:attrName>
                                        </p:attrNameLst>
                                      </p:cBhvr>
                                      <p:to>
                                        <a:schemeClr val="bg2"/>
                                      </p:to>
                                    </p:animClr>
                                  </p:childTnLst>
                                </p:cTn>
                              </p:par>
                              <p:par>
                                <p:cTn id="15" presetID="3" presetClass="emph" presetSubtype="2" fill="hold" nodeType="withEffect">
                                  <p:stCondLst>
                                    <p:cond delay="0"/>
                                  </p:stCondLst>
                                  <p:childTnLst>
                                    <p:animClr clrSpc="rgb" dir="cw">
                                      <p:cBhvr override="childStyle">
                                        <p:cTn id="16" dur="500" fill="hold"/>
                                        <p:tgtEl>
                                          <p:spTgt spid="3">
                                            <p:txEl>
                                              <p:pRg st="6" end="6"/>
                                            </p:txEl>
                                          </p:spTgt>
                                        </p:tgtEl>
                                        <p:attrNameLst>
                                          <p:attrName>style.color</p:attrName>
                                        </p:attrNameLst>
                                      </p:cBhvr>
                                      <p:to>
                                        <a:schemeClr val="bg2"/>
                                      </p:to>
                                    </p:animClr>
                                  </p:childTnLst>
                                </p:cTn>
                              </p:par>
                              <p:par>
                                <p:cTn id="17" presetID="3" presetClass="emph" presetSubtype="2" fill="hold" nodeType="withEffect">
                                  <p:stCondLst>
                                    <p:cond delay="0"/>
                                  </p:stCondLst>
                                  <p:childTnLst>
                                    <p:animClr clrSpc="rgb" dir="cw">
                                      <p:cBhvr override="childStyle">
                                        <p:cTn id="18" dur="500" fill="hold"/>
                                        <p:tgtEl>
                                          <p:spTgt spid="3">
                                            <p:txEl>
                                              <p:pRg st="7" end="7"/>
                                            </p:txEl>
                                          </p:spTgt>
                                        </p:tgtEl>
                                        <p:attrNameLst>
                                          <p:attrName>style.color</p:attrName>
                                        </p:attrNameLst>
                                      </p:cBhvr>
                                      <p:to>
                                        <a:schemeClr val="bg2"/>
                                      </p:to>
                                    </p:animClr>
                                  </p:childTnLst>
                                </p:cTn>
                              </p:par>
                              <p:par>
                                <p:cTn id="19" presetID="3" presetClass="emph" presetSubtype="2" fill="hold" nodeType="withEffect">
                                  <p:stCondLst>
                                    <p:cond delay="0"/>
                                  </p:stCondLst>
                                  <p:childTnLst>
                                    <p:animClr clrSpc="rgb" dir="cw">
                                      <p:cBhvr override="childStyle">
                                        <p:cTn id="20" dur="500" fill="hold"/>
                                        <p:tgtEl>
                                          <p:spTgt spid="3">
                                            <p:txEl>
                                              <p:pRg st="8" end="8"/>
                                            </p:txEl>
                                          </p:spTgt>
                                        </p:tgtEl>
                                        <p:attrNameLst>
                                          <p:attrName>style.color</p:attrName>
                                        </p:attrNameLst>
                                      </p:cBhvr>
                                      <p:to>
                                        <a:schemeClr val="bg2"/>
                                      </p:to>
                                    </p:animClr>
                                  </p:childTnLst>
                                </p:cTn>
                              </p:par>
                              <p:par>
                                <p:cTn id="21" presetID="3" presetClass="emph" presetSubtype="2" fill="hold" nodeType="withEffect">
                                  <p:stCondLst>
                                    <p:cond delay="0"/>
                                  </p:stCondLst>
                                  <p:childTnLst>
                                    <p:animClr clrSpc="rgb" dir="cw">
                                      <p:cBhvr override="childStyle">
                                        <p:cTn id="22" dur="500" fill="hold"/>
                                        <p:tgtEl>
                                          <p:spTgt spid="3">
                                            <p:txEl>
                                              <p:pRg st="9" end="9"/>
                                            </p:txEl>
                                          </p:spTgt>
                                        </p:tgtEl>
                                        <p:attrNameLst>
                                          <p:attrName>style.color</p:attrName>
                                        </p:attrNameLst>
                                      </p:cBhvr>
                                      <p:to>
                                        <a:schemeClr val="bg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solidFill>
                  <a:schemeClr val="bg2"/>
                </a:solidFill>
              </a:rPr>
              <a:t>Background &amp; Problem Statement</a:t>
            </a:r>
          </a:p>
          <a:p>
            <a:pPr marL="438912" indent="-320040" fontAlgn="auto">
              <a:spcBef>
                <a:spcPts val="0"/>
              </a:spcBef>
              <a:spcAft>
                <a:spcPts val="0"/>
              </a:spcAft>
              <a:buFont typeface="Wingdings 2"/>
              <a:buChar char=""/>
              <a:defRPr/>
            </a:pPr>
            <a:r>
              <a:rPr lang="en-US" dirty="0" smtClean="0">
                <a:solidFill>
                  <a:schemeClr val="bg2"/>
                </a:solidFill>
              </a:rPr>
              <a:t>Project Scope</a:t>
            </a:r>
          </a:p>
          <a:p>
            <a:pPr marL="438912" indent="-320040" fontAlgn="auto">
              <a:spcBef>
                <a:spcPts val="0"/>
              </a:spcBef>
              <a:spcAft>
                <a:spcPts val="0"/>
              </a:spcAft>
              <a:buFont typeface="Wingdings 2"/>
              <a:buChar char=""/>
              <a:defRPr/>
            </a:pPr>
            <a:r>
              <a:rPr lang="en-US" dirty="0" smtClean="0">
                <a:solidFill>
                  <a:schemeClr val="bg2"/>
                </a:solidFill>
              </a:rPr>
              <a:t>Requirements</a:t>
            </a:r>
          </a:p>
          <a:p>
            <a:pPr marL="438912" indent="-320040" fontAlgn="auto">
              <a:spcBef>
                <a:spcPts val="0"/>
              </a:spcBef>
              <a:spcAft>
                <a:spcPts val="0"/>
              </a:spcAft>
              <a:buFont typeface="Wingdings 2"/>
              <a:buChar char=""/>
              <a:defRPr/>
            </a:pPr>
            <a:r>
              <a:rPr lang="en-US" dirty="0" smtClean="0">
                <a:solidFill>
                  <a:schemeClr val="bg2"/>
                </a:solidFill>
              </a:rPr>
              <a:t>Assumptions</a:t>
            </a:r>
          </a:p>
          <a:p>
            <a:pPr marL="438912" indent="-320040" fontAlgn="auto">
              <a:spcBef>
                <a:spcPts val="0"/>
              </a:spcBef>
              <a:spcAft>
                <a:spcPts val="0"/>
              </a:spcAft>
              <a:buFont typeface="Wingdings 2"/>
              <a:buChar char=""/>
              <a:defRPr/>
            </a:pPr>
            <a:r>
              <a:rPr lang="en-US" dirty="0" smtClean="0">
                <a:solidFill>
                  <a:schemeClr val="bg2"/>
                </a:solidFill>
              </a:rPr>
              <a:t>Approach</a:t>
            </a:r>
          </a:p>
          <a:p>
            <a:pPr marL="438912" indent="-320040" fontAlgn="auto">
              <a:spcBef>
                <a:spcPts val="0"/>
              </a:spcBef>
              <a:spcAft>
                <a:spcPts val="0"/>
              </a:spcAft>
              <a:buFont typeface="Wingdings 2"/>
              <a:buChar char=""/>
              <a:defRPr/>
            </a:pPr>
            <a:r>
              <a:rPr lang="en-US" dirty="0" smtClean="0"/>
              <a:t>Methodology</a:t>
            </a:r>
          </a:p>
          <a:p>
            <a:pPr marL="438912" indent="-320040" fontAlgn="auto">
              <a:spcBef>
                <a:spcPts val="0"/>
              </a:spcBef>
              <a:spcAft>
                <a:spcPts val="0"/>
              </a:spcAft>
              <a:buFont typeface="Wingdings 2"/>
              <a:buChar char=""/>
              <a:defRPr/>
            </a:pPr>
            <a:r>
              <a:rPr lang="en-US" dirty="0" smtClean="0">
                <a:solidFill>
                  <a:schemeClr val="bg2"/>
                </a:solidFill>
              </a:rPr>
              <a:t>Modeling </a:t>
            </a:r>
          </a:p>
          <a:p>
            <a:pPr marL="438912" indent="-320040" fontAlgn="auto">
              <a:spcBef>
                <a:spcPts val="0"/>
              </a:spcBef>
              <a:spcAft>
                <a:spcPts val="0"/>
              </a:spcAft>
              <a:buFont typeface="Wingdings 2"/>
              <a:buChar char=""/>
              <a:defRPr/>
            </a:pPr>
            <a:r>
              <a:rPr lang="en-US" dirty="0" smtClean="0">
                <a:solidFill>
                  <a:schemeClr val="bg2"/>
                </a:solidFill>
              </a:rPr>
              <a:t>Analysis</a:t>
            </a:r>
          </a:p>
          <a:p>
            <a:pPr marL="438912" indent="-320040" fontAlgn="auto">
              <a:spcBef>
                <a:spcPts val="0"/>
              </a:spcBef>
              <a:spcAft>
                <a:spcPts val="0"/>
              </a:spcAft>
              <a:buFont typeface="Wingdings 2"/>
              <a:buChar char=""/>
              <a:defRPr/>
            </a:pPr>
            <a:r>
              <a:rPr lang="en-US" dirty="0" smtClean="0">
                <a:solidFill>
                  <a:schemeClr val="bg2"/>
                </a:solidFill>
              </a:rPr>
              <a:t>Evaluation &amp; Recommendations</a:t>
            </a:r>
          </a:p>
          <a:p>
            <a:pPr marL="438912" indent="-320040" fontAlgn="auto">
              <a:spcBef>
                <a:spcPts val="0"/>
              </a:spcBef>
              <a:spcAft>
                <a:spcPts val="0"/>
              </a:spcAft>
              <a:buFont typeface="Wingdings 2"/>
              <a:buChar char=""/>
              <a:defRPr/>
            </a:pPr>
            <a:r>
              <a:rPr lang="en-US" dirty="0" smtClean="0">
                <a:solidFill>
                  <a:schemeClr val="bg2"/>
                </a:solidFill>
              </a:rPr>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Fraction Allocation</a:t>
            </a:r>
            <a:endParaRPr lang="en-US" dirty="0"/>
          </a:p>
        </p:txBody>
      </p:sp>
      <p:sp>
        <p:nvSpPr>
          <p:cNvPr id="3" name="Content Placeholder 2"/>
          <p:cNvSpPr>
            <a:spLocks noGrp="1"/>
          </p:cNvSpPr>
          <p:nvPr>
            <p:ph idx="1"/>
          </p:nvPr>
        </p:nvSpPr>
        <p:spPr/>
        <p:txBody>
          <a:bodyPr/>
          <a:lstStyle/>
          <a:p>
            <a:r>
              <a:rPr lang="en-US" dirty="0" smtClean="0"/>
              <a:t>Fractional Investment: choosing investment size by fraction of equity </a:t>
            </a:r>
          </a:p>
          <a:p>
            <a:r>
              <a:rPr lang="en-US" dirty="0" smtClean="0"/>
              <a:t>Optimal f: fractional investment which brings the highest return</a:t>
            </a:r>
          </a:p>
          <a:p>
            <a:r>
              <a:rPr lang="en-US" dirty="0" smtClean="0"/>
              <a:t>Relevant research: </a:t>
            </a:r>
          </a:p>
          <a:p>
            <a:pPr lvl="1"/>
            <a:r>
              <a:rPr lang="en-US" dirty="0" smtClean="0"/>
              <a:t>Kelly Formula</a:t>
            </a:r>
          </a:p>
          <a:p>
            <a:pPr lvl="1"/>
            <a:r>
              <a:rPr lang="en-US" dirty="0" smtClean="0"/>
              <a:t>Vince Formula</a:t>
            </a:r>
            <a:endParaRPr lang="en-US" dirty="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447801"/>
          <a:ext cx="9144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2362200" y="23622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791200" y="22860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p:txBody>
          <a:bodyPr/>
          <a:lstStyle/>
          <a:p>
            <a:r>
              <a:rPr lang="en-US" dirty="0" smtClean="0"/>
              <a:t>Fractional Investment Algorithm</a:t>
            </a:r>
            <a:endParaRPr lang="en-US" dirty="0"/>
          </a:p>
        </p:txBody>
      </p:sp>
      <p:sp>
        <p:nvSpPr>
          <p:cNvPr id="13" name="Curved Right Arrow 12"/>
          <p:cNvSpPr/>
          <p:nvPr/>
        </p:nvSpPr>
        <p:spPr>
          <a:xfrm flipH="1" flipV="1">
            <a:off x="6096000" y="3886200"/>
            <a:ext cx="685800" cy="2514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descr="C:\Documents and Settings\ehsan\Desktop\orig_iphone_stocks_logo.jpg"/>
          <p:cNvPicPr>
            <a:picLocks noChangeAspect="1" noChangeArrowheads="1"/>
          </p:cNvPicPr>
          <p:nvPr/>
        </p:nvPicPr>
        <p:blipFill>
          <a:blip r:embed="rId7"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 name="Picture 4" descr="GMUblack.jpg"/>
          <p:cNvPicPr>
            <a:picLocks noChangeAspect="1"/>
          </p:cNvPicPr>
          <p:nvPr/>
        </p:nvPicPr>
        <p:blipFill>
          <a:blip r:embed="rId8"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Ruin</a:t>
            </a:r>
            <a:endParaRPr lang="en-US" dirty="0"/>
          </a:p>
        </p:txBody>
      </p:sp>
      <p:sp>
        <p:nvSpPr>
          <p:cNvPr id="3" name="Content Placeholder 2"/>
          <p:cNvSpPr>
            <a:spLocks noGrp="1"/>
          </p:cNvSpPr>
          <p:nvPr>
            <p:ph idx="1"/>
          </p:nvPr>
        </p:nvSpPr>
        <p:spPr/>
        <p:txBody>
          <a:bodyPr/>
          <a:lstStyle/>
          <a:p>
            <a:r>
              <a:rPr lang="en-US" altLang="zh-CN" sz="2800" b="1" dirty="0" smtClean="0"/>
              <a:t>Definition: </a:t>
            </a:r>
            <a:r>
              <a:rPr lang="en-US" altLang="zh-CN" sz="2800" dirty="0" smtClean="0"/>
              <a:t>Ruin is the state of losing a significant portion (often set at 50%) of your original equity</a:t>
            </a:r>
          </a:p>
          <a:p>
            <a:endParaRPr lang="en-US" altLang="zh-CN" sz="2800" dirty="0" smtClean="0"/>
          </a:p>
          <a:p>
            <a:r>
              <a:rPr lang="en-US" altLang="zh-CN" sz="2800" dirty="0" smtClean="0"/>
              <a:t>Futures Formula:</a:t>
            </a:r>
          </a:p>
          <a:p>
            <a:pPr>
              <a:buNone/>
            </a:pPr>
            <a:r>
              <a:rPr lang="en-US" altLang="zh-CN" sz="2000" dirty="0" smtClean="0"/>
              <a:t>		Where</a:t>
            </a:r>
            <a:endParaRPr lang="pt-BR" altLang="zh-CN" sz="2000" dirty="0" smtClean="0"/>
          </a:p>
          <a:p>
            <a:pPr lvl="2"/>
            <a:endParaRPr lang="en-US" altLang="zh-CN" dirty="0" smtClean="0"/>
          </a:p>
          <a:p>
            <a:pPr lvl="2"/>
            <a:r>
              <a:rPr lang="en-US" altLang="zh-CN" dirty="0" smtClean="0"/>
              <a:t>a = mean rate of return </a:t>
            </a:r>
          </a:p>
          <a:p>
            <a:pPr lvl="2"/>
            <a:r>
              <a:rPr lang="en-US" altLang="zh-CN" dirty="0" smtClean="0"/>
              <a:t>d = standard deviation of the rate </a:t>
            </a:r>
          </a:p>
          <a:p>
            <a:pPr lvl="2"/>
            <a:r>
              <a:rPr lang="en-US" altLang="zh-CN" dirty="0" smtClean="0"/>
              <a:t>z = how we define ruin. Here is 50%. </a:t>
            </a:r>
          </a:p>
          <a:p>
            <a:pPr>
              <a:buNone/>
            </a:pP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3962400" y="2971800"/>
            <a:ext cx="3460044" cy="1061605"/>
          </a:xfrm>
          <a:prstGeom prst="rect">
            <a:avLst/>
          </a:prstGeom>
          <a:noFill/>
          <a:ln w="9525">
            <a:noFill/>
            <a:miter lim="800000"/>
            <a:headEnd/>
            <a:tailEnd/>
          </a:ln>
        </p:spPr>
      </p:pic>
      <p:pic>
        <p:nvPicPr>
          <p:cNvPr id="5" name="Picture 4" descr="C:\Documents and Settings\ehsan\Desktop\orig_iphone_stocks_logo.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7"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7"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Methodology Verification</a:t>
            </a:r>
            <a:endParaRPr lang="en-US" dirty="0"/>
          </a:p>
        </p:txBody>
      </p:sp>
      <p:pic>
        <p:nvPicPr>
          <p:cNvPr id="1026" name="Picture 2"/>
          <p:cNvPicPr>
            <a:picLocks noGrp="1" noChangeAspect="1" noChangeArrowheads="1"/>
          </p:cNvPicPr>
          <p:nvPr>
            <p:ph idx="1"/>
          </p:nvPr>
        </p:nvPicPr>
        <p:blipFill>
          <a:blip r:embed="rId4" cstate="print"/>
          <a:srcRect/>
          <a:stretch>
            <a:fillRect/>
          </a:stretch>
        </p:blipFill>
        <p:spPr bwMode="auto">
          <a:xfrm>
            <a:off x="228601" y="1828800"/>
            <a:ext cx="1828800" cy="4514850"/>
          </a:xfrm>
          <a:prstGeom prst="rect">
            <a:avLst/>
          </a:prstGeom>
          <a:noFill/>
          <a:ln w="9525">
            <a:noFill/>
            <a:miter lim="800000"/>
            <a:headEnd/>
            <a:tailEnd/>
          </a:ln>
          <a:effectLst/>
        </p:spPr>
      </p:pic>
      <p:graphicFrame>
        <p:nvGraphicFramePr>
          <p:cNvPr id="5" name="Chart 4"/>
          <p:cNvGraphicFramePr/>
          <p:nvPr/>
        </p:nvGraphicFramePr>
        <p:xfrm>
          <a:off x="2057400" y="1981200"/>
          <a:ext cx="6934200" cy="41910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solidFill>
                  <a:schemeClr val="bg2"/>
                </a:solidFill>
              </a:rPr>
              <a:t>Background &amp; Problem Statement</a:t>
            </a:r>
          </a:p>
          <a:p>
            <a:pPr marL="438912" indent="-320040" fontAlgn="auto">
              <a:spcBef>
                <a:spcPts val="0"/>
              </a:spcBef>
              <a:spcAft>
                <a:spcPts val="0"/>
              </a:spcAft>
              <a:buFont typeface="Wingdings 2"/>
              <a:buChar char=""/>
              <a:defRPr/>
            </a:pPr>
            <a:r>
              <a:rPr lang="en-US" dirty="0" smtClean="0">
                <a:solidFill>
                  <a:schemeClr val="bg2"/>
                </a:solidFill>
              </a:rPr>
              <a:t>Project Scope</a:t>
            </a:r>
          </a:p>
          <a:p>
            <a:pPr marL="438912" indent="-320040" fontAlgn="auto">
              <a:spcBef>
                <a:spcPts val="0"/>
              </a:spcBef>
              <a:spcAft>
                <a:spcPts val="0"/>
              </a:spcAft>
              <a:buFont typeface="Wingdings 2"/>
              <a:buChar char=""/>
              <a:defRPr/>
            </a:pPr>
            <a:r>
              <a:rPr lang="en-US" dirty="0" smtClean="0">
                <a:solidFill>
                  <a:schemeClr val="bg2"/>
                </a:solidFill>
              </a:rPr>
              <a:t>Requirements</a:t>
            </a:r>
          </a:p>
          <a:p>
            <a:pPr marL="438912" indent="-320040" fontAlgn="auto">
              <a:spcBef>
                <a:spcPts val="0"/>
              </a:spcBef>
              <a:spcAft>
                <a:spcPts val="0"/>
              </a:spcAft>
              <a:buFont typeface="Wingdings 2"/>
              <a:buChar char=""/>
              <a:defRPr/>
            </a:pPr>
            <a:r>
              <a:rPr lang="en-US" dirty="0" smtClean="0">
                <a:solidFill>
                  <a:schemeClr val="bg2"/>
                </a:solidFill>
              </a:rPr>
              <a:t>Assumptions</a:t>
            </a:r>
          </a:p>
          <a:p>
            <a:pPr marL="438912" indent="-320040" fontAlgn="auto">
              <a:spcBef>
                <a:spcPts val="0"/>
              </a:spcBef>
              <a:spcAft>
                <a:spcPts val="0"/>
              </a:spcAft>
              <a:buFont typeface="Wingdings 2"/>
              <a:buChar char=""/>
              <a:defRPr/>
            </a:pPr>
            <a:r>
              <a:rPr lang="en-US" dirty="0" smtClean="0">
                <a:solidFill>
                  <a:schemeClr val="bg2"/>
                </a:solidFill>
              </a:rPr>
              <a:t>Approach</a:t>
            </a:r>
          </a:p>
          <a:p>
            <a:pPr marL="438912" indent="-320040" fontAlgn="auto">
              <a:spcBef>
                <a:spcPts val="0"/>
              </a:spcBef>
              <a:spcAft>
                <a:spcPts val="0"/>
              </a:spcAft>
              <a:buFont typeface="Wingdings 2"/>
              <a:buChar char=""/>
              <a:defRPr/>
            </a:pPr>
            <a:r>
              <a:rPr lang="en-US" dirty="0" smtClean="0">
                <a:solidFill>
                  <a:schemeClr val="bg2"/>
                </a:solidFill>
              </a:rPr>
              <a:t>Methodology</a:t>
            </a:r>
          </a:p>
          <a:p>
            <a:pPr marL="438912" indent="-320040" fontAlgn="auto">
              <a:spcBef>
                <a:spcPts val="0"/>
              </a:spcBef>
              <a:spcAft>
                <a:spcPts val="0"/>
              </a:spcAft>
              <a:buFont typeface="Wingdings 2"/>
              <a:buChar char=""/>
              <a:defRPr/>
            </a:pPr>
            <a:r>
              <a:rPr lang="en-US" dirty="0" smtClean="0"/>
              <a:t>Modeling </a:t>
            </a:r>
          </a:p>
          <a:p>
            <a:pPr marL="438912" indent="-320040" fontAlgn="auto">
              <a:spcBef>
                <a:spcPts val="0"/>
              </a:spcBef>
              <a:spcAft>
                <a:spcPts val="0"/>
              </a:spcAft>
              <a:buFont typeface="Wingdings 2"/>
              <a:buChar char=""/>
              <a:defRPr/>
            </a:pPr>
            <a:r>
              <a:rPr lang="en-US" dirty="0" smtClean="0">
                <a:solidFill>
                  <a:schemeClr val="bg2"/>
                </a:solidFill>
              </a:rPr>
              <a:t>Analysis</a:t>
            </a:r>
          </a:p>
          <a:p>
            <a:pPr marL="438912" indent="-320040" fontAlgn="auto">
              <a:spcBef>
                <a:spcPts val="0"/>
              </a:spcBef>
              <a:spcAft>
                <a:spcPts val="0"/>
              </a:spcAft>
              <a:buFont typeface="Wingdings 2"/>
              <a:buChar char=""/>
              <a:defRPr/>
            </a:pPr>
            <a:r>
              <a:rPr lang="en-US" dirty="0" smtClean="0">
                <a:solidFill>
                  <a:schemeClr val="bg2"/>
                </a:solidFill>
              </a:rPr>
              <a:t>Evaluation &amp; Recommendations</a:t>
            </a:r>
          </a:p>
          <a:p>
            <a:pPr marL="438912" indent="-320040" fontAlgn="auto">
              <a:spcBef>
                <a:spcPts val="0"/>
              </a:spcBef>
              <a:spcAft>
                <a:spcPts val="0"/>
              </a:spcAft>
              <a:buFont typeface="Wingdings 2"/>
              <a:buChar char=""/>
              <a:defRPr/>
            </a:pPr>
            <a:r>
              <a:rPr lang="en-US" dirty="0" smtClean="0">
                <a:solidFill>
                  <a:schemeClr val="bg2"/>
                </a:solidFill>
              </a:rPr>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del flowchart.jpg"/>
          <p:cNvPicPr>
            <a:picLocks noChangeAspect="1"/>
          </p:cNvPicPr>
          <p:nvPr/>
        </p:nvPicPr>
        <p:blipFill>
          <a:blip r:embed="rId2" cstate="print">
            <a:clrChange>
              <a:clrFrom>
                <a:srgbClr val="FEFACA"/>
              </a:clrFrom>
              <a:clrTo>
                <a:srgbClr val="FEFACA">
                  <a:alpha val="0"/>
                </a:srgbClr>
              </a:clrTo>
            </a:clrChange>
          </a:blip>
          <a:stretch>
            <a:fillRect/>
          </a:stretch>
        </p:blipFill>
        <p:spPr>
          <a:xfrm>
            <a:off x="0" y="1447800"/>
            <a:ext cx="9144000" cy="5410200"/>
          </a:xfrm>
          <a:prstGeom prst="rect">
            <a:avLst/>
          </a:prstGeom>
        </p:spPr>
      </p:pic>
      <p:sp>
        <p:nvSpPr>
          <p:cNvPr id="2" name="Title 1"/>
          <p:cNvSpPr>
            <a:spLocks noGrp="1"/>
          </p:cNvSpPr>
          <p:nvPr>
            <p:ph type="title"/>
          </p:nvPr>
        </p:nvSpPr>
        <p:spPr/>
        <p:txBody>
          <a:bodyPr/>
          <a:lstStyle/>
          <a:p>
            <a:r>
              <a:rPr lang="en-US" dirty="0" smtClean="0"/>
              <a:t>Modeling</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a:t>
            </a:r>
            <a:endParaRPr lang="en-US" dirty="0"/>
          </a:p>
        </p:txBody>
      </p:sp>
      <p:sp>
        <p:nvSpPr>
          <p:cNvPr id="3" name="Content Placeholder 2"/>
          <p:cNvSpPr>
            <a:spLocks noGrp="1"/>
          </p:cNvSpPr>
          <p:nvPr>
            <p:ph sz="half" idx="1"/>
          </p:nvPr>
        </p:nvSpPr>
        <p:spPr>
          <a:xfrm>
            <a:off x="457200" y="1773936"/>
            <a:ext cx="2057400" cy="4623816"/>
          </a:xfrm>
        </p:spPr>
        <p:txBody>
          <a:bodyPr/>
          <a:lstStyle/>
          <a:p>
            <a:endParaRPr lang="en-US" dirty="0" smtClean="0"/>
          </a:p>
          <a:p>
            <a:pPr lvl="1"/>
            <a:endParaRPr lang="en-US" dirty="0" smtClean="0"/>
          </a:p>
        </p:txBody>
      </p:sp>
      <p:sp>
        <p:nvSpPr>
          <p:cNvPr id="4" name="Content Placeholder 3"/>
          <p:cNvSpPr>
            <a:spLocks noGrp="1"/>
          </p:cNvSpPr>
          <p:nvPr>
            <p:ph sz="half" idx="2"/>
          </p:nvPr>
        </p:nvSpPr>
        <p:spPr>
          <a:xfrm>
            <a:off x="3048000" y="6019800"/>
            <a:ext cx="2667000" cy="685800"/>
          </a:xfrm>
        </p:spPr>
        <p:txBody>
          <a:bodyPr/>
          <a:lstStyle/>
          <a:p>
            <a:pPr>
              <a:buNone/>
            </a:pPr>
            <a:r>
              <a:rPr lang="en-US" dirty="0" smtClean="0">
                <a:hlinkClick r:id="rId2" action="ppaction://hlinkfile"/>
              </a:rPr>
              <a:t>GUI Application</a:t>
            </a:r>
            <a:endParaRPr lang="en-US" dirty="0"/>
          </a:p>
        </p:txBody>
      </p:sp>
      <p:pic>
        <p:nvPicPr>
          <p:cNvPr id="6" name="Picture 5" descr="thumbnail.jpg"/>
          <p:cNvPicPr>
            <a:picLocks noChangeAspect="1"/>
          </p:cNvPicPr>
          <p:nvPr/>
        </p:nvPicPr>
        <p:blipFill>
          <a:blip r:embed="rId3" cstate="print"/>
          <a:stretch>
            <a:fillRect/>
          </a:stretch>
        </p:blipFill>
        <p:spPr>
          <a:xfrm>
            <a:off x="5791200" y="5917883"/>
            <a:ext cx="1143000" cy="940117"/>
          </a:xfrm>
          <a:prstGeom prst="rect">
            <a:avLst/>
          </a:prstGeom>
          <a:ln>
            <a:noFill/>
          </a:ln>
          <a:effectLst>
            <a:softEdge rad="112500"/>
          </a:effectLst>
        </p:spPr>
      </p:pic>
      <p:sp>
        <p:nvSpPr>
          <p:cNvPr id="7" name="Rectangle 6"/>
          <p:cNvSpPr/>
          <p:nvPr/>
        </p:nvSpPr>
        <p:spPr>
          <a:xfrm>
            <a:off x="3657600" y="2209800"/>
            <a:ext cx="15240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600" dirty="0" smtClean="0"/>
              <a:t>Optimization Model</a:t>
            </a:r>
            <a:endParaRPr lang="en-US" sz="3600" dirty="0"/>
          </a:p>
        </p:txBody>
      </p:sp>
      <p:sp>
        <p:nvSpPr>
          <p:cNvPr id="9" name="Right Arrow 8"/>
          <p:cNvSpPr/>
          <p:nvPr/>
        </p:nvSpPr>
        <p:spPr>
          <a:xfrm>
            <a:off x="152400" y="2209800"/>
            <a:ext cx="3352800" cy="3733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dirty="0" smtClean="0"/>
          </a:p>
          <a:p>
            <a:pPr>
              <a:buFont typeface="Arial" pitchFamily="34" charset="0"/>
              <a:buChar char="•"/>
            </a:pPr>
            <a:r>
              <a:rPr lang="en-US" b="1" dirty="0" smtClean="0"/>
              <a:t> Days before expiration</a:t>
            </a:r>
          </a:p>
          <a:p>
            <a:pPr>
              <a:buFont typeface="Arial" pitchFamily="34" charset="0"/>
              <a:buChar char="•"/>
            </a:pPr>
            <a:r>
              <a:rPr lang="en-US" b="1" dirty="0" smtClean="0"/>
              <a:t> Put &amp; Call strike prices</a:t>
            </a:r>
          </a:p>
          <a:p>
            <a:pPr>
              <a:buFont typeface="Arial" pitchFamily="34" charset="0"/>
              <a:buChar char="•"/>
            </a:pPr>
            <a:r>
              <a:rPr lang="en-US" b="1" dirty="0" smtClean="0"/>
              <a:t> Stop loss</a:t>
            </a:r>
          </a:p>
          <a:p>
            <a:pPr>
              <a:buFont typeface="Arial" pitchFamily="34" charset="0"/>
              <a:buChar char="•"/>
            </a:pPr>
            <a:r>
              <a:rPr lang="en-US" b="1" dirty="0" smtClean="0"/>
              <a:t> Maximum volatility</a:t>
            </a:r>
          </a:p>
          <a:p>
            <a:pPr algn="ctr"/>
            <a:endParaRPr lang="en-US" b="1" dirty="0"/>
          </a:p>
        </p:txBody>
      </p:sp>
      <p:sp>
        <p:nvSpPr>
          <p:cNvPr id="10" name="Right Arrow 9"/>
          <p:cNvSpPr/>
          <p:nvPr/>
        </p:nvSpPr>
        <p:spPr>
          <a:xfrm>
            <a:off x="5334000" y="2133600"/>
            <a:ext cx="3657600" cy="3733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dirty="0" smtClean="0"/>
          </a:p>
          <a:p>
            <a:pPr>
              <a:buFont typeface="Arial" pitchFamily="34" charset="0"/>
              <a:buChar char="•"/>
            </a:pPr>
            <a:r>
              <a:rPr lang="en-US" dirty="0" smtClean="0"/>
              <a:t> </a:t>
            </a:r>
            <a:r>
              <a:rPr lang="en-US" b="1" dirty="0" smtClean="0"/>
              <a:t>Average return</a:t>
            </a:r>
          </a:p>
          <a:p>
            <a:pPr>
              <a:buFont typeface="Arial" pitchFamily="34" charset="0"/>
              <a:buChar char="•"/>
            </a:pPr>
            <a:r>
              <a:rPr lang="en-US" b="1" dirty="0" smtClean="0"/>
              <a:t> Final TWR</a:t>
            </a:r>
          </a:p>
          <a:p>
            <a:pPr>
              <a:buFont typeface="Arial" pitchFamily="34" charset="0"/>
              <a:buChar char="•"/>
            </a:pPr>
            <a:r>
              <a:rPr lang="en-US" b="1" dirty="0" smtClean="0"/>
              <a:t> Maximum Draw-Down</a:t>
            </a:r>
          </a:p>
          <a:p>
            <a:pPr>
              <a:buFont typeface="Arial" pitchFamily="34" charset="0"/>
              <a:buChar char="•"/>
            </a:pPr>
            <a:r>
              <a:rPr lang="en-US" b="1" dirty="0" smtClean="0"/>
              <a:t> Optimal</a:t>
            </a:r>
            <a:r>
              <a:rPr lang="en-US" b="1" i="1" dirty="0" smtClean="0"/>
              <a:t> </a:t>
            </a:r>
            <a:r>
              <a:rPr lang="en-US" b="1" dirty="0" smtClean="0"/>
              <a:t>Fraction</a:t>
            </a:r>
            <a:endParaRPr lang="en-US" b="1" i="1" dirty="0" smtClean="0"/>
          </a:p>
          <a:p>
            <a:pPr>
              <a:buFont typeface="Arial" pitchFamily="34" charset="0"/>
              <a:buChar char="•"/>
            </a:pPr>
            <a:r>
              <a:rPr lang="en-US" b="1" dirty="0" smtClean="0"/>
              <a:t> Risk of Ruin</a:t>
            </a:r>
          </a:p>
          <a:p>
            <a:pPr lvl="1"/>
            <a:endParaRPr lang="en-US" b="1" dirty="0"/>
          </a:p>
        </p:txBody>
      </p:sp>
      <p:pic>
        <p:nvPicPr>
          <p:cNvPr id="11" name="Picture 10" descr="C:\Documents and Settings\ehsan\Desktop\orig_iphone_stocks_logo.jpg"/>
          <p:cNvPicPr>
            <a:picLocks noChangeAspect="1" noChangeArrowheads="1"/>
          </p:cNvPicPr>
          <p:nvPr/>
        </p:nvPicPr>
        <p:blipFill>
          <a:blip r:embed="rId4"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2" name="Picture 4" descr="GMUblack.jpg"/>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solidFill>
                  <a:schemeClr val="bg2"/>
                </a:solidFill>
              </a:rPr>
              <a:t>Background &amp; Problem Statement</a:t>
            </a:r>
          </a:p>
          <a:p>
            <a:pPr marL="438912" indent="-320040" fontAlgn="auto">
              <a:spcBef>
                <a:spcPts val="0"/>
              </a:spcBef>
              <a:spcAft>
                <a:spcPts val="0"/>
              </a:spcAft>
              <a:buFont typeface="Wingdings 2"/>
              <a:buChar char=""/>
              <a:defRPr/>
            </a:pPr>
            <a:r>
              <a:rPr lang="en-US" dirty="0" smtClean="0">
                <a:solidFill>
                  <a:schemeClr val="bg2"/>
                </a:solidFill>
              </a:rPr>
              <a:t>Project Scope</a:t>
            </a:r>
          </a:p>
          <a:p>
            <a:pPr marL="438912" indent="-320040" fontAlgn="auto">
              <a:spcBef>
                <a:spcPts val="0"/>
              </a:spcBef>
              <a:spcAft>
                <a:spcPts val="0"/>
              </a:spcAft>
              <a:buFont typeface="Wingdings 2"/>
              <a:buChar char=""/>
              <a:defRPr/>
            </a:pPr>
            <a:r>
              <a:rPr lang="en-US" dirty="0" smtClean="0">
                <a:solidFill>
                  <a:schemeClr val="bg2"/>
                </a:solidFill>
              </a:rPr>
              <a:t>Requirements</a:t>
            </a:r>
          </a:p>
          <a:p>
            <a:pPr marL="438912" indent="-320040" fontAlgn="auto">
              <a:spcBef>
                <a:spcPts val="0"/>
              </a:spcBef>
              <a:spcAft>
                <a:spcPts val="0"/>
              </a:spcAft>
              <a:buFont typeface="Wingdings 2"/>
              <a:buChar char=""/>
              <a:defRPr/>
            </a:pPr>
            <a:r>
              <a:rPr lang="en-US" dirty="0" smtClean="0">
                <a:solidFill>
                  <a:schemeClr val="bg2"/>
                </a:solidFill>
              </a:rPr>
              <a:t>Assumptions</a:t>
            </a:r>
          </a:p>
          <a:p>
            <a:pPr marL="438912" indent="-320040" fontAlgn="auto">
              <a:spcBef>
                <a:spcPts val="0"/>
              </a:spcBef>
              <a:spcAft>
                <a:spcPts val="0"/>
              </a:spcAft>
              <a:buFont typeface="Wingdings 2"/>
              <a:buChar char=""/>
              <a:defRPr/>
            </a:pPr>
            <a:r>
              <a:rPr lang="en-US" dirty="0" smtClean="0">
                <a:solidFill>
                  <a:schemeClr val="bg2"/>
                </a:solidFill>
              </a:rPr>
              <a:t>Approach</a:t>
            </a:r>
          </a:p>
          <a:p>
            <a:pPr marL="438912" indent="-320040" fontAlgn="auto">
              <a:spcBef>
                <a:spcPts val="0"/>
              </a:spcBef>
              <a:spcAft>
                <a:spcPts val="0"/>
              </a:spcAft>
              <a:buFont typeface="Wingdings 2"/>
              <a:buChar char=""/>
              <a:defRPr/>
            </a:pPr>
            <a:r>
              <a:rPr lang="en-US" dirty="0" smtClean="0">
                <a:solidFill>
                  <a:schemeClr val="bg2"/>
                </a:solidFill>
              </a:rPr>
              <a:t>Methodology</a:t>
            </a:r>
          </a:p>
          <a:p>
            <a:pPr marL="438912" indent="-320040" fontAlgn="auto">
              <a:spcBef>
                <a:spcPts val="0"/>
              </a:spcBef>
              <a:spcAft>
                <a:spcPts val="0"/>
              </a:spcAft>
              <a:buFont typeface="Wingdings 2"/>
              <a:buChar char=""/>
              <a:defRPr/>
            </a:pPr>
            <a:r>
              <a:rPr lang="en-US" dirty="0" smtClean="0">
                <a:solidFill>
                  <a:schemeClr val="bg2"/>
                </a:solidFill>
              </a:rPr>
              <a:t>Modeling </a:t>
            </a:r>
          </a:p>
          <a:p>
            <a:pPr marL="438912" indent="-320040" fontAlgn="auto">
              <a:spcBef>
                <a:spcPts val="0"/>
              </a:spcBef>
              <a:spcAft>
                <a:spcPts val="0"/>
              </a:spcAft>
              <a:buFont typeface="Wingdings 2"/>
              <a:buChar char=""/>
              <a:defRPr/>
            </a:pPr>
            <a:r>
              <a:rPr lang="en-US" dirty="0" smtClean="0"/>
              <a:t>Analysis</a:t>
            </a:r>
          </a:p>
          <a:p>
            <a:pPr marL="438912" indent="-320040" fontAlgn="auto">
              <a:spcBef>
                <a:spcPts val="0"/>
              </a:spcBef>
              <a:spcAft>
                <a:spcPts val="0"/>
              </a:spcAft>
              <a:buFont typeface="Wingdings 2"/>
              <a:buChar char=""/>
              <a:defRPr/>
            </a:pPr>
            <a:r>
              <a:rPr lang="en-US" dirty="0" smtClean="0">
                <a:solidFill>
                  <a:schemeClr val="bg2"/>
                </a:solidFill>
              </a:rPr>
              <a:t>Evaluation &amp; Recommendations</a:t>
            </a:r>
          </a:p>
          <a:p>
            <a:pPr marL="438912" indent="-320040" fontAlgn="auto">
              <a:spcBef>
                <a:spcPts val="0"/>
              </a:spcBef>
              <a:spcAft>
                <a:spcPts val="0"/>
              </a:spcAft>
              <a:buFont typeface="Wingdings 2"/>
              <a:buChar char=""/>
              <a:defRPr/>
            </a:pPr>
            <a:r>
              <a:rPr lang="en-US" dirty="0" smtClean="0">
                <a:solidFill>
                  <a:schemeClr val="bg2"/>
                </a:solidFill>
              </a:rPr>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Metrics</a:t>
            </a:r>
            <a:endParaRPr lang="en-US"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n-US" dirty="0" smtClean="0"/>
                  <a:t>Terminal Wealth Relative (TWR) – </a:t>
                </a:r>
                <a14:m>
                  <m:oMath xmlns:m="http://schemas.openxmlformats.org/officeDocument/2006/math">
                    <m:f>
                      <m:fPr>
                        <m:ctrlPr>
                          <a:rPr lang="en-US" sz="4800" i="1" dirty="0" smtClean="0">
                            <a:latin typeface="Cambria Math"/>
                          </a:rPr>
                        </m:ctrlPr>
                      </m:fPr>
                      <m:num>
                        <m:r>
                          <a:rPr lang="en-US" sz="4800" i="1" dirty="0" smtClean="0">
                            <a:latin typeface="Cambria Math"/>
                          </a:rPr>
                          <m:t>Final</m:t>
                        </m:r>
                        <m:r>
                          <a:rPr lang="en-US" sz="4800" i="1" dirty="0" smtClean="0">
                            <a:latin typeface="Cambria Math"/>
                          </a:rPr>
                          <m:t> </m:t>
                        </m:r>
                        <m:r>
                          <a:rPr lang="en-US" sz="4800" i="1" dirty="0" smtClean="0">
                            <a:latin typeface="Cambria Math"/>
                          </a:rPr>
                          <m:t>Account</m:t>
                        </m:r>
                      </m:num>
                      <m:den>
                        <m:r>
                          <a:rPr lang="en-US" sz="4800" i="1" smtClean="0">
                            <a:latin typeface="Cambria Math"/>
                          </a:rPr>
                          <m:t>Initial</m:t>
                        </m:r>
                        <m:r>
                          <a:rPr lang="en-US" sz="4800" i="1" smtClean="0">
                            <a:latin typeface="Cambria Math"/>
                          </a:rPr>
                          <m:t> </m:t>
                        </m:r>
                        <m:r>
                          <a:rPr lang="en-US" sz="4800" i="1" smtClean="0">
                            <a:latin typeface="Cambria Math"/>
                          </a:rPr>
                          <m:t>Account</m:t>
                        </m:r>
                      </m:den>
                    </m:f>
                  </m:oMath>
                </a14:m>
                <a:endParaRPr lang="en-US" dirty="0" smtClean="0"/>
              </a:p>
              <a:p>
                <a:endParaRPr lang="en-US" dirty="0" smtClean="0"/>
              </a:p>
              <a:p>
                <a:r>
                  <a:rPr lang="en-US" dirty="0" smtClean="0"/>
                  <a:t>Average percent return – mean of monthly returns</a:t>
                </a:r>
              </a:p>
              <a:p>
                <a:r>
                  <a:rPr lang="en-US" dirty="0" smtClean="0"/>
                  <a:t>Maximum drawdown – greatest negative difference between two dates over a time period</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659" b="-4216"/>
                </a:stretch>
              </a:blipFill>
            </p:spPr>
            <p:txBody>
              <a:bodyPr/>
              <a:lstStyle/>
              <a:p>
                <a:r>
                  <a:rPr lang="en-US">
                    <a:noFill/>
                  </a:rPr>
                  <a:t> </a:t>
                </a:r>
              </a:p>
            </p:txBody>
          </p:sp>
        </mc:Fallback>
      </mc:AlternateContent>
    </p:spTree>
    <p:extLst>
      <p:ext uri="{BB962C8B-B14F-4D97-AF65-F5344CB8AC3E}">
        <p14:creationId xmlns:p14="http://schemas.microsoft.com/office/powerpoint/2010/main" xmlns="" val="4256906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Background</a:t>
            </a:r>
            <a:endParaRPr lang="en-US" dirty="0">
              <a:solidFill>
                <a:schemeClr val="accent1">
                  <a:satMod val="150000"/>
                </a:schemeClr>
              </a:solidFill>
            </a:endParaRPr>
          </a:p>
        </p:txBody>
      </p:sp>
      <p:sp>
        <p:nvSpPr>
          <p:cNvPr id="12291" name="Content Placeholder 2"/>
          <p:cNvSpPr>
            <a:spLocks noGrp="1"/>
          </p:cNvSpPr>
          <p:nvPr>
            <p:ph idx="1"/>
          </p:nvPr>
        </p:nvSpPr>
        <p:spPr>
          <a:xfrm>
            <a:off x="457200" y="1524000"/>
            <a:ext cx="8229600" cy="4625975"/>
          </a:xfrm>
        </p:spPr>
        <p:txBody>
          <a:bodyPr/>
          <a:lstStyle/>
          <a:p>
            <a:r>
              <a:rPr lang="en-US" dirty="0" smtClean="0"/>
              <a:t>Investors can potentially earn huge profits by trading assets</a:t>
            </a:r>
          </a:p>
          <a:p>
            <a:pPr>
              <a:buNone/>
            </a:pPr>
            <a:endParaRPr lang="en-US" dirty="0" smtClean="0"/>
          </a:p>
          <a:p>
            <a:r>
              <a:rPr lang="en-US" dirty="0" smtClean="0"/>
              <a:t>Many investors trade on speculation and attempt to predict the market</a:t>
            </a:r>
          </a:p>
          <a:p>
            <a:endParaRPr lang="en-US" dirty="0" smtClean="0"/>
          </a:p>
          <a:p>
            <a:r>
              <a:rPr lang="en-US" dirty="0" smtClean="0"/>
              <a:t>Options allow investors to trade with greater leverage</a:t>
            </a:r>
          </a:p>
          <a:p>
            <a:endParaRPr lang="en-US" dirty="0" smtClean="0"/>
          </a:p>
          <a:p>
            <a:endParaRPr lang="en-US" dirty="0" smtClean="0"/>
          </a:p>
          <a:p>
            <a:pPr>
              <a:buNone/>
            </a:pPr>
            <a:endParaRPr lang="en-US" dirty="0" smtClean="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2293"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305800" cy="1252728"/>
          </a:xfrm>
        </p:spPr>
        <p:txBody>
          <a:bodyPr>
            <a:normAutofit fontScale="90000"/>
          </a:bodyPr>
          <a:lstStyle/>
          <a:p>
            <a:r>
              <a:rPr lang="en-US" dirty="0" smtClean="0"/>
              <a:t>Days Before Expiration 2007-2009</a:t>
            </a:r>
            <a:endParaRPr lang="en-US" dirty="0"/>
          </a:p>
        </p:txBody>
      </p:sp>
      <p:graphicFrame>
        <p:nvGraphicFramePr>
          <p:cNvPr id="9" name="Chart 8"/>
          <p:cNvGraphicFramePr/>
          <p:nvPr/>
        </p:nvGraphicFramePr>
        <p:xfrm>
          <a:off x="0" y="1524001"/>
          <a:ext cx="91440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Days Before Expiration –</a:t>
            </a:r>
            <a:br>
              <a:rPr lang="en-US" dirty="0" smtClean="0"/>
            </a:br>
            <a:r>
              <a:rPr lang="en-US" dirty="0" smtClean="0"/>
              <a:t> Individual Years</a:t>
            </a:r>
            <a:endParaRPr lang="en-US" dirty="0"/>
          </a:p>
        </p:txBody>
      </p:sp>
      <p:graphicFrame>
        <p:nvGraphicFramePr>
          <p:cNvPr id="6" name="Chart 5"/>
          <p:cNvGraphicFramePr/>
          <p:nvPr/>
        </p:nvGraphicFramePr>
        <p:xfrm>
          <a:off x="6019800" y="1600200"/>
          <a:ext cx="3124200" cy="5257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048000" y="1600200"/>
          <a:ext cx="3276600" cy="5257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0" y="1600200"/>
          <a:ext cx="3200400" cy="5257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Stop-Loss 2007-2009</a:t>
            </a:r>
            <a:endParaRPr lang="en-US" dirty="0"/>
          </a:p>
        </p:txBody>
      </p:sp>
      <p:graphicFrame>
        <p:nvGraphicFramePr>
          <p:cNvPr id="4" name="Chart 3"/>
          <p:cNvGraphicFramePr/>
          <p:nvPr/>
        </p:nvGraphicFramePr>
        <p:xfrm>
          <a:off x="0" y="1371600"/>
          <a:ext cx="4572000" cy="2971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2000" y="1371600"/>
          <a:ext cx="4572000" cy="2971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3886200"/>
          <a:ext cx="4572000" cy="2971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4572000" y="3886200"/>
          <a:ext cx="4572000" cy="29718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Strike Prices 2007-2009</a:t>
            </a:r>
            <a:endParaRPr lang="en-US" dirty="0"/>
          </a:p>
        </p:txBody>
      </p:sp>
      <p:pic>
        <p:nvPicPr>
          <p:cNvPr id="7" name="Picture 6"/>
          <p:cNvPicPr/>
          <p:nvPr/>
        </p:nvPicPr>
        <p:blipFill>
          <a:blip r:embed="rId2" cstate="print"/>
          <a:srcRect t="5079" r="1754"/>
          <a:stretch>
            <a:fillRect/>
          </a:stretch>
        </p:blipFill>
        <p:spPr bwMode="auto">
          <a:xfrm>
            <a:off x="0" y="2590800"/>
            <a:ext cx="4267200" cy="2847975"/>
          </a:xfrm>
          <a:prstGeom prst="rect">
            <a:avLst/>
          </a:prstGeom>
          <a:noFill/>
          <a:ln w="9525">
            <a:noFill/>
            <a:miter lim="800000"/>
            <a:headEnd/>
            <a:tailEnd/>
          </a:ln>
        </p:spPr>
      </p:pic>
      <p:pic>
        <p:nvPicPr>
          <p:cNvPr id="8" name="Picture 7"/>
          <p:cNvPicPr/>
          <p:nvPr/>
        </p:nvPicPr>
        <p:blipFill>
          <a:blip r:embed="rId3" cstate="print"/>
          <a:srcRect t="4878" r="3509"/>
          <a:stretch>
            <a:fillRect/>
          </a:stretch>
        </p:blipFill>
        <p:spPr bwMode="auto">
          <a:xfrm>
            <a:off x="4800600" y="2514600"/>
            <a:ext cx="4191000" cy="2971800"/>
          </a:xfrm>
          <a:prstGeom prst="rect">
            <a:avLst/>
          </a:prstGeom>
          <a:noFill/>
          <a:ln w="9525">
            <a:noFill/>
            <a:miter lim="800000"/>
            <a:headEnd/>
            <a:tailEnd/>
          </a:ln>
        </p:spPr>
      </p:pic>
      <p:sp>
        <p:nvSpPr>
          <p:cNvPr id="11" name="TextBox 10"/>
          <p:cNvSpPr txBox="1"/>
          <p:nvPr/>
        </p:nvSpPr>
        <p:spPr>
          <a:xfrm>
            <a:off x="533400" y="2209800"/>
            <a:ext cx="2916183" cy="369332"/>
          </a:xfrm>
          <a:prstGeom prst="rect">
            <a:avLst/>
          </a:prstGeom>
          <a:noFill/>
        </p:spPr>
        <p:txBody>
          <a:bodyPr wrap="none" rtlCol="0">
            <a:spAutoFit/>
          </a:bodyPr>
          <a:lstStyle/>
          <a:p>
            <a:r>
              <a:rPr lang="en-US" b="1" dirty="0" smtClean="0"/>
              <a:t>Day 44 Before Expiration</a:t>
            </a:r>
            <a:endParaRPr lang="en-US" b="1" dirty="0"/>
          </a:p>
        </p:txBody>
      </p:sp>
      <p:sp>
        <p:nvSpPr>
          <p:cNvPr id="12" name="TextBox 11"/>
          <p:cNvSpPr txBox="1"/>
          <p:nvPr/>
        </p:nvSpPr>
        <p:spPr>
          <a:xfrm>
            <a:off x="5410200" y="2209800"/>
            <a:ext cx="2916183" cy="369332"/>
          </a:xfrm>
          <a:prstGeom prst="rect">
            <a:avLst/>
          </a:prstGeom>
          <a:noFill/>
        </p:spPr>
        <p:txBody>
          <a:bodyPr wrap="none" rtlCol="0">
            <a:spAutoFit/>
          </a:bodyPr>
          <a:lstStyle/>
          <a:p>
            <a:r>
              <a:rPr lang="en-US" b="1" dirty="0" smtClean="0"/>
              <a:t>Day 42 Before Expiration</a:t>
            </a:r>
            <a:endParaRPr lang="en-US" b="1" dirty="0"/>
          </a:p>
        </p:txBody>
      </p:sp>
      <p:sp>
        <p:nvSpPr>
          <p:cNvPr id="9" name="TextBox 8"/>
          <p:cNvSpPr txBox="1"/>
          <p:nvPr/>
        </p:nvSpPr>
        <p:spPr>
          <a:xfrm>
            <a:off x="1905000" y="5943600"/>
            <a:ext cx="5295039" cy="369332"/>
          </a:xfrm>
          <a:prstGeom prst="rect">
            <a:avLst/>
          </a:prstGeom>
          <a:noFill/>
        </p:spPr>
        <p:txBody>
          <a:bodyPr wrap="none" rtlCol="0">
            <a:spAutoFit/>
          </a:bodyPr>
          <a:lstStyle/>
          <a:p>
            <a:r>
              <a:rPr lang="en-US" dirty="0" smtClean="0"/>
              <a:t>Better strategies lie around call = +5 and put = -15</a:t>
            </a:r>
            <a:endParaRPr lang="en-US" dirty="0"/>
          </a:p>
        </p:txBody>
      </p:sp>
      <p:pic>
        <p:nvPicPr>
          <p:cNvPr id="10" name="Picture 9" descr="C:\Documents and Settings\ehsan\Desktop\orig_iphone_stocks_logo.jpg"/>
          <p:cNvPicPr>
            <a:picLocks noChangeAspect="1" noChangeArrowheads="1"/>
          </p:cNvPicPr>
          <p:nvPr/>
        </p:nvPicPr>
        <p:blipFill>
          <a:blip r:embed="rId4"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3" name="Picture 4" descr="GMUblack.jpg"/>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Volatility Index</a:t>
            </a:r>
            <a:endParaRPr lang="en-US" dirty="0"/>
          </a:p>
        </p:txBody>
      </p:sp>
      <p:graphicFrame>
        <p:nvGraphicFramePr>
          <p:cNvPr id="4" name="Chart 3"/>
          <p:cNvGraphicFramePr/>
          <p:nvPr/>
        </p:nvGraphicFramePr>
        <p:xfrm>
          <a:off x="228600" y="1600200"/>
          <a:ext cx="29718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rot="16200000">
            <a:off x="-945610" y="3056218"/>
            <a:ext cx="2260555" cy="338554"/>
          </a:xfrm>
          <a:prstGeom prst="rect">
            <a:avLst/>
          </a:prstGeom>
          <a:noFill/>
        </p:spPr>
        <p:txBody>
          <a:bodyPr wrap="none" rtlCol="0">
            <a:spAutoFit/>
          </a:bodyPr>
          <a:lstStyle/>
          <a:p>
            <a:r>
              <a:rPr lang="en-US" sz="1600" b="1" dirty="0" smtClean="0"/>
              <a:t>Number of Strategies</a:t>
            </a:r>
            <a:endParaRPr lang="en-US" sz="1600" b="1" dirty="0"/>
          </a:p>
        </p:txBody>
      </p:sp>
      <p:sp>
        <p:nvSpPr>
          <p:cNvPr id="9" name="TextBox 8"/>
          <p:cNvSpPr txBox="1"/>
          <p:nvPr/>
        </p:nvSpPr>
        <p:spPr>
          <a:xfrm>
            <a:off x="6781800" y="5334000"/>
            <a:ext cx="2514600" cy="1200329"/>
          </a:xfrm>
          <a:prstGeom prst="rect">
            <a:avLst/>
          </a:prstGeom>
          <a:noFill/>
        </p:spPr>
        <p:txBody>
          <a:bodyPr wrap="square" rtlCol="0">
            <a:spAutoFit/>
          </a:bodyPr>
          <a:lstStyle/>
          <a:p>
            <a:r>
              <a:rPr lang="en-US" dirty="0" smtClean="0"/>
              <a:t> No Max. </a:t>
            </a:r>
            <a:r>
              <a:rPr lang="en-US" dirty="0" err="1" smtClean="0"/>
              <a:t>Vix</a:t>
            </a:r>
            <a:endParaRPr lang="en-US" dirty="0" smtClean="0"/>
          </a:p>
          <a:p>
            <a:endParaRPr lang="en-US" dirty="0" smtClean="0"/>
          </a:p>
          <a:p>
            <a:r>
              <a:rPr lang="en-US" dirty="0" smtClean="0"/>
              <a:t>Total Number </a:t>
            </a:r>
          </a:p>
          <a:p>
            <a:r>
              <a:rPr lang="en-US" dirty="0" smtClean="0"/>
              <a:t>Of Strategies = 34000 </a:t>
            </a:r>
            <a:endParaRPr lang="en-US" dirty="0"/>
          </a:p>
        </p:txBody>
      </p:sp>
      <p:sp>
        <p:nvSpPr>
          <p:cNvPr id="10" name="TextBox 9"/>
          <p:cNvSpPr txBox="1"/>
          <p:nvPr/>
        </p:nvSpPr>
        <p:spPr>
          <a:xfrm>
            <a:off x="838200" y="5334000"/>
            <a:ext cx="2448106" cy="1200329"/>
          </a:xfrm>
          <a:prstGeom prst="rect">
            <a:avLst/>
          </a:prstGeom>
          <a:noFill/>
        </p:spPr>
        <p:txBody>
          <a:bodyPr wrap="none" rtlCol="0">
            <a:spAutoFit/>
          </a:bodyPr>
          <a:lstStyle/>
          <a:p>
            <a:r>
              <a:rPr lang="en-US" dirty="0" smtClean="0"/>
              <a:t>Max. </a:t>
            </a:r>
            <a:r>
              <a:rPr lang="en-US" dirty="0" err="1" smtClean="0"/>
              <a:t>Vix</a:t>
            </a:r>
            <a:r>
              <a:rPr lang="en-US" dirty="0" smtClean="0"/>
              <a:t> = 30</a:t>
            </a:r>
          </a:p>
          <a:p>
            <a:endParaRPr lang="en-US" dirty="0" smtClean="0"/>
          </a:p>
          <a:p>
            <a:r>
              <a:rPr lang="en-US" dirty="0" smtClean="0"/>
              <a:t>Total number</a:t>
            </a:r>
          </a:p>
          <a:p>
            <a:r>
              <a:rPr lang="en-US" dirty="0" smtClean="0"/>
              <a:t> of Strategies = 33320</a:t>
            </a:r>
            <a:endParaRPr lang="en-US" dirty="0"/>
          </a:p>
        </p:txBody>
      </p:sp>
      <p:sp>
        <p:nvSpPr>
          <p:cNvPr id="11" name="TextBox 10"/>
          <p:cNvSpPr txBox="1"/>
          <p:nvPr/>
        </p:nvSpPr>
        <p:spPr>
          <a:xfrm>
            <a:off x="3886200" y="5334000"/>
            <a:ext cx="2435282" cy="1200329"/>
          </a:xfrm>
          <a:prstGeom prst="rect">
            <a:avLst/>
          </a:prstGeom>
          <a:noFill/>
        </p:spPr>
        <p:txBody>
          <a:bodyPr wrap="none" rtlCol="0">
            <a:spAutoFit/>
          </a:bodyPr>
          <a:lstStyle/>
          <a:p>
            <a:r>
              <a:rPr lang="en-US" dirty="0" smtClean="0"/>
              <a:t>Max. </a:t>
            </a:r>
            <a:r>
              <a:rPr lang="en-US" dirty="0" err="1" smtClean="0"/>
              <a:t>Vix</a:t>
            </a:r>
            <a:r>
              <a:rPr lang="en-US" dirty="0" smtClean="0"/>
              <a:t> = 50</a:t>
            </a:r>
          </a:p>
          <a:p>
            <a:endParaRPr lang="en-US" dirty="0" smtClean="0"/>
          </a:p>
          <a:p>
            <a:r>
              <a:rPr lang="en-US" dirty="0" smtClean="0"/>
              <a:t>Total number </a:t>
            </a:r>
          </a:p>
          <a:p>
            <a:r>
              <a:rPr lang="en-US" dirty="0" smtClean="0"/>
              <a:t>Of Strategies = 34000</a:t>
            </a:r>
            <a:endParaRPr lang="en-US" dirty="0"/>
          </a:p>
        </p:txBody>
      </p:sp>
      <p:graphicFrame>
        <p:nvGraphicFramePr>
          <p:cNvPr id="12" name="Chart 11"/>
          <p:cNvGraphicFramePr/>
          <p:nvPr/>
        </p:nvGraphicFramePr>
        <p:xfrm>
          <a:off x="2971800" y="1524000"/>
          <a:ext cx="31242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nvGraphicFramePr>
        <p:xfrm>
          <a:off x="5867400" y="1524000"/>
          <a:ext cx="3276600" cy="3886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5" name="Content Placeholder 4"/>
          <p:cNvSpPr>
            <a:spLocks noGrp="1"/>
          </p:cNvSpPr>
          <p:nvPr>
            <p:ph sz="half" idx="1"/>
          </p:nvPr>
        </p:nvSpPr>
        <p:spPr>
          <a:xfrm>
            <a:off x="0" y="3200400"/>
            <a:ext cx="4724400" cy="3197352"/>
          </a:xfrm>
        </p:spPr>
        <p:txBody>
          <a:bodyPr/>
          <a:lstStyle/>
          <a:p>
            <a:pPr lvl="1"/>
            <a:r>
              <a:rPr lang="en-US" dirty="0" smtClean="0"/>
              <a:t>Optimal Strategy: </a:t>
            </a:r>
          </a:p>
          <a:p>
            <a:pPr lvl="2"/>
            <a:r>
              <a:rPr lang="en-US" sz="2400" dirty="0" smtClean="0"/>
              <a:t>Call Price = +5</a:t>
            </a:r>
          </a:p>
          <a:p>
            <a:pPr lvl="2"/>
            <a:r>
              <a:rPr lang="en-US" sz="2400" dirty="0" smtClean="0"/>
              <a:t>Put Price = -15</a:t>
            </a:r>
          </a:p>
          <a:p>
            <a:pPr lvl="2"/>
            <a:r>
              <a:rPr lang="en-US" sz="2400" dirty="0" smtClean="0"/>
              <a:t>Stop-loss = 20</a:t>
            </a:r>
          </a:p>
          <a:p>
            <a:pPr lvl="2"/>
            <a:r>
              <a:rPr lang="en-US" sz="2400" dirty="0" smtClean="0"/>
              <a:t>Days before expiration = 42</a:t>
            </a:r>
          </a:p>
          <a:p>
            <a:pPr lvl="2"/>
            <a:r>
              <a:rPr lang="en-US" sz="2400" dirty="0" smtClean="0"/>
              <a:t>Fraction allocation = 100%</a:t>
            </a:r>
          </a:p>
          <a:p>
            <a:pPr>
              <a:buNone/>
            </a:pPr>
            <a:endParaRPr lang="en-US" dirty="0" smtClean="0"/>
          </a:p>
          <a:p>
            <a:pPr lvl="2"/>
            <a:endParaRPr lang="en-US" dirty="0" smtClean="0"/>
          </a:p>
          <a:p>
            <a:pPr>
              <a:buNone/>
            </a:pPr>
            <a:endParaRPr lang="en-US" dirty="0"/>
          </a:p>
        </p:txBody>
      </p:sp>
      <p:sp>
        <p:nvSpPr>
          <p:cNvPr id="25" name="Content Placeholder 24"/>
          <p:cNvSpPr>
            <a:spLocks noGrp="1"/>
          </p:cNvSpPr>
          <p:nvPr>
            <p:ph sz="half" idx="2"/>
          </p:nvPr>
        </p:nvSpPr>
        <p:spPr>
          <a:xfrm>
            <a:off x="4038600" y="3200400"/>
            <a:ext cx="5105400" cy="3197352"/>
          </a:xfrm>
        </p:spPr>
        <p:txBody>
          <a:bodyPr/>
          <a:lstStyle/>
          <a:p>
            <a:pPr lvl="1"/>
            <a:r>
              <a:rPr lang="en-US" dirty="0" smtClean="0"/>
              <a:t>Strategy Output:</a:t>
            </a:r>
          </a:p>
          <a:p>
            <a:pPr lvl="2"/>
            <a:r>
              <a:rPr lang="en-US" sz="2400" dirty="0" smtClean="0"/>
              <a:t>Final TWR = 711</a:t>
            </a:r>
          </a:p>
          <a:p>
            <a:pPr lvl="2"/>
            <a:r>
              <a:rPr lang="en-US" sz="2400" dirty="0" smtClean="0"/>
              <a:t>Risk of ruin = 0%</a:t>
            </a:r>
          </a:p>
          <a:p>
            <a:pPr lvl="2"/>
            <a:r>
              <a:rPr lang="en-US" sz="2400" dirty="0" smtClean="0"/>
              <a:t>Average monthly return = 16%</a:t>
            </a:r>
          </a:p>
          <a:p>
            <a:pPr lvl="2"/>
            <a:r>
              <a:rPr lang="en-US" sz="2400" dirty="0" smtClean="0"/>
              <a:t>Percent winning trades = 88%</a:t>
            </a:r>
          </a:p>
          <a:p>
            <a:pPr lvl="2"/>
            <a:r>
              <a:rPr lang="en-US" sz="2400" dirty="0" smtClean="0"/>
              <a:t>Maximum draw-down = 15%</a:t>
            </a:r>
          </a:p>
          <a:p>
            <a:pPr lvl="1">
              <a:buNone/>
            </a:pPr>
            <a:endParaRPr lang="en-US" dirty="0"/>
          </a:p>
        </p:txBody>
      </p:sp>
      <p:sp>
        <p:nvSpPr>
          <p:cNvPr id="41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3" name="Rectangle 7"/>
          <p:cNvSpPr>
            <a:spLocks noChangeArrowheads="1"/>
          </p:cNvSpPr>
          <p:nvPr/>
        </p:nvSpPr>
        <p:spPr bwMode="auto">
          <a:xfrm>
            <a:off x="0" y="723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04" name="Rectangle 8"/>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05" name="Rectangle 9"/>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06" name="Rectangle 10"/>
          <p:cNvSpPr>
            <a:spLocks noChangeArrowheads="1"/>
          </p:cNvSpPr>
          <p:nvPr/>
        </p:nvSpPr>
        <p:spPr bwMode="auto">
          <a:xfrm>
            <a:off x="0" y="1524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1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3" name="Rectangle 17"/>
          <p:cNvSpPr>
            <a:spLocks noChangeArrowheads="1"/>
          </p:cNvSpPr>
          <p:nvPr/>
        </p:nvSpPr>
        <p:spPr bwMode="auto">
          <a:xfrm>
            <a:off x="0" y="723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14" name="Rectangle 18"/>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15" name="Rectangle 19"/>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16" name="Rectangle 20"/>
          <p:cNvSpPr>
            <a:spLocks noChangeArrowheads="1"/>
          </p:cNvSpPr>
          <p:nvPr/>
        </p:nvSpPr>
        <p:spPr bwMode="auto">
          <a:xfrm>
            <a:off x="0" y="1524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4117" name="Rectangle 21"/>
          <p:cNvSpPr>
            <a:spLocks noChangeArrowheads="1"/>
          </p:cNvSpPr>
          <p:nvPr/>
        </p:nvSpPr>
        <p:spPr bwMode="auto">
          <a:xfrm>
            <a:off x="0" y="1790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Cambria Math" pitchFamily="18" charset="0"/>
                <a:ea typeface="Times New Roman" pitchFamily="18" charset="0"/>
              </a:rPr>
              <a:t/>
            </a:r>
            <a:br>
              <a:rPr kumimoji="0" lang="en-US" sz="1200" b="0" i="0" u="none" strike="noStrike" cap="none" normalizeH="0" baseline="0" smtClean="0">
                <a:ln>
                  <a:noFill/>
                </a:ln>
                <a:solidFill>
                  <a:schemeClr val="tx1"/>
                </a:solidFill>
                <a:effectLst/>
                <a:latin typeface="Cambria Math" pitchFamily="18" charset="0"/>
                <a:ea typeface="Times New Roman" pitchFamily="18" charset="0"/>
              </a:rPr>
            </a:br>
            <a:r>
              <a:rPr kumimoji="0" lang="en-US" sz="1200" b="0" i="0" u="none" strike="noStrike" cap="none" normalizeH="0" baseline="0" smtClean="0">
                <a:ln>
                  <a:noFill/>
                </a:ln>
                <a:solidFill>
                  <a:schemeClr val="tx1"/>
                </a:solidFill>
                <a:effectLst/>
                <a:latin typeface="Cambria Math" pitchFamily="18" charset="0"/>
                <a:ea typeface="Times New Roman" pitchFamily="18" charset="0"/>
              </a:rPr>
              <a:t/>
            </a:r>
            <a:br>
              <a:rPr kumimoji="0" lang="en-US" sz="1200" b="0" i="0" u="none" strike="noStrike" cap="none" normalizeH="0" baseline="0" smtClean="0">
                <a:ln>
                  <a:noFill/>
                </a:ln>
                <a:solidFill>
                  <a:schemeClr val="tx1"/>
                </a:solidFill>
                <a:effectLst/>
                <a:latin typeface="Cambria Math" pitchFamily="18" charset="0"/>
                <a:ea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sp>
        <p:nvSpPr>
          <p:cNvPr id="28" name="Content Placeholder 4"/>
          <p:cNvSpPr txBox="1">
            <a:spLocks/>
          </p:cNvSpPr>
          <p:nvPr/>
        </p:nvSpPr>
        <p:spPr bwMode="auto">
          <a:xfrm>
            <a:off x="228600" y="1828800"/>
            <a:ext cx="8534400" cy="1447800"/>
          </a:xfrm>
          <a:prstGeom prst="rect">
            <a:avLst/>
          </a:prstGeom>
          <a:noFill/>
          <a:ln w="9525">
            <a:noFill/>
            <a:miter lim="800000"/>
            <a:headEnd/>
            <a:tailEnd/>
          </a:ln>
        </p:spPr>
        <p:txBody>
          <a:bodyPr vert="horz" wrap="square" lIns="91440" tIns="91440" rIns="91440" bIns="45720" numCol="1" anchor="t" anchorCtr="0" compatLnSpc="1">
            <a:prstTxWarp prst="textNoShape">
              <a:avLst/>
            </a:prstTxWarp>
          </a:bodyPr>
          <a:lstStyle/>
          <a:p>
            <a:pPr marL="730250" lvl="1" indent="-273050">
              <a:spcBef>
                <a:spcPct val="20000"/>
              </a:spcBef>
              <a:buClr>
                <a:schemeClr val="accent2"/>
              </a:buClr>
              <a:buSzPct val="90000"/>
              <a:buFont typeface="Wingdings" pitchFamily="2" charset="2"/>
              <a:buChar cha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Methodology: </a:t>
            </a:r>
          </a:p>
          <a:p>
            <a:pPr marL="995363" marR="0" lvl="2" indent="-228600" algn="l" defTabSz="914400" rtl="0" eaLnBrk="1" fontAlgn="base" latinLnBrk="0" hangingPunct="1">
              <a:lnSpc>
                <a:spcPct val="100000"/>
              </a:lnSpc>
              <a:spcBef>
                <a:spcPct val="20000"/>
              </a:spcBef>
              <a:spcAft>
                <a:spcPct val="0"/>
              </a:spcAft>
              <a:buClr>
                <a:srgbClr val="E66C7D"/>
              </a:buClr>
              <a:buSzTx/>
              <a:buFont typeface="Arial" charset="0"/>
              <a:buChar char="▪"/>
              <a:tabLst/>
              <a:defRPr/>
            </a:pPr>
            <a:r>
              <a:rPr lang="en-US" sz="2400" dirty="0" smtClean="0">
                <a:latin typeface="+mn-lt"/>
                <a:cs typeface="+mn-cs"/>
              </a:rPr>
              <a:t>Vary parameters of the optimal strategy one at a time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995363" marR="0" lvl="2" indent="-228600" algn="l" defTabSz="914400" rtl="0" eaLnBrk="1" fontAlgn="base" latinLnBrk="0" hangingPunct="1">
              <a:lnSpc>
                <a:spcPct val="100000"/>
              </a:lnSpc>
              <a:spcBef>
                <a:spcPct val="20000"/>
              </a:spcBef>
              <a:spcAft>
                <a:spcPct val="0"/>
              </a:spcAft>
              <a:buClr>
                <a:srgbClr val="E66C7D"/>
              </a:buClr>
              <a:buSzTx/>
              <a:buFont typeface="Arial"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38150" marR="0" lvl="0" indent="-319088" algn="l"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17" name="Picture 16" descr="C:\Documents and Settings\ehsan\Desktop\orig_iphone_stocks_logo.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8"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graphicFrame>
        <p:nvGraphicFramePr>
          <p:cNvPr id="4" name="Chart 3"/>
          <p:cNvGraphicFramePr/>
          <p:nvPr/>
        </p:nvGraphicFramePr>
        <p:xfrm>
          <a:off x="0" y="1905000"/>
          <a:ext cx="4572762" cy="4191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1238" y="1905000"/>
          <a:ext cx="4572762" cy="41910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descr="C:\Documents and Settings\ehsan\Desktop\orig_iphone_stocks_logo.jpg"/>
          <p:cNvPicPr>
            <a:picLocks noChangeAspect="1" noChangeArrowheads="1"/>
          </p:cNvPicPr>
          <p:nvPr/>
        </p:nvPicPr>
        <p:blipFill>
          <a:blip r:embed="rId4"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7" name="Picture 4" descr="GMUblack.jpg"/>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graphicFrame>
        <p:nvGraphicFramePr>
          <p:cNvPr id="4" name="Chart 3"/>
          <p:cNvGraphicFramePr/>
          <p:nvPr/>
        </p:nvGraphicFramePr>
        <p:xfrm>
          <a:off x="0" y="2362200"/>
          <a:ext cx="4572762" cy="38896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495800" y="2362200"/>
          <a:ext cx="4648200" cy="38862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descr="C:\Documents and Settings\ehsan\Desktop\orig_iphone_stocks_logo.jpg"/>
          <p:cNvPicPr>
            <a:picLocks noChangeAspect="1" noChangeArrowheads="1"/>
          </p:cNvPicPr>
          <p:nvPr/>
        </p:nvPicPr>
        <p:blipFill>
          <a:blip r:embed="rId4"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7" name="Picture 4" descr="GMUblack.jpg"/>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Outline</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922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3" name="Content Placeholder 2"/>
          <p:cNvSpPr>
            <a:spLocks noGrp="1"/>
          </p:cNvSpPr>
          <p:nvPr>
            <p:ph idx="1"/>
          </p:nvPr>
        </p:nvSpPr>
        <p:spPr>
          <a:xfrm>
            <a:off x="457200" y="1676400"/>
            <a:ext cx="8229600" cy="4625975"/>
          </a:xfrm>
        </p:spPr>
        <p:txBody>
          <a:bodyPr rtlCol="0">
            <a:normAutofit fontScale="92500" lnSpcReduction="10000"/>
          </a:bodyPr>
          <a:lstStyle/>
          <a:p>
            <a:pPr marL="438912" indent="-320040" fontAlgn="auto">
              <a:spcBef>
                <a:spcPts val="0"/>
              </a:spcBef>
              <a:spcAft>
                <a:spcPts val="0"/>
              </a:spcAft>
              <a:buFont typeface="Wingdings 2"/>
              <a:buChar char=""/>
              <a:defRPr/>
            </a:pPr>
            <a:r>
              <a:rPr lang="en-US" dirty="0" smtClean="0">
                <a:solidFill>
                  <a:schemeClr val="bg2"/>
                </a:solidFill>
              </a:rPr>
              <a:t>Background &amp; Problem Statement</a:t>
            </a:r>
          </a:p>
          <a:p>
            <a:pPr marL="438912" indent="-320040" fontAlgn="auto">
              <a:spcBef>
                <a:spcPts val="0"/>
              </a:spcBef>
              <a:spcAft>
                <a:spcPts val="0"/>
              </a:spcAft>
              <a:buFont typeface="Wingdings 2"/>
              <a:buChar char=""/>
              <a:defRPr/>
            </a:pPr>
            <a:r>
              <a:rPr lang="en-US" dirty="0" smtClean="0">
                <a:solidFill>
                  <a:schemeClr val="bg2"/>
                </a:solidFill>
              </a:rPr>
              <a:t>Project Scope</a:t>
            </a:r>
          </a:p>
          <a:p>
            <a:pPr marL="438912" indent="-320040" fontAlgn="auto">
              <a:spcBef>
                <a:spcPts val="0"/>
              </a:spcBef>
              <a:spcAft>
                <a:spcPts val="0"/>
              </a:spcAft>
              <a:buFont typeface="Wingdings 2"/>
              <a:buChar char=""/>
              <a:defRPr/>
            </a:pPr>
            <a:r>
              <a:rPr lang="en-US" dirty="0" smtClean="0">
                <a:solidFill>
                  <a:schemeClr val="bg2"/>
                </a:solidFill>
              </a:rPr>
              <a:t>Requirements</a:t>
            </a:r>
          </a:p>
          <a:p>
            <a:pPr marL="438912" indent="-320040" fontAlgn="auto">
              <a:spcBef>
                <a:spcPts val="0"/>
              </a:spcBef>
              <a:spcAft>
                <a:spcPts val="0"/>
              </a:spcAft>
              <a:buFont typeface="Wingdings 2"/>
              <a:buChar char=""/>
              <a:defRPr/>
            </a:pPr>
            <a:r>
              <a:rPr lang="en-US" dirty="0" smtClean="0">
                <a:solidFill>
                  <a:schemeClr val="bg2"/>
                </a:solidFill>
              </a:rPr>
              <a:t>Assumptions</a:t>
            </a:r>
          </a:p>
          <a:p>
            <a:pPr marL="438912" indent="-320040" fontAlgn="auto">
              <a:spcBef>
                <a:spcPts val="0"/>
              </a:spcBef>
              <a:spcAft>
                <a:spcPts val="0"/>
              </a:spcAft>
              <a:buFont typeface="Wingdings 2"/>
              <a:buChar char=""/>
              <a:defRPr/>
            </a:pPr>
            <a:r>
              <a:rPr lang="en-US" dirty="0" smtClean="0">
                <a:solidFill>
                  <a:schemeClr val="bg2"/>
                </a:solidFill>
              </a:rPr>
              <a:t>Approach</a:t>
            </a:r>
          </a:p>
          <a:p>
            <a:pPr marL="438912" indent="-320040" fontAlgn="auto">
              <a:spcBef>
                <a:spcPts val="0"/>
              </a:spcBef>
              <a:spcAft>
                <a:spcPts val="0"/>
              </a:spcAft>
              <a:buFont typeface="Wingdings 2"/>
              <a:buChar char=""/>
              <a:defRPr/>
            </a:pPr>
            <a:r>
              <a:rPr lang="en-US" dirty="0" smtClean="0">
                <a:solidFill>
                  <a:schemeClr val="bg2"/>
                </a:solidFill>
              </a:rPr>
              <a:t>Methodology</a:t>
            </a:r>
          </a:p>
          <a:p>
            <a:pPr marL="438912" indent="-320040" fontAlgn="auto">
              <a:spcBef>
                <a:spcPts val="0"/>
              </a:spcBef>
              <a:spcAft>
                <a:spcPts val="0"/>
              </a:spcAft>
              <a:buFont typeface="Wingdings 2"/>
              <a:buChar char=""/>
              <a:defRPr/>
            </a:pPr>
            <a:r>
              <a:rPr lang="en-US" dirty="0" smtClean="0">
                <a:solidFill>
                  <a:schemeClr val="bg2"/>
                </a:solidFill>
              </a:rPr>
              <a:t>Modeling </a:t>
            </a:r>
          </a:p>
          <a:p>
            <a:pPr marL="438912" indent="-320040" fontAlgn="auto">
              <a:spcBef>
                <a:spcPts val="0"/>
              </a:spcBef>
              <a:spcAft>
                <a:spcPts val="0"/>
              </a:spcAft>
              <a:buFont typeface="Wingdings 2"/>
              <a:buChar char=""/>
              <a:defRPr/>
            </a:pPr>
            <a:r>
              <a:rPr lang="en-US" dirty="0" smtClean="0">
                <a:solidFill>
                  <a:schemeClr val="bg2"/>
                </a:solidFill>
              </a:rPr>
              <a:t>Analysis</a:t>
            </a:r>
          </a:p>
          <a:p>
            <a:pPr marL="438912" indent="-320040" fontAlgn="auto">
              <a:spcBef>
                <a:spcPts val="0"/>
              </a:spcBef>
              <a:spcAft>
                <a:spcPts val="0"/>
              </a:spcAft>
              <a:buFont typeface="Wingdings 2"/>
              <a:buChar char=""/>
              <a:defRPr/>
            </a:pPr>
            <a:r>
              <a:rPr lang="en-US" dirty="0" smtClean="0"/>
              <a:t>Evaluation &amp; Recommendations</a:t>
            </a:r>
          </a:p>
          <a:p>
            <a:pPr marL="438912" indent="-320040" fontAlgn="auto">
              <a:spcBef>
                <a:spcPts val="0"/>
              </a:spcBef>
              <a:spcAft>
                <a:spcPts val="0"/>
              </a:spcAft>
              <a:buFont typeface="Wingdings 2"/>
              <a:buChar char=""/>
              <a:defRPr/>
            </a:pPr>
            <a:r>
              <a:rPr lang="en-US" dirty="0" smtClean="0">
                <a:solidFill>
                  <a:schemeClr val="bg2"/>
                </a:solidFill>
              </a:rPr>
              <a:t>Conclusion &amp; Future Work</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Days 39-44 provide the highest return</a:t>
            </a:r>
          </a:p>
          <a:p>
            <a:pPr>
              <a:buNone/>
            </a:pPr>
            <a:endParaRPr lang="en-US" dirty="0" smtClean="0"/>
          </a:p>
          <a:p>
            <a:r>
              <a:rPr lang="en-US" dirty="0" smtClean="0"/>
              <a:t>Stop-loss amounts of 15-25 were most common in the top strategies</a:t>
            </a:r>
          </a:p>
          <a:p>
            <a:pPr>
              <a:buNone/>
            </a:pPr>
            <a:endParaRPr lang="en-US" dirty="0" smtClean="0"/>
          </a:p>
          <a:p>
            <a:r>
              <a:rPr lang="en-US" dirty="0" smtClean="0"/>
              <a:t>Continuing to trade in high volatility market resulted in higher final return</a:t>
            </a:r>
            <a:endParaRPr lang="en-US" dirty="0"/>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ehsan\Desktop\orig_iphone_stocks_logo.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Definitions</a:t>
            </a:r>
            <a:endParaRPr lang="en-US" dirty="0">
              <a:solidFill>
                <a:schemeClr val="accent1">
                  <a:satMod val="150000"/>
                </a:schemeClr>
              </a:solidFill>
            </a:endParaRPr>
          </a:p>
        </p:txBody>
      </p:sp>
      <p:sp>
        <p:nvSpPr>
          <p:cNvPr id="3" name="Content Placeholder 2"/>
          <p:cNvSpPr>
            <a:spLocks noGrp="1"/>
          </p:cNvSpPr>
          <p:nvPr>
            <p:ph idx="1"/>
          </p:nvPr>
        </p:nvSpPr>
        <p:spPr>
          <a:xfrm>
            <a:off x="457200" y="1524000"/>
            <a:ext cx="8229600" cy="4625975"/>
          </a:xfrm>
        </p:spPr>
        <p:txBody>
          <a:bodyPr rtlCol="0">
            <a:noAutofit/>
          </a:bodyPr>
          <a:lstStyle/>
          <a:p>
            <a:r>
              <a:rPr lang="en-US" sz="3000" dirty="0" smtClean="0"/>
              <a:t>Option Contract – A conditional futures contract to trade an asset at a given price and date. Option buyer gets right to exercise contract.</a:t>
            </a:r>
          </a:p>
          <a:p>
            <a:r>
              <a:rPr lang="en-US" sz="3000" dirty="0" smtClean="0"/>
              <a:t>Positions – Long (buyer) and short (seller) </a:t>
            </a:r>
          </a:p>
          <a:p>
            <a:r>
              <a:rPr lang="en-US" sz="3000" dirty="0" smtClean="0"/>
              <a:t>Expiration date –date underlying assets are traded</a:t>
            </a:r>
          </a:p>
          <a:p>
            <a:r>
              <a:rPr lang="en-US" sz="3000" dirty="0" smtClean="0"/>
              <a:t>Strike price – Price the commodities are traded</a:t>
            </a:r>
          </a:p>
          <a:p>
            <a:r>
              <a:rPr lang="en-US" sz="3000" dirty="0" smtClean="0"/>
              <a:t>Premium </a:t>
            </a:r>
            <a:r>
              <a:rPr lang="en-US" sz="3000" dirty="0"/>
              <a:t>– Option </a:t>
            </a:r>
            <a:r>
              <a:rPr lang="en-US" sz="3000" dirty="0" smtClean="0"/>
              <a:t>price</a:t>
            </a:r>
            <a:endParaRPr lang="en-US" sz="3000" dirty="0"/>
          </a:p>
        </p:txBody>
      </p:sp>
      <p:pic>
        <p:nvPicPr>
          <p:cNvPr id="10245"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Content Placeholder 3"/>
          <p:cNvSpPr>
            <a:spLocks noGrp="1"/>
          </p:cNvSpPr>
          <p:nvPr>
            <p:ph idx="1"/>
          </p:nvPr>
        </p:nvSpPr>
        <p:spPr/>
        <p:txBody>
          <a:bodyPr/>
          <a:lstStyle/>
          <a:p>
            <a:r>
              <a:rPr lang="en-US" sz="2800" dirty="0" smtClean="0"/>
              <a:t>Manageable higher stop-loss values should be chosen rather than low stop-loss values which can be difficult to implement in a volatile market.</a:t>
            </a:r>
          </a:p>
          <a:p>
            <a:endParaRPr lang="en-US" sz="2800" dirty="0" smtClean="0"/>
          </a:p>
          <a:p>
            <a:r>
              <a:rPr lang="en-US" sz="2800" dirty="0" smtClean="0"/>
              <a:t>Fractional investment allocation should also be less than 100% to avoid ruin because the market is constantly moving and therefore the future is still uncertain.</a:t>
            </a:r>
          </a:p>
          <a:p>
            <a:pPr>
              <a:buNone/>
            </a:pPr>
            <a:endParaRPr lang="en-US" dirty="0" smtClean="0"/>
          </a:p>
          <a:p>
            <a:endParaRPr lang="en-US" dirty="0"/>
          </a:p>
        </p:txBody>
      </p:sp>
      <p:pic>
        <p:nvPicPr>
          <p:cNvPr id="5" name="Picture 4"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6"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2"/>
          <p:cNvSpPr>
            <a:spLocks noGrp="1"/>
          </p:cNvSpPr>
          <p:nvPr>
            <p:ph idx="1"/>
          </p:nvPr>
        </p:nvSpPr>
        <p:spPr>
          <a:xfrm>
            <a:off x="457200" y="1774825"/>
            <a:ext cx="8229600" cy="4625975"/>
          </a:xfrm>
        </p:spPr>
        <p:txBody>
          <a:bodyPr/>
          <a:lstStyle/>
          <a:p>
            <a:r>
              <a:rPr lang="en-US" sz="2800" dirty="0" smtClean="0"/>
              <a:t>It would not be necessarily accurate to use our exact optimal strategies in the future since it may only remain optimal for a short period of time</a:t>
            </a:r>
          </a:p>
          <a:p>
            <a:pPr>
              <a:buNone/>
            </a:pPr>
            <a:endParaRPr lang="en-US" sz="2800" dirty="0" smtClean="0"/>
          </a:p>
          <a:p>
            <a:r>
              <a:rPr lang="en-US" sz="2800" dirty="0" smtClean="0"/>
              <a:t>A continuously weighted forecasting model with current data should be used to update optimal strategies</a:t>
            </a:r>
          </a:p>
          <a:p>
            <a:endParaRPr lang="en-US" sz="2800" dirty="0" smtClean="0"/>
          </a:p>
        </p:txBody>
      </p:sp>
      <p:pic>
        <p:nvPicPr>
          <p:cNvPr id="5" name="Picture 4"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6"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sz="2800" dirty="0" smtClean="0"/>
              <a:t>Expansion of scope to analyze more complex strategies to yield higher profits</a:t>
            </a:r>
          </a:p>
          <a:p>
            <a:endParaRPr lang="en-US" sz="2800" dirty="0" smtClean="0"/>
          </a:p>
          <a:p>
            <a:r>
              <a:rPr lang="en-US" sz="2800" dirty="0" smtClean="0"/>
              <a:t>Obtaining a more complete and suitable data set especially for earlier years to find better patterns for forecasting the future</a:t>
            </a:r>
          </a:p>
          <a:p>
            <a:endParaRPr lang="en-US" sz="2800" dirty="0" smtClean="0"/>
          </a:p>
          <a:p>
            <a:r>
              <a:rPr lang="en-US" sz="2800" dirty="0" smtClean="0"/>
              <a:t>Addition of adaptive logic so that optimal strategies are calculated using only a portion of data</a:t>
            </a:r>
          </a:p>
          <a:p>
            <a:endParaRPr lang="en-US" dirty="0" smtClean="0"/>
          </a:p>
          <a:p>
            <a:endParaRPr lang="en-US" dirty="0"/>
          </a:p>
        </p:txBody>
      </p:sp>
      <p:pic>
        <p:nvPicPr>
          <p:cNvPr id="4" name="Picture 3" descr="C:\Documents and Settings\ehsan\Desktop\orig_iphone_stocks_logo.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5"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fontAlgn="auto">
              <a:spcAft>
                <a:spcPts val="0"/>
              </a:spcAft>
              <a:defRPr/>
            </a:pPr>
            <a:r>
              <a:rPr lang="en-US" dirty="0" smtClean="0">
                <a:solidFill>
                  <a:schemeClr val="accent1">
                    <a:satMod val="150000"/>
                  </a:schemeClr>
                </a:solidFill>
              </a:rPr>
              <a:t>Questions</a:t>
            </a:r>
            <a:endParaRPr lang="en-US" dirty="0">
              <a:solidFill>
                <a:schemeClr val="accent1">
                  <a:satMod val="150000"/>
                </a:schemeClr>
              </a:solidFill>
            </a:endParaRPr>
          </a:p>
        </p:txBody>
      </p:sp>
      <p:pic>
        <p:nvPicPr>
          <p:cNvPr id="4" name="Picture 3"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24581"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pic>
        <p:nvPicPr>
          <p:cNvPr id="4098" name="Picture 2" descr="C:\Documents and Settings\ehsan\Local Settings\Temporary Internet Files\Content.IE5\PTIZY77L\MMj02362400000[1].gif"/>
          <p:cNvPicPr>
            <a:picLocks noGrp="1" noChangeAspect="1" noChangeArrowheads="1" noCrop="1"/>
          </p:cNvPicPr>
          <p:nvPr>
            <p:ph idx="1"/>
          </p:nvPr>
        </p:nvPicPr>
        <p:blipFill>
          <a:blip r:embed="rId4" cstate="print"/>
          <a:srcRect/>
          <a:stretch>
            <a:fillRect/>
          </a:stretch>
        </p:blipFill>
        <p:spPr bwMode="auto">
          <a:xfrm>
            <a:off x="3352800" y="2362200"/>
            <a:ext cx="2362200" cy="289249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Definitions</a:t>
            </a:r>
            <a:endParaRPr lang="en-US" dirty="0">
              <a:solidFill>
                <a:schemeClr val="accent1">
                  <a:satMod val="150000"/>
                </a:schemeClr>
              </a:solidFill>
            </a:endParaRPr>
          </a:p>
        </p:txBody>
      </p:sp>
      <p:sp>
        <p:nvSpPr>
          <p:cNvPr id="3" name="Content Placeholder 2"/>
          <p:cNvSpPr>
            <a:spLocks noGrp="1"/>
          </p:cNvSpPr>
          <p:nvPr>
            <p:ph idx="1"/>
          </p:nvPr>
        </p:nvSpPr>
        <p:spPr>
          <a:xfrm>
            <a:off x="457200" y="1447800"/>
            <a:ext cx="8229600" cy="4625975"/>
          </a:xfrm>
        </p:spPr>
        <p:txBody>
          <a:bodyPr rtlCol="0">
            <a:normAutofit/>
          </a:bodyPr>
          <a:lstStyle/>
          <a:p>
            <a:r>
              <a:rPr lang="en-US" dirty="0"/>
              <a:t>Two general types: call (right to buy) and put (right to sell)</a:t>
            </a:r>
          </a:p>
          <a:p>
            <a:r>
              <a:rPr lang="en-US" dirty="0" smtClean="0"/>
              <a:t>American and European</a:t>
            </a:r>
          </a:p>
          <a:p>
            <a:r>
              <a:rPr lang="en-US" sz="2800" dirty="0" smtClean="0"/>
              <a:t>Short Strangle Strategy:</a:t>
            </a:r>
          </a:p>
          <a:p>
            <a:pPr lvl="1"/>
            <a:r>
              <a:rPr lang="en-US" dirty="0" smtClean="0"/>
              <a:t>Simultaneously selling a call and a put with the same expiration date</a:t>
            </a:r>
          </a:p>
          <a:p>
            <a:pPr lvl="1"/>
            <a:r>
              <a:rPr lang="en-US" dirty="0" smtClean="0"/>
              <a:t>Typically call strike price &gt; commodity price and put strike price is &lt; commodity price</a:t>
            </a:r>
          </a:p>
          <a:p>
            <a:pPr marL="438912" indent="-320040" fontAlgn="auto">
              <a:spcBef>
                <a:spcPts val="0"/>
              </a:spcBef>
              <a:spcAft>
                <a:spcPts val="0"/>
              </a:spcAft>
              <a:buFont typeface="Wingdings 2"/>
              <a:buChar char=""/>
              <a:defRPr/>
            </a:pPr>
            <a:endParaRPr lang="en-US" dirty="0" smtClean="0"/>
          </a:p>
        </p:txBody>
      </p:sp>
      <p:pic>
        <p:nvPicPr>
          <p:cNvPr id="4" name="Picture 3" descr="C:\Documents and Settings\ehsan\Desktop\orig_iphone_stocks_logo.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10245" name="Picture 4" descr="GMUblack.jp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55448"/>
            <a:ext cx="8229600" cy="1252728"/>
          </a:xfrm>
        </p:spPr>
        <p:txBody>
          <a:bodyPr/>
          <a:lstStyle/>
          <a:p>
            <a:pPr fontAlgn="auto">
              <a:spcAft>
                <a:spcPts val="0"/>
              </a:spcAft>
              <a:defRPr/>
            </a:pPr>
            <a:r>
              <a:rPr lang="en-US" dirty="0" smtClean="0">
                <a:solidFill>
                  <a:schemeClr val="accent1">
                    <a:satMod val="150000"/>
                  </a:schemeClr>
                </a:solidFill>
              </a:rPr>
              <a:t>Background – Short Strangle</a:t>
            </a:r>
            <a:endParaRPr lang="en-US" dirty="0">
              <a:solidFill>
                <a:schemeClr val="accent1">
                  <a:satMod val="150000"/>
                </a:schemeClr>
              </a:solidFill>
            </a:endParaRPr>
          </a:p>
        </p:txBody>
      </p:sp>
      <p:graphicFrame>
        <p:nvGraphicFramePr>
          <p:cNvPr id="4" name="Chart 3"/>
          <p:cNvGraphicFramePr/>
          <p:nvPr>
            <p:extLst>
              <p:ext uri="{D42A27DB-BD31-4B8C-83A1-F6EECF244321}">
                <p14:modId xmlns:p14="http://schemas.microsoft.com/office/powerpoint/2010/main" xmlns="" val="101345285"/>
              </p:ext>
            </p:extLst>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934200" y="1828800"/>
            <a:ext cx="822960" cy="609600"/>
          </a:xfrm>
          <a:prstGeom prst="rect">
            <a:avLst/>
          </a:prstGeom>
          <a:solidFill>
            <a:schemeClr val="accent2">
              <a:lumMod val="40000"/>
              <a:lumOff val="60000"/>
              <a:alpha val="39000"/>
            </a:schemeClr>
          </a:solidFill>
        </p:spPr>
        <p:txBody>
          <a:bodyPr wrap="square" rtlCol="0">
            <a:spAutoFit/>
          </a:bodyPr>
          <a:lstStyle/>
          <a:p>
            <a:pPr algn="ctr"/>
            <a:endParaRPr lang="en-US" dirty="0">
              <a:solidFill>
                <a:srgbClr val="00B0F0"/>
              </a:solidFill>
            </a:endParaRPr>
          </a:p>
        </p:txBody>
      </p:sp>
      <p:sp>
        <p:nvSpPr>
          <p:cNvPr id="2" name="TextBox 1"/>
          <p:cNvSpPr txBox="1"/>
          <p:nvPr/>
        </p:nvSpPr>
        <p:spPr>
          <a:xfrm>
            <a:off x="6934200" y="2438400"/>
            <a:ext cx="822960" cy="2194560"/>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Background – Strangle Payoffs</a:t>
            </a:r>
            <a:endParaRPr lang="en-US" dirty="0">
              <a:solidFill>
                <a:schemeClr val="accent1">
                  <a:satMod val="150000"/>
                </a:schemeClr>
              </a:solidFill>
            </a:endParaRPr>
          </a:p>
        </p:txBody>
      </p:sp>
      <p:sp>
        <p:nvSpPr>
          <p:cNvPr id="3" name="Content Placeholder 2"/>
          <p:cNvSpPr>
            <a:spLocks noGrp="1"/>
          </p:cNvSpPr>
          <p:nvPr>
            <p:ph idx="1"/>
          </p:nvPr>
        </p:nvSpPr>
        <p:spPr>
          <a:xfrm>
            <a:off x="457200" y="1447800"/>
            <a:ext cx="8229600" cy="4625975"/>
          </a:xfrm>
        </p:spPr>
        <p:txBody>
          <a:bodyPr rtlCol="0">
            <a:normAutofit/>
          </a:bodyPr>
          <a:lstStyle/>
          <a:p>
            <a:pPr lvl="1"/>
            <a:r>
              <a:rPr lang="en-US" dirty="0" smtClean="0"/>
              <a:t>Call: Commodity price less than strike price</a:t>
            </a:r>
          </a:p>
          <a:p>
            <a:pPr lvl="1"/>
            <a:r>
              <a:rPr lang="en-US" dirty="0" smtClean="0"/>
              <a:t>Put: Commodity price greater than strike price</a:t>
            </a:r>
          </a:p>
          <a:p>
            <a:pPr marL="438912" indent="-320040" fontAlgn="auto">
              <a:spcBef>
                <a:spcPts val="0"/>
              </a:spcBef>
              <a:spcAft>
                <a:spcPts val="0"/>
              </a:spcAft>
              <a:buNone/>
              <a:defRPr/>
            </a:pPr>
            <a:endParaRPr lang="en-US" dirty="0" smtClean="0"/>
          </a:p>
        </p:txBody>
      </p:sp>
      <p:graphicFrame>
        <p:nvGraphicFramePr>
          <p:cNvPr id="14" name="Chart 13"/>
          <p:cNvGraphicFramePr/>
          <p:nvPr>
            <p:extLst>
              <p:ext uri="{D42A27DB-BD31-4B8C-83A1-F6EECF244321}">
                <p14:modId xmlns:p14="http://schemas.microsoft.com/office/powerpoint/2010/main" xmlns="" val="4027642663"/>
              </p:ext>
            </p:extLst>
          </p:nvPr>
        </p:nvGraphicFramePr>
        <p:xfrm>
          <a:off x="0" y="2514600"/>
          <a:ext cx="9144000" cy="43434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a:xfrm rot="5400000">
            <a:off x="1419448" y="4724400"/>
            <a:ext cx="3200400" cy="0"/>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331438" y="4709946"/>
            <a:ext cx="3200400" cy="0"/>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Background – Stop Loss</a:t>
            </a:r>
            <a:endParaRPr lang="en-US" dirty="0">
              <a:solidFill>
                <a:schemeClr val="accent1">
                  <a:satMod val="150000"/>
                </a:schemeClr>
              </a:solidFill>
            </a:endParaRPr>
          </a:p>
        </p:txBody>
      </p:sp>
      <p:sp>
        <p:nvSpPr>
          <p:cNvPr id="3" name="Content Placeholder 2"/>
          <p:cNvSpPr>
            <a:spLocks noGrp="1"/>
          </p:cNvSpPr>
          <p:nvPr>
            <p:ph idx="1"/>
          </p:nvPr>
        </p:nvSpPr>
        <p:spPr>
          <a:xfrm>
            <a:off x="457200" y="1447800"/>
            <a:ext cx="8229600" cy="4625975"/>
          </a:xfrm>
        </p:spPr>
        <p:txBody>
          <a:bodyPr rtlCol="0">
            <a:normAutofit/>
          </a:bodyPr>
          <a:lstStyle/>
          <a:p>
            <a:r>
              <a:rPr lang="en-US" sz="2800" dirty="0" smtClean="0"/>
              <a:t>Stop Loss – Maximum amount seller is willing to lose. Executed by buying back the same option</a:t>
            </a:r>
          </a:p>
          <a:p>
            <a:pPr marL="438912" indent="-320040" fontAlgn="auto">
              <a:spcBef>
                <a:spcPts val="0"/>
              </a:spcBef>
              <a:spcAft>
                <a:spcPts val="0"/>
              </a:spcAft>
              <a:buFont typeface="Wingdings 2"/>
              <a:buChar char=""/>
              <a:defRPr/>
            </a:pPr>
            <a:endParaRPr lang="en-US" sz="2800" dirty="0" smtClean="0"/>
          </a:p>
        </p:txBody>
      </p:sp>
      <p:grpSp>
        <p:nvGrpSpPr>
          <p:cNvPr id="5" name="Group 4"/>
          <p:cNvGrpSpPr/>
          <p:nvPr/>
        </p:nvGrpSpPr>
        <p:grpSpPr>
          <a:xfrm>
            <a:off x="1" y="2438400"/>
            <a:ext cx="9144000" cy="4419600"/>
            <a:chOff x="1" y="2438400"/>
            <a:chExt cx="9144000" cy="4419600"/>
          </a:xfrm>
        </p:grpSpPr>
        <p:graphicFrame>
          <p:nvGraphicFramePr>
            <p:cNvPr id="6" name="Chart 5"/>
            <p:cNvGraphicFramePr>
              <a:graphicFrameLocks/>
            </p:cNvGraphicFramePr>
            <p:nvPr>
              <p:extLst>
                <p:ext uri="{D42A27DB-BD31-4B8C-83A1-F6EECF244321}">
                  <p14:modId xmlns:p14="http://schemas.microsoft.com/office/powerpoint/2010/main" xmlns="" val="1067553943"/>
                </p:ext>
              </p:extLst>
            </p:nvPr>
          </p:nvGraphicFramePr>
          <p:xfrm>
            <a:off x="1" y="2438400"/>
            <a:ext cx="91440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4" name="Up Arrow 3"/>
            <p:cNvSpPr/>
            <p:nvPr/>
          </p:nvSpPr>
          <p:spPr>
            <a:xfrm>
              <a:off x="1600200" y="34290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Documents and Settings\ehsan\Desktop\orig_iphone_stocks_logo.jpg"/>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1" y="5791200"/>
            <a:ext cx="1752601" cy="1066800"/>
          </a:xfrm>
          <a:prstGeom prst="rect">
            <a:avLst/>
          </a:prstGeom>
          <a:ln>
            <a:noFill/>
          </a:ln>
          <a:effectLst>
            <a:softEdge rad="112500"/>
          </a:effectLst>
        </p:spPr>
      </p:pic>
      <p:pic>
        <p:nvPicPr>
          <p:cNvPr id="7" name="Picture 4" descr="GMUblack.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239000" y="5715000"/>
            <a:ext cx="1905000" cy="1143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Volatility Smile   </a:t>
            </a:r>
            <a:endParaRPr lang="en-US" dirty="0"/>
          </a:p>
        </p:txBody>
      </p:sp>
      <p:sp>
        <p:nvSpPr>
          <p:cNvPr id="5" name="TextBox 4"/>
          <p:cNvSpPr txBox="1"/>
          <p:nvPr/>
        </p:nvSpPr>
        <p:spPr>
          <a:xfrm>
            <a:off x="533400" y="5486400"/>
            <a:ext cx="8305800" cy="830997"/>
          </a:xfrm>
          <a:prstGeom prst="rect">
            <a:avLst/>
          </a:prstGeom>
          <a:noFill/>
        </p:spPr>
        <p:txBody>
          <a:bodyPr wrap="square" rtlCol="0">
            <a:spAutoFit/>
          </a:bodyPr>
          <a:lstStyle/>
          <a:p>
            <a:r>
              <a:rPr lang="en-US" sz="2400" dirty="0" smtClean="0"/>
              <a:t>Volatility smile results from variation in implied volatility among options that vary only on premium value.</a:t>
            </a:r>
            <a:endParaRPr lang="en-US" sz="2400" dirty="0"/>
          </a:p>
        </p:txBody>
      </p:sp>
      <p:sp>
        <p:nvSpPr>
          <p:cNvPr id="8" name="Content Placeholder 7"/>
          <p:cNvSpPr>
            <a:spLocks noGrp="1"/>
          </p:cNvSpPr>
          <p:nvPr>
            <p:ph idx="1"/>
          </p:nvPr>
        </p:nvSpPr>
        <p:spPr/>
        <p:txBody>
          <a:bodyPr/>
          <a:lstStyle/>
          <a:p>
            <a:endParaRPr lang="en-US"/>
          </a:p>
        </p:txBody>
      </p:sp>
      <p:graphicFrame>
        <p:nvGraphicFramePr>
          <p:cNvPr id="10" name="Chart 9"/>
          <p:cNvGraphicFramePr/>
          <p:nvPr/>
        </p:nvGraphicFramePr>
        <p:xfrm>
          <a:off x="0" y="1295401"/>
          <a:ext cx="9144000"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2564</TotalTime>
  <Words>1827</Words>
  <Application>Microsoft Office PowerPoint</Application>
  <PresentationFormat>On-screen Show (4:3)</PresentationFormat>
  <Paragraphs>348</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Module</vt:lpstr>
      <vt:lpstr>Optimal Option Investment Strategy</vt:lpstr>
      <vt:lpstr>Outline</vt:lpstr>
      <vt:lpstr>Background</vt:lpstr>
      <vt:lpstr>Definitions</vt:lpstr>
      <vt:lpstr>Definitions</vt:lpstr>
      <vt:lpstr>Background – Short Strangle</vt:lpstr>
      <vt:lpstr>Background – Strangle Payoffs</vt:lpstr>
      <vt:lpstr>Background – Stop Loss</vt:lpstr>
      <vt:lpstr>Volatility Smile   </vt:lpstr>
      <vt:lpstr>Previous Team </vt:lpstr>
      <vt:lpstr>Problem Statement</vt:lpstr>
      <vt:lpstr>Optimal Option Investment Strategy Project Goals</vt:lpstr>
      <vt:lpstr>Business Case</vt:lpstr>
      <vt:lpstr>Outline</vt:lpstr>
      <vt:lpstr>Project Scope</vt:lpstr>
      <vt:lpstr>Assumptions</vt:lpstr>
      <vt:lpstr>Requirements [1 of 2]</vt:lpstr>
      <vt:lpstr>Requirements [2 of 2]</vt:lpstr>
      <vt:lpstr> Approach</vt:lpstr>
      <vt:lpstr>Outline</vt:lpstr>
      <vt:lpstr>Optimal Fraction Allocation</vt:lpstr>
      <vt:lpstr>Fractional Investment Algorithm</vt:lpstr>
      <vt:lpstr>Risk of Ruin</vt:lpstr>
      <vt:lpstr>Methodology Verification</vt:lpstr>
      <vt:lpstr>Outline</vt:lpstr>
      <vt:lpstr>Modeling</vt:lpstr>
      <vt:lpstr>Modeling</vt:lpstr>
      <vt:lpstr>Outline</vt:lpstr>
      <vt:lpstr>Evaluation Metrics</vt:lpstr>
      <vt:lpstr>Days Before Expiration 2007-2009</vt:lpstr>
      <vt:lpstr>Days Before Expiration –  Individual Years</vt:lpstr>
      <vt:lpstr>Stop-Loss 2007-2009</vt:lpstr>
      <vt:lpstr>Strike Prices 2007-2009</vt:lpstr>
      <vt:lpstr>Volatility Index</vt:lpstr>
      <vt:lpstr>Sensitivity Analysis</vt:lpstr>
      <vt:lpstr>Sensitivity Analysis</vt:lpstr>
      <vt:lpstr>Sensitivity Analysis</vt:lpstr>
      <vt:lpstr>Outline</vt:lpstr>
      <vt:lpstr>Evaluation</vt:lpstr>
      <vt:lpstr>Recommendations</vt:lpstr>
      <vt:lpstr>Conclusion</vt:lpstr>
      <vt:lpstr>Future Work</vt:lpstr>
      <vt:lpstr>Questions</vt:lpstr>
    </vt:vector>
  </TitlesOfParts>
  <Company>Sony Electronics,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Investment Strategy</dc:title>
  <dc:creator>sAtAn</dc:creator>
  <cp:lastModifiedBy>Admin</cp:lastModifiedBy>
  <cp:revision>288</cp:revision>
  <dcterms:created xsi:type="dcterms:W3CDTF">2010-03-03T01:42:36Z</dcterms:created>
  <dcterms:modified xsi:type="dcterms:W3CDTF">2010-05-10T17:05:22Z</dcterms:modified>
</cp:coreProperties>
</file>