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743" r:id="rId2"/>
  </p:sldMasterIdLst>
  <p:notesMasterIdLst>
    <p:notesMasterId r:id="rId44"/>
  </p:notesMasterIdLst>
  <p:handoutMasterIdLst>
    <p:handoutMasterId r:id="rId45"/>
  </p:handoutMasterIdLst>
  <p:sldIdLst>
    <p:sldId id="404" r:id="rId3"/>
    <p:sldId id="405" r:id="rId4"/>
    <p:sldId id="406" r:id="rId5"/>
    <p:sldId id="407" r:id="rId6"/>
    <p:sldId id="399" r:id="rId7"/>
    <p:sldId id="261" r:id="rId8"/>
    <p:sldId id="262" r:id="rId9"/>
    <p:sldId id="358" r:id="rId10"/>
    <p:sldId id="295" r:id="rId11"/>
    <p:sldId id="398" r:id="rId12"/>
    <p:sldId id="374" r:id="rId13"/>
    <p:sldId id="369" r:id="rId14"/>
    <p:sldId id="400" r:id="rId15"/>
    <p:sldId id="401" r:id="rId16"/>
    <p:sldId id="403" r:id="rId17"/>
    <p:sldId id="376" r:id="rId18"/>
    <p:sldId id="402" r:id="rId19"/>
    <p:sldId id="310" r:id="rId20"/>
    <p:sldId id="285" r:id="rId21"/>
    <p:sldId id="392" r:id="rId22"/>
    <p:sldId id="393" r:id="rId23"/>
    <p:sldId id="408" r:id="rId24"/>
    <p:sldId id="395" r:id="rId25"/>
    <p:sldId id="396" r:id="rId26"/>
    <p:sldId id="397" r:id="rId27"/>
    <p:sldId id="409" r:id="rId28"/>
    <p:sldId id="311" r:id="rId29"/>
    <p:sldId id="275" r:id="rId30"/>
    <p:sldId id="378" r:id="rId31"/>
    <p:sldId id="278" r:id="rId32"/>
    <p:sldId id="365" r:id="rId33"/>
    <p:sldId id="366" r:id="rId34"/>
    <p:sldId id="367" r:id="rId35"/>
    <p:sldId id="276" r:id="rId36"/>
    <p:sldId id="277" r:id="rId37"/>
    <p:sldId id="353" r:id="rId38"/>
    <p:sldId id="357" r:id="rId39"/>
    <p:sldId id="355" r:id="rId40"/>
    <p:sldId id="352" r:id="rId41"/>
    <p:sldId id="356" r:id="rId42"/>
    <p:sldId id="354" r:id="rId43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Rockweiler" initials="RR" lastIdx="23" clrIdx="0"/>
  <p:cmAuthor id="1" name="nguyenn" initials="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7C80"/>
    <a:srgbClr val="FFFF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81976" autoAdjust="0"/>
  </p:normalViewPr>
  <p:slideViewPr>
    <p:cSldViewPr>
      <p:cViewPr varScale="1">
        <p:scale>
          <a:sx n="69" d="100"/>
          <a:sy n="69" d="100"/>
        </p:scale>
        <p:origin x="-9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1482" y="-114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AED183-0B07-4835-B55E-45A0711E7F15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410A7C-D373-4D85-8D55-8A5D78C1EF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C2D9D7-29CB-4F33-8BED-F0E084EBA640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6D2DAD-AB21-41F3-8CF2-18CD10918D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PROGNOS takes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stopepiped</a:t>
            </a:r>
            <a:r>
              <a:rPr lang="en-US" baseline="0" dirty="0" smtClean="0"/>
              <a:t> systems data and translate data into knowledge.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DAD-AB21-41F3-8CF2-18CD10918D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01FE6-C3BD-48B1-B940-90A60435FFA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Block</a:t>
            </a:r>
            <a:r>
              <a:rPr lang="en-US" baseline="0" dirty="0" smtClean="0"/>
              <a:t> definition diagram represents the five types of systems that PROGNOS must interface with.  Systems are delineated based on message type.  There are five primary message types.</a:t>
            </a:r>
          </a:p>
          <a:p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Ontology based systems – This represents future systems that will send messages via a XML, RDF, and OWL formatted messages.  Using an OWL based communications assumes some common ontological structure between OWL and some other ISR or C2 system.  Lower layer transport mechanisms will be IP/TCP/HTTPS/SOAP.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XML based systems – Messages will be formatted in accordance with DDMS and COIs defined in the DoD Metadata Registry. Lower layer transport mechanisms will be IP/TCP/HTTPS/SOAP.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VMF (Variable Message Format) based systems – To support connectivity with Army and USMC ground force Blue Force Tracking systems, PROGNOS will need to interact with VMF based systems.  VMF is a binary encoded format defined by MIL-STD-6017.  VMF is used by FBCB2 and AFATDS among other systems.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USMTF (United States Message Text Format) based systems – Formal reports and guidance in DoD are published in the USMTF format.  USMTF is a text format defined by MIL-STD-6040.  To receive </a:t>
            </a:r>
            <a:r>
              <a:rPr lang="en-US" baseline="0" dirty="0" err="1" smtClean="0"/>
              <a:t>intel</a:t>
            </a:r>
            <a:r>
              <a:rPr lang="en-US" baseline="0" dirty="0" smtClean="0"/>
              <a:t> analysis reports, PROGNOS must support USMTF.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TDL (Tactical Data Link) – TDL refers to a series of standards primarily used by aircraft for Position Location Information tracking and sometimes communication.  The most common one currently in use is Link-16/TADIL-J.  TADIL-J is used for aircraft tracking; however, it can support much more than aircraft tracking.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  PROGNOS Knowledge Exchange Module is focused primarily on Ontology and XML based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DAD-AB21-41F3-8CF2-18CD10918D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86DACC-FEC1-4E02-BD37-AD37FF2725C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CIA: Central Intelligence Agency (US government)</a:t>
            </a:r>
          </a:p>
          <a:p>
            <a:r>
              <a:rPr lang="en-US" smtClean="0"/>
              <a:t>UAV: Unmanned Aerial Vehicle</a:t>
            </a:r>
          </a:p>
          <a:p>
            <a:r>
              <a:rPr lang="en-US" smtClean="0"/>
              <a:t>C2PC: Command and Control Personal Computer</a:t>
            </a:r>
          </a:p>
          <a:p>
            <a:r>
              <a:rPr lang="en-US" smtClean="0"/>
              <a:t>NG VDX: Network Grid Virtual Document Exchange</a:t>
            </a:r>
          </a:p>
          <a:p>
            <a:r>
              <a:rPr lang="en-US" smtClean="0"/>
              <a:t>TADIL: Tactical Digital Information Link </a:t>
            </a:r>
          </a:p>
          <a:p>
            <a:r>
              <a:rPr lang="en-US" smtClean="0"/>
              <a:t>FBCB2: Force XX1 Battle Command, Brigagde-and-Below</a:t>
            </a:r>
          </a:p>
          <a:p>
            <a:r>
              <a:rPr lang="en-US" smtClean="0"/>
              <a:t>JVMF: Joint Variable Message Format </a:t>
            </a:r>
          </a:p>
          <a:p>
            <a:r>
              <a:rPr lang="en-US" smtClean="0"/>
              <a:t>BDA: Battle Damage Assessment</a:t>
            </a:r>
          </a:p>
          <a:p>
            <a:r>
              <a:rPr lang="en-US" smtClean="0"/>
              <a:t>NRO: National Reconnaissance Office</a:t>
            </a:r>
          </a:p>
          <a:p>
            <a:r>
              <a:rPr lang="en-US" smtClean="0"/>
              <a:t>NG: Northrop Grumman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8C56E4-4FCF-43F7-841A-5AB3D777EFC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smtClean="0"/>
              <a:t>SCOPE:</a:t>
            </a:r>
          </a:p>
          <a:p>
            <a:pPr lvl="2"/>
            <a:r>
              <a:rPr lang="en-US" smtClean="0"/>
              <a:t>In – FORCEnet (DCGS-N, NECC)</a:t>
            </a:r>
          </a:p>
          <a:p>
            <a:pPr lvl="2"/>
            <a:r>
              <a:rPr lang="en-US" smtClean="0"/>
              <a:t>Out – non-DoD Systems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In - XML communication based C2 and ISR systems</a:t>
            </a:r>
          </a:p>
          <a:p>
            <a:pPr lvl="2"/>
            <a:r>
              <a:rPr lang="en-US" smtClean="0"/>
              <a:t>Out – Non-XML systems and ontology-based communication systems</a:t>
            </a:r>
            <a:endParaRPr lang="en-US" sz="2200" smtClean="0"/>
          </a:p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6789DC-E2B0-4071-9E7D-917D91F085B7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[Young]</a:t>
            </a:r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0F4F65-6F5D-46FC-86F4-B98CFEF78E0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8EC8DA-E3D6-46AF-A875-3B126FF21D93}" type="slidenum">
              <a:rPr lang="en-US"/>
              <a:pPr/>
              <a:t>23</a:t>
            </a:fld>
            <a:endParaRPr lang="en-US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[Young]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238E49-347B-45F5-B1CD-609C6FA46EDC}" type="slidenum">
              <a:rPr lang="en-US"/>
              <a:pPr/>
              <a:t>24</a:t>
            </a:fld>
            <a:endParaRPr lang="en-US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</a:rPr>
              <a:t>[Young]Change new one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D43F18-A9AC-4E57-B5ED-A38EEEBE03D6}" type="slidenum">
              <a:rPr lang="en-US"/>
              <a:pPr/>
              <a:t>25</a:t>
            </a:fld>
            <a:endParaRPr lang="en-US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Nhan – State purpose of simulation relates it back to verification</a:t>
            </a:r>
            <a:r>
              <a:rPr lang="en-US" sz="1600" baseline="0" dirty="0" smtClean="0">
                <a:solidFill>
                  <a:srgbClr val="000000"/>
                </a:solidFill>
                <a:latin typeface="Arial" pitchFamily="34" charset="0"/>
              </a:rPr>
              <a:t> requirements.  Let audience know what message will pop up and when to expect.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 smtClean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[Young]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Add popup message boxes, when an event happens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Add XML showing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F-16 should move correctly</a:t>
            </a:r>
            <a:endParaRPr lang="en-US" dirty="0" smtClean="0"/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</a:rPr>
              <a:t>Check screen size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DAD-AB21-41F3-8CF2-18CD10918D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describe what </a:t>
            </a:r>
            <a:r>
              <a:rPr lang="en-US" baseline="0" dirty="0" err="1" smtClean="0"/>
              <a:t>FORCEnet</a:t>
            </a:r>
            <a:r>
              <a:rPr lang="en-US" baseline="0" dirty="0" smtClean="0"/>
              <a:t> 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DAD-AB21-41F3-8CF2-18CD10918D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smtClean="0"/>
              <a:t>SCOPE:</a:t>
            </a:r>
          </a:p>
          <a:p>
            <a:pPr lvl="2"/>
            <a:r>
              <a:rPr lang="en-US" smtClean="0"/>
              <a:t>In – FORCEnet (DCGS-N, NECC)</a:t>
            </a:r>
          </a:p>
          <a:p>
            <a:pPr lvl="2"/>
            <a:r>
              <a:rPr lang="en-US" smtClean="0"/>
              <a:t>Out – non-DoD Systems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In - XML communication based C2 and ISR systems</a:t>
            </a:r>
          </a:p>
          <a:p>
            <a:pPr lvl="2"/>
            <a:r>
              <a:rPr lang="en-US" smtClean="0"/>
              <a:t>Out – Non-XML systems and ontology-based communication systems</a:t>
            </a:r>
            <a:endParaRPr lang="en-US" sz="2200" smtClean="0"/>
          </a:p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6789DC-E2B0-4071-9E7D-917D91F085B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Updated by Lisa Kim on Thurs, Apr 22 2010: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b="1" smtClean="0"/>
              <a:t>Definition:</a:t>
            </a:r>
          </a:p>
          <a:p>
            <a:pPr>
              <a:lnSpc>
                <a:spcPct val="90000"/>
              </a:lnSpc>
            </a:pPr>
            <a:r>
              <a:rPr lang="en-US" smtClean="0"/>
              <a:t>an </a:t>
            </a:r>
            <a:r>
              <a:rPr lang="en-US" b="1" smtClean="0"/>
              <a:t>ontology</a:t>
            </a:r>
            <a:r>
              <a:rPr lang="en-US" smtClean="0"/>
              <a:t> is a formal representation of the knowledge by a set of concepts within a domain and the relationships between those concepts. It is used to reason about the properties of that domain, and may be used to describe the domain.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Ontology can describe a domain of knowledge using three logic components: class, attribute, and relationship. </a:t>
            </a:r>
          </a:p>
          <a:p>
            <a:pPr>
              <a:lnSpc>
                <a:spcPct val="90000"/>
              </a:lnSpc>
            </a:pPr>
            <a:r>
              <a:rPr lang="en-US" smtClean="0"/>
              <a:t> </a:t>
            </a:r>
          </a:p>
          <a:p>
            <a:pPr>
              <a:lnSpc>
                <a:spcPct val="90000"/>
              </a:lnSpc>
            </a:pPr>
            <a:r>
              <a:rPr lang="en-US" b="1" smtClean="0"/>
              <a:t>Why ontology? (semantic vs. syntactic):</a:t>
            </a:r>
          </a:p>
          <a:p>
            <a:pPr>
              <a:lnSpc>
                <a:spcPct val="90000"/>
              </a:lnSpc>
            </a:pPr>
            <a:r>
              <a:rPr lang="en-US" smtClean="0"/>
              <a:t>In the scope of knowledge exchange, there are two types of exchange (linguistic) levels – syntax and semantic level.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First, in the syntax level, the sender and receiver system can have same rules or constructing and transmitting message. 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Second, in the semantic level, both sender and receiver system assign and share the same meaning. </a:t>
            </a:r>
          </a:p>
          <a:p>
            <a:pPr>
              <a:lnSpc>
                <a:spcPct val="90000"/>
              </a:lnSpc>
            </a:pPr>
            <a:r>
              <a:rPr lang="en-US" smtClean="0"/>
              <a:t>	Therefore, they derive the same inferences from the same information. </a:t>
            </a:r>
          </a:p>
          <a:p>
            <a:pPr>
              <a:lnSpc>
                <a:spcPct val="90000"/>
              </a:lnSpc>
            </a:pPr>
            <a:r>
              <a:rPr lang="en-US" smtClean="0"/>
              <a:t>	(According to Dr. Coasta recent research work,) Ontology captures semantic domains by upper ontology in loosely coupled manner, which enables interoperability. 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85253F-F808-48D3-A8A2-C4DAE5F6DF9F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DoD</a:t>
            </a:r>
            <a:r>
              <a:rPr lang="en-US" baseline="0" dirty="0" smtClean="0"/>
              <a:t> is using a layer approach to their Service Oriented Architecture Semantic Web implementation.  The core of the approach is </a:t>
            </a:r>
            <a:r>
              <a:rPr lang="en-US" baseline="0" dirty="0" err="1" smtClean="0"/>
              <a:t>Ucore</a:t>
            </a:r>
            <a:r>
              <a:rPr lang="en-US" baseline="0" dirty="0" smtClean="0"/>
              <a:t>.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Universal Core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UCore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a federal information sharing initiative that supports the National Information Sharing Strategy and all associated Departmental / Agency strategies.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UCore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enables information sharing by defining an implementable specification (XML Schema) containing agreed upon representations for the most commonly shared and universally understood concepts of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who, what, when,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Ucore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based on three primary standards – the DoD Discovery Metadata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Specification, the Intelligence Community Information Security Marking (IC-ISM), and the Geographical Markup Language (GML).  DDMS provides enterprise level data discover.  The IC ISM provides security related metadata for trusted net-centric accessibility. Geography Markup Language (GML) is the XML grammar defined by the Open Geospatial Consortium (OGC) to express geographical features. GML serves as a modeling language for geographic systems as well as an open interchange format for geographic transactions on the Internet.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Task, Mission, and C2 Object are domain and military specific and is defined my military doctrine such as the Universal Joint Task List (UJTL) and MIL-STD-2525 which defines military symbology.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outer most layer is Community of Interest (COI) specific.  The repository for the COI XML schema is the DoD Metadata Registry.  There are multiple COI schemas – blue force tracking, ISR, air mission, and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B7A7C-3D7C-4DEC-9C13-5D6DD44E07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team decided to follow the V model approach because it allows the team to breakdown a complex system one layer at a time so it is more manageable.</a:t>
            </a:r>
          </a:p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step is gather as much detail from sponsor in order to fully understand what is required for the team to accomplished.  </a:t>
            </a:r>
          </a:p>
          <a:p>
            <a:pPr>
              <a:buFontTx/>
              <a:buChar char="-"/>
            </a:pPr>
            <a:r>
              <a:rPr lang="en-US" smtClean="0"/>
              <a:t>From there we established originating requirements and derived system requirements</a:t>
            </a:r>
          </a:p>
          <a:p>
            <a:pPr>
              <a:buFontTx/>
              <a:buChar char="-"/>
            </a:pPr>
            <a:r>
              <a:rPr lang="en-US" smtClean="0"/>
              <a:t>We then start developing architecture to better understand the scope and boundary of sponsor needs and requirements. We developed context, Operational &amp; system diagrams for better understanding and system realization.</a:t>
            </a:r>
          </a:p>
          <a:p>
            <a:pPr>
              <a:buFontTx/>
              <a:buChar char="-"/>
            </a:pPr>
            <a:r>
              <a:rPr lang="en-US" smtClean="0"/>
              <a:t>Once architecture is built, we developed system specifications (ICD) that would be provide more details into interface requirements for the chosen external systems (DCGS-N and NECC)</a:t>
            </a:r>
          </a:p>
          <a:p>
            <a:pPr>
              <a:buFontTx/>
              <a:buChar char="-"/>
            </a:pPr>
            <a:r>
              <a:rPr lang="en-US" smtClean="0"/>
              <a:t>Due to our limitations, the right side verification and Validation will be accomplished via a detailed scenario walkthrough and simulation that will verify specifications, architecture, and requirements and validate sponsor’s needs.</a:t>
            </a:r>
          </a:p>
          <a:p>
            <a:pPr>
              <a:buFontTx/>
              <a:buChar char="-"/>
            </a:pPr>
            <a:endParaRPr lang="en-US" smtClean="0"/>
          </a:p>
          <a:p>
            <a:r>
              <a:rPr lang="en-US" smtClean="0"/>
              <a:t>Requirements</a:t>
            </a:r>
          </a:p>
          <a:p>
            <a:pPr lvl="1"/>
            <a:r>
              <a:rPr lang="en-US" smtClean="0"/>
              <a:t>Developed an initial set of requirements</a:t>
            </a:r>
          </a:p>
          <a:p>
            <a:pPr lvl="1"/>
            <a:r>
              <a:rPr lang="en-US" smtClean="0"/>
              <a:t>Will refine as architecture, ICD is development and further data obtained</a:t>
            </a:r>
          </a:p>
          <a:p>
            <a:r>
              <a:rPr lang="en-US" smtClean="0"/>
              <a:t>System Architecture</a:t>
            </a:r>
          </a:p>
          <a:p>
            <a:pPr lvl="1"/>
            <a:r>
              <a:rPr lang="en-US" smtClean="0"/>
              <a:t>Developing system architecture via SysML</a:t>
            </a:r>
          </a:p>
          <a:p>
            <a:pPr lvl="1"/>
            <a:r>
              <a:rPr lang="en-US" smtClean="0"/>
              <a:t>Using DOD Architecture Framework (DODAF)</a:t>
            </a:r>
          </a:p>
          <a:p>
            <a:r>
              <a:rPr lang="en-US" smtClean="0"/>
              <a:t>Developing System</a:t>
            </a:r>
          </a:p>
          <a:p>
            <a:pPr lvl="1"/>
            <a:r>
              <a:rPr lang="en-US" smtClean="0"/>
              <a:t>Developing an Interface Control Document (ICD) to define the interface from the PROGNOS Knowledge Exchange module to Navy C4ISR systems</a:t>
            </a:r>
          </a:p>
          <a:p>
            <a:r>
              <a:rPr lang="en-US" smtClean="0"/>
              <a:t>Verification and Validation</a:t>
            </a:r>
          </a:p>
          <a:p>
            <a:pPr lvl="1"/>
            <a:r>
              <a:rPr lang="en-US" smtClean="0"/>
              <a:t>Scenario based approach</a:t>
            </a:r>
          </a:p>
          <a:p>
            <a:pPr lvl="1"/>
            <a:r>
              <a:rPr lang="en-US" smtClean="0"/>
              <a:t>PROGNOS interaction with simulated Navy C4ISR systems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944E16-6BC1-45A5-96D9-C02021121F8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DAD-AB21-41F3-8CF2-18CD10918D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D2DAD-AB21-41F3-8CF2-18CD10918D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GrayCurv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333875"/>
            <a:ext cx="5029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0" y="2133600"/>
            <a:ext cx="9144000" cy="103188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6" name="Picture 18" descr="GMU_PLogo_RG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318125"/>
            <a:ext cx="2144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73138"/>
            <a:ext cx="7772400" cy="1144587"/>
          </a:xfrm>
        </p:spPr>
        <p:txBody>
          <a:bodyPr lIns="92075" tIns="46038" rIns="92075" bIns="46038" anchor="b"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667000"/>
            <a:ext cx="6400800" cy="762000"/>
          </a:xfrm>
        </p:spPr>
        <p:txBody>
          <a:bodyPr lIns="92075" tIns="46038" rIns="92075" bIns="46038"/>
          <a:lstStyle>
            <a:lvl1pPr marL="0" indent="0"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FFADA7-6EF6-499E-AB21-2CEBAB7D0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E2FE8-CDEF-4351-B126-03BDD2297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0048D1-37CC-4F93-B869-55FAC9EA327B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9413A-F5F3-461E-A60C-135AD5381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B14FD-FA22-491F-86CC-98FCB50F6802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C797-9CE8-420B-8576-497421621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CA3C9-DD35-40FB-BF7F-E3AD3499B71C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69A97-0DA7-4A3E-B07C-8266E74EBA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997A5C-7CC9-4C30-A0B7-3A189054B91A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4E86-A9BA-4D6B-8813-0406351D7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F3E656-EE46-4514-8B53-F911D8792D74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A2790-2D8E-45F8-9195-5D75CBAA5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4F29E-298C-4505-9A71-E406039CD63A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45A2A-3517-4968-BE2F-CC991A5D3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3E5B5-599D-4C28-9C96-ED566DCB7A02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1BAA6-C1AA-4FE9-8B2F-80FF55076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64BFBB-F6F8-4CAF-A68F-A0810A8777F9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D7669-ECA8-4B6C-8346-1D4F00EC9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C7309-06CD-4E8D-8452-F7F806A86393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4B0D-3DC7-4497-890C-83617AE39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ECC71-C461-4744-806A-1D5F01B85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3606F3-FC40-410B-93DF-C1CBADA7BE77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638A7-7578-4A60-A8BD-2BAB18200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8549B-1EE3-4685-9312-6933AF5CDAF4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76027-6CB1-4E2B-84CE-99BAA1AC6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1F705-5FC0-4E0D-9438-70698E852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4419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419600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53808-2938-446C-A1C3-D6F6C07BD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91000" cy="2590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8200" y="1143000"/>
            <a:ext cx="4191000" cy="2590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81000" y="3810000"/>
            <a:ext cx="4191000" cy="2590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3810000"/>
            <a:ext cx="4191000" cy="2590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AA294-C26D-4218-A5B5-A024C4A9A9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80963"/>
            <a:ext cx="8399463" cy="757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3FF3E-F29F-4D2E-B97D-734056812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26243-5283-4F5F-A09A-43EA04199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4B668-9FA4-48CF-B32F-ED31598E3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18B27-B9F0-44F0-977B-5B89FF62F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C0C0"/>
            </a:gs>
            <a:gs pos="50000">
              <a:srgbClr val="FFFFFF"/>
            </a:gs>
            <a:gs pos="100000">
              <a:srgbClr val="C0C0C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GrayCurve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333875"/>
            <a:ext cx="5029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00800"/>
            <a:ext cx="465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D11FA75A-247F-449E-A330-06C7AC0005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 userDrawn="1"/>
        </p:nvSpPr>
        <p:spPr bwMode="auto">
          <a:xfrm>
            <a:off x="0" y="914400"/>
            <a:ext cx="9144000" cy="103188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0963"/>
            <a:ext cx="839946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18" descr="GMU_PLogo_RGB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5867400"/>
            <a:ext cx="14287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defRPr sz="20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20000"/>
        <a:buChar char="•"/>
        <a:defRPr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20000"/>
        <a:buChar char="–"/>
        <a:defRPr sz="16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10000"/>
        <a:buChar char="•"/>
        <a:defRPr sz="14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10000"/>
        <a:buChar char="–"/>
        <a:defRPr sz="1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00"/>
        </a:buClr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2D8343B-D56A-4040-BF07-0107A54E75B2}" type="datetimeFigureOut">
              <a:rPr lang="en-US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3437729-0E49-4A30-8FAE-7A3A0A1CF8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guyenn\Desktop\Nhan\SYST%20798\Animation-1024-768%2520v2.wmv" TargetMode="Externa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4588"/>
          </a:xfrm>
        </p:spPr>
        <p:txBody>
          <a:bodyPr/>
          <a:lstStyle/>
          <a:p>
            <a:pPr eaLnBrk="1" hangingPunct="1"/>
            <a:r>
              <a:rPr lang="en-US" sz="5400" b="1" smtClean="0"/>
              <a:t>PROGNOS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62200"/>
            <a:ext cx="7543800" cy="1600200"/>
          </a:xfrm>
        </p:spPr>
        <p:txBody>
          <a:bodyPr/>
          <a:lstStyle/>
          <a:p>
            <a:pPr eaLnBrk="1" hangingPunct="1"/>
            <a:r>
              <a:rPr lang="en-US" sz="3200" b="1" i="1" smtClean="0">
                <a:solidFill>
                  <a:srgbClr val="0070C0"/>
                </a:solidFill>
              </a:rPr>
              <a:t>I</a:t>
            </a:r>
            <a:r>
              <a:rPr lang="en-US" sz="2800" b="1" i="1" smtClean="0"/>
              <a:t>ntegration </a:t>
            </a:r>
            <a:r>
              <a:rPr lang="en-US" sz="3200" b="1" i="1" smtClean="0">
                <a:solidFill>
                  <a:srgbClr val="0070C0"/>
                </a:solidFill>
              </a:rPr>
              <a:t>S</a:t>
            </a:r>
            <a:r>
              <a:rPr lang="en-US" sz="2800" b="1" i="1" smtClean="0"/>
              <a:t>trategy for </a:t>
            </a:r>
            <a:r>
              <a:rPr lang="en-US" sz="3200" b="1" i="1" smtClean="0">
                <a:solidFill>
                  <a:srgbClr val="0070C0"/>
                </a:solidFill>
              </a:rPr>
              <a:t>PROGNOS</a:t>
            </a:r>
            <a:r>
              <a:rPr lang="en-US" sz="2800" b="1" i="1" smtClean="0"/>
              <a:t> </a:t>
            </a:r>
          </a:p>
          <a:p>
            <a:pPr eaLnBrk="1" hangingPunct="1"/>
            <a:r>
              <a:rPr lang="en-US" sz="3200" b="1" i="1" smtClean="0">
                <a:solidFill>
                  <a:srgbClr val="0070C0"/>
                </a:solidFill>
              </a:rPr>
              <a:t>K</a:t>
            </a:r>
            <a:r>
              <a:rPr lang="en-US" sz="2800" b="1" i="1" smtClean="0"/>
              <a:t>nowledge </a:t>
            </a:r>
            <a:r>
              <a:rPr lang="en-US" sz="3200" b="1" i="1" smtClean="0">
                <a:solidFill>
                  <a:srgbClr val="0070C0"/>
                </a:solidFill>
              </a:rPr>
              <a:t>E</a:t>
            </a:r>
            <a:r>
              <a:rPr lang="en-US" sz="2800" b="1" i="1" smtClean="0"/>
              <a:t>xchange </a:t>
            </a:r>
            <a:r>
              <a:rPr lang="en-US" sz="3200" b="1" i="1" smtClean="0">
                <a:solidFill>
                  <a:srgbClr val="0070C0"/>
                </a:solidFill>
              </a:rPr>
              <a:t>M</a:t>
            </a:r>
            <a:r>
              <a:rPr lang="en-US" sz="2800" b="1" i="1" smtClean="0"/>
              <a:t>odule </a:t>
            </a:r>
            <a:r>
              <a:rPr lang="en-US" sz="3200" b="1" i="1" smtClean="0">
                <a:solidFill>
                  <a:srgbClr val="0070C0"/>
                </a:solidFill>
              </a:rPr>
              <a:t>I</a:t>
            </a:r>
            <a:r>
              <a:rPr lang="en-US" sz="2800" b="1" i="1" smtClean="0"/>
              <a:t>nterface </a:t>
            </a:r>
          </a:p>
          <a:p>
            <a:pPr eaLnBrk="1" hangingPunct="1"/>
            <a:r>
              <a:rPr lang="en-US" sz="2800" b="1" i="1" smtClean="0"/>
              <a:t>(</a:t>
            </a:r>
            <a:r>
              <a:rPr lang="en-US" sz="2800" b="1" i="1" smtClean="0">
                <a:solidFill>
                  <a:srgbClr val="0070C0"/>
                </a:solidFill>
              </a:rPr>
              <a:t>ISP-KEMI</a:t>
            </a:r>
            <a:r>
              <a:rPr lang="en-US" sz="2800" b="1" i="1" smtClean="0"/>
              <a:t>)</a:t>
            </a:r>
          </a:p>
        </p:txBody>
      </p:sp>
      <p:sp>
        <p:nvSpPr>
          <p:cNvPr id="5124" name="Rectangle 3"/>
          <p:cNvSpPr txBox="1">
            <a:spLocks noChangeArrowheads="1"/>
          </p:cNvSpPr>
          <p:nvPr/>
        </p:nvSpPr>
        <p:spPr bwMode="auto">
          <a:xfrm>
            <a:off x="1371600" y="4800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006600"/>
              </a:buClr>
            </a:pPr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42672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</a:rPr>
              <a:t>FINAL PRESENTATION</a:t>
            </a:r>
          </a:p>
          <a:p>
            <a:pPr algn="ctr">
              <a:spcBef>
                <a:spcPct val="20000"/>
              </a:spcBef>
              <a:buClr>
                <a:srgbClr val="006600"/>
              </a:buClr>
              <a:defRPr/>
            </a:pPr>
            <a:r>
              <a:rPr lang="en-US" kern="0" dirty="0">
                <a:solidFill>
                  <a:schemeClr val="bg1"/>
                </a:solidFill>
                <a:latin typeface="Arial" pitchFamily="34" charset="0"/>
              </a:rPr>
              <a:t>May 7, 2010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4267200" y="5491163"/>
            <a:ext cx="4876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Richard Rockweiler (rrockwei@gmu.edu)</a:t>
            </a:r>
          </a:p>
          <a:p>
            <a:pPr algn="r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Nhan Nguyen (nnguyel@gmu.edu)</a:t>
            </a:r>
          </a:p>
          <a:p>
            <a:pPr algn="r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Cheol Young Park (cparkf@gmu.edu)</a:t>
            </a:r>
          </a:p>
          <a:p>
            <a:pPr algn="r">
              <a:spcBef>
                <a:spcPct val="20000"/>
              </a:spcBef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Lisa Kim (lkim3@gmu.edu)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Web Semantic Layered Approach</a:t>
            </a:r>
          </a:p>
        </p:txBody>
      </p:sp>
      <p:pic>
        <p:nvPicPr>
          <p:cNvPr id="35843" name="Picture 3" descr="NECC  Architecture _AFCEA 4 Apr 083.png"/>
          <p:cNvPicPr>
            <a:picLocks noChangeAspect="1"/>
          </p:cNvPicPr>
          <p:nvPr/>
        </p:nvPicPr>
        <p:blipFill>
          <a:blip r:embed="rId3" cstate="print"/>
          <a:srcRect l="22353" t="18824" r="24705" b="10589"/>
          <a:stretch>
            <a:fillRect/>
          </a:stretch>
        </p:blipFill>
        <p:spPr bwMode="auto">
          <a:xfrm>
            <a:off x="1905000" y="1143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6400800"/>
            <a:ext cx="682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NECC/NCES Program Interaction, Defense Information Systems Agency, 14 APR 2008,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Methodology &amp; Approach</a:t>
            </a:r>
          </a:p>
        </p:txBody>
      </p:sp>
      <p:grpSp>
        <p:nvGrpSpPr>
          <p:cNvPr id="12291" name="Group 19"/>
          <p:cNvGrpSpPr>
            <a:grpSpLocks/>
          </p:cNvGrpSpPr>
          <p:nvPr/>
        </p:nvGrpSpPr>
        <p:grpSpPr bwMode="auto">
          <a:xfrm>
            <a:off x="268288" y="739775"/>
            <a:ext cx="8534400" cy="5972175"/>
            <a:chOff x="268633" y="739243"/>
            <a:chExt cx="8534400" cy="5972907"/>
          </a:xfrm>
        </p:grpSpPr>
        <p:sp>
          <p:nvSpPr>
            <p:cNvPr id="21" name="Striped Right Arrow 20"/>
            <p:cNvSpPr/>
            <p:nvPr/>
          </p:nvSpPr>
          <p:spPr bwMode="auto">
            <a:xfrm rot="2744990">
              <a:off x="355876" y="2712134"/>
              <a:ext cx="5604610" cy="2395421"/>
            </a:xfrm>
            <a:prstGeom prst="stripedRightArrow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Striped Right Arrow 21"/>
            <p:cNvSpPr/>
            <p:nvPr/>
          </p:nvSpPr>
          <p:spPr bwMode="auto">
            <a:xfrm rot="18814603">
              <a:off x="3847111" y="2343837"/>
              <a:ext cx="5604610" cy="2395421"/>
            </a:xfrm>
            <a:prstGeom prst="stripedRightArrow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143000" y="2514600"/>
              <a:ext cx="1600200" cy="60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Develop &amp; Analyze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Requirements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945033" y="3429000"/>
              <a:ext cx="1600200" cy="60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Develop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System Architecture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59433" y="4343400"/>
              <a:ext cx="1600200" cy="60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Develop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System Specification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916833" y="4343400"/>
              <a:ext cx="1600200" cy="60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Specification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Verification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867400" y="3429000"/>
              <a:ext cx="1600200" cy="60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Architecture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Verification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629400" y="2514600"/>
              <a:ext cx="1600200" cy="60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Requirements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Verification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68633" y="1600200"/>
              <a:ext cx="1600200" cy="60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>
                  <a:solidFill>
                    <a:srgbClr val="FFFF00"/>
                  </a:solidFill>
                </a:rPr>
                <a:t>Sponsor</a:t>
              </a:r>
              <a:endParaRPr lang="en-US" sz="1400" dirty="0"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Needs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202833" y="1600200"/>
              <a:ext cx="1600200" cy="6096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Validate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Needs</a:t>
              </a:r>
            </a:p>
          </p:txBody>
        </p:sp>
        <p:sp>
          <p:nvSpPr>
            <p:cNvPr id="31" name="Down Arrow 30"/>
            <p:cNvSpPr/>
            <p:nvPr/>
          </p:nvSpPr>
          <p:spPr bwMode="auto">
            <a:xfrm rot="19085027">
              <a:off x="1075248" y="3042350"/>
              <a:ext cx="959966" cy="3439297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63500"/>
            </a:effectLst>
          </p:spPr>
          <p:txBody>
            <a:bodyPr vert="vert" wrap="none"/>
            <a:lstStyle/>
            <a:p>
              <a:pPr algn="ctr">
                <a:defRPr/>
              </a:pPr>
              <a:r>
                <a:rPr lang="en-US" sz="1800" dirty="0"/>
                <a:t>Definition &amp; Decomposition</a:t>
              </a: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3581400" y="6096000"/>
              <a:ext cx="2209800" cy="609600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63500"/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600" dirty="0"/>
                <a:t>Time</a:t>
              </a:r>
            </a:p>
          </p:txBody>
        </p:sp>
        <p:sp>
          <p:nvSpPr>
            <p:cNvPr id="33" name="Down Arrow 32"/>
            <p:cNvSpPr/>
            <p:nvPr/>
          </p:nvSpPr>
          <p:spPr bwMode="auto">
            <a:xfrm rot="13313183">
              <a:off x="7057831" y="3159503"/>
              <a:ext cx="959966" cy="3500056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63500"/>
            </a:effectLst>
          </p:spPr>
          <p:txBody>
            <a:bodyPr vert="vert" wrap="none"/>
            <a:lstStyle/>
            <a:p>
              <a:pPr algn="ctr">
                <a:defRPr/>
              </a:pPr>
              <a:r>
                <a:rPr lang="en-US" sz="1800" dirty="0"/>
                <a:t>Verification &amp; Validation Testing</a:t>
              </a:r>
            </a:p>
          </p:txBody>
        </p:sp>
        <p:sp>
          <p:nvSpPr>
            <p:cNvPr id="34" name="Right Arrow 33"/>
            <p:cNvSpPr/>
            <p:nvPr/>
          </p:nvSpPr>
          <p:spPr bwMode="auto">
            <a:xfrm flipH="1">
              <a:off x="2819400" y="1371600"/>
              <a:ext cx="3352800" cy="838200"/>
            </a:xfrm>
            <a:prstGeom prst="rightArrow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softEdge rad="63500"/>
            </a:effectLst>
          </p:spPr>
          <p:txBody>
            <a:bodyPr wrap="none"/>
            <a:lstStyle/>
            <a:p>
              <a:pPr algn="ctr">
                <a:defRPr/>
              </a:pPr>
              <a:r>
                <a:rPr lang="en-US" sz="1600" dirty="0"/>
                <a:t>Results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295400"/>
            <a:ext cx="4343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Sponsor Needs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1910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mtClean="0"/>
              <a:t>Define external interfaces to the PROGNOS Knowledge Exchange module</a:t>
            </a:r>
          </a:p>
          <a:p>
            <a:pPr marL="342900" lvl="1" indent="-342900">
              <a:buSzTx/>
              <a:buFont typeface="Wingdings" pitchFamily="2" charset="2"/>
              <a:buChar char="q"/>
            </a:pPr>
            <a:r>
              <a:rPr lang="en-US" sz="2000" smtClean="0">
                <a:solidFill>
                  <a:schemeClr val="tx1"/>
                </a:solidFill>
              </a:rPr>
              <a:t>Provide an integration approach that will ensure successful integration of PROGNOS and FORCEnet</a:t>
            </a:r>
            <a:endParaRPr lang="en-US" smtClean="0"/>
          </a:p>
          <a:p>
            <a:pPr marL="342900" lvl="1" indent="-342900">
              <a:buFontTx/>
              <a:buNone/>
            </a:pPr>
            <a:endParaRPr lang="en-US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724400" y="1371600"/>
            <a:ext cx="1143000" cy="5334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257800" y="3505200"/>
            <a:ext cx="3886200" cy="2819400"/>
          </a:xfrm>
        </p:spPr>
        <p:txBody>
          <a:bodyPr/>
          <a:lstStyle/>
          <a:p>
            <a:r>
              <a:rPr lang="en-US" dirty="0" smtClean="0"/>
              <a:t>Total of 60 requirements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13 Originating requirements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47 Derived requirements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5 Composite requirements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37 Constraint requirements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15 Functional requirements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3 Performance requirements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 b="7018"/>
          <a:stretch>
            <a:fillRect/>
          </a:stretch>
        </p:blipFill>
        <p:spPr bwMode="auto">
          <a:xfrm>
            <a:off x="76200" y="11430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30275"/>
            <a:ext cx="4343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5257800" y="1447800"/>
            <a:ext cx="9906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1905000" y="2819400"/>
            <a:ext cx="3052525" cy="3847071"/>
            <a:chOff x="1371600" y="2782329"/>
            <a:chExt cx="3052525" cy="384707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2302" t="17143" r="31905" b="9333"/>
            <a:stretch>
              <a:fillRect/>
            </a:stretch>
          </p:blipFill>
          <p:spPr bwMode="auto">
            <a:xfrm>
              <a:off x="1515759" y="2782329"/>
              <a:ext cx="2908366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2302" t="17143" r="31905" b="9333"/>
            <a:stretch>
              <a:fillRect/>
            </a:stretch>
          </p:blipFill>
          <p:spPr bwMode="auto">
            <a:xfrm>
              <a:off x="1437501" y="2831757"/>
              <a:ext cx="2908366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32302" t="17143" r="31905" b="9333"/>
            <a:stretch>
              <a:fillRect/>
            </a:stretch>
          </p:blipFill>
          <p:spPr bwMode="auto">
            <a:xfrm>
              <a:off x="1371600" y="2895600"/>
              <a:ext cx="2908366" cy="3733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 Traceability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2974"/>
            <a:ext cx="9144000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295400"/>
            <a:ext cx="4343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Architecture 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4343400" cy="2682875"/>
          </a:xfrm>
          <a:prstGeom prst="rect">
            <a:avLst/>
          </a:prstGeom>
          <a:solidFill>
            <a:schemeClr val="accent1">
              <a:lumMod val="75000"/>
              <a:alpha val="32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114800"/>
            <a:ext cx="4343400" cy="2578100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92563"/>
            <a:ext cx="4540250" cy="2789237"/>
          </a:xfrm>
          <a:prstGeom prst="rect">
            <a:avLst/>
          </a:prstGeom>
          <a:solidFill>
            <a:schemeClr val="accent1">
              <a:lumMod val="75000"/>
              <a:alpha val="32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562600" y="2286000"/>
            <a:ext cx="9906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9" name="Rectangle 69"/>
          <p:cNvSpPr>
            <a:spLocks noChangeArrowheads="1"/>
          </p:cNvSpPr>
          <p:nvPr/>
        </p:nvSpPr>
        <p:spPr bwMode="auto">
          <a:xfrm>
            <a:off x="3895344" y="5827777"/>
            <a:ext cx="362712" cy="923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 NECC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0" name="Rectangle 69"/>
          <p:cNvSpPr>
            <a:spLocks noChangeArrowheads="1"/>
          </p:cNvSpPr>
          <p:nvPr/>
        </p:nvSpPr>
        <p:spPr bwMode="auto">
          <a:xfrm>
            <a:off x="8647176" y="5495544"/>
            <a:ext cx="362712" cy="923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 NECC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Knowledge Exchange Message Translation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85838"/>
            <a:ext cx="798195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Interface Control Document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3733800"/>
            <a:ext cx="4419600" cy="2590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Interface Control Document (ICD) is a critical document for systems engineering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ICD describes the systems that the KEM must interface with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ICD defines the interfaces that KEM must support to interface with external systems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8435" name="Picture 26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99227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90600"/>
            <a:ext cx="4343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6096000" y="2438400"/>
            <a:ext cx="990600" cy="4572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838200" y="4648200"/>
            <a:ext cx="25463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DCGS-N &amp; NECC</a:t>
            </a:r>
          </a:p>
        </p:txBody>
      </p:sp>
      <p:pic>
        <p:nvPicPr>
          <p:cNvPr id="11" name="Picture 10" descr="2010-04-28 20 51 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209800"/>
            <a:ext cx="3711348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990600"/>
            <a:ext cx="4343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Verification and Validation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191000" cy="2438400"/>
          </a:xfrm>
        </p:spPr>
        <p:txBody>
          <a:bodyPr/>
          <a:lstStyle/>
          <a:p>
            <a:r>
              <a:rPr lang="en-US" sz="1800" dirty="0" smtClean="0"/>
              <a:t>Two approaches</a:t>
            </a:r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Scenario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Demonstrate a detailed walkthrough of the scenario</a:t>
            </a:r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Provides partial requirements &amp; architecture verification and validation</a:t>
            </a:r>
          </a:p>
        </p:txBody>
      </p:sp>
      <p:sp>
        <p:nvSpPr>
          <p:cNvPr id="19461" name="Parallelogram 5"/>
          <p:cNvSpPr>
            <a:spLocks noChangeArrowheads="1"/>
          </p:cNvSpPr>
          <p:nvPr/>
        </p:nvSpPr>
        <p:spPr bwMode="auto">
          <a:xfrm rot="310428">
            <a:off x="6699250" y="1101725"/>
            <a:ext cx="2322513" cy="1935163"/>
          </a:xfrm>
          <a:prstGeom prst="parallelogram">
            <a:avLst>
              <a:gd name="adj" fmla="val 75644"/>
            </a:avLst>
          </a:prstGeom>
          <a:noFill/>
          <a:ln w="53975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350520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q"/>
              <a:defRPr/>
            </a:pPr>
            <a:r>
              <a:rPr lang="en-US" sz="1800" kern="0" dirty="0">
                <a:solidFill>
                  <a:schemeClr val="bg1"/>
                </a:solidFill>
                <a:latin typeface="Arial" pitchFamily="34" charset="0"/>
              </a:rPr>
              <a:t>Simulation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6600"/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itchFamily="34" charset="0"/>
              </a:rPr>
              <a:t>Demonstrate Knowledge Exchange </a:t>
            </a:r>
            <a:r>
              <a:rPr lang="en-US" sz="1600" kern="0" dirty="0" smtClean="0">
                <a:solidFill>
                  <a:schemeClr val="bg1"/>
                </a:solidFill>
                <a:latin typeface="Arial" pitchFamily="34" charset="0"/>
              </a:rPr>
              <a:t>Module </a:t>
            </a:r>
            <a:r>
              <a:rPr lang="en-US" sz="1600" kern="0" dirty="0">
                <a:solidFill>
                  <a:schemeClr val="bg1"/>
                </a:solidFill>
                <a:latin typeface="Arial" pitchFamily="34" charset="0"/>
              </a:rPr>
              <a:t>system interchange with another external XML based system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6600"/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itchFamily="34" charset="0"/>
              </a:rPr>
              <a:t>Message exchange between PROGNOS Knowledge Exchange module and DCGS-N provides verification and validation of some system requirements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006600"/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1600" kern="0" dirty="0">
                <a:solidFill>
                  <a:schemeClr val="bg1"/>
                </a:solidFill>
                <a:latin typeface="Arial" pitchFamily="34" charset="0"/>
              </a:rPr>
              <a:t>Interface verification provided via verbatim instantiation of </a:t>
            </a:r>
            <a:r>
              <a:rPr lang="en-US" sz="1600" kern="0" dirty="0" smtClean="0">
                <a:solidFill>
                  <a:schemeClr val="bg1"/>
                </a:solidFill>
                <a:latin typeface="Arial" pitchFamily="34" charset="0"/>
              </a:rPr>
              <a:t>the DCGS system</a:t>
            </a:r>
            <a:endParaRPr lang="en-US" sz="1600" kern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KEM Scenario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5638800"/>
          </a:xfrm>
        </p:spPr>
        <p:txBody>
          <a:bodyPr/>
          <a:lstStyle/>
          <a:p>
            <a:pPr>
              <a:buFont typeface="Times New Roman" pitchFamily="18" charset="0"/>
              <a:buAutoNum type="arabicPeriod"/>
            </a:pPr>
            <a:r>
              <a:rPr lang="en-US" sz="1600" dirty="0" smtClean="0"/>
              <a:t>Human Intelligence (HUMINT) report received about possible Weapons of Mass Destruction (WMD) in Oman.  Information received via DCGS-N and originates from CIA.    Anticipate message format being a XML formatted message IAW a schema defined in the DoD Meta-Data Registry.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1600" dirty="0" smtClean="0"/>
              <a:t>UAV dispatched to confirm.  UAV is tracked via NECC or alternatively tracked via Link-16.  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1600" dirty="0" smtClean="0"/>
              <a:t>UAV arrives to loiter and detects excessive radiation activity.  UAV video via DCGS-N.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1600" dirty="0" smtClean="0"/>
              <a:t>F18 fighter aircrafts dispatched to bomb facility.  F18s tracked via NECC (Link 16 feed).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1600" dirty="0" smtClean="0"/>
              <a:t>BDA received via satellite and received on DCGS-N.  BDA assessed by </a:t>
            </a:r>
            <a:r>
              <a:rPr lang="en-US" sz="1600" dirty="0" err="1" smtClean="0"/>
              <a:t>intel</a:t>
            </a:r>
            <a:r>
              <a:rPr lang="en-US" sz="1600" dirty="0" smtClean="0"/>
              <a:t> analyst and report filed.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1600" dirty="0" smtClean="0"/>
              <a:t>Mission complete.</a:t>
            </a:r>
          </a:p>
          <a:p>
            <a:endParaRPr lang="en-US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46564"/>
            <a:ext cx="5207792" cy="353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990600"/>
            <a:ext cx="5029200" cy="525780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Introduction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Problem Statement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Objectives and Scope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Assumptions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Ontology Introduction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Methodology &amp; Approach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Future Way Ahead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Conclusion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 smtClean="0"/>
              <a:t>Acknowledgement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279190" cy="523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3581400" y="1600200"/>
            <a:ext cx="76200" cy="76200"/>
          </a:xfrm>
          <a:prstGeom prst="rect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>
              <a:solidFill>
                <a:srgbClr val="FF5050"/>
              </a:solidFill>
            </a:endParaRPr>
          </a:p>
        </p:txBody>
      </p:sp>
      <p:cxnSp>
        <p:nvCxnSpPr>
          <p:cNvPr id="119" name="Straight Arrow Connector 118"/>
          <p:cNvCxnSpPr>
            <a:cxnSpLocks noChangeShapeType="1"/>
            <a:endCxn id="107" idx="2"/>
          </p:cNvCxnSpPr>
          <p:nvPr/>
        </p:nvCxnSpPr>
        <p:spPr bwMode="auto">
          <a:xfrm rot="5400000" flipH="1" flipV="1">
            <a:off x="3028950" y="2228850"/>
            <a:ext cx="1143000" cy="38100"/>
          </a:xfrm>
          <a:prstGeom prst="straightConnector1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arrow" w="med" len="med"/>
          </a:ln>
        </p:spPr>
      </p:cxn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3048000" y="1600200"/>
            <a:ext cx="533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5050"/>
                </a:solidFill>
              </a:rPr>
              <a:t>JVMF 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4648200" y="1600200"/>
            <a:ext cx="76200" cy="76200"/>
          </a:xfrm>
          <a:prstGeom prst="rect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>
              <a:solidFill>
                <a:srgbClr val="FF5050"/>
              </a:solidFill>
            </a:endParaRPr>
          </a:p>
        </p:txBody>
      </p:sp>
      <p:cxnSp>
        <p:nvCxnSpPr>
          <p:cNvPr id="131" name="Straight Arrow Connector 130"/>
          <p:cNvCxnSpPr>
            <a:cxnSpLocks noChangeShapeType="1"/>
            <a:stCxn id="54" idx="0"/>
          </p:cNvCxnSpPr>
          <p:nvPr/>
        </p:nvCxnSpPr>
        <p:spPr bwMode="auto">
          <a:xfrm rot="5400000" flipH="1" flipV="1">
            <a:off x="3217843" y="2989243"/>
            <a:ext cx="2743200" cy="117514"/>
          </a:xfrm>
          <a:prstGeom prst="straightConnector1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arrow" w="med" len="med"/>
          </a:ln>
        </p:spPr>
      </p:cxn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4725987" y="1600200"/>
            <a:ext cx="684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5050"/>
                </a:solidFill>
              </a:rPr>
              <a:t>TADIL J 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987386" y="1371600"/>
            <a:ext cx="6858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FF5050"/>
                </a:solidFill>
              </a:rPr>
              <a:t>Query</a:t>
            </a:r>
          </a:p>
        </p:txBody>
      </p:sp>
      <p:cxnSp>
        <p:nvCxnSpPr>
          <p:cNvPr id="7" name="Straight Arrow Connector 6"/>
          <p:cNvCxnSpPr>
            <a:cxnSpLocks noChangeShapeType="1"/>
            <a:endCxn id="5" idx="1"/>
          </p:cNvCxnSpPr>
          <p:nvPr/>
        </p:nvCxnSpPr>
        <p:spPr bwMode="auto">
          <a:xfrm flipV="1">
            <a:off x="457200" y="1485900"/>
            <a:ext cx="530186" cy="381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987386" y="1905000"/>
            <a:ext cx="1219200" cy="3048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000"/>
              <a:t>Report Suspect Bomb</a:t>
            </a:r>
          </a:p>
          <a:p>
            <a:pPr algn="ctr"/>
            <a:r>
              <a:rPr lang="en-US" sz="1000"/>
              <a:t>Making Activity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68386" y="1600200"/>
            <a:ext cx="76200" cy="76200"/>
          </a:xfrm>
          <a:prstGeom prst="rect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>
              <a:solidFill>
                <a:srgbClr val="FF505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68386" y="1828800"/>
            <a:ext cx="76200" cy="76200"/>
          </a:xfrm>
          <a:prstGeom prst="rect">
            <a:avLst/>
          </a:prstGeom>
          <a:noFill/>
          <a:ln w="12700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>
              <a:solidFill>
                <a:srgbClr val="FF5050"/>
              </a:solidFill>
            </a:endParaRPr>
          </a:p>
        </p:txBody>
      </p:sp>
      <p:cxnSp>
        <p:nvCxnSpPr>
          <p:cNvPr id="13" name="Straight Arrow Connector 12"/>
          <p:cNvCxnSpPr>
            <a:cxnSpLocks noChangeShapeType="1"/>
            <a:stCxn id="10" idx="2"/>
            <a:endCxn id="98" idx="0"/>
          </p:cNvCxnSpPr>
          <p:nvPr/>
        </p:nvCxnSpPr>
        <p:spPr bwMode="auto">
          <a:xfrm rot="16200000" flipH="1">
            <a:off x="1331893" y="1750993"/>
            <a:ext cx="152400" cy="3214"/>
          </a:xfrm>
          <a:prstGeom prst="straightConnector1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arrow" w="med" len="med"/>
          </a:ln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888" y="1582737"/>
            <a:ext cx="823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5050"/>
                </a:solidFill>
              </a:rPr>
              <a:t>XML Query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1292186" y="3810000"/>
            <a:ext cx="685800" cy="3048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/>
              <a:t>Dispatch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60474" y="2208213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96986" y="37338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  <a:stCxn id="19" idx="2"/>
          </p:cNvCxnSpPr>
          <p:nvPr/>
        </p:nvCxnSpPr>
        <p:spPr bwMode="auto">
          <a:xfrm rot="5400000">
            <a:off x="873086" y="3008313"/>
            <a:ext cx="144938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1186" y="3505200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USMTF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73186" y="2209800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USMTF 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282786" y="2362200"/>
            <a:ext cx="12192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/>
              <a:t>Forward Imagery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2282786" y="2743200"/>
            <a:ext cx="12192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/>
              <a:t>Broadcast PLI</a:t>
            </a:r>
          </a:p>
        </p:txBody>
      </p:sp>
      <p:cxnSp>
        <p:nvCxnSpPr>
          <p:cNvPr id="32" name="Straight Arrow Connector 31"/>
          <p:cNvCxnSpPr>
            <a:cxnSpLocks noChangeShapeType="1"/>
            <a:stCxn id="18" idx="3"/>
          </p:cNvCxnSpPr>
          <p:nvPr/>
        </p:nvCxnSpPr>
        <p:spPr bwMode="auto">
          <a:xfrm flipV="1">
            <a:off x="1977986" y="2895600"/>
            <a:ext cx="460414" cy="1066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34" name="Straight Arrow Connector 33"/>
          <p:cNvCxnSpPr>
            <a:cxnSpLocks noChangeShapeType="1"/>
            <a:stCxn id="18" idx="3"/>
            <a:endCxn id="29" idx="1"/>
          </p:cNvCxnSpPr>
          <p:nvPr/>
        </p:nvCxnSpPr>
        <p:spPr bwMode="auto">
          <a:xfrm flipV="1">
            <a:off x="1977986" y="2476500"/>
            <a:ext cx="304800" cy="1485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971800" y="3276600"/>
            <a:ext cx="9144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/>
              <a:t>Receive PLI</a:t>
            </a:r>
          </a:p>
        </p:txBody>
      </p:sp>
      <p:sp>
        <p:nvSpPr>
          <p:cNvPr id="21526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Scenario Activity Flow Diagram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505200" y="28194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733800" y="32004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3505200" y="2895600"/>
            <a:ext cx="381000" cy="228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76600" y="2573338"/>
            <a:ext cx="533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JVMF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76600" y="3106738"/>
            <a:ext cx="533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/>
              <a:t>JVMF </a:t>
            </a: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3733800" y="3810000"/>
            <a:ext cx="685800" cy="3048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dirty="0"/>
              <a:t>Dispatch</a:t>
            </a:r>
          </a:p>
        </p:txBody>
      </p:sp>
      <p:cxnSp>
        <p:nvCxnSpPr>
          <p:cNvPr id="44" name="Straight Arrow Connector 43"/>
          <p:cNvCxnSpPr>
            <a:cxnSpLocks noChangeShapeType="1"/>
            <a:stCxn id="36" idx="2"/>
            <a:endCxn id="42" idx="0"/>
          </p:cNvCxnSpPr>
          <p:nvPr/>
        </p:nvCxnSpPr>
        <p:spPr bwMode="auto">
          <a:xfrm rot="16200000" flipH="1">
            <a:off x="3600450" y="3333750"/>
            <a:ext cx="304800" cy="647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2282786" y="1981200"/>
            <a:ext cx="12192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/>
              <a:t>Receive Imagery</a:t>
            </a:r>
          </a:p>
        </p:txBody>
      </p:sp>
      <p:cxnSp>
        <p:nvCxnSpPr>
          <p:cNvPr id="47" name="Straight Arrow Connector 46"/>
          <p:cNvCxnSpPr>
            <a:cxnSpLocks noChangeShapeType="1"/>
            <a:stCxn id="29" idx="0"/>
            <a:endCxn id="45" idx="2"/>
          </p:cNvCxnSpPr>
          <p:nvPr/>
        </p:nvCxnSpPr>
        <p:spPr bwMode="auto">
          <a:xfrm rot="5400000" flipH="1" flipV="1">
            <a:off x="2816187" y="2286000"/>
            <a:ext cx="1524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49" name="Straight Arrow Connector 48"/>
          <p:cNvCxnSpPr>
            <a:cxnSpLocks noChangeShapeType="1"/>
            <a:stCxn id="45" idx="3"/>
            <a:endCxn id="42" idx="0"/>
          </p:cNvCxnSpPr>
          <p:nvPr/>
        </p:nvCxnSpPr>
        <p:spPr bwMode="auto">
          <a:xfrm>
            <a:off x="3501986" y="2095500"/>
            <a:ext cx="574714" cy="17145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038600" y="4495800"/>
            <a:ext cx="911186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/>
              <a:t>Send PLI</a:t>
            </a: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4648200" y="3200400"/>
            <a:ext cx="834986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dirty="0"/>
              <a:t>Receive PLI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882986" y="41148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191000" y="44196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492586" y="44196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797386" y="34290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7" name="Straight Arrow Connector 56"/>
          <p:cNvCxnSpPr>
            <a:cxnSpLocks noChangeShapeType="1"/>
            <a:stCxn id="52" idx="2"/>
            <a:endCxn id="53" idx="0"/>
          </p:cNvCxnSpPr>
          <p:nvPr/>
        </p:nvCxnSpPr>
        <p:spPr bwMode="auto">
          <a:xfrm rot="16200000" flipH="1">
            <a:off x="3960793" y="4151293"/>
            <a:ext cx="228600" cy="30801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59" name="Straight Arrow Connector 58"/>
          <p:cNvCxnSpPr>
            <a:cxnSpLocks noChangeShapeType="1"/>
            <a:stCxn id="54" idx="0"/>
            <a:endCxn id="55" idx="2"/>
          </p:cNvCxnSpPr>
          <p:nvPr/>
        </p:nvCxnSpPr>
        <p:spPr bwMode="auto">
          <a:xfrm rot="5400000" flipH="1" flipV="1">
            <a:off x="4225886" y="3810000"/>
            <a:ext cx="91440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349586" y="4097338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USMTF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429000" y="4343400"/>
            <a:ext cx="642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USMTF 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800600" y="3411537"/>
            <a:ext cx="684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TADIL J 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492586" y="4267200"/>
            <a:ext cx="684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TADIL J </a:t>
            </a: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5102186" y="4495800"/>
            <a:ext cx="9906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/>
              <a:t>Destroy Target</a:t>
            </a:r>
          </a:p>
        </p:txBody>
      </p:sp>
      <p:cxnSp>
        <p:nvCxnSpPr>
          <p:cNvPr id="68" name="Straight Arrow Connector 67"/>
          <p:cNvCxnSpPr>
            <a:cxnSpLocks noChangeShapeType="1"/>
            <a:stCxn id="50" idx="3"/>
            <a:endCxn id="64" idx="1"/>
          </p:cNvCxnSpPr>
          <p:nvPr/>
        </p:nvCxnSpPr>
        <p:spPr bwMode="auto">
          <a:xfrm>
            <a:off x="4949786" y="4610100"/>
            <a:ext cx="15240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70" name="Rounded Rectangle 69"/>
          <p:cNvSpPr>
            <a:spLocks noChangeArrowheads="1"/>
          </p:cNvSpPr>
          <p:nvPr/>
        </p:nvSpPr>
        <p:spPr bwMode="auto">
          <a:xfrm>
            <a:off x="5715000" y="3124200"/>
            <a:ext cx="46038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72" name="Straight Arrow Connector 71"/>
          <p:cNvCxnSpPr>
            <a:cxnSpLocks noChangeShapeType="1"/>
            <a:stCxn id="51" idx="3"/>
            <a:endCxn id="70" idx="1"/>
          </p:cNvCxnSpPr>
          <p:nvPr/>
        </p:nvCxnSpPr>
        <p:spPr bwMode="auto">
          <a:xfrm>
            <a:off x="5483186" y="3314700"/>
            <a:ext cx="231814" cy="381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  <a:stCxn id="64" idx="0"/>
            <a:endCxn id="70" idx="2"/>
          </p:cNvCxnSpPr>
          <p:nvPr/>
        </p:nvCxnSpPr>
        <p:spPr bwMode="auto">
          <a:xfrm rot="5400000" flipH="1" flipV="1">
            <a:off x="5210552" y="3968334"/>
            <a:ext cx="914400" cy="14053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75" name="Rounded Rectangle 74"/>
          <p:cNvSpPr>
            <a:spLocks noChangeArrowheads="1"/>
          </p:cNvSpPr>
          <p:nvPr/>
        </p:nvSpPr>
        <p:spPr bwMode="auto">
          <a:xfrm>
            <a:off x="5787986" y="5105400"/>
            <a:ext cx="12192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/>
              <a:t>Capture Imagery</a:t>
            </a:r>
          </a:p>
        </p:txBody>
      </p:sp>
      <p:cxnSp>
        <p:nvCxnSpPr>
          <p:cNvPr id="77" name="Straight Arrow Connector 76"/>
          <p:cNvCxnSpPr>
            <a:cxnSpLocks noChangeShapeType="1"/>
            <a:stCxn id="70" idx="1"/>
            <a:endCxn id="75" idx="0"/>
          </p:cNvCxnSpPr>
          <p:nvPr/>
        </p:nvCxnSpPr>
        <p:spPr bwMode="auto">
          <a:xfrm rot="10800000" flipH="1" flipV="1">
            <a:off x="5715000" y="3352800"/>
            <a:ext cx="682586" cy="17526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78" name="Rounded Rectangle 77"/>
          <p:cNvSpPr>
            <a:spLocks noChangeArrowheads="1"/>
          </p:cNvSpPr>
          <p:nvPr/>
        </p:nvSpPr>
        <p:spPr bwMode="auto">
          <a:xfrm>
            <a:off x="6019800" y="5791200"/>
            <a:ext cx="1295400" cy="3048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dirty="0"/>
              <a:t>Analyze Imagery</a:t>
            </a:r>
          </a:p>
          <a:p>
            <a:pPr algn="ctr"/>
            <a:r>
              <a:rPr lang="en-US" sz="1200" dirty="0"/>
              <a:t> &amp; File Report</a:t>
            </a:r>
          </a:p>
        </p:txBody>
      </p:sp>
      <p:cxnSp>
        <p:nvCxnSpPr>
          <p:cNvPr id="80" name="Straight Arrow Connector 79"/>
          <p:cNvCxnSpPr>
            <a:cxnSpLocks noChangeShapeType="1"/>
            <a:stCxn id="75" idx="2"/>
            <a:endCxn id="78" idx="0"/>
          </p:cNvCxnSpPr>
          <p:nvPr/>
        </p:nvCxnSpPr>
        <p:spPr bwMode="auto">
          <a:xfrm rot="16200000" flipH="1">
            <a:off x="6303943" y="5427643"/>
            <a:ext cx="457200" cy="26991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7083386" y="57150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" name="Rounded Rectangle 81"/>
          <p:cNvSpPr>
            <a:spLocks noChangeArrowheads="1"/>
          </p:cNvSpPr>
          <p:nvPr/>
        </p:nvSpPr>
        <p:spPr bwMode="auto">
          <a:xfrm>
            <a:off x="6858000" y="1905000"/>
            <a:ext cx="9144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BDA Report</a:t>
            </a:r>
            <a:endParaRPr lang="en-US" sz="1200" dirty="0"/>
          </a:p>
        </p:txBody>
      </p:sp>
      <p:sp>
        <p:nvSpPr>
          <p:cNvPr id="83" name="Rounded Rectangle 82"/>
          <p:cNvSpPr>
            <a:spLocks noChangeArrowheads="1"/>
          </p:cNvSpPr>
          <p:nvPr/>
        </p:nvSpPr>
        <p:spPr bwMode="auto">
          <a:xfrm>
            <a:off x="6781800" y="1371600"/>
            <a:ext cx="987386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solidFill>
                  <a:srgbClr val="FF5050"/>
                </a:solidFill>
              </a:rPr>
              <a:t>Query</a:t>
            </a:r>
            <a:endParaRPr lang="en-US" sz="1200" dirty="0">
              <a:solidFill>
                <a:srgbClr val="FF5050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7269124" y="21336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89" name="Straight Arrow Connector 88"/>
          <p:cNvCxnSpPr>
            <a:cxnSpLocks noChangeShapeType="1"/>
            <a:stCxn id="81" idx="0"/>
            <a:endCxn id="85" idx="2"/>
          </p:cNvCxnSpPr>
          <p:nvPr/>
        </p:nvCxnSpPr>
        <p:spPr bwMode="auto">
          <a:xfrm rot="5400000" flipH="1" flipV="1">
            <a:off x="5461755" y="3869531"/>
            <a:ext cx="3505200" cy="1857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7010400" y="18288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7010400" y="1600200"/>
            <a:ext cx="76200" cy="76200"/>
          </a:xfrm>
          <a:prstGeom prst="rect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7464386" y="1600200"/>
            <a:ext cx="76200" cy="76200"/>
          </a:xfrm>
          <a:prstGeom prst="rect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467600" y="18288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5" name="Straight Arrow Connector 94"/>
          <p:cNvCxnSpPr>
            <a:cxnSpLocks noChangeShapeType="1"/>
            <a:stCxn id="93" idx="0"/>
            <a:endCxn id="92" idx="2"/>
          </p:cNvCxnSpPr>
          <p:nvPr/>
        </p:nvCxnSpPr>
        <p:spPr bwMode="auto">
          <a:xfrm rot="16200000" flipV="1">
            <a:off x="7427893" y="1750993"/>
            <a:ext cx="152400" cy="3214"/>
          </a:xfrm>
          <a:prstGeom prst="straightConnector1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arrow" w="med" len="med"/>
          </a:ln>
        </p:spPr>
      </p:cxnSp>
      <p:cxnSp>
        <p:nvCxnSpPr>
          <p:cNvPr id="97" name="Straight Arrow Connector 96"/>
          <p:cNvCxnSpPr>
            <a:cxnSpLocks noChangeShapeType="1"/>
            <a:stCxn id="91" idx="2"/>
            <a:endCxn id="90" idx="0"/>
          </p:cNvCxnSpPr>
          <p:nvPr/>
        </p:nvCxnSpPr>
        <p:spPr bwMode="auto">
          <a:xfrm rot="5400000">
            <a:off x="6972300" y="1752600"/>
            <a:ext cx="152400" cy="1588"/>
          </a:xfrm>
          <a:prstGeom prst="straightConnector1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arrow" w="med" len="med"/>
          </a:ln>
        </p:spPr>
      </p:cxnSp>
      <p:cxnSp>
        <p:nvCxnSpPr>
          <p:cNvPr id="99" name="Straight Arrow Connector 98"/>
          <p:cNvCxnSpPr>
            <a:cxnSpLocks noChangeShapeType="1"/>
            <a:stCxn id="83" idx="3"/>
          </p:cNvCxnSpPr>
          <p:nvPr/>
        </p:nvCxnSpPr>
        <p:spPr bwMode="auto">
          <a:xfrm>
            <a:off x="7769186" y="1485900"/>
            <a:ext cx="1146214" cy="5715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7083386" y="5621338"/>
            <a:ext cx="642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USMTF 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705600" y="2057400"/>
            <a:ext cx="6429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USMTF 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6110288" y="1600200"/>
            <a:ext cx="900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5050"/>
                </a:solidFill>
              </a:rPr>
              <a:t>XML Query</a:t>
            </a:r>
            <a:endParaRPr lang="en-US" sz="1000" dirty="0">
              <a:solidFill>
                <a:srgbClr val="FF5050"/>
              </a:solidFill>
            </a:endParaRP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7467600" y="1658779"/>
            <a:ext cx="10557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5050"/>
                </a:solidFill>
              </a:rPr>
              <a:t>XML Response</a:t>
            </a:r>
            <a:endParaRPr lang="en-US" sz="1000" dirty="0">
              <a:solidFill>
                <a:srgbClr val="FF5050"/>
              </a:solidFill>
            </a:endParaRPr>
          </a:p>
        </p:txBody>
      </p:sp>
      <p:sp>
        <p:nvSpPr>
          <p:cNvPr id="86" name="Rounded Rectangle 85"/>
          <p:cNvSpPr>
            <a:spLocks noChangeArrowheads="1"/>
          </p:cNvSpPr>
          <p:nvPr/>
        </p:nvSpPr>
        <p:spPr bwMode="auto">
          <a:xfrm>
            <a:off x="2971800" y="1371600"/>
            <a:ext cx="9906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FF5050"/>
                </a:solidFill>
              </a:rPr>
              <a:t>Receive PLI</a:t>
            </a:r>
          </a:p>
        </p:txBody>
      </p:sp>
      <p:sp>
        <p:nvSpPr>
          <p:cNvPr id="128" name="Rounded Rectangle 127"/>
          <p:cNvSpPr>
            <a:spLocks noChangeArrowheads="1"/>
          </p:cNvSpPr>
          <p:nvPr/>
        </p:nvSpPr>
        <p:spPr bwMode="auto">
          <a:xfrm>
            <a:off x="4114800" y="1371600"/>
            <a:ext cx="990600" cy="228600"/>
          </a:xfrm>
          <a:prstGeom prst="roundRect">
            <a:avLst>
              <a:gd name="adj" fmla="val 28671"/>
            </a:avLst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FF5050"/>
                </a:solidFill>
              </a:rPr>
              <a:t>Receive PLI</a:t>
            </a: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371600" y="18288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1679614" y="1600200"/>
            <a:ext cx="9941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5050"/>
                </a:solidFill>
              </a:rPr>
              <a:t>XML </a:t>
            </a:r>
            <a:r>
              <a:rPr lang="en-US" sz="1000" dirty="0" smtClean="0">
                <a:solidFill>
                  <a:srgbClr val="FF5050"/>
                </a:solidFill>
              </a:rPr>
              <a:t>Response</a:t>
            </a:r>
            <a:endParaRPr lang="en-US" sz="1000" dirty="0">
              <a:solidFill>
                <a:srgbClr val="FF5050"/>
              </a:solidFill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1524000" y="1600200"/>
            <a:ext cx="76200" cy="76200"/>
          </a:xfrm>
          <a:prstGeom prst="rect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1524000" y="1828800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04" name="Straight Arrow Connector 103"/>
          <p:cNvCxnSpPr>
            <a:cxnSpLocks noChangeShapeType="1"/>
            <a:stCxn id="103" idx="0"/>
            <a:endCxn id="102" idx="2"/>
          </p:cNvCxnSpPr>
          <p:nvPr/>
        </p:nvCxnSpPr>
        <p:spPr bwMode="auto">
          <a:xfrm rot="5400000" flipH="1" flipV="1">
            <a:off x="1485900" y="1752600"/>
            <a:ext cx="152400" cy="1588"/>
          </a:xfrm>
          <a:prstGeom prst="straightConnector1">
            <a:avLst/>
          </a:prstGeom>
          <a:noFill/>
          <a:ln w="12700" algn="ctr">
            <a:solidFill>
              <a:srgbClr val="FF505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29" grpId="0"/>
      <p:bldP spid="130" grpId="0" animBg="1"/>
      <p:bldP spid="134" grpId="0"/>
      <p:bldP spid="5" grpId="0" animBg="1"/>
      <p:bldP spid="9" grpId="0" animBg="1"/>
      <p:bldP spid="10" grpId="0" animBg="1"/>
      <p:bldP spid="11" grpId="0"/>
      <p:bldP spid="14" grpId="0"/>
      <p:bldP spid="18" grpId="0" animBg="1"/>
      <p:bldP spid="19" grpId="0" animBg="1"/>
      <p:bldP spid="20" grpId="0" animBg="1"/>
      <p:bldP spid="24" grpId="0"/>
      <p:bldP spid="25" grpId="0"/>
      <p:bldP spid="29" grpId="0" animBg="1"/>
      <p:bldP spid="30" grpId="0" animBg="1"/>
      <p:bldP spid="36" grpId="0" animBg="1"/>
      <p:bldP spid="33" grpId="0" animBg="1"/>
      <p:bldP spid="35" grpId="0" animBg="1"/>
      <p:bldP spid="40" grpId="0"/>
      <p:bldP spid="41" grpId="0"/>
      <p:bldP spid="42" grpId="0" animBg="1"/>
      <p:bldP spid="45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0" grpId="0"/>
      <p:bldP spid="61" grpId="0"/>
      <p:bldP spid="62" grpId="0"/>
      <p:bldP spid="63" grpId="0"/>
      <p:bldP spid="64" grpId="0" animBg="1"/>
      <p:bldP spid="70" grpId="0" animBg="1"/>
      <p:bldP spid="75" grpId="0" animBg="1"/>
      <p:bldP spid="78" grpId="0" animBg="1"/>
      <p:bldP spid="81" grpId="0" animBg="1"/>
      <p:bldP spid="82" grpId="0" animBg="1"/>
      <p:bldP spid="83" grpId="0" animBg="1"/>
      <p:bldP spid="85" grpId="0" animBg="1"/>
      <p:bldP spid="90" grpId="0" animBg="1"/>
      <p:bldP spid="91" grpId="0" animBg="1"/>
      <p:bldP spid="92" grpId="0" animBg="1"/>
      <p:bldP spid="93" grpId="0" animBg="1"/>
      <p:bldP spid="120" grpId="0"/>
      <p:bldP spid="121" grpId="0"/>
      <p:bldP spid="123" grpId="0"/>
      <p:bldP spid="124" grpId="0"/>
      <p:bldP spid="86" grpId="0" animBg="1"/>
      <p:bldP spid="128" grpId="0" animBg="1"/>
      <p:bldP spid="98" grpId="0" animBg="1"/>
      <p:bldP spid="101" grpId="0"/>
      <p:bldP spid="102" grpId="0" animBg="1"/>
      <p:bldP spid="1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KEM Simulation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Purpose 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Validate KEM interface approach to another XML based system</a:t>
            </a:r>
          </a:p>
          <a:p>
            <a:pPr lvl="1"/>
            <a:r>
              <a:rPr lang="en-US" sz="2000" dirty="0" smtClean="0"/>
              <a:t>Verify XML requirements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Measure Points 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Demonstrate interoperability (using standards – DDMS, GML, ISR COI)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Feasibility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Limitation 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Single query-response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Only demonstrates an interface to a XML formatted message system 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KEM Simulation Process</a:t>
            </a:r>
          </a:p>
        </p:txBody>
      </p:sp>
      <p:cxnSp>
        <p:nvCxnSpPr>
          <p:cNvPr id="4" name="꺾인 연결선 46"/>
          <p:cNvCxnSpPr>
            <a:stCxn id="6" idx="2"/>
            <a:endCxn id="7" idx="1"/>
          </p:cNvCxnSpPr>
          <p:nvPr/>
        </p:nvCxnSpPr>
        <p:spPr>
          <a:xfrm rot="16200000" flipH="1">
            <a:off x="2178844" y="2575719"/>
            <a:ext cx="1143000" cy="1500188"/>
          </a:xfrm>
          <a:prstGeom prst="bentConnector2">
            <a:avLst/>
          </a:prstGeom>
          <a:ln w="889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00063" y="1754188"/>
            <a:ext cx="3000375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PROGNOS</a:t>
            </a:r>
          </a:p>
          <a:p>
            <a:pPr algn="ctr">
              <a:defRPr/>
            </a:pP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UnBBayes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-MEBN/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Reasoning Module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500438" y="3325813"/>
            <a:ext cx="1928812" cy="1143000"/>
          </a:xfrm>
          <a:prstGeom prst="rect">
            <a:avLst/>
          </a:prstGeom>
          <a:solidFill>
            <a:srgbClr val="3399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Knowledge Exchange Module(KEM)</a:t>
            </a:r>
          </a:p>
        </p:txBody>
      </p:sp>
      <p:cxnSp>
        <p:nvCxnSpPr>
          <p:cNvPr id="8" name="꺾인 연결선 7"/>
          <p:cNvCxnSpPr>
            <a:stCxn id="11" idx="1"/>
            <a:endCxn id="7" idx="2"/>
          </p:cNvCxnSpPr>
          <p:nvPr/>
        </p:nvCxnSpPr>
        <p:spPr>
          <a:xfrm rot="5400000" flipH="1" flipV="1">
            <a:off x="4179094" y="4755356"/>
            <a:ext cx="571500" cy="1588"/>
          </a:xfrm>
          <a:prstGeom prst="bentConnector3">
            <a:avLst>
              <a:gd name="adj1" fmla="val 50000"/>
            </a:avLst>
          </a:prstGeom>
          <a:ln w="889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1400" y="4764088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</a:rPr>
              <a:t>2. provide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4400" y="3121025"/>
            <a:ext cx="9861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</a:rPr>
              <a:t>7. </a:t>
            </a:r>
            <a:r>
              <a:rPr lang="en-US" sz="1200" dirty="0">
                <a:latin typeface="Arial" pitchFamily="34" charset="0"/>
              </a:rPr>
              <a:t>response</a:t>
            </a:r>
          </a:p>
        </p:txBody>
      </p:sp>
      <p:sp>
        <p:nvSpPr>
          <p:cNvPr id="11" name="원통 10"/>
          <p:cNvSpPr/>
          <p:nvPr/>
        </p:nvSpPr>
        <p:spPr>
          <a:xfrm>
            <a:off x="3500438" y="5040313"/>
            <a:ext cx="1928812" cy="1071562"/>
          </a:xfrm>
          <a:prstGeom prst="can">
            <a:avLst/>
          </a:prstGeom>
          <a:solidFill>
            <a:srgbClr val="3399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PROGNOS Core OWL/Data Exchange XML Schema</a:t>
            </a: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3786188" y="6183313"/>
            <a:ext cx="18045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</a:rPr>
              <a:t>Web Server</a:t>
            </a:r>
          </a:p>
        </p:txBody>
      </p:sp>
      <p:sp>
        <p:nvSpPr>
          <p:cNvPr id="23564" name="TextBox 12"/>
          <p:cNvSpPr txBox="1">
            <a:spLocks noChangeArrowheads="1"/>
          </p:cNvSpPr>
          <p:nvPr/>
        </p:nvSpPr>
        <p:spPr bwMode="auto">
          <a:xfrm>
            <a:off x="5429250" y="1290638"/>
            <a:ext cx="3000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External System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429250" y="1754188"/>
            <a:ext cx="3000375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 System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Simulator</a:t>
            </a:r>
          </a:p>
        </p:txBody>
      </p:sp>
      <p:sp>
        <p:nvSpPr>
          <p:cNvPr id="23566" name="TextBox 14"/>
          <p:cNvSpPr txBox="1">
            <a:spLocks noChangeArrowheads="1"/>
          </p:cNvSpPr>
          <p:nvPr/>
        </p:nvSpPr>
        <p:spPr bwMode="auto">
          <a:xfrm>
            <a:off x="500063" y="1290638"/>
            <a:ext cx="3000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itchFamily="34" charset="0"/>
              </a:rPr>
              <a:t>Host System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72200" y="3111500"/>
            <a:ext cx="739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3. query</a:t>
            </a:r>
          </a:p>
        </p:txBody>
      </p:sp>
      <p:cxnSp>
        <p:nvCxnSpPr>
          <p:cNvPr id="17" name="꺾인 연결선 46"/>
          <p:cNvCxnSpPr/>
          <p:nvPr/>
        </p:nvCxnSpPr>
        <p:spPr>
          <a:xfrm rot="10800000">
            <a:off x="2005012" y="2743200"/>
            <a:ext cx="1500188" cy="1143000"/>
          </a:xfrm>
          <a:prstGeom prst="bentConnector2">
            <a:avLst/>
          </a:prstGeom>
          <a:ln w="889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1285875" y="3468688"/>
            <a:ext cx="1357313" cy="928687"/>
          </a:xfrm>
          <a:prstGeom prst="roundRect">
            <a:avLst>
              <a:gd name="adj" fmla="val 35304"/>
            </a:avLst>
          </a:prstGeom>
          <a:solidFill>
            <a:srgbClr val="3399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PROGNOS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OWL</a:t>
            </a:r>
          </a:p>
        </p:txBody>
      </p:sp>
      <p:cxnSp>
        <p:nvCxnSpPr>
          <p:cNvPr id="19" name="꺾인 연결선 46"/>
          <p:cNvCxnSpPr>
            <a:stCxn id="7" idx="3"/>
            <a:endCxn id="14" idx="2"/>
          </p:cNvCxnSpPr>
          <p:nvPr/>
        </p:nvCxnSpPr>
        <p:spPr>
          <a:xfrm flipV="1">
            <a:off x="5429250" y="2754313"/>
            <a:ext cx="1500188" cy="1143000"/>
          </a:xfrm>
          <a:prstGeom prst="bentConnector2">
            <a:avLst/>
          </a:prstGeom>
          <a:ln w="889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꺾인 연결선 46"/>
          <p:cNvCxnSpPr>
            <a:stCxn id="14" idx="2"/>
          </p:cNvCxnSpPr>
          <p:nvPr/>
        </p:nvCxnSpPr>
        <p:spPr>
          <a:xfrm rot="5400000">
            <a:off x="5603876" y="2560637"/>
            <a:ext cx="1131887" cy="1519238"/>
          </a:xfrm>
          <a:prstGeom prst="bentConnector2">
            <a:avLst/>
          </a:prstGeom>
          <a:ln w="889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모서리가 둥근 직사각형 20"/>
          <p:cNvSpPr/>
          <p:nvPr/>
        </p:nvSpPr>
        <p:spPr>
          <a:xfrm>
            <a:off x="6286500" y="3468688"/>
            <a:ext cx="1357313" cy="928687"/>
          </a:xfrm>
          <a:prstGeom prst="roundRect">
            <a:avLst>
              <a:gd name="adj" fmla="val 35304"/>
            </a:avLst>
          </a:prstGeom>
          <a:solidFill>
            <a:srgbClr val="3399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Exchange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XML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29250" y="4040188"/>
            <a:ext cx="9861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5. response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3468688"/>
            <a:ext cx="7393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</a:rPr>
              <a:t>1. query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15000" y="5181600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4. provide </a:t>
            </a:r>
          </a:p>
        </p:txBody>
      </p:sp>
      <p:cxnSp>
        <p:nvCxnSpPr>
          <p:cNvPr id="26" name="꺾인 연결선 46"/>
          <p:cNvCxnSpPr>
            <a:stCxn id="11" idx="4"/>
          </p:cNvCxnSpPr>
          <p:nvPr/>
        </p:nvCxnSpPr>
        <p:spPr>
          <a:xfrm flipV="1">
            <a:off x="5429250" y="2743200"/>
            <a:ext cx="2495550" cy="2833688"/>
          </a:xfrm>
          <a:prstGeom prst="bentConnector2">
            <a:avLst/>
          </a:prstGeom>
          <a:ln w="88900">
            <a:solidFill>
              <a:srgbClr val="33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48200" y="4724400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</a:rPr>
              <a:t>6. </a:t>
            </a:r>
            <a:r>
              <a:rPr lang="en-US" sz="1200" dirty="0">
                <a:latin typeface="Arial" pitchFamily="34" charset="0"/>
              </a:rPr>
              <a:t>provide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6" grpId="0"/>
      <p:bldP spid="16" grpId="1"/>
      <p:bldP spid="18" grpId="0" animBg="1"/>
      <p:bldP spid="21" grpId="0" animBg="1"/>
      <p:bldP spid="21" grpId="1" animBg="1"/>
      <p:bldP spid="21" grpId="2" animBg="1"/>
      <p:bldP spid="22" grpId="0"/>
      <p:bldP spid="23" grpId="0"/>
      <p:bldP spid="23" grpId="1"/>
      <p:bldP spid="25" grpId="0"/>
      <p:bldP spid="25" grpId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Developed PROGNOS Core OWL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5419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Generated Query-Response XML Message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4213" y="1350963"/>
            <a:ext cx="4421187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1379538"/>
            <a:ext cx="372745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93344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637" y="92868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</a:pPr>
            <a:r>
              <a:rPr lang="en-US" dirty="0" smtClean="0">
                <a:solidFill>
                  <a:srgbClr val="000000"/>
                </a:solidFill>
              </a:rPr>
              <a:t>DEMO Animation </a:t>
            </a:r>
          </a:p>
        </p:txBody>
      </p:sp>
      <p:pic>
        <p:nvPicPr>
          <p:cNvPr id="6" name="Animation-1024-768%20v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&amp; Validation Results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200" dirty="0" smtClean="0"/>
              <a:t>Verified XML requirements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Validated KEM interface approach to another XML based system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Demonstrated interoperability (using standards – DDMS, GML, ISR COI)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</a:rPr>
              <a:t>Demonstrated feasibility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Way Ahead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GMU-PROGNOS team follow-on work</a:t>
            </a:r>
          </a:p>
          <a:p>
            <a:pPr lvl="1"/>
            <a:r>
              <a:rPr lang="en-US" dirty="0" smtClean="0"/>
              <a:t>Continue our approach to expand other UCORE to incorporate other DOD COI schemas</a:t>
            </a:r>
          </a:p>
          <a:p>
            <a:pPr lvl="1"/>
            <a:r>
              <a:rPr lang="en-US" dirty="0" smtClean="0"/>
              <a:t>Define VMF, TDL, and USMTF interfaces</a:t>
            </a:r>
          </a:p>
          <a:p>
            <a:pPr lvl="1"/>
            <a:r>
              <a:rPr lang="en-US" dirty="0" smtClean="0"/>
              <a:t>Implement SOAP interface</a:t>
            </a:r>
          </a:p>
          <a:p>
            <a:pPr lvl="1"/>
            <a:r>
              <a:rPr lang="en-US" dirty="0" smtClean="0"/>
              <a:t>Devise interface definition for the Naval Tactical Command Support System (NTCSS) logistics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Met Objectives: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Provided an integration approach to integrate PROGNOS with DCGS-N and NECC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Defined external interfaces for the PROGNOS Knowledge Exchange </a:t>
            </a:r>
            <a:r>
              <a:rPr lang="en-US" dirty="0" smtClean="0"/>
              <a:t>Module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Deliverables: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System Architecture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Interface Control Document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System Requirement Document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Simulation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Final Report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Project Website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PROGNOS KEM team would like to extend our thanks to Dr. Paulo Costa, and Dr. Kathryn </a:t>
            </a:r>
            <a:r>
              <a:rPr lang="en-US" sz="2400" dirty="0" err="1" smtClean="0"/>
              <a:t>Laskey</a:t>
            </a:r>
            <a:r>
              <a:rPr lang="en-US" sz="2400" dirty="0" smtClean="0"/>
              <a:t> for their guidance and direction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590800"/>
            <a:ext cx="2971800" cy="23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81400"/>
            <a:ext cx="1981200" cy="21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24600" y="3505200"/>
            <a:ext cx="1981200" cy="21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6962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en-US" sz="2200" dirty="0" smtClean="0"/>
              <a:t>New “fog of war”</a:t>
            </a:r>
          </a:p>
          <a:p>
            <a:pPr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sz="2200" dirty="0" smtClean="0"/>
              <a:t>Lack of information sharing among systems</a:t>
            </a:r>
          </a:p>
          <a:p>
            <a:pPr lvl="1">
              <a:buSzPct val="150000"/>
              <a:buFont typeface="Arial" pitchFamily="34" charset="0"/>
              <a:buChar char="•"/>
              <a:defRPr/>
            </a:pPr>
            <a:r>
              <a:rPr lang="en-US" sz="1900" dirty="0" smtClean="0"/>
              <a:t>“Stove piped” systems developed by separate government PMs with little incentive for data sharing</a:t>
            </a:r>
          </a:p>
          <a:p>
            <a:pPr lvl="1">
              <a:buSzPct val="150000"/>
              <a:buFont typeface="Arial" pitchFamily="34" charset="0"/>
              <a:buChar char="•"/>
              <a:defRPr/>
            </a:pPr>
            <a:r>
              <a:rPr lang="en-US" sz="1900" dirty="0" smtClean="0"/>
              <a:t>Incompatible protocols</a:t>
            </a:r>
          </a:p>
          <a:p>
            <a:pPr lvl="1">
              <a:buSzPct val="150000"/>
              <a:buFont typeface="Arial" pitchFamily="34" charset="0"/>
              <a:buChar char="•"/>
              <a:defRPr/>
            </a:pPr>
            <a:r>
              <a:rPr lang="en-US" sz="1900" dirty="0" smtClean="0"/>
              <a:t>Incompatible formats</a:t>
            </a:r>
          </a:p>
          <a:p>
            <a:pPr lvl="1">
              <a:buSzPct val="150000"/>
              <a:buFont typeface="Arial" pitchFamily="34" charset="0"/>
              <a:buChar char="•"/>
              <a:defRPr/>
            </a:pPr>
            <a:r>
              <a:rPr lang="en-US" sz="1900" dirty="0" smtClean="0"/>
              <a:t>Disparate security levels</a:t>
            </a:r>
          </a:p>
          <a:p>
            <a:pPr>
              <a:buFont typeface="Wingdings" pitchFamily="2" charset="2"/>
              <a:buChar char="q"/>
              <a:defRPr/>
            </a:pPr>
            <a:endParaRPr lang="en-US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n-US" sz="2200" dirty="0" smtClean="0"/>
              <a:t>Information overload</a:t>
            </a:r>
          </a:p>
          <a:p>
            <a:pPr lvl="1">
              <a:buSzPct val="150000"/>
              <a:buFont typeface="Arial" pitchFamily="34" charset="0"/>
              <a:buChar char="•"/>
              <a:defRPr/>
            </a:pPr>
            <a:r>
              <a:rPr lang="en-US" sz="1900" dirty="0" smtClean="0"/>
              <a:t>Too much information</a:t>
            </a:r>
          </a:p>
          <a:p>
            <a:pPr lvl="1" defTabSz="1371600">
              <a:buSzPct val="150000"/>
              <a:buFont typeface="Arial" pitchFamily="34" charset="0"/>
              <a:buChar char="•"/>
              <a:defRPr/>
            </a:pPr>
            <a:r>
              <a:rPr lang="en-US" sz="1900" dirty="0" smtClean="0"/>
              <a:t>Need automated system </a:t>
            </a:r>
          </a:p>
          <a:p>
            <a:pPr marL="685800" lvl="1" indent="-233363" defTabSz="1371600">
              <a:buSzPct val="150000"/>
              <a:buFont typeface="Wingdings" pitchFamily="2" charset="2"/>
              <a:buNone/>
              <a:defRPr/>
            </a:pPr>
            <a:r>
              <a:rPr lang="en-US" sz="1900" dirty="0" smtClean="0"/>
              <a:t>     to distill knowledge </a:t>
            </a:r>
          </a:p>
          <a:p>
            <a:pPr marL="658368" lvl="1" defTabSz="1371600">
              <a:buSzPct val="150000"/>
              <a:buFont typeface="Wingdings" pitchFamily="2" charset="2"/>
              <a:buNone/>
              <a:defRPr/>
            </a:pPr>
            <a:r>
              <a:rPr lang="en-US" sz="1900" dirty="0" smtClean="0"/>
              <a:t>      from the megabytes </a:t>
            </a:r>
          </a:p>
          <a:p>
            <a:pPr marL="658368" lvl="1" defTabSz="1371600">
              <a:buSzPct val="150000"/>
              <a:buFont typeface="Wingdings" pitchFamily="2" charset="2"/>
              <a:buNone/>
              <a:defRPr/>
            </a:pPr>
            <a:r>
              <a:rPr lang="en-US" sz="1900" dirty="0" smtClean="0"/>
              <a:t>      to gigabytes of data</a:t>
            </a:r>
          </a:p>
          <a:p>
            <a:pPr lvl="1">
              <a:buSzPct val="150000"/>
              <a:buFont typeface="Arial" pitchFamily="34" charset="0"/>
              <a:buChar char="•"/>
              <a:defRPr/>
            </a:pPr>
            <a:r>
              <a:rPr lang="en-US" sz="1900" dirty="0" smtClean="0"/>
              <a:t>Lack of metadata</a:t>
            </a: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rcRect l="1496" r="-1701" b="-3111"/>
          <a:stretch>
            <a:fillRect/>
          </a:stretch>
        </p:blipFill>
        <p:spPr>
          <a:xfrm>
            <a:off x="3886200" y="2638892"/>
            <a:ext cx="5105400" cy="34571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10000" y="60739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 FORCEnet C2, ISR, and Logistics Systems</a:t>
            </a:r>
          </a:p>
          <a:p>
            <a:pPr algn="ctr"/>
            <a:endParaRPr lang="en-US" sz="1200" dirty="0" smtClean="0"/>
          </a:p>
          <a:p>
            <a:r>
              <a:rPr lang="en-US" sz="1000" i="1" dirty="0" smtClean="0"/>
              <a:t>**Miller, Chris, “PEO C4I Overview and Way Ahead for AFCEA NOVA”, 5 April 2007, slide 13.</a:t>
            </a:r>
            <a:endParaRPr lang="en-US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371600" y="2971800"/>
            <a:ext cx="7270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QUESTIONS/COMMENTS?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External Interfaces:</a:t>
            </a:r>
          </a:p>
          <a:p>
            <a:pPr>
              <a:buFontTx/>
              <a:buChar char="•"/>
            </a:pPr>
            <a:r>
              <a:rPr lang="en-US" smtClean="0"/>
              <a:t>Decision Makers / War Fighters</a:t>
            </a:r>
          </a:p>
          <a:p>
            <a:pPr>
              <a:buFontTx/>
              <a:buChar char="•"/>
            </a:pPr>
            <a:r>
              <a:rPr lang="en-US" smtClean="0"/>
              <a:t>Future Navy C2 &amp; ISR systems</a:t>
            </a:r>
          </a:p>
          <a:p>
            <a:pPr>
              <a:buFontTx/>
              <a:buChar char="•"/>
            </a:pPr>
            <a:r>
              <a:rPr lang="en-US" smtClean="0"/>
              <a:t>DCGS-N</a:t>
            </a:r>
          </a:p>
          <a:p>
            <a:pPr>
              <a:buFontTx/>
              <a:buChar char="•"/>
            </a:pPr>
            <a:r>
              <a:rPr lang="en-US" smtClean="0"/>
              <a:t>NECC</a:t>
            </a:r>
          </a:p>
          <a:p>
            <a:r>
              <a:rPr lang="en-US" smtClean="0"/>
              <a:t>Messaging Formats</a:t>
            </a:r>
          </a:p>
          <a:p>
            <a:pPr>
              <a:buFontTx/>
              <a:buChar char="•"/>
            </a:pPr>
            <a:r>
              <a:rPr lang="en-US" smtClean="0"/>
              <a:t>Extensible Markup Language (XML)</a:t>
            </a:r>
          </a:p>
          <a:p>
            <a:pPr>
              <a:buFontTx/>
              <a:buChar char="•"/>
            </a:pPr>
            <a:r>
              <a:rPr lang="en-US" smtClean="0"/>
              <a:t>Joint C3 Information Exchange Data Module (JC3IEDM)</a:t>
            </a:r>
          </a:p>
          <a:p>
            <a:pPr>
              <a:buFontTx/>
              <a:buChar char="•"/>
            </a:pPr>
            <a:r>
              <a:rPr lang="en-US" smtClean="0"/>
              <a:t>Web Ontology Language (OWL)</a:t>
            </a:r>
          </a:p>
          <a:p>
            <a:pPr>
              <a:buFontTx/>
              <a:buChar char="•"/>
            </a:pPr>
            <a:r>
              <a:rPr lang="en-US" smtClean="0"/>
              <a:t>Command and Control Personal Computer (C2PC) VDX</a:t>
            </a:r>
          </a:p>
          <a:p>
            <a:pPr>
              <a:buFontTx/>
              <a:buChar char="•"/>
            </a:pPr>
            <a:r>
              <a:rPr lang="en-US" smtClean="0"/>
              <a:t>United States Message Text Form (USMTF)</a:t>
            </a:r>
          </a:p>
          <a:p>
            <a:pPr>
              <a:buFontTx/>
              <a:buChar char="•"/>
            </a:pPr>
            <a:r>
              <a:rPr lang="en-US" smtClean="0"/>
              <a:t>Joint Variable Message Format (JVMF)</a:t>
            </a:r>
          </a:p>
          <a:p>
            <a:pPr>
              <a:buFontTx/>
              <a:buChar char="•"/>
            </a:pPr>
            <a:r>
              <a:rPr lang="en-US" smtClean="0"/>
              <a:t>Tactical Data Link Series (TDL) series of messages (TADIL-J)</a:t>
            </a:r>
          </a:p>
          <a:p>
            <a:endParaRPr lang="en-US" smtClean="0"/>
          </a:p>
          <a:p>
            <a:pPr>
              <a:buFontTx/>
              <a:buChar char="•"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smtClean="0"/>
              <a:t>Data Protocols</a:t>
            </a:r>
          </a:p>
          <a:p>
            <a:pPr>
              <a:buFontTx/>
              <a:buChar char="•"/>
            </a:pPr>
            <a:r>
              <a:rPr lang="en-US" sz="1600" smtClean="0"/>
              <a:t>Hypertext Transfer Protocol Secure (HTTPS) / Secure Socket Layer (SSL)</a:t>
            </a:r>
          </a:p>
          <a:p>
            <a:pPr>
              <a:buFontTx/>
              <a:buChar char="•"/>
            </a:pPr>
            <a:r>
              <a:rPr lang="en-US" sz="1600" smtClean="0"/>
              <a:t>Simple Object Access Protocol (SOAP)</a:t>
            </a:r>
          </a:p>
          <a:p>
            <a:r>
              <a:rPr lang="en-US" sz="1800" smtClean="0"/>
              <a:t>Security Compliance</a:t>
            </a:r>
          </a:p>
          <a:p>
            <a:pPr>
              <a:buFontTx/>
              <a:buChar char="•"/>
            </a:pPr>
            <a:r>
              <a:rPr lang="en-US" sz="1600" smtClean="0"/>
              <a:t>Support PKI IAW X.509v3 certificates</a:t>
            </a:r>
          </a:p>
          <a:p>
            <a:pPr>
              <a:buFontTx/>
              <a:buChar char="•"/>
            </a:pPr>
            <a:r>
              <a:rPr lang="en-US" sz="1600" smtClean="0"/>
              <a:t>Accept and provide PKCS#7, 12 public key formats</a:t>
            </a:r>
          </a:p>
          <a:p>
            <a:pPr>
              <a:buFontTx/>
              <a:buChar char="•"/>
            </a:pPr>
            <a:r>
              <a:rPr lang="en-US" sz="1600" smtClean="0"/>
              <a:t>Support revocation checking of X.509 certificates via local CRL</a:t>
            </a:r>
          </a:p>
          <a:p>
            <a:r>
              <a:rPr lang="en-US" sz="1800" smtClean="0"/>
              <a:t>System Wide Requirements</a:t>
            </a:r>
          </a:p>
          <a:p>
            <a:pPr>
              <a:buFontTx/>
              <a:buChar char="•"/>
            </a:pPr>
            <a:r>
              <a:rPr lang="en-US" sz="1600" smtClean="0"/>
              <a:t>Reliability</a:t>
            </a:r>
          </a:p>
          <a:p>
            <a:pPr lvl="1"/>
            <a:r>
              <a:rPr lang="en-US" sz="1400" smtClean="0"/>
              <a:t>Mean Time Between Failures (MTBF) not less than 10,000 hours</a:t>
            </a:r>
          </a:p>
          <a:p>
            <a:pPr lvl="1"/>
            <a:r>
              <a:rPr lang="en-US" sz="1400" smtClean="0"/>
              <a:t>Mean Time To Repair (MTTR) shall be 0.25 hours</a:t>
            </a:r>
          </a:p>
          <a:p>
            <a:pPr>
              <a:buFontTx/>
              <a:buChar char="•"/>
            </a:pPr>
            <a:r>
              <a:rPr lang="en-US" sz="1600" smtClean="0"/>
              <a:t>Safety</a:t>
            </a:r>
          </a:p>
          <a:p>
            <a:pPr lvl="1"/>
            <a:r>
              <a:rPr lang="en-US" sz="1400" smtClean="0"/>
              <a:t>PROGNOS shall require redundant operator confirmation for any decision or message that may result in fratricide.</a:t>
            </a:r>
          </a:p>
          <a:p>
            <a:pPr>
              <a:buFontTx/>
              <a:buChar char="•"/>
            </a:pPr>
            <a:r>
              <a:rPr lang="en-US" sz="1600" smtClean="0"/>
              <a:t>Human Factors</a:t>
            </a:r>
          </a:p>
          <a:p>
            <a:pPr lvl="1"/>
            <a:r>
              <a:rPr lang="en-US" sz="1400" smtClean="0"/>
              <a:t>Enable system operators to perform routine equipment tasks under MOPP IV conditions with no more than 15 percent degradation in time.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Requirements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System Wide Requirements</a:t>
            </a:r>
          </a:p>
          <a:p>
            <a:pPr>
              <a:buFontTx/>
              <a:buChar char="•"/>
            </a:pPr>
            <a:r>
              <a:rPr lang="en-US" smtClean="0"/>
              <a:t>System integration into a host platform system (to include, power systems) shall be unobtrusive and shall not degrade either host platform primary mission performance or safety.  </a:t>
            </a:r>
          </a:p>
          <a:p>
            <a:pPr>
              <a:buFontTx/>
              <a:buChar char="•"/>
            </a:pPr>
            <a:r>
              <a:rPr lang="en-US" smtClean="0"/>
              <a:t>Use of the system shall not degrade the functionality of the host platform.  </a:t>
            </a:r>
          </a:p>
          <a:p>
            <a:pPr>
              <a:buFontTx/>
              <a:buChar char="•"/>
            </a:pPr>
            <a:r>
              <a:rPr lang="en-US" smtClean="0"/>
              <a:t>The system must survive shock and impulse levels associated with the operation of the host platform and harsh environments.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 Breakdown Structure (WBS)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FORCEnet?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191000" y="1219200"/>
            <a:ext cx="4953000" cy="2667000"/>
          </a:xfrm>
        </p:spPr>
        <p:txBody>
          <a:bodyPr/>
          <a:lstStyle/>
          <a:p>
            <a:r>
              <a:rPr lang="en-US" sz="1600" smtClean="0">
                <a:solidFill>
                  <a:schemeClr val="tx1"/>
                </a:solidFill>
              </a:rPr>
              <a:t>The operational construct and architectural framework for Naval Warfare in the Information Age, to integrate WARRIORS, sensors, networks, command and control, platforms, and weapons into a networked, distributed combat force, scalable across the spectrum of conflict from seabed to space and sea to land.</a:t>
            </a:r>
          </a:p>
          <a:p>
            <a:r>
              <a:rPr lang="en-US" sz="1600" smtClean="0">
                <a:solidFill>
                  <a:schemeClr val="tx1"/>
                </a:solidFill>
              </a:rPr>
              <a:t>The naval command-and-control component for Sea Power 21 and Expeditionary Warfare.</a:t>
            </a:r>
          </a:p>
        </p:txBody>
      </p:sp>
      <p:pic>
        <p:nvPicPr>
          <p:cNvPr id="36868" name="Picture 3" descr="FORCEnet_OV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9735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FORCEnet_SV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Content Placeholder 2"/>
          <p:cNvSpPr txBox="1">
            <a:spLocks/>
          </p:cNvSpPr>
          <p:nvPr/>
        </p:nvSpPr>
        <p:spPr bwMode="auto">
          <a:xfrm>
            <a:off x="838200" y="4572000"/>
            <a:ext cx="396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/>
              <a:t>The future implementation of Network Centric Warfare in the naval services.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/>
              <a:t>An enterprise alignment and integration initiative to serve as a change agent and an engine for innovation, potentially touching every naval program.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600">
              <a:solidFill>
                <a:srgbClr val="212747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1000" y="385763"/>
            <a:ext cx="8399463" cy="757237"/>
          </a:xfrm>
        </p:spPr>
        <p:txBody>
          <a:bodyPr/>
          <a:lstStyle/>
          <a:p>
            <a:r>
              <a:rPr lang="en-US" smtClean="0"/>
              <a:t>Network-Enabled Command Capability (NECC)</a:t>
            </a:r>
            <a:br>
              <a:rPr lang="en-US" smtClean="0"/>
            </a:br>
            <a:endParaRPr lang="en-US" smtClean="0"/>
          </a:p>
        </p:txBody>
      </p:sp>
      <p:pic>
        <p:nvPicPr>
          <p:cNvPr id="37891" name="Picture 3" descr="NECC and NCES charts v2 13 June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096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GCCS FoS to NECC</a:t>
            </a:r>
          </a:p>
        </p:txBody>
      </p:sp>
      <p:pic>
        <p:nvPicPr>
          <p:cNvPr id="38915" name="Picture 3" descr="04 April 08 NECC FoS Transition Strateg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NECC Layered Approach</a:t>
            </a:r>
          </a:p>
        </p:txBody>
      </p:sp>
      <p:pic>
        <p:nvPicPr>
          <p:cNvPr id="39939" name="Picture 3" descr="NECC  Architecture _AFCEA 4 Apr 08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NECC GIG Computing Node (GCN) Approach</a:t>
            </a:r>
          </a:p>
        </p:txBody>
      </p:sp>
      <p:pic>
        <p:nvPicPr>
          <p:cNvPr id="40963" name="Picture 3" descr="NECC Inc #1 Architecture Review v4_slide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PROGNOS?</a:t>
            </a: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75" y="4297363"/>
            <a:ext cx="4029075" cy="264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163" y="4270375"/>
            <a:ext cx="1598612" cy="237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4963" y="4189413"/>
            <a:ext cx="1350962" cy="2633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5925" y="4144963"/>
            <a:ext cx="1150938" cy="2625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263" y="3975100"/>
            <a:ext cx="1554162" cy="113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338" y="4938713"/>
            <a:ext cx="1554162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7688" y="5876925"/>
            <a:ext cx="1554162" cy="1135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20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40475" y="1631950"/>
            <a:ext cx="2803525" cy="212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10025" y="3346450"/>
            <a:ext cx="4464050" cy="3379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204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10025" y="4186238"/>
            <a:ext cx="1392238" cy="2547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59700" y="3527425"/>
            <a:ext cx="1014413" cy="1133475"/>
            <a:chOff x="0" y="0"/>
            <a:chExt cx="908" cy="1016"/>
          </a:xfrm>
        </p:grpSpPr>
        <p:sp>
          <p:nvSpPr>
            <p:cNvPr id="8222" name="Line 13"/>
            <p:cNvSpPr>
              <a:spLocks noChangeShapeType="1"/>
            </p:cNvSpPr>
            <p:nvPr/>
          </p:nvSpPr>
          <p:spPr bwMode="auto">
            <a:xfrm rot="10800000">
              <a:off x="0" y="0"/>
              <a:ext cx="0" cy="1016"/>
            </a:xfrm>
            <a:prstGeom prst="line">
              <a:avLst/>
            </a:prstGeom>
            <a:noFill/>
            <a:ln w="101600">
              <a:solidFill>
                <a:srgbClr val="00008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105" y="332"/>
              <a:ext cx="803" cy="2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008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no Pro" pitchFamily="-111" charset="0"/>
                  <a:ea typeface="Arno Pro" pitchFamily="-111" charset="0"/>
                  <a:cs typeface="Arno Pro" pitchFamily="-111" charset="0"/>
                  <a:sym typeface="Arno Pro" pitchFamily="-111" charset="0"/>
                </a:rPr>
                <a:t>Queries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95875" y="3529013"/>
            <a:ext cx="2449513" cy="1133475"/>
            <a:chOff x="-342" y="0"/>
            <a:chExt cx="2194" cy="1016"/>
          </a:xfrm>
        </p:grpSpPr>
        <p:sp>
          <p:nvSpPr>
            <p:cNvPr id="8220" name="Line 16"/>
            <p:cNvSpPr>
              <a:spLocks noChangeShapeType="1"/>
            </p:cNvSpPr>
            <p:nvPr/>
          </p:nvSpPr>
          <p:spPr bwMode="auto">
            <a:xfrm flipH="1">
              <a:off x="1852" y="0"/>
              <a:ext cx="0" cy="1016"/>
            </a:xfrm>
            <a:prstGeom prst="line">
              <a:avLst/>
            </a:prstGeom>
            <a:noFill/>
            <a:ln w="101600">
              <a:solidFill>
                <a:srgbClr val="804000"/>
              </a:solidFill>
              <a:miter lim="800000"/>
              <a:headEnd type="stealth" w="med" len="med"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Rectangle 17"/>
            <p:cNvSpPr>
              <a:spLocks/>
            </p:cNvSpPr>
            <p:nvPr/>
          </p:nvSpPr>
          <p:spPr bwMode="auto">
            <a:xfrm>
              <a:off x="-342" y="351"/>
              <a:ext cx="2103" cy="33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algn="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804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no Pro" pitchFamily="-111" charset="0"/>
                  <a:ea typeface="Arno Pro" pitchFamily="-111" charset="0"/>
                  <a:cs typeface="Arno Pro" pitchFamily="-111" charset="0"/>
                  <a:sym typeface="Arno Pro" pitchFamily="-111" charset="0"/>
                </a:rPr>
                <a:t>Predictions &amp; </a:t>
              </a:r>
            </a:p>
            <a:p>
              <a:pPr algn="r">
                <a:lnSpc>
                  <a:spcPct val="60000"/>
                </a:lnSpc>
                <a:defRPr/>
              </a:pPr>
              <a:r>
                <a:rPr lang="en-US" sz="2000" dirty="0">
                  <a:solidFill>
                    <a:srgbClr val="804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no Pro" pitchFamily="-111" charset="0"/>
                  <a:ea typeface="Arno Pro" pitchFamily="-111" charset="0"/>
                  <a:cs typeface="Arno Pro" pitchFamily="-111" charset="0"/>
                  <a:sym typeface="Arno Pro" pitchFamily="-111" charset="0"/>
                </a:rPr>
                <a:t>Impact Assessments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924425" y="4654550"/>
            <a:ext cx="4165600" cy="1839913"/>
            <a:chOff x="0" y="0"/>
            <a:chExt cx="3731" cy="1647"/>
          </a:xfrm>
        </p:grpSpPr>
        <p:pic>
          <p:nvPicPr>
            <p:cNvPr id="8218" name="Picture 2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3731" cy="16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219" name="Rectangle 21"/>
            <p:cNvSpPr>
              <a:spLocks/>
            </p:cNvSpPr>
            <p:nvPr/>
          </p:nvSpPr>
          <p:spPr bwMode="auto">
            <a:xfrm>
              <a:off x="436" y="372"/>
              <a:ext cx="2752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>
                  <a:latin typeface="Arno Pro"/>
                  <a:sym typeface="Arno Pro"/>
                </a:rPr>
                <a:t>Low level fusion + Stovepiped systems + Fog of War = Cognitive Overload</a:t>
              </a:r>
            </a:p>
          </p:txBody>
        </p:sp>
      </p:grpSp>
      <p:pic>
        <p:nvPicPr>
          <p:cNvPr id="8208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64113" y="4583113"/>
            <a:ext cx="4162425" cy="197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465888" y="2078038"/>
            <a:ext cx="2198687" cy="687387"/>
            <a:chOff x="0" y="76"/>
            <a:chExt cx="1970" cy="616"/>
          </a:xfrm>
        </p:grpSpPr>
        <p:sp>
          <p:nvSpPr>
            <p:cNvPr id="8211" name="Rectangle 24"/>
            <p:cNvSpPr>
              <a:spLocks/>
            </p:cNvSpPr>
            <p:nvPr/>
          </p:nvSpPr>
          <p:spPr bwMode="auto">
            <a:xfrm>
              <a:off x="1855" y="240"/>
              <a:ext cx="1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no Pro Bold"/>
                  <a:sym typeface="Arno Pro Bold"/>
                </a:rPr>
                <a:t>?</a:t>
              </a:r>
            </a:p>
          </p:txBody>
        </p:sp>
        <p:sp>
          <p:nvSpPr>
            <p:cNvPr id="8212" name="Rectangle 25"/>
            <p:cNvSpPr>
              <a:spLocks/>
            </p:cNvSpPr>
            <p:nvPr/>
          </p:nvSpPr>
          <p:spPr bwMode="auto">
            <a:xfrm>
              <a:off x="1584" y="148"/>
              <a:ext cx="1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no Pro Bold"/>
                  <a:sym typeface="Arno Pro Bold"/>
                </a:rPr>
                <a:t>?</a:t>
              </a:r>
            </a:p>
          </p:txBody>
        </p:sp>
        <p:sp>
          <p:nvSpPr>
            <p:cNvPr id="8213" name="Rectangle 26"/>
            <p:cNvSpPr>
              <a:spLocks/>
            </p:cNvSpPr>
            <p:nvPr/>
          </p:nvSpPr>
          <p:spPr bwMode="auto">
            <a:xfrm>
              <a:off x="1040" y="148"/>
              <a:ext cx="1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no Pro Bold"/>
                  <a:sym typeface="Arno Pro Bold"/>
                </a:rPr>
                <a:t>?</a:t>
              </a:r>
            </a:p>
          </p:txBody>
        </p:sp>
        <p:sp>
          <p:nvSpPr>
            <p:cNvPr id="8214" name="Rectangle 27"/>
            <p:cNvSpPr>
              <a:spLocks/>
            </p:cNvSpPr>
            <p:nvPr/>
          </p:nvSpPr>
          <p:spPr bwMode="auto">
            <a:xfrm>
              <a:off x="680" y="76"/>
              <a:ext cx="1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no Pro Bold"/>
                  <a:sym typeface="Arno Pro Bold"/>
                </a:rPr>
                <a:t>?</a:t>
              </a:r>
            </a:p>
          </p:txBody>
        </p:sp>
        <p:sp>
          <p:nvSpPr>
            <p:cNvPr id="8215" name="Rectangle 28"/>
            <p:cNvSpPr>
              <a:spLocks/>
            </p:cNvSpPr>
            <p:nvPr/>
          </p:nvSpPr>
          <p:spPr bwMode="auto">
            <a:xfrm>
              <a:off x="0" y="140"/>
              <a:ext cx="1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no Pro Bold"/>
                  <a:sym typeface="Arno Pro Bold"/>
                </a:rPr>
                <a:t>?</a:t>
              </a:r>
            </a:p>
          </p:txBody>
        </p:sp>
        <p:sp>
          <p:nvSpPr>
            <p:cNvPr id="8216" name="Rectangle 29"/>
            <p:cNvSpPr>
              <a:spLocks/>
            </p:cNvSpPr>
            <p:nvPr/>
          </p:nvSpPr>
          <p:spPr bwMode="auto">
            <a:xfrm>
              <a:off x="768" y="380"/>
              <a:ext cx="1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no Pro Bold"/>
                  <a:sym typeface="Arno Pro Bold"/>
                </a:rPr>
                <a:t>?</a:t>
              </a:r>
            </a:p>
          </p:txBody>
        </p:sp>
        <p:sp>
          <p:nvSpPr>
            <p:cNvPr id="8217" name="Rectangle 30"/>
            <p:cNvSpPr>
              <a:spLocks/>
            </p:cNvSpPr>
            <p:nvPr/>
          </p:nvSpPr>
          <p:spPr bwMode="auto">
            <a:xfrm>
              <a:off x="1312" y="444"/>
              <a:ext cx="1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no Pro Bold"/>
                  <a:sym typeface="Arno Pro Bold"/>
                </a:rPr>
                <a:t>?</a:t>
              </a:r>
            </a:p>
          </p:txBody>
        </p:sp>
      </p:grpSp>
      <p:sp>
        <p:nvSpPr>
          <p:cNvPr id="8210" name="Content Placeholder 3"/>
          <p:cNvSpPr txBox="1">
            <a:spLocks/>
          </p:cNvSpPr>
          <p:nvPr/>
        </p:nvSpPr>
        <p:spPr bwMode="auto">
          <a:xfrm>
            <a:off x="152400" y="1066800"/>
            <a:ext cx="6096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65125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q"/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Predictive naval situation awareness system that will: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Support decision makers by providing actionable, decision relevant information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Provide reliable high level data fusion and situation awareness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Bridge gap by providing knowledge interchange from data interchange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Prevent information overload allowing optimal decision making</a:t>
            </a:r>
            <a:endParaRPr lang="en-US" sz="1600" b="1">
              <a:solidFill>
                <a:schemeClr val="bg1"/>
              </a:solidFill>
              <a:latin typeface="Arial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6600"/>
              </a:buClr>
              <a:buSzPct val="150000"/>
              <a:buFont typeface="Arial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itchFamily="34" charset="0"/>
              </a:rPr>
              <a:t>Integrate with Navy lower level multi-sensors data network fusion, FORCEnet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NECC CM</a:t>
            </a:r>
          </a:p>
        </p:txBody>
      </p:sp>
      <p:pic>
        <p:nvPicPr>
          <p:cNvPr id="41987" name="Picture 3" descr="NECC  Architecture _AFCEA 4 Apr 08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1" name="Picture 3" descr="NECC and NCES charts v2 13 June08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Context Diagram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1295400"/>
            <a:ext cx="7038975" cy="4779963"/>
            <a:chOff x="1143000" y="1143000"/>
            <a:chExt cx="7038589" cy="477940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31149"/>
            <a:stretch>
              <a:fillRect/>
            </a:stretch>
          </p:blipFill>
          <p:spPr bwMode="auto">
            <a:xfrm>
              <a:off x="1143000" y="1143000"/>
              <a:ext cx="7038589" cy="4779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3" name="Oval 4"/>
            <p:cNvSpPr>
              <a:spLocks noChangeArrowheads="1"/>
            </p:cNvSpPr>
            <p:nvPr/>
          </p:nvSpPr>
          <p:spPr bwMode="auto">
            <a:xfrm rot="-1603033">
              <a:off x="3339944" y="3156885"/>
              <a:ext cx="2414500" cy="990600"/>
            </a:xfrm>
            <a:prstGeom prst="ellipse">
              <a:avLst/>
            </a:prstGeom>
            <a:noFill/>
            <a:ln w="57150" algn="ctr">
              <a:solidFill>
                <a:srgbClr val="FF0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Statement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Systems engineering approach needed to integrate PROGNOS with </a:t>
            </a:r>
            <a:r>
              <a:rPr lang="en-US" dirty="0" err="1" smtClean="0"/>
              <a:t>FORCEnet</a:t>
            </a:r>
            <a:r>
              <a:rPr lang="en-US" dirty="0" smtClean="0"/>
              <a:t> systems due to:</a:t>
            </a:r>
          </a:p>
          <a:p>
            <a:pPr lvl="1"/>
            <a:r>
              <a:rPr lang="en-US" sz="1600" dirty="0" smtClean="0"/>
              <a:t>Interface with multiple Naval platforms and C2 and ISR systems</a:t>
            </a:r>
          </a:p>
          <a:p>
            <a:pPr lvl="1"/>
            <a:r>
              <a:rPr lang="en-US" sz="1600" dirty="0" smtClean="0"/>
              <a:t>Interoperate with multiple systems each with different formats and standards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361"/>
          <a:stretch>
            <a:fillRect/>
          </a:stretch>
        </p:blipFill>
        <p:spPr bwMode="auto">
          <a:xfrm>
            <a:off x="1981200" y="2362200"/>
            <a:ext cx="5257800" cy="3985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&amp; Scope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smtClean="0"/>
              <a:t>Objectives:</a:t>
            </a:r>
          </a:p>
          <a:p>
            <a:pPr lvl="1"/>
            <a:r>
              <a:rPr lang="en-US" sz="2000" smtClean="0">
                <a:solidFill>
                  <a:schemeClr val="tx1"/>
                </a:solidFill>
              </a:rPr>
              <a:t>Provide an approach that will integrate PROGNOS with FORCEnet</a:t>
            </a:r>
          </a:p>
          <a:p>
            <a:pPr lvl="1"/>
            <a:r>
              <a:rPr lang="en-US" sz="2000" smtClean="0"/>
              <a:t>Define external interfaces for the PROGNOS Knowledge Exchange Module</a:t>
            </a:r>
          </a:p>
          <a:p>
            <a:pPr>
              <a:buFont typeface="Wingdings" pitchFamily="2" charset="2"/>
              <a:buChar char="q"/>
            </a:pPr>
            <a:r>
              <a:rPr lang="en-US" sz="2400" smtClean="0"/>
              <a:t>Scope:</a:t>
            </a:r>
          </a:p>
          <a:p>
            <a:pPr lvl="1"/>
            <a:r>
              <a:rPr lang="en-US" sz="2000" smtClean="0">
                <a:solidFill>
                  <a:schemeClr val="tx1"/>
                </a:solidFill>
              </a:rPr>
              <a:t>Provide an integration approach to integrate PROGNOS with DCGS-N and NECC</a:t>
            </a:r>
          </a:p>
          <a:p>
            <a:pPr lvl="1"/>
            <a:r>
              <a:rPr lang="en-US" sz="2000" smtClean="0">
                <a:solidFill>
                  <a:schemeClr val="tx1"/>
                </a:solidFill>
              </a:rPr>
              <a:t>Provide an interface definition for PROGNOS with XML communication based C2 &amp; ISR systems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Assumptions &amp; Limitations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Assumptions</a:t>
            </a:r>
          </a:p>
          <a:p>
            <a:pPr>
              <a:buFont typeface="Wingdings" pitchFamily="2" charset="2"/>
              <a:buChar char="q"/>
            </a:pPr>
            <a:r>
              <a:rPr lang="en-US" sz="2400" smtClean="0"/>
              <a:t>DCGS-N will support XML/SOAP based communication</a:t>
            </a:r>
          </a:p>
          <a:p>
            <a:pPr>
              <a:buFont typeface="Wingdings" pitchFamily="2" charset="2"/>
              <a:buChar char="q"/>
            </a:pPr>
            <a:r>
              <a:rPr lang="en-US" sz="2400" smtClean="0"/>
              <a:t>NECC will be implemented and will transition to an ontology-based approach </a:t>
            </a:r>
          </a:p>
          <a:p>
            <a:pPr>
              <a:buFont typeface="Wingdings" pitchFamily="2" charset="2"/>
              <a:buChar char="q"/>
            </a:pPr>
            <a:r>
              <a:rPr lang="en-US" sz="2400" smtClean="0"/>
              <a:t>External interface is focused only on FORCEnet systems</a:t>
            </a:r>
          </a:p>
          <a:p>
            <a:pPr>
              <a:buFont typeface="Wingdings" pitchFamily="2" charset="2"/>
              <a:buChar char="q"/>
            </a:pPr>
            <a:endParaRPr lang="en-US" sz="2400" smtClean="0"/>
          </a:p>
          <a:p>
            <a:r>
              <a:rPr lang="en-US" sz="2400" smtClean="0"/>
              <a:t>Limitations</a:t>
            </a:r>
          </a:p>
          <a:p>
            <a:pPr>
              <a:buFont typeface="Wingdings" pitchFamily="2" charset="2"/>
              <a:buChar char="q"/>
            </a:pPr>
            <a:r>
              <a:rPr lang="en-US" sz="2400" smtClean="0"/>
              <a:t>DCGS-N and NECC is still in development</a:t>
            </a:r>
          </a:p>
          <a:p>
            <a:pPr>
              <a:buFont typeface="Wingdings" pitchFamily="2" charset="2"/>
              <a:buChar char="q"/>
            </a:pPr>
            <a:r>
              <a:rPr lang="en-US" sz="2400" smtClean="0"/>
              <a:t>PROGNOS ontology is still under development</a:t>
            </a:r>
          </a:p>
          <a:p>
            <a:pPr>
              <a:buFont typeface="Wingdings" pitchFamily="2" charset="2"/>
              <a:buChar char="q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Ontology 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638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600" b="1" dirty="0" smtClean="0"/>
              <a:t>A formal representation of the knowledge by a set of concepts within a domain and the relationships between those concepts. </a:t>
            </a:r>
          </a:p>
          <a:p>
            <a:pPr lvl="1"/>
            <a:r>
              <a:rPr lang="en-US" sz="1600" b="1" dirty="0" smtClean="0"/>
              <a:t>Used to reason about the properties of the domain </a:t>
            </a:r>
          </a:p>
          <a:p>
            <a:pPr lvl="1"/>
            <a:r>
              <a:rPr lang="en-US" sz="1600" b="1" dirty="0" smtClean="0"/>
              <a:t>Used to describe the domain</a:t>
            </a:r>
          </a:p>
          <a:p>
            <a:pPr lvl="2"/>
            <a:r>
              <a:rPr lang="en-US" sz="1400" b="1" dirty="0" smtClean="0"/>
              <a:t>A domain is conceptualized by using </a:t>
            </a:r>
          </a:p>
          <a:p>
            <a:pPr marL="1316038" lvl="3" indent="-169863"/>
            <a:r>
              <a:rPr lang="en-US" sz="1200" b="1" dirty="0" smtClean="0"/>
              <a:t>Classes (or sets)</a:t>
            </a:r>
          </a:p>
          <a:p>
            <a:pPr marL="1316038" lvl="3" indent="-169863"/>
            <a:r>
              <a:rPr lang="en-US" sz="1200" b="1" dirty="0" smtClean="0"/>
              <a:t>Attributes (or properties)</a:t>
            </a:r>
          </a:p>
          <a:p>
            <a:pPr marL="1316038" lvl="3" indent="-169863"/>
            <a:r>
              <a:rPr lang="en-US" sz="1200" b="1" dirty="0" smtClean="0"/>
              <a:t>Relationships (or relations among class </a:t>
            </a:r>
          </a:p>
          <a:p>
            <a:pPr marL="1316038" lvl="3" indent="-169863">
              <a:spcBef>
                <a:spcPts val="0"/>
              </a:spcBef>
              <a:buNone/>
            </a:pPr>
            <a:r>
              <a:rPr lang="en-US" sz="1200" b="1" dirty="0" smtClean="0"/>
              <a:t>	members)</a:t>
            </a:r>
          </a:p>
          <a:p>
            <a:pPr>
              <a:buFont typeface="Wingdings" pitchFamily="2" charset="2"/>
              <a:buChar char="q"/>
            </a:pPr>
            <a:r>
              <a:rPr lang="en-US" sz="1600" b="1" dirty="0" smtClean="0"/>
              <a:t>Enables Semantic interoperability among </a:t>
            </a:r>
          </a:p>
          <a:p>
            <a:pPr>
              <a:spcBef>
                <a:spcPts val="0"/>
              </a:spcBef>
            </a:pPr>
            <a:r>
              <a:rPr lang="en-US" sz="1600" b="1" dirty="0" smtClean="0"/>
              <a:t>	disparate systems</a:t>
            </a:r>
          </a:p>
          <a:p>
            <a:pPr lvl="1"/>
            <a:r>
              <a:rPr lang="en-US" sz="1600" b="1" dirty="0" smtClean="0">
                <a:ea typeface="+mn-ea"/>
              </a:rPr>
              <a:t>Linguistic L</a:t>
            </a:r>
            <a:r>
              <a:rPr lang="en-US" sz="1600" b="1" dirty="0" smtClean="0"/>
              <a:t>evel of Information Exchange</a:t>
            </a:r>
          </a:p>
          <a:p>
            <a:pPr lvl="1"/>
            <a:endParaRPr lang="en-US" sz="1600" b="1" dirty="0" smtClean="0"/>
          </a:p>
          <a:p>
            <a:pPr lvl="1">
              <a:buFontTx/>
              <a:buNone/>
            </a:pPr>
            <a:endParaRPr lang="en-US" sz="1600" b="1" dirty="0" smtClean="0"/>
          </a:p>
          <a:p>
            <a:pPr lvl="1">
              <a:buFontTx/>
              <a:buNone/>
            </a:pPr>
            <a:endParaRPr lang="en-US" sz="1600" b="1" dirty="0" smtClean="0"/>
          </a:p>
          <a:p>
            <a:pPr lvl="1">
              <a:buFontTx/>
              <a:buNone/>
            </a:pPr>
            <a:endParaRPr lang="en-US" sz="1600" b="1" dirty="0" smtClean="0"/>
          </a:p>
          <a:p>
            <a:pPr lvl="1"/>
            <a:endParaRPr lang="en-US" sz="1600" b="1" dirty="0" smtClean="0">
              <a:ea typeface="+mn-ea"/>
            </a:endParaRPr>
          </a:p>
          <a:p>
            <a:pPr lvl="1"/>
            <a:r>
              <a:rPr lang="en-US" sz="1600" b="1" dirty="0" smtClean="0">
                <a:ea typeface="+mn-ea"/>
              </a:rPr>
              <a:t>Integrate heterogeneous databases </a:t>
            </a:r>
          </a:p>
          <a:p>
            <a:pPr lvl="1"/>
            <a:r>
              <a:rPr lang="en-US" sz="1600" b="1" dirty="0" smtClean="0">
                <a:ea typeface="+mn-ea"/>
              </a:rPr>
              <a:t>Specify interfaces to independent, knowledge-based services</a:t>
            </a:r>
          </a:p>
        </p:txBody>
      </p:sp>
      <p:pic>
        <p:nvPicPr>
          <p:cNvPr id="11268" name="Picture 5" descr="Pictur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12560"/>
            <a:ext cx="4267200" cy="27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 t="27997"/>
          <a:stretch>
            <a:fillRect/>
          </a:stretch>
        </p:blipFill>
        <p:spPr bwMode="auto">
          <a:xfrm>
            <a:off x="1143000" y="4419600"/>
            <a:ext cx="3903774" cy="88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4906780" y="4510698"/>
            <a:ext cx="3962400" cy="8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0488">
              <a:lnSpc>
                <a:spcPts val="1900"/>
              </a:lnSpc>
              <a:buFont typeface="Wingdings" pitchFamily="2" charset="2"/>
              <a:buChar char="Ø"/>
            </a:pPr>
            <a:r>
              <a:rPr lang="en-US" sz="1200" i="1" dirty="0" smtClean="0">
                <a:latin typeface="Arial" pitchFamily="34" charset="0"/>
              </a:rPr>
              <a:t>Semantic</a:t>
            </a:r>
            <a:r>
              <a:rPr lang="en-US" sz="1200" dirty="0">
                <a:latin typeface="Arial" pitchFamily="34" charset="0"/>
              </a:rPr>
              <a:t>:    Understanding of meaning of message. </a:t>
            </a:r>
          </a:p>
          <a:p>
            <a:pPr indent="-90488">
              <a:lnSpc>
                <a:spcPts val="1900"/>
              </a:lnSpc>
              <a:buFont typeface="Wingdings" pitchFamily="2" charset="2"/>
              <a:buChar char="Ø"/>
            </a:pPr>
            <a:r>
              <a:rPr lang="en-US" sz="1200" dirty="0">
                <a:latin typeface="Arial" pitchFamily="34" charset="0"/>
              </a:rPr>
              <a:t>   </a:t>
            </a:r>
            <a:r>
              <a:rPr lang="en-US" sz="1200" i="1" dirty="0" err="1">
                <a:latin typeface="Arial" pitchFamily="34" charset="0"/>
              </a:rPr>
              <a:t>Syntatic</a:t>
            </a:r>
            <a:r>
              <a:rPr lang="en-US" sz="1200" dirty="0">
                <a:latin typeface="Arial" pitchFamily="34" charset="0"/>
              </a:rPr>
              <a:t>:      Common rules governing composition   </a:t>
            </a:r>
          </a:p>
          <a:p>
            <a:pPr indent="-90488">
              <a:lnSpc>
                <a:spcPts val="1900"/>
              </a:lnSpc>
            </a:pPr>
            <a:r>
              <a:rPr lang="en-US" sz="1200" dirty="0">
                <a:latin typeface="Arial" pitchFamily="34" charset="0"/>
              </a:rPr>
              <a:t>                                and transmitting of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on Template 1b-1">
  <a:themeElements>
    <a:clrScheme name="">
      <a:dk1>
        <a:srgbClr val="000000"/>
      </a:dk1>
      <a:lt1>
        <a:srgbClr val="000000"/>
      </a:lt1>
      <a:dk2>
        <a:srgbClr val="000000"/>
      </a:dk2>
      <a:lt2>
        <a:srgbClr val="5F5F5F"/>
      </a:lt2>
      <a:accent1>
        <a:srgbClr val="FFCC00"/>
      </a:accent1>
      <a:accent2>
        <a:srgbClr val="006600"/>
      </a:accent2>
      <a:accent3>
        <a:srgbClr val="AAAAAA"/>
      </a:accent3>
      <a:accent4>
        <a:srgbClr val="000000"/>
      </a:accent4>
      <a:accent5>
        <a:srgbClr val="FFE2AA"/>
      </a:accent5>
      <a:accent6>
        <a:srgbClr val="005C00"/>
      </a:accent6>
      <a:hlink>
        <a:srgbClr val="CC00CC"/>
      </a:hlink>
      <a:folHlink>
        <a:srgbClr val="990099"/>
      </a:folHlink>
    </a:clrScheme>
    <a:fontScheme name="Mason Template 1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on Template 1b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on Template 1b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on Template 1b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Mason Template 1b-1</Template>
  <TotalTime>5309</TotalTime>
  <Words>2382</Words>
  <Application>Microsoft Office PowerPoint</Application>
  <PresentationFormat>On-screen Show (4:3)</PresentationFormat>
  <Paragraphs>419</Paragraphs>
  <Slides>41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Mason Template 1b-1</vt:lpstr>
      <vt:lpstr>Custom Design</vt:lpstr>
      <vt:lpstr>PROGNOS</vt:lpstr>
      <vt:lpstr>Agenda</vt:lpstr>
      <vt:lpstr>What is the Problem?</vt:lpstr>
      <vt:lpstr>What is PROGNOS?</vt:lpstr>
      <vt:lpstr>System Context Diagram</vt:lpstr>
      <vt:lpstr>Problem Statement</vt:lpstr>
      <vt:lpstr>Objectives &amp; Scope</vt:lpstr>
      <vt:lpstr>Assumptions &amp; Limitations</vt:lpstr>
      <vt:lpstr>Ontology </vt:lpstr>
      <vt:lpstr>DoD Web Semantic Layered Approach</vt:lpstr>
      <vt:lpstr>Methodology &amp; Approach</vt:lpstr>
      <vt:lpstr>Sponsor Needs</vt:lpstr>
      <vt:lpstr>Requirements</vt:lpstr>
      <vt:lpstr>Requirements Traceability</vt:lpstr>
      <vt:lpstr>System Architecture </vt:lpstr>
      <vt:lpstr>Knowledge Exchange Message Translation</vt:lpstr>
      <vt:lpstr>System Interface Control Document</vt:lpstr>
      <vt:lpstr>Verification and Validation</vt:lpstr>
      <vt:lpstr>KEM Scenario</vt:lpstr>
      <vt:lpstr>Scenario Activity Flow Diagram</vt:lpstr>
      <vt:lpstr>KEM Simulation</vt:lpstr>
      <vt:lpstr>KEM Simulation Process</vt:lpstr>
      <vt:lpstr>Developed PROGNOS Core OWL</vt:lpstr>
      <vt:lpstr>Generated Query-Response XML Message</vt:lpstr>
      <vt:lpstr>DEMO Animation </vt:lpstr>
      <vt:lpstr>Verification &amp; Validation Results</vt:lpstr>
      <vt:lpstr>Future Way Ahead</vt:lpstr>
      <vt:lpstr>Conclusion</vt:lpstr>
      <vt:lpstr>Acknowledgement</vt:lpstr>
      <vt:lpstr>Slide 30</vt:lpstr>
      <vt:lpstr>Requirements</vt:lpstr>
      <vt:lpstr>Requirements</vt:lpstr>
      <vt:lpstr>Requirements</vt:lpstr>
      <vt:lpstr>Work Breakdown Structure (WBS)</vt:lpstr>
      <vt:lpstr>What is FORCEnet?</vt:lpstr>
      <vt:lpstr>Network-Enabled Command Capability (NECC) </vt:lpstr>
      <vt:lpstr>GCCS FoS to NECC</vt:lpstr>
      <vt:lpstr>NECC Layered Approach</vt:lpstr>
      <vt:lpstr>NECC GIG Computing Node (GCN) Approach</vt:lpstr>
      <vt:lpstr>NECC CM</vt:lpstr>
      <vt:lpstr>Slide 41</vt:lpstr>
    </vt:vector>
  </TitlesOfParts>
  <Company>George Mason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Mason Template 1: Title Slide</dc:title>
  <dc:creator>2009 ETF</dc:creator>
  <cp:lastModifiedBy>Lisahyunhee</cp:lastModifiedBy>
  <cp:revision>250</cp:revision>
  <dcterms:created xsi:type="dcterms:W3CDTF">2010-02-22T20:01:48Z</dcterms:created>
  <dcterms:modified xsi:type="dcterms:W3CDTF">2010-05-09T18:18:38Z</dcterms:modified>
</cp:coreProperties>
</file>