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xls" ContentType="application/vnd.ms-exce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67" r:id="rId2"/>
    <p:sldId id="268" r:id="rId3"/>
    <p:sldId id="260" r:id="rId4"/>
    <p:sldId id="266" r:id="rId5"/>
    <p:sldId id="259" r:id="rId6"/>
    <p:sldId id="258" r:id="rId7"/>
    <p:sldId id="263"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452" autoAdjust="0"/>
    <p:restoredTop sz="94660"/>
  </p:normalViewPr>
  <p:slideViewPr>
    <p:cSldViewPr>
      <p:cViewPr varScale="1">
        <p:scale>
          <a:sx n="83" d="100"/>
          <a:sy n="83" d="100"/>
        </p:scale>
        <p:origin x="-708"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D52A390-1E0A-4752-A28B-EA03B351605E}" type="datetimeFigureOut">
              <a:rPr lang="en-US" smtClean="0"/>
              <a:t>3/18/2010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158942-F0FD-4FFD-B522-350B33FFD9B3}"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noTextEdit="1"/>
          </p:cNvSpPr>
          <p:nvPr>
            <p:ph type="sldImg"/>
          </p:nvPr>
        </p:nvSpPr>
        <p:spPr>
          <a:ln/>
        </p:spPr>
      </p:sp>
      <p:sp>
        <p:nvSpPr>
          <p:cNvPr id="28675" name="Rectangle 3"/>
          <p:cNvSpPr>
            <a:spLocks noGrp="1" noChangeArrowheads="1"/>
          </p:cNvSpPr>
          <p:nvPr>
            <p:ph type="body" idx="1"/>
          </p:nvPr>
        </p:nvSpPr>
        <p:spPr>
          <a:noFill/>
          <a:ln/>
        </p:spPr>
        <p:txBody>
          <a:bodyPr/>
          <a:lstStyle/>
          <a:p>
            <a:endParaRPr lang="en-US" smtClean="0">
              <a:latin typeface="Times New Roman" pitchFamily="18" charset="0"/>
              <a:cs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noTextEdit="1"/>
          </p:cNvSpPr>
          <p:nvPr>
            <p:ph type="sldImg"/>
          </p:nvPr>
        </p:nvSpPr>
        <p:spPr>
          <a:ln/>
        </p:spPr>
      </p:sp>
      <p:sp>
        <p:nvSpPr>
          <p:cNvPr id="29699" name="Rectangle 3"/>
          <p:cNvSpPr>
            <a:spLocks noGrp="1" noChangeArrowheads="1"/>
          </p:cNvSpPr>
          <p:nvPr>
            <p:ph type="body" idx="1"/>
          </p:nvPr>
        </p:nvSpPr>
        <p:spPr>
          <a:noFill/>
          <a:ln/>
        </p:spPr>
        <p:txBody>
          <a:bodyPr/>
          <a:lstStyle/>
          <a:p>
            <a:endParaRPr lang="en-US" smtClean="0">
              <a:latin typeface="Times New Roman" pitchFamily="18" charset="0"/>
              <a:cs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15478F7-21FD-43E9-895E-EC7110DA2404}" type="datetimeFigureOut">
              <a:rPr lang="en-US" smtClean="0"/>
              <a:pPr/>
              <a:t>3/18/2010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5008BC-DA31-4D19-837B-EFA4386B05F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5478F7-21FD-43E9-895E-EC7110DA2404}" type="datetimeFigureOut">
              <a:rPr lang="en-US" smtClean="0"/>
              <a:pPr/>
              <a:t>3/18/2010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5008BC-DA31-4D19-837B-EFA4386B05F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5478F7-21FD-43E9-895E-EC7110DA2404}" type="datetimeFigureOut">
              <a:rPr lang="en-US" smtClean="0"/>
              <a:pPr/>
              <a:t>3/18/2010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5008BC-DA31-4D19-837B-EFA4386B05F5}"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OverTx">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75438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858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685800" y="4114800"/>
            <a:ext cx="7772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6B871157-E63D-464C-86AB-40098A99DCBB}"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5478F7-21FD-43E9-895E-EC7110DA2404}" type="datetimeFigureOut">
              <a:rPr lang="en-US" smtClean="0"/>
              <a:pPr/>
              <a:t>3/18/2010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5008BC-DA31-4D19-837B-EFA4386B05F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5478F7-21FD-43E9-895E-EC7110DA2404}" type="datetimeFigureOut">
              <a:rPr lang="en-US" smtClean="0"/>
              <a:pPr/>
              <a:t>3/18/2010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5008BC-DA31-4D19-837B-EFA4386B05F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5478F7-21FD-43E9-895E-EC7110DA2404}" type="datetimeFigureOut">
              <a:rPr lang="en-US" smtClean="0"/>
              <a:pPr/>
              <a:t>3/18/2010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5008BC-DA31-4D19-837B-EFA4386B05F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15478F7-21FD-43E9-895E-EC7110DA2404}" type="datetimeFigureOut">
              <a:rPr lang="en-US" smtClean="0"/>
              <a:pPr/>
              <a:t>3/18/2010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5008BC-DA31-4D19-837B-EFA4386B05F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15478F7-21FD-43E9-895E-EC7110DA2404}" type="datetimeFigureOut">
              <a:rPr lang="en-US" smtClean="0"/>
              <a:pPr/>
              <a:t>3/18/2010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5008BC-DA31-4D19-837B-EFA4386B05F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5478F7-21FD-43E9-895E-EC7110DA2404}" type="datetimeFigureOut">
              <a:rPr lang="en-US" smtClean="0"/>
              <a:pPr/>
              <a:t>3/18/2010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5008BC-DA31-4D19-837B-EFA4386B05F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5478F7-21FD-43E9-895E-EC7110DA2404}" type="datetimeFigureOut">
              <a:rPr lang="en-US" smtClean="0"/>
              <a:pPr/>
              <a:t>3/18/2010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5008BC-DA31-4D19-837B-EFA4386B05F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5478F7-21FD-43E9-895E-EC7110DA2404}" type="datetimeFigureOut">
              <a:rPr lang="en-US" smtClean="0"/>
              <a:pPr/>
              <a:t>3/18/2010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5008BC-DA31-4D19-837B-EFA4386B05F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5478F7-21FD-43E9-895E-EC7110DA2404}" type="datetimeFigureOut">
              <a:rPr lang="en-US" smtClean="0"/>
              <a:pPr/>
              <a:t>3/18/2010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5008BC-DA31-4D19-837B-EFA4386B05F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Microsoft_Office_Excel_97-2003_Worksheet1.xls"/><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4.xml.rels><?xml version="1.0" encoding="UTF-8" standalone="yes"?>
<Relationships xmlns="http://schemas.openxmlformats.org/package/2006/relationships"><Relationship Id="rId3" Type="http://schemas.openxmlformats.org/officeDocument/2006/relationships/oleObject" Target="../embeddings/Microsoft_Office_Excel_97-2003_Worksheet2.xls"/><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Microsoft_Office_Excel_97-2003_Worksheet3.xls"/><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itle 1"/>
          <p:cNvSpPr>
            <a:spLocks noGrp="1"/>
          </p:cNvSpPr>
          <p:nvPr>
            <p:ph type="title"/>
          </p:nvPr>
        </p:nvSpPr>
        <p:spPr/>
        <p:txBody>
          <a:bodyPr/>
          <a:lstStyle/>
          <a:p>
            <a:r>
              <a:rPr lang="en-US" smtClean="0"/>
              <a:t>Point System Overview</a:t>
            </a:r>
          </a:p>
        </p:txBody>
      </p:sp>
      <p:sp>
        <p:nvSpPr>
          <p:cNvPr id="3076" name="Rectangle 3"/>
          <p:cNvSpPr>
            <a:spLocks noGrp="1" noChangeArrowheads="1"/>
          </p:cNvSpPr>
          <p:nvPr>
            <p:ph type="body" sz="half" idx="3"/>
          </p:nvPr>
        </p:nvSpPr>
        <p:spPr>
          <a:xfrm>
            <a:off x="228600" y="4191000"/>
            <a:ext cx="8915400" cy="2667000"/>
          </a:xfrm>
        </p:spPr>
        <p:txBody>
          <a:bodyPr/>
          <a:lstStyle/>
          <a:p>
            <a:pPr marL="533400" indent="-533400">
              <a:lnSpc>
                <a:spcPct val="90000"/>
              </a:lnSpc>
            </a:pPr>
            <a:r>
              <a:rPr lang="en-US" sz="2000" smtClean="0"/>
              <a:t>An early slot is an asset (more valuable than a late slot) – buy/sell earlier slot</a:t>
            </a:r>
          </a:p>
          <a:p>
            <a:pPr marL="533400" indent="-533400">
              <a:lnSpc>
                <a:spcPct val="90000"/>
              </a:lnSpc>
            </a:pPr>
            <a:r>
              <a:rPr lang="en-US" sz="2000" smtClean="0"/>
              <a:t>If I want to take off early, I buy an earlier slot (#slots earlier = # points)</a:t>
            </a:r>
          </a:p>
          <a:p>
            <a:pPr marL="914400" lvl="1" indent="-457200">
              <a:lnSpc>
                <a:spcPct val="90000"/>
              </a:lnSpc>
            </a:pPr>
            <a:r>
              <a:rPr lang="en-US" sz="1800" smtClean="0"/>
              <a:t>The seller earns points from buyer</a:t>
            </a:r>
          </a:p>
          <a:p>
            <a:pPr marL="914400" lvl="1" indent="-457200">
              <a:lnSpc>
                <a:spcPct val="90000"/>
              </a:lnSpc>
            </a:pPr>
            <a:r>
              <a:rPr lang="en-US" sz="1800" smtClean="0"/>
              <a:t>Trade request to sell (earlier) slot must be made in Extended Virtual Queue (&gt;schedule pushback time)</a:t>
            </a:r>
          </a:p>
          <a:p>
            <a:pPr marL="533400" indent="-533400">
              <a:lnSpc>
                <a:spcPct val="90000"/>
              </a:lnSpc>
            </a:pPr>
            <a:r>
              <a:rPr lang="en-US" sz="2000" smtClean="0"/>
              <a:t>If I want to take off later, I sell my earlier slot</a:t>
            </a:r>
          </a:p>
          <a:p>
            <a:pPr marL="914400" lvl="1" indent="-457200">
              <a:lnSpc>
                <a:spcPct val="90000"/>
              </a:lnSpc>
            </a:pPr>
            <a:r>
              <a:rPr lang="en-US" sz="1800" smtClean="0"/>
              <a:t>The buyer spends points to get earlier slot.  Buyer must be willing &amp; “able”.</a:t>
            </a:r>
          </a:p>
          <a:p>
            <a:pPr marL="914400" lvl="1" indent="-457200">
              <a:lnSpc>
                <a:spcPct val="90000"/>
              </a:lnSpc>
            </a:pPr>
            <a:r>
              <a:rPr lang="en-US" sz="1800" smtClean="0"/>
              <a:t>Able is = time available &gt; time request </a:t>
            </a:r>
          </a:p>
        </p:txBody>
      </p:sp>
      <p:graphicFrame>
        <p:nvGraphicFramePr>
          <p:cNvPr id="3074" name="Object 6"/>
          <p:cNvGraphicFramePr>
            <a:graphicFrameLocks noChangeAspect="1"/>
          </p:cNvGraphicFramePr>
          <p:nvPr>
            <p:ph sz="quarter" idx="2"/>
          </p:nvPr>
        </p:nvGraphicFramePr>
        <p:xfrm>
          <a:off x="0" y="1752600"/>
          <a:ext cx="9144000" cy="2282825"/>
        </p:xfrm>
        <a:graphic>
          <a:graphicData uri="http://schemas.openxmlformats.org/presentationml/2006/ole">
            <p:oleObj spid="_x0000_s22530" name="Visio" r:id="rId4" imgW="10396451" imgH="2594985" progId="Visio.Drawing.11">
              <p:embed/>
            </p:oleObj>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smtClean="0"/>
              <a:t>Point System Overview</a:t>
            </a:r>
          </a:p>
        </p:txBody>
      </p:sp>
      <p:sp>
        <p:nvSpPr>
          <p:cNvPr id="15363" name="Rectangle 3"/>
          <p:cNvSpPr>
            <a:spLocks noGrp="1" noChangeArrowheads="1"/>
          </p:cNvSpPr>
          <p:nvPr>
            <p:ph type="body" idx="1"/>
          </p:nvPr>
        </p:nvSpPr>
        <p:spPr>
          <a:xfrm>
            <a:off x="685800" y="1905000"/>
            <a:ext cx="8458200" cy="5105400"/>
          </a:xfrm>
        </p:spPr>
        <p:txBody>
          <a:bodyPr/>
          <a:lstStyle/>
          <a:p>
            <a:pPr marL="533400" indent="-533400">
              <a:lnSpc>
                <a:spcPct val="80000"/>
              </a:lnSpc>
            </a:pPr>
            <a:r>
              <a:rPr lang="en-US" sz="2400" smtClean="0"/>
              <a:t>Airline departure slots “missed” are assessed penalty if ADFMS not notified early enough</a:t>
            </a:r>
          </a:p>
          <a:p>
            <a:pPr marL="914400" lvl="1" indent="-457200">
              <a:lnSpc>
                <a:spcPct val="80000"/>
              </a:lnSpc>
            </a:pPr>
            <a:r>
              <a:rPr lang="en-US" sz="2000" smtClean="0"/>
              <a:t>Notification needs to occur is prior to scheduled push-back time</a:t>
            </a:r>
          </a:p>
          <a:p>
            <a:pPr marL="914400" lvl="1" indent="-457200">
              <a:lnSpc>
                <a:spcPct val="80000"/>
              </a:lnSpc>
            </a:pPr>
            <a:r>
              <a:rPr lang="en-US" sz="2000" smtClean="0"/>
              <a:t>Penalties suspended until threshold exceeded</a:t>
            </a:r>
            <a:br>
              <a:rPr lang="en-US" sz="2000" smtClean="0"/>
            </a:br>
            <a:endParaRPr lang="en-US" sz="2000" smtClean="0"/>
          </a:p>
          <a:p>
            <a:pPr marL="533400" indent="-533400">
              <a:lnSpc>
                <a:spcPct val="80000"/>
              </a:lnSpc>
            </a:pPr>
            <a:r>
              <a:rPr lang="en-US" sz="2400" smtClean="0"/>
              <a:t>ADFMS allows ‘falling back’ to later departure slot due to an unforeseen circumstances </a:t>
            </a:r>
          </a:p>
          <a:p>
            <a:pPr marL="914400" lvl="1" indent="-457200">
              <a:lnSpc>
                <a:spcPct val="80000"/>
              </a:lnSpc>
            </a:pPr>
            <a:r>
              <a:rPr lang="en-US" sz="2000" smtClean="0"/>
              <a:t>Bump up/ compression by subsequent flights in queue to ensure queue  efficiency</a:t>
            </a:r>
          </a:p>
          <a:p>
            <a:pPr marL="533400" indent="-533400">
              <a:lnSpc>
                <a:spcPct val="80000"/>
              </a:lnSpc>
            </a:pPr>
            <a:endParaRPr lang="en-US" sz="2400" smtClean="0"/>
          </a:p>
          <a:p>
            <a:pPr marL="533400" indent="-533400">
              <a:lnSpc>
                <a:spcPct val="80000"/>
              </a:lnSpc>
            </a:pPr>
            <a:r>
              <a:rPr lang="en-US" sz="2400" smtClean="0"/>
              <a:t>Points awarded periodically / unused points expire periodically</a:t>
            </a:r>
          </a:p>
          <a:p>
            <a:pPr marL="533400" indent="-533400">
              <a:lnSpc>
                <a:spcPct val="80000"/>
              </a:lnSpc>
            </a:pPr>
            <a:r>
              <a:rPr lang="en-US" sz="2400" smtClean="0"/>
              <a:t>Point exchange first-in first out (FIFO)</a:t>
            </a:r>
          </a:p>
          <a:p>
            <a:pPr marL="533400" indent="-533400">
              <a:lnSpc>
                <a:spcPct val="80000"/>
              </a:lnSpc>
            </a:pPr>
            <a:r>
              <a:rPr lang="en-US" sz="2400" smtClean="0"/>
              <a:t>Unfilled departure slots can be acquired without exchanging points</a:t>
            </a:r>
          </a:p>
          <a:p>
            <a:pPr marL="533400" indent="-533400">
              <a:lnSpc>
                <a:spcPct val="80000"/>
              </a:lnSpc>
            </a:pPr>
            <a:r>
              <a:rPr lang="en-US" sz="2400" smtClean="0"/>
              <a:t>No buying when points </a:t>
            </a:r>
            <a:r>
              <a:rPr lang="en-US" sz="2400" b="1" u="sng" smtClean="0"/>
              <a:t>&lt;</a:t>
            </a:r>
            <a:r>
              <a:rPr lang="en-US" sz="2400" b="1" smtClean="0"/>
              <a:t> </a:t>
            </a:r>
            <a:r>
              <a:rPr lang="en-US" sz="2400" smtClean="0"/>
              <a:t>0</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Points Based on Periodic Reset</a:t>
            </a:r>
            <a:endParaRPr lang="en-US" dirty="0"/>
          </a:p>
        </p:txBody>
      </p:sp>
      <p:graphicFrame>
        <p:nvGraphicFramePr>
          <p:cNvPr id="2050" name="Object 2"/>
          <p:cNvGraphicFramePr>
            <a:graphicFrameLocks noChangeAspect="1"/>
          </p:cNvGraphicFramePr>
          <p:nvPr/>
        </p:nvGraphicFramePr>
        <p:xfrm>
          <a:off x="284163" y="1830388"/>
          <a:ext cx="8555037" cy="1979612"/>
        </p:xfrm>
        <a:graphic>
          <a:graphicData uri="http://schemas.openxmlformats.org/presentationml/2006/ole">
            <p:oleObj spid="_x0000_s3074" name="Worksheet" r:id="rId3" imgW="9334468" imgH="2162142" progId="Excel.Sheet.8">
              <p:embed/>
            </p:oleObj>
          </a:graphicData>
        </a:graphic>
      </p:graphicFrame>
      <p:sp>
        <p:nvSpPr>
          <p:cNvPr id="6" name="Content Placeholder 2"/>
          <p:cNvSpPr>
            <a:spLocks noGrp="1"/>
          </p:cNvSpPr>
          <p:nvPr>
            <p:ph idx="1"/>
          </p:nvPr>
        </p:nvSpPr>
        <p:spPr>
          <a:xfrm>
            <a:off x="457200" y="5151437"/>
            <a:ext cx="8229600" cy="1554163"/>
          </a:xfrm>
        </p:spPr>
        <p:txBody>
          <a:bodyPr>
            <a:normAutofit fontScale="62500" lnSpcReduction="20000"/>
          </a:bodyPr>
          <a:lstStyle/>
          <a:p>
            <a:pPr>
              <a:buNone/>
            </a:pPr>
            <a:r>
              <a:rPr lang="en-US" dirty="0" smtClean="0"/>
              <a:t>Notes:</a:t>
            </a:r>
          </a:p>
          <a:p>
            <a:r>
              <a:rPr lang="en-US" dirty="0" smtClean="0"/>
              <a:t>Point total = Number of points added per period + Number of points added by sales within the time period – Number of points subtracted with buys within the time period.</a:t>
            </a:r>
          </a:p>
          <a:p>
            <a:r>
              <a:rPr lang="en-US" dirty="0" smtClean="0"/>
              <a:t>The example above is based on 40 points for 4 weeks.</a:t>
            </a:r>
          </a:p>
        </p:txBody>
      </p:sp>
      <p:sp>
        <p:nvSpPr>
          <p:cNvPr id="7" name="TextBox 6"/>
          <p:cNvSpPr txBox="1"/>
          <p:nvPr/>
        </p:nvSpPr>
        <p:spPr>
          <a:xfrm>
            <a:off x="304800" y="1447800"/>
            <a:ext cx="2667000" cy="381000"/>
          </a:xfrm>
          <a:prstGeom prst="rect">
            <a:avLst/>
          </a:prstGeom>
          <a:noFill/>
        </p:spPr>
        <p:txBody>
          <a:bodyPr wrap="square" rtlCol="0">
            <a:spAutoFit/>
          </a:bodyPr>
          <a:lstStyle/>
          <a:p>
            <a:r>
              <a:rPr lang="en-US" dirty="0" smtClean="0"/>
              <a:t>Airline XX</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Rolling Points Based on Weeks</a:t>
            </a:r>
            <a:endParaRPr lang="en-US" dirty="0"/>
          </a:p>
        </p:txBody>
      </p:sp>
      <p:graphicFrame>
        <p:nvGraphicFramePr>
          <p:cNvPr id="2050" name="Object 2"/>
          <p:cNvGraphicFramePr>
            <a:graphicFrameLocks noChangeAspect="1"/>
          </p:cNvGraphicFramePr>
          <p:nvPr/>
        </p:nvGraphicFramePr>
        <p:xfrm>
          <a:off x="304800" y="1905000"/>
          <a:ext cx="8547100" cy="4411663"/>
        </p:xfrm>
        <a:graphic>
          <a:graphicData uri="http://schemas.openxmlformats.org/presentationml/2006/ole">
            <p:oleObj spid="_x0000_s21506" name="Worksheet" r:id="rId3" imgW="9324837" imgH="4810255" progId="Excel.Sheet.8">
              <p:embed/>
            </p:oleObj>
          </a:graphicData>
        </a:graphic>
      </p:graphicFrame>
      <p:sp>
        <p:nvSpPr>
          <p:cNvPr id="6" name="TextBox 5"/>
          <p:cNvSpPr txBox="1"/>
          <p:nvPr/>
        </p:nvSpPr>
        <p:spPr>
          <a:xfrm>
            <a:off x="304800" y="1447800"/>
            <a:ext cx="2667000" cy="381000"/>
          </a:xfrm>
          <a:prstGeom prst="rect">
            <a:avLst/>
          </a:prstGeom>
          <a:noFill/>
        </p:spPr>
        <p:txBody>
          <a:bodyPr wrap="square" rtlCol="0">
            <a:spAutoFit/>
          </a:bodyPr>
          <a:lstStyle/>
          <a:p>
            <a:r>
              <a:rPr lang="en-US" dirty="0" smtClean="0"/>
              <a:t>Airline XX</a:t>
            </a:r>
            <a:endParaRPr lang="en-US" dirty="0"/>
          </a:p>
        </p:txBody>
      </p:sp>
      <p:sp>
        <p:nvSpPr>
          <p:cNvPr id="9" name="Rectangle 8"/>
          <p:cNvSpPr/>
          <p:nvPr/>
        </p:nvSpPr>
        <p:spPr>
          <a:xfrm>
            <a:off x="533400" y="6477000"/>
            <a:ext cx="533400" cy="2286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4419600" y="6477000"/>
            <a:ext cx="533400" cy="2286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1066800" y="6400800"/>
            <a:ext cx="1905000" cy="381000"/>
          </a:xfrm>
          <a:prstGeom prst="rect">
            <a:avLst/>
          </a:prstGeom>
          <a:noFill/>
        </p:spPr>
        <p:txBody>
          <a:bodyPr wrap="square" rtlCol="0">
            <a:spAutoFit/>
          </a:bodyPr>
          <a:lstStyle/>
          <a:p>
            <a:r>
              <a:rPr lang="en-US" dirty="0" smtClean="0"/>
              <a:t>Expiring Points</a:t>
            </a:r>
            <a:endParaRPr lang="en-US" dirty="0"/>
          </a:p>
        </p:txBody>
      </p:sp>
      <p:sp>
        <p:nvSpPr>
          <p:cNvPr id="12" name="TextBox 11"/>
          <p:cNvSpPr txBox="1"/>
          <p:nvPr/>
        </p:nvSpPr>
        <p:spPr>
          <a:xfrm>
            <a:off x="4953000" y="6400800"/>
            <a:ext cx="3124200" cy="369332"/>
          </a:xfrm>
          <a:prstGeom prst="rect">
            <a:avLst/>
          </a:prstGeom>
          <a:noFill/>
        </p:spPr>
        <p:txBody>
          <a:bodyPr wrap="square" rtlCol="0">
            <a:spAutoFit/>
          </a:bodyPr>
          <a:lstStyle/>
          <a:p>
            <a:r>
              <a:rPr lang="en-US" dirty="0" smtClean="0"/>
              <a:t>10 points acquired each week</a:t>
            </a:r>
            <a:endParaRPr lang="en-US" dirty="0"/>
          </a:p>
        </p:txBody>
      </p:sp>
      <p:cxnSp>
        <p:nvCxnSpPr>
          <p:cNvPr id="22" name="Straight Arrow Connector 21"/>
          <p:cNvCxnSpPr/>
          <p:nvPr/>
        </p:nvCxnSpPr>
        <p:spPr>
          <a:xfrm rot="5400000" flipH="1" flipV="1">
            <a:off x="4953000" y="3962400"/>
            <a:ext cx="2362200" cy="6858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rot="5400000" flipH="1" flipV="1">
            <a:off x="4991100" y="4229100"/>
            <a:ext cx="2438400" cy="6858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rot="5400000" flipH="1" flipV="1">
            <a:off x="5067300" y="4533900"/>
            <a:ext cx="2438400" cy="6858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 systems</a:t>
            </a:r>
            <a:endParaRPr lang="en-US" dirty="0"/>
          </a:p>
        </p:txBody>
      </p:sp>
      <p:graphicFrame>
        <p:nvGraphicFramePr>
          <p:cNvPr id="5" name="Content Placeholder 4"/>
          <p:cNvGraphicFramePr>
            <a:graphicFrameLocks noGrp="1"/>
          </p:cNvGraphicFramePr>
          <p:nvPr>
            <p:ph idx="1"/>
          </p:nvPr>
        </p:nvGraphicFramePr>
        <p:xfrm>
          <a:off x="457200" y="1600200"/>
          <a:ext cx="8229600" cy="2199640"/>
        </p:xfrm>
        <a:graphic>
          <a:graphicData uri="http://schemas.openxmlformats.org/drawingml/2006/table">
            <a:tbl>
              <a:tblPr firstRow="1" bandRow="1">
                <a:tableStyleId>{5C22544A-7EE6-4342-B048-85BDC9FD1C3A}</a:tableStyleId>
              </a:tblPr>
              <a:tblGrid>
                <a:gridCol w="2057400"/>
                <a:gridCol w="2819400"/>
                <a:gridCol w="3352800"/>
              </a:tblGrid>
              <a:tr h="370840">
                <a:tc>
                  <a:txBody>
                    <a:bodyPr/>
                    <a:lstStyle/>
                    <a:p>
                      <a:endParaRPr lang="en-US" dirty="0"/>
                    </a:p>
                  </a:txBody>
                  <a:tcPr/>
                </a:tc>
                <a:tc>
                  <a:txBody>
                    <a:bodyPr/>
                    <a:lstStyle/>
                    <a:p>
                      <a:r>
                        <a:rPr lang="en-US" dirty="0" smtClean="0"/>
                        <a:t>Rolling Points</a:t>
                      </a:r>
                      <a:endParaRPr lang="en-US" dirty="0"/>
                    </a:p>
                  </a:txBody>
                  <a:tcPr/>
                </a:tc>
                <a:tc>
                  <a:txBody>
                    <a:bodyPr/>
                    <a:lstStyle/>
                    <a:p>
                      <a:r>
                        <a:rPr lang="en-US" dirty="0" smtClean="0"/>
                        <a:t>Periodic Reset</a:t>
                      </a:r>
                      <a:endParaRPr lang="en-US" dirty="0"/>
                    </a:p>
                  </a:txBody>
                  <a:tcPr/>
                </a:tc>
              </a:tr>
              <a:tr h="370840">
                <a:tc>
                  <a:txBody>
                    <a:bodyPr/>
                    <a:lstStyle/>
                    <a:p>
                      <a:r>
                        <a:rPr lang="en-US" dirty="0" smtClean="0"/>
                        <a:t>Trading patterns</a:t>
                      </a:r>
                      <a:endParaRPr lang="en-US" dirty="0"/>
                    </a:p>
                  </a:txBody>
                  <a:tcPr/>
                </a:tc>
                <a:tc>
                  <a:txBody>
                    <a:bodyPr/>
                    <a:lstStyle/>
                    <a:p>
                      <a:r>
                        <a:rPr lang="en-US" dirty="0" smtClean="0"/>
                        <a:t>Generally</a:t>
                      </a:r>
                      <a:r>
                        <a:rPr lang="en-US" baseline="0" dirty="0" smtClean="0"/>
                        <a:t> consistent trading patterns over time.</a:t>
                      </a:r>
                      <a:endParaRPr lang="en-US" dirty="0"/>
                    </a:p>
                  </a:txBody>
                  <a:tcPr/>
                </a:tc>
                <a:tc>
                  <a:txBody>
                    <a:bodyPr/>
                    <a:lstStyle/>
                    <a:p>
                      <a:r>
                        <a:rPr lang="en-US" dirty="0" smtClean="0"/>
                        <a:t>Trading will</a:t>
                      </a:r>
                      <a:r>
                        <a:rPr lang="en-US" baseline="0" dirty="0" smtClean="0"/>
                        <a:t> likely vary based on current time within reset period.</a:t>
                      </a:r>
                      <a:endParaRPr lang="en-US" dirty="0"/>
                    </a:p>
                  </a:txBody>
                  <a:tcPr/>
                </a:tc>
              </a:tr>
              <a:tr h="370840">
                <a:tc>
                  <a:txBody>
                    <a:bodyPr/>
                    <a:lstStyle/>
                    <a:p>
                      <a:r>
                        <a:rPr lang="en-US" dirty="0" smtClean="0"/>
                        <a:t>Unlimited </a:t>
                      </a:r>
                      <a:r>
                        <a:rPr lang="en-US" baseline="0" dirty="0" smtClean="0"/>
                        <a:t>points</a:t>
                      </a:r>
                      <a:endParaRPr lang="en-US" dirty="0"/>
                    </a:p>
                  </a:txBody>
                  <a:tcPr/>
                </a:tc>
                <a:tc>
                  <a:txBody>
                    <a:bodyPr/>
                    <a:lstStyle/>
                    <a:p>
                      <a:r>
                        <a:rPr lang="en-US" dirty="0" smtClean="0"/>
                        <a:t>Loss of points</a:t>
                      </a:r>
                      <a:r>
                        <a:rPr lang="en-US" baseline="0" dirty="0" smtClean="0"/>
                        <a:t> outside of point total window removes the possibility of unlimited point totals</a:t>
                      </a:r>
                      <a:endParaRPr lang="en-US" dirty="0"/>
                    </a:p>
                  </a:txBody>
                  <a:tcPr/>
                </a:tc>
                <a:tc>
                  <a:txBody>
                    <a:bodyPr/>
                    <a:lstStyle/>
                    <a:p>
                      <a:r>
                        <a:rPr lang="en-US" dirty="0" smtClean="0"/>
                        <a:t>Reset period removes</a:t>
                      </a:r>
                      <a:r>
                        <a:rPr lang="en-US" baseline="0" dirty="0" smtClean="0"/>
                        <a:t> the possibility of </a:t>
                      </a:r>
                      <a:r>
                        <a:rPr lang="en-US" dirty="0" smtClean="0"/>
                        <a:t>unlimited</a:t>
                      </a:r>
                      <a:r>
                        <a:rPr lang="en-US" baseline="0" dirty="0" smtClean="0"/>
                        <a:t> point totals</a:t>
                      </a:r>
                      <a:endParaRPr lang="en-US" dirty="0"/>
                    </a:p>
                  </a:txBody>
                  <a:tcPr/>
                </a:tc>
              </a:tr>
            </a:tbl>
          </a:graphicData>
        </a:graphic>
      </p:graphicFrame>
      <p:sp>
        <p:nvSpPr>
          <p:cNvPr id="6" name="Content Placeholder 2"/>
          <p:cNvSpPr txBox="1">
            <a:spLocks/>
          </p:cNvSpPr>
          <p:nvPr/>
        </p:nvSpPr>
        <p:spPr>
          <a:xfrm>
            <a:off x="457200" y="5151437"/>
            <a:ext cx="8229600" cy="1554163"/>
          </a:xfrm>
          <a:prstGeom prst="rect">
            <a:avLst/>
          </a:prstGeom>
        </p:spPr>
        <p:txBody>
          <a:bodyPr vert="horz" lIns="91440" tIns="45720" rIns="91440" bIns="45720" rtlCol="0">
            <a:normAutofit fontScale="625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Notes: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 Don’t want too many points thereby making everyone a buyer</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 Don’t want too few points </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to where </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buying can’t be initiated</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Companies gathering large amounts of points needs to be avoided in order to maintain interest in the program.</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Points Per Company</a:t>
            </a:r>
            <a:endParaRPr lang="en-US" dirty="0"/>
          </a:p>
        </p:txBody>
      </p:sp>
      <p:sp>
        <p:nvSpPr>
          <p:cNvPr id="3" name="Content Placeholder 2"/>
          <p:cNvSpPr>
            <a:spLocks noGrp="1"/>
          </p:cNvSpPr>
          <p:nvPr>
            <p:ph idx="1"/>
          </p:nvPr>
        </p:nvSpPr>
        <p:spPr>
          <a:xfrm>
            <a:off x="457200" y="4876800"/>
            <a:ext cx="8229600" cy="1782763"/>
          </a:xfrm>
        </p:spPr>
        <p:txBody>
          <a:bodyPr>
            <a:normAutofit fontScale="40000" lnSpcReduction="20000"/>
          </a:bodyPr>
          <a:lstStyle/>
          <a:p>
            <a:pPr>
              <a:buNone/>
            </a:pPr>
            <a:r>
              <a:rPr lang="en-US" dirty="0" smtClean="0"/>
              <a:t>Notes:</a:t>
            </a:r>
          </a:p>
          <a:p>
            <a:r>
              <a:rPr lang="en-US" dirty="0" smtClean="0"/>
              <a:t>System needs to appear fair</a:t>
            </a:r>
          </a:p>
          <a:p>
            <a:r>
              <a:rPr lang="en-US" dirty="0" smtClean="0"/>
              <a:t>Companies can trade between their own flights without affecting their point totals.</a:t>
            </a:r>
          </a:p>
          <a:p>
            <a:r>
              <a:rPr lang="en-US" dirty="0" smtClean="0"/>
              <a:t>Equal distribution</a:t>
            </a:r>
          </a:p>
          <a:p>
            <a:pPr lvl="1"/>
            <a:r>
              <a:rPr lang="en-US" dirty="0" smtClean="0"/>
              <a:t>Companies with a lot of points per flight (e.g. 9e) tend to become buyers as they will have surplus points</a:t>
            </a:r>
          </a:p>
          <a:p>
            <a:pPr lvl="1"/>
            <a:r>
              <a:rPr lang="en-US" dirty="0" smtClean="0"/>
              <a:t>Companies with lower points per flight (e.g. US) may tend to trade within their own schedule at least for buys</a:t>
            </a:r>
          </a:p>
          <a:p>
            <a:r>
              <a:rPr lang="en-US" dirty="0" smtClean="0"/>
              <a:t>Varying points by airport use</a:t>
            </a:r>
          </a:p>
          <a:p>
            <a:pPr lvl="1"/>
            <a:r>
              <a:rPr lang="en-US" dirty="0" smtClean="0"/>
              <a:t>Companies with lower points (e.g. 9E – 6 points) have a difficult time initiating trading until they can sell some slots.</a:t>
            </a:r>
          </a:p>
          <a:p>
            <a:pPr lvl="1"/>
            <a:r>
              <a:rPr lang="en-US" dirty="0" smtClean="0"/>
              <a:t>Companies with a lot of points (e.g. US – 188 points) tend to become buyers and can also trade within their own schedule.</a:t>
            </a:r>
          </a:p>
          <a:p>
            <a:endParaRPr lang="en-US" dirty="0" smtClean="0"/>
          </a:p>
        </p:txBody>
      </p:sp>
      <p:graphicFrame>
        <p:nvGraphicFramePr>
          <p:cNvPr id="5" name="Object 4"/>
          <p:cNvGraphicFramePr>
            <a:graphicFrameLocks noChangeAspect="1"/>
          </p:cNvGraphicFramePr>
          <p:nvPr/>
        </p:nvGraphicFramePr>
        <p:xfrm>
          <a:off x="609600" y="1311275"/>
          <a:ext cx="7637463" cy="3413125"/>
        </p:xfrm>
        <a:graphic>
          <a:graphicData uri="http://schemas.openxmlformats.org/presentationml/2006/ole">
            <p:oleObj spid="_x0000_s4098" name="Worksheet" r:id="rId3" imgW="8315252" imgH="3714799" progId="Excel.Sheet.8">
              <p:embed/>
            </p:oleObj>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Rectangle 118"/>
          <p:cNvSpPr/>
          <p:nvPr/>
        </p:nvSpPr>
        <p:spPr>
          <a:xfrm>
            <a:off x="152400" y="5486400"/>
            <a:ext cx="1447800" cy="12192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1000" y="381000"/>
            <a:ext cx="8229600" cy="1143000"/>
          </a:xfrm>
        </p:spPr>
        <p:txBody>
          <a:bodyPr>
            <a:normAutofit/>
          </a:bodyPr>
          <a:lstStyle/>
          <a:p>
            <a:r>
              <a:rPr lang="en-US" dirty="0" smtClean="0"/>
              <a:t>Trade For An Earlier Departure</a:t>
            </a:r>
            <a:endParaRPr lang="en-US" dirty="0"/>
          </a:p>
        </p:txBody>
      </p:sp>
      <p:cxnSp>
        <p:nvCxnSpPr>
          <p:cNvPr id="5" name="Straight Connector 4"/>
          <p:cNvCxnSpPr/>
          <p:nvPr/>
        </p:nvCxnSpPr>
        <p:spPr>
          <a:xfrm>
            <a:off x="304800" y="3657600"/>
            <a:ext cx="85344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4305300" y="34671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4457700" y="34671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4495800" y="3581400"/>
            <a:ext cx="60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4762500" y="34671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4914900" y="34671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5067300" y="34671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5400000">
            <a:off x="5219700" y="34671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5400000">
            <a:off x="5372100" y="34671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5524500" y="34671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5676900" y="34671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5829300" y="34671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5981700" y="34671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6019800" y="3581400"/>
            <a:ext cx="60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6286500" y="34671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6438900" y="34671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6591300" y="34671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6743700" y="34671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896100" y="34671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5400000">
            <a:off x="7048500" y="34671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7200900" y="34671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a:off x="7353300" y="34671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7505700" y="34671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a:off x="7543800" y="3581400"/>
            <a:ext cx="60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a:off x="800100" y="34671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952500" y="34671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1104900" y="34671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a:off x="1257300" y="34671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409700" y="34671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5400000">
            <a:off x="1447800" y="3581400"/>
            <a:ext cx="60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1714500" y="34671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5400000">
            <a:off x="1866900" y="34671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a:off x="2019300" y="34671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a:off x="2171700" y="34671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a:off x="2324100" y="34671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2476500" y="34671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2628900" y="34671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781300" y="34671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933700" y="34671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2971800" y="3581400"/>
            <a:ext cx="60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5400000">
            <a:off x="3238500" y="34671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5400000">
            <a:off x="3390900" y="34671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5400000">
            <a:off x="3543300" y="34671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a:off x="3695700" y="34671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a:off x="3848100" y="34671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5400000">
            <a:off x="4000500" y="34671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4152900" y="3467100"/>
            <a:ext cx="381000" cy="0"/>
          </a:xfrm>
          <a:prstGeom prst="line">
            <a:avLst/>
          </a:prstGeom>
        </p:spPr>
        <p:style>
          <a:lnRef idx="1">
            <a:schemeClr val="accent1"/>
          </a:lnRef>
          <a:fillRef idx="0">
            <a:schemeClr val="accent1"/>
          </a:fillRef>
          <a:effectRef idx="0">
            <a:schemeClr val="accent1"/>
          </a:effectRef>
          <a:fontRef idx="minor">
            <a:schemeClr val="tx1"/>
          </a:fontRef>
        </p:style>
      </p:cxnSp>
      <p:sp>
        <p:nvSpPr>
          <p:cNvPr id="55" name="Oval 54"/>
          <p:cNvSpPr/>
          <p:nvPr/>
        </p:nvSpPr>
        <p:spPr>
          <a:xfrm>
            <a:off x="8305800" y="3429000"/>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p:cNvSpPr/>
          <p:nvPr/>
        </p:nvSpPr>
        <p:spPr>
          <a:xfrm>
            <a:off x="8534400" y="3429000"/>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p:cNvSpPr/>
          <p:nvPr/>
        </p:nvSpPr>
        <p:spPr>
          <a:xfrm>
            <a:off x="8763000" y="3429000"/>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p:cNvSpPr/>
          <p:nvPr/>
        </p:nvSpPr>
        <p:spPr>
          <a:xfrm>
            <a:off x="381000" y="3429000"/>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Oval 58"/>
          <p:cNvSpPr/>
          <p:nvPr/>
        </p:nvSpPr>
        <p:spPr>
          <a:xfrm>
            <a:off x="609600" y="3429000"/>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p:nvPr/>
        </p:nvSpPr>
        <p:spPr>
          <a:xfrm>
            <a:off x="838200" y="3429000"/>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p:cNvSpPr/>
          <p:nvPr/>
        </p:nvSpPr>
        <p:spPr>
          <a:xfrm>
            <a:off x="5410200" y="3276600"/>
            <a:ext cx="1524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TextBox 61"/>
          <p:cNvSpPr txBox="1"/>
          <p:nvPr/>
        </p:nvSpPr>
        <p:spPr>
          <a:xfrm>
            <a:off x="5105400" y="4061936"/>
            <a:ext cx="1219200" cy="738664"/>
          </a:xfrm>
          <a:prstGeom prst="rect">
            <a:avLst/>
          </a:prstGeom>
          <a:noFill/>
        </p:spPr>
        <p:txBody>
          <a:bodyPr wrap="square" rtlCol="0">
            <a:spAutoFit/>
          </a:bodyPr>
          <a:lstStyle/>
          <a:p>
            <a:r>
              <a:rPr lang="en-US" sz="1400" dirty="0" smtClean="0"/>
              <a:t>Original Departure Slot (Blue)</a:t>
            </a:r>
            <a:endParaRPr lang="en-US" sz="1400" dirty="0"/>
          </a:p>
        </p:txBody>
      </p:sp>
      <p:cxnSp>
        <p:nvCxnSpPr>
          <p:cNvPr id="64" name="Straight Arrow Connector 63"/>
          <p:cNvCxnSpPr>
            <a:endCxn id="61" idx="2"/>
          </p:cNvCxnSpPr>
          <p:nvPr/>
        </p:nvCxnSpPr>
        <p:spPr>
          <a:xfrm rot="16200000" flipV="1">
            <a:off x="5295900" y="3848100"/>
            <a:ext cx="457200" cy="76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1447800" y="3886200"/>
            <a:ext cx="685800" cy="261610"/>
          </a:xfrm>
          <a:prstGeom prst="rect">
            <a:avLst/>
          </a:prstGeom>
          <a:noFill/>
        </p:spPr>
        <p:txBody>
          <a:bodyPr wrap="square" rtlCol="0">
            <a:spAutoFit/>
          </a:bodyPr>
          <a:lstStyle/>
          <a:p>
            <a:r>
              <a:rPr lang="en-US" sz="1050" dirty="0" smtClean="0"/>
              <a:t>8:00am</a:t>
            </a:r>
            <a:endParaRPr lang="en-US" sz="1050" dirty="0"/>
          </a:p>
        </p:txBody>
      </p:sp>
      <p:cxnSp>
        <p:nvCxnSpPr>
          <p:cNvPr id="72" name="Straight Connector 71"/>
          <p:cNvCxnSpPr/>
          <p:nvPr/>
        </p:nvCxnSpPr>
        <p:spPr>
          <a:xfrm rot="5400000">
            <a:off x="7810500" y="34671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5400000">
            <a:off x="7962900" y="3467100"/>
            <a:ext cx="381000" cy="0"/>
          </a:xfrm>
          <a:prstGeom prst="line">
            <a:avLst/>
          </a:prstGeom>
        </p:spPr>
        <p:style>
          <a:lnRef idx="1">
            <a:schemeClr val="accent1"/>
          </a:lnRef>
          <a:fillRef idx="0">
            <a:schemeClr val="accent1"/>
          </a:fillRef>
          <a:effectRef idx="0">
            <a:schemeClr val="accent1"/>
          </a:effectRef>
          <a:fontRef idx="minor">
            <a:schemeClr val="tx1"/>
          </a:fontRef>
        </p:style>
      </p:cxnSp>
      <p:sp>
        <p:nvSpPr>
          <p:cNvPr id="74" name="TextBox 73"/>
          <p:cNvSpPr txBox="1"/>
          <p:nvPr/>
        </p:nvSpPr>
        <p:spPr>
          <a:xfrm>
            <a:off x="7543800" y="3853190"/>
            <a:ext cx="685800" cy="261610"/>
          </a:xfrm>
          <a:prstGeom prst="rect">
            <a:avLst/>
          </a:prstGeom>
          <a:noFill/>
        </p:spPr>
        <p:txBody>
          <a:bodyPr wrap="square" rtlCol="0">
            <a:spAutoFit/>
          </a:bodyPr>
          <a:lstStyle/>
          <a:p>
            <a:r>
              <a:rPr lang="en-US" sz="1050" dirty="0" smtClean="0"/>
              <a:t>9:00am</a:t>
            </a:r>
            <a:endParaRPr lang="en-US" sz="1050" dirty="0"/>
          </a:p>
        </p:txBody>
      </p:sp>
      <p:sp>
        <p:nvSpPr>
          <p:cNvPr id="78" name="Rectangle 77"/>
          <p:cNvSpPr/>
          <p:nvPr/>
        </p:nvSpPr>
        <p:spPr>
          <a:xfrm>
            <a:off x="4191000" y="3276600"/>
            <a:ext cx="152400" cy="3810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TextBox 78"/>
          <p:cNvSpPr txBox="1"/>
          <p:nvPr/>
        </p:nvSpPr>
        <p:spPr>
          <a:xfrm>
            <a:off x="3352800" y="4114800"/>
            <a:ext cx="1219200" cy="738664"/>
          </a:xfrm>
          <a:prstGeom prst="rect">
            <a:avLst/>
          </a:prstGeom>
          <a:noFill/>
        </p:spPr>
        <p:txBody>
          <a:bodyPr wrap="square" rtlCol="0">
            <a:spAutoFit/>
          </a:bodyPr>
          <a:lstStyle/>
          <a:p>
            <a:r>
              <a:rPr lang="en-US" sz="1400" dirty="0" smtClean="0"/>
              <a:t>Available for Trade Slot (Red)</a:t>
            </a:r>
            <a:endParaRPr lang="en-US" sz="1400" dirty="0"/>
          </a:p>
        </p:txBody>
      </p:sp>
      <p:cxnSp>
        <p:nvCxnSpPr>
          <p:cNvPr id="82" name="Straight Arrow Connector 81"/>
          <p:cNvCxnSpPr>
            <a:endCxn id="78" idx="2"/>
          </p:cNvCxnSpPr>
          <p:nvPr/>
        </p:nvCxnSpPr>
        <p:spPr>
          <a:xfrm rot="5400000" flipH="1" flipV="1">
            <a:off x="3962400" y="3810000"/>
            <a:ext cx="45720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4" name="Right Brace 83"/>
          <p:cNvSpPr/>
          <p:nvPr/>
        </p:nvSpPr>
        <p:spPr>
          <a:xfrm rot="16200000">
            <a:off x="4514850" y="2343150"/>
            <a:ext cx="571500" cy="12192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5" name="TextBox 84"/>
          <p:cNvSpPr txBox="1"/>
          <p:nvPr/>
        </p:nvSpPr>
        <p:spPr>
          <a:xfrm>
            <a:off x="3962400" y="2286000"/>
            <a:ext cx="2209800" cy="369332"/>
          </a:xfrm>
          <a:prstGeom prst="rect">
            <a:avLst/>
          </a:prstGeom>
          <a:noFill/>
        </p:spPr>
        <p:txBody>
          <a:bodyPr wrap="square" rtlCol="0">
            <a:spAutoFit/>
          </a:bodyPr>
          <a:lstStyle/>
          <a:p>
            <a:r>
              <a:rPr lang="en-US" dirty="0" smtClean="0"/>
              <a:t>12 minutes (8 slots)</a:t>
            </a:r>
            <a:endParaRPr lang="en-US" dirty="0"/>
          </a:p>
        </p:txBody>
      </p:sp>
      <p:cxnSp>
        <p:nvCxnSpPr>
          <p:cNvPr id="86" name="Straight Connector 85"/>
          <p:cNvCxnSpPr/>
          <p:nvPr/>
        </p:nvCxnSpPr>
        <p:spPr>
          <a:xfrm rot="5400000">
            <a:off x="1409700" y="3238500"/>
            <a:ext cx="838200" cy="0"/>
          </a:xfrm>
          <a:prstGeom prst="line">
            <a:avLst/>
          </a:prstGeom>
          <a:ln w="2540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88" name="TextBox 87"/>
          <p:cNvSpPr txBox="1"/>
          <p:nvPr/>
        </p:nvSpPr>
        <p:spPr>
          <a:xfrm>
            <a:off x="609600" y="5638800"/>
            <a:ext cx="990600" cy="461665"/>
          </a:xfrm>
          <a:prstGeom prst="rect">
            <a:avLst/>
          </a:prstGeom>
          <a:noFill/>
        </p:spPr>
        <p:txBody>
          <a:bodyPr wrap="square" rtlCol="0">
            <a:spAutoFit/>
          </a:bodyPr>
          <a:lstStyle/>
          <a:p>
            <a:r>
              <a:rPr lang="en-US" sz="1200" dirty="0" smtClean="0"/>
              <a:t>Scheduled Departures</a:t>
            </a:r>
            <a:endParaRPr lang="en-US" sz="1200" dirty="0"/>
          </a:p>
        </p:txBody>
      </p:sp>
      <p:cxnSp>
        <p:nvCxnSpPr>
          <p:cNvPr id="89" name="Straight Connector 88"/>
          <p:cNvCxnSpPr/>
          <p:nvPr/>
        </p:nvCxnSpPr>
        <p:spPr>
          <a:xfrm rot="5400000">
            <a:off x="2019300" y="3238500"/>
            <a:ext cx="838200" cy="0"/>
          </a:xfrm>
          <a:prstGeom prst="line">
            <a:avLst/>
          </a:prstGeom>
          <a:ln w="25400">
            <a:solidFill>
              <a:srgbClr val="FF0000"/>
            </a:solidFill>
            <a:prstDash val="sysDot"/>
          </a:ln>
        </p:spPr>
        <p:style>
          <a:lnRef idx="1">
            <a:schemeClr val="accent1"/>
          </a:lnRef>
          <a:fillRef idx="0">
            <a:schemeClr val="accent1"/>
          </a:fillRef>
          <a:effectRef idx="0">
            <a:schemeClr val="accent1"/>
          </a:effectRef>
          <a:fontRef idx="minor">
            <a:schemeClr val="tx1"/>
          </a:fontRef>
        </p:style>
      </p:cxnSp>
      <p:sp>
        <p:nvSpPr>
          <p:cNvPr id="90" name="TextBox 89"/>
          <p:cNvSpPr txBox="1"/>
          <p:nvPr/>
        </p:nvSpPr>
        <p:spPr>
          <a:xfrm>
            <a:off x="609600" y="6172200"/>
            <a:ext cx="990600" cy="461665"/>
          </a:xfrm>
          <a:prstGeom prst="rect">
            <a:avLst/>
          </a:prstGeom>
          <a:noFill/>
        </p:spPr>
        <p:txBody>
          <a:bodyPr wrap="square" rtlCol="0">
            <a:spAutoFit/>
          </a:bodyPr>
          <a:lstStyle/>
          <a:p>
            <a:r>
              <a:rPr lang="en-US" sz="1200" dirty="0" smtClean="0"/>
              <a:t>Expected Departures</a:t>
            </a:r>
            <a:endParaRPr lang="en-US" sz="1200" dirty="0"/>
          </a:p>
        </p:txBody>
      </p:sp>
      <p:cxnSp>
        <p:nvCxnSpPr>
          <p:cNvPr id="91" name="Straight Connector 90"/>
          <p:cNvCxnSpPr/>
          <p:nvPr/>
        </p:nvCxnSpPr>
        <p:spPr>
          <a:xfrm rot="5400000">
            <a:off x="114300" y="5829300"/>
            <a:ext cx="381000" cy="0"/>
          </a:xfrm>
          <a:prstGeom prst="line">
            <a:avLst/>
          </a:prstGeom>
          <a:ln w="254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rot="5400000">
            <a:off x="114300" y="6438900"/>
            <a:ext cx="381000" cy="0"/>
          </a:xfrm>
          <a:prstGeom prst="line">
            <a:avLst/>
          </a:prstGeom>
          <a:ln w="25400">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rot="5400000">
            <a:off x="2171700" y="3238500"/>
            <a:ext cx="838200" cy="0"/>
          </a:xfrm>
          <a:prstGeom prst="line">
            <a:avLst/>
          </a:prstGeom>
          <a:ln w="25400">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rot="5400000">
            <a:off x="2781300" y="3238500"/>
            <a:ext cx="838200" cy="0"/>
          </a:xfrm>
          <a:prstGeom prst="line">
            <a:avLst/>
          </a:prstGeom>
          <a:ln w="25400">
            <a:solidFill>
              <a:schemeClr val="accent1"/>
            </a:solidFill>
            <a:prstDash val="sysDot"/>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rot="5400000">
            <a:off x="1905000" y="2590800"/>
            <a:ext cx="457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Straight Arrow Connector 100"/>
          <p:cNvCxnSpPr/>
          <p:nvPr/>
        </p:nvCxnSpPr>
        <p:spPr>
          <a:xfrm rot="10800000">
            <a:off x="304800" y="2590800"/>
            <a:ext cx="18288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a:xfrm rot="5400000">
            <a:off x="266700" y="5829300"/>
            <a:ext cx="381000" cy="0"/>
          </a:xfrm>
          <a:prstGeom prst="line">
            <a:avLst/>
          </a:prstGeom>
          <a:ln w="25400">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rot="5400000">
            <a:off x="266700" y="6438900"/>
            <a:ext cx="381000" cy="0"/>
          </a:xfrm>
          <a:prstGeom prst="line">
            <a:avLst/>
          </a:prstGeom>
          <a:ln w="25400">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120" name="TextBox 119"/>
          <p:cNvSpPr txBox="1"/>
          <p:nvPr/>
        </p:nvSpPr>
        <p:spPr>
          <a:xfrm>
            <a:off x="533400" y="2297668"/>
            <a:ext cx="1752600" cy="369332"/>
          </a:xfrm>
          <a:prstGeom prst="rect">
            <a:avLst/>
          </a:prstGeom>
          <a:noFill/>
        </p:spPr>
        <p:txBody>
          <a:bodyPr wrap="square" rtlCol="0">
            <a:spAutoFit/>
          </a:bodyPr>
          <a:lstStyle/>
          <a:p>
            <a:r>
              <a:rPr lang="en-US" dirty="0" smtClean="0"/>
              <a:t>Trade Window</a:t>
            </a:r>
            <a:endParaRPr lang="en-US" dirty="0"/>
          </a:p>
        </p:txBody>
      </p:sp>
      <p:sp>
        <p:nvSpPr>
          <p:cNvPr id="121" name="TextBox 120"/>
          <p:cNvSpPr txBox="1"/>
          <p:nvPr/>
        </p:nvSpPr>
        <p:spPr>
          <a:xfrm>
            <a:off x="1981200" y="5029200"/>
            <a:ext cx="7162800" cy="1754326"/>
          </a:xfrm>
          <a:prstGeom prst="rect">
            <a:avLst/>
          </a:prstGeom>
          <a:noFill/>
        </p:spPr>
        <p:txBody>
          <a:bodyPr wrap="square" rtlCol="0">
            <a:spAutoFit/>
          </a:bodyPr>
          <a:lstStyle/>
          <a:p>
            <a:r>
              <a:rPr lang="en-US" dirty="0" smtClean="0"/>
              <a:t>Notes: </a:t>
            </a:r>
          </a:p>
          <a:p>
            <a:pPr marL="342900" indent="-342900">
              <a:buAutoNum type="arabicPeriod"/>
            </a:pPr>
            <a:r>
              <a:rPr lang="en-US" dirty="0" smtClean="0"/>
              <a:t>Each slot is 1 minute &amp; 30 seconds.</a:t>
            </a:r>
          </a:p>
          <a:p>
            <a:pPr marL="342900" indent="-342900">
              <a:buAutoNum type="arabicPeriod"/>
            </a:pPr>
            <a:r>
              <a:rPr lang="en-US" dirty="0" smtClean="0"/>
              <a:t>The processing of the change needs to occur prior to the recalculated expected departure time.  This may or may not be the same as the current expected departure time because of the difference in location of the aircraft making the switch.</a:t>
            </a:r>
            <a:endParaRPr lang="en-US" dirty="0"/>
          </a:p>
        </p:txBody>
      </p:sp>
      <p:cxnSp>
        <p:nvCxnSpPr>
          <p:cNvPr id="122" name="Straight Connector 121"/>
          <p:cNvCxnSpPr/>
          <p:nvPr/>
        </p:nvCxnSpPr>
        <p:spPr>
          <a:xfrm rot="5400000">
            <a:off x="2133600" y="2590800"/>
            <a:ext cx="457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3" name="Right Brace 122"/>
          <p:cNvSpPr/>
          <p:nvPr/>
        </p:nvSpPr>
        <p:spPr>
          <a:xfrm rot="16200000">
            <a:off x="2095500" y="2019300"/>
            <a:ext cx="304799" cy="22860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4" name="TextBox 123"/>
          <p:cNvSpPr txBox="1"/>
          <p:nvPr/>
        </p:nvSpPr>
        <p:spPr>
          <a:xfrm>
            <a:off x="1371600" y="1676400"/>
            <a:ext cx="1752600" cy="369332"/>
          </a:xfrm>
          <a:prstGeom prst="rect">
            <a:avLst/>
          </a:prstGeom>
          <a:noFill/>
        </p:spPr>
        <p:txBody>
          <a:bodyPr wrap="square" rtlCol="0">
            <a:spAutoFit/>
          </a:bodyPr>
          <a:lstStyle/>
          <a:p>
            <a:r>
              <a:rPr lang="en-US" dirty="0" smtClean="0"/>
              <a:t>Processing Time</a:t>
            </a:r>
            <a:endParaRPr lang="en-US" dirty="0"/>
          </a:p>
        </p:txBody>
      </p:sp>
      <p:cxnSp>
        <p:nvCxnSpPr>
          <p:cNvPr id="127" name="Straight Connector 126"/>
          <p:cNvCxnSpPr/>
          <p:nvPr/>
        </p:nvCxnSpPr>
        <p:spPr>
          <a:xfrm rot="5400000">
            <a:off x="1943100" y="3238500"/>
            <a:ext cx="838200" cy="0"/>
          </a:xfrm>
          <a:prstGeom prst="line">
            <a:avLst/>
          </a:prstGeom>
          <a:ln w="254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rot="5400000">
            <a:off x="419100" y="6438900"/>
            <a:ext cx="381000" cy="0"/>
          </a:xfrm>
          <a:prstGeom prst="line">
            <a:avLst/>
          </a:prstGeom>
          <a:ln w="254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31" name="Straight Arrow Connector 130"/>
          <p:cNvCxnSpPr/>
          <p:nvPr/>
        </p:nvCxnSpPr>
        <p:spPr>
          <a:xfrm rot="5400000" flipH="1" flipV="1">
            <a:off x="2095500" y="3848100"/>
            <a:ext cx="457200" cy="76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2" name="TextBox 131"/>
          <p:cNvSpPr txBox="1"/>
          <p:nvPr/>
        </p:nvSpPr>
        <p:spPr>
          <a:xfrm>
            <a:off x="1981200" y="4038600"/>
            <a:ext cx="1219200" cy="738664"/>
          </a:xfrm>
          <a:prstGeom prst="rect">
            <a:avLst/>
          </a:prstGeom>
          <a:noFill/>
        </p:spPr>
        <p:txBody>
          <a:bodyPr wrap="square" rtlCol="0">
            <a:spAutoFit/>
          </a:bodyPr>
          <a:lstStyle/>
          <a:p>
            <a:r>
              <a:rPr lang="en-US" sz="1400" dirty="0" smtClean="0"/>
              <a:t>Recalculated departure </a:t>
            </a:r>
            <a:r>
              <a:rPr lang="en-US" sz="1400" dirty="0" smtClean="0"/>
              <a:t>(Blue)</a:t>
            </a:r>
            <a:endParaRPr lang="en-US" sz="1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Rectangle 118"/>
          <p:cNvSpPr/>
          <p:nvPr/>
        </p:nvSpPr>
        <p:spPr>
          <a:xfrm>
            <a:off x="152400" y="5486400"/>
            <a:ext cx="1447800" cy="12192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1000" y="381000"/>
            <a:ext cx="8229600" cy="1143000"/>
          </a:xfrm>
        </p:spPr>
        <p:txBody>
          <a:bodyPr>
            <a:normAutofit/>
          </a:bodyPr>
          <a:lstStyle/>
          <a:p>
            <a:r>
              <a:rPr lang="en-US" dirty="0" smtClean="0"/>
              <a:t>Trade For A Later Departure</a:t>
            </a:r>
            <a:endParaRPr lang="en-US" dirty="0"/>
          </a:p>
        </p:txBody>
      </p:sp>
      <p:cxnSp>
        <p:nvCxnSpPr>
          <p:cNvPr id="5" name="Straight Connector 4"/>
          <p:cNvCxnSpPr/>
          <p:nvPr/>
        </p:nvCxnSpPr>
        <p:spPr>
          <a:xfrm>
            <a:off x="304800" y="3657600"/>
            <a:ext cx="85344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4305300" y="34671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4457700" y="34671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4495800" y="3581400"/>
            <a:ext cx="60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4762500" y="34671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4914900" y="34671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5067300" y="34671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5400000">
            <a:off x="5219700" y="34671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5400000">
            <a:off x="5372100" y="34671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5524500" y="34671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5676900" y="34671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5829300" y="34671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5981700" y="34671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6019800" y="3581400"/>
            <a:ext cx="60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6286500" y="34671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6438900" y="34671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6591300" y="34671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6743700" y="34671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896100" y="34671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5400000">
            <a:off x="7048500" y="34671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7200900" y="34671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a:off x="7353300" y="34671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7505700" y="34671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a:off x="7543800" y="3581400"/>
            <a:ext cx="60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a:off x="800100" y="34671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952500" y="34671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1104900" y="34671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a:off x="1257300" y="34671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409700" y="34671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5400000">
            <a:off x="1447800" y="3581400"/>
            <a:ext cx="60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1714500" y="34671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5400000">
            <a:off x="1866900" y="34671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a:off x="2019300" y="34671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a:off x="2171700" y="34671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a:off x="2324100" y="34671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2476500" y="34671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2628900" y="34671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781300" y="34671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933700" y="34671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2971800" y="3581400"/>
            <a:ext cx="60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5400000">
            <a:off x="3238500" y="34671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5400000">
            <a:off x="3390900" y="34671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5400000">
            <a:off x="3543300" y="34671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a:off x="3695700" y="34671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a:off x="3848100" y="34671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5400000">
            <a:off x="4000500" y="34671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4152900" y="3467100"/>
            <a:ext cx="381000" cy="0"/>
          </a:xfrm>
          <a:prstGeom prst="line">
            <a:avLst/>
          </a:prstGeom>
        </p:spPr>
        <p:style>
          <a:lnRef idx="1">
            <a:schemeClr val="accent1"/>
          </a:lnRef>
          <a:fillRef idx="0">
            <a:schemeClr val="accent1"/>
          </a:fillRef>
          <a:effectRef idx="0">
            <a:schemeClr val="accent1"/>
          </a:effectRef>
          <a:fontRef idx="minor">
            <a:schemeClr val="tx1"/>
          </a:fontRef>
        </p:style>
      </p:cxnSp>
      <p:sp>
        <p:nvSpPr>
          <p:cNvPr id="55" name="Oval 54"/>
          <p:cNvSpPr/>
          <p:nvPr/>
        </p:nvSpPr>
        <p:spPr>
          <a:xfrm>
            <a:off x="8305800" y="3429000"/>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p:cNvSpPr/>
          <p:nvPr/>
        </p:nvSpPr>
        <p:spPr>
          <a:xfrm>
            <a:off x="8534400" y="3429000"/>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p:cNvSpPr/>
          <p:nvPr/>
        </p:nvSpPr>
        <p:spPr>
          <a:xfrm>
            <a:off x="8763000" y="3429000"/>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p:cNvSpPr/>
          <p:nvPr/>
        </p:nvSpPr>
        <p:spPr>
          <a:xfrm>
            <a:off x="381000" y="3429000"/>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Oval 58"/>
          <p:cNvSpPr/>
          <p:nvPr/>
        </p:nvSpPr>
        <p:spPr>
          <a:xfrm>
            <a:off x="609600" y="3429000"/>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p:nvPr/>
        </p:nvSpPr>
        <p:spPr>
          <a:xfrm>
            <a:off x="838200" y="3429000"/>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p:cNvSpPr/>
          <p:nvPr/>
        </p:nvSpPr>
        <p:spPr>
          <a:xfrm>
            <a:off x="4191000" y="3276600"/>
            <a:ext cx="1524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TextBox 61"/>
          <p:cNvSpPr txBox="1"/>
          <p:nvPr/>
        </p:nvSpPr>
        <p:spPr>
          <a:xfrm>
            <a:off x="3657600" y="4114800"/>
            <a:ext cx="1219200" cy="738664"/>
          </a:xfrm>
          <a:prstGeom prst="rect">
            <a:avLst/>
          </a:prstGeom>
          <a:noFill/>
        </p:spPr>
        <p:txBody>
          <a:bodyPr wrap="square" rtlCol="0">
            <a:spAutoFit/>
          </a:bodyPr>
          <a:lstStyle/>
          <a:p>
            <a:r>
              <a:rPr lang="en-US" sz="1400" dirty="0" smtClean="0"/>
              <a:t>Original Departure Slot (Blue)</a:t>
            </a:r>
            <a:endParaRPr lang="en-US" sz="1400" dirty="0"/>
          </a:p>
        </p:txBody>
      </p:sp>
      <p:cxnSp>
        <p:nvCxnSpPr>
          <p:cNvPr id="64" name="Straight Arrow Connector 63"/>
          <p:cNvCxnSpPr>
            <a:endCxn id="61" idx="2"/>
          </p:cNvCxnSpPr>
          <p:nvPr/>
        </p:nvCxnSpPr>
        <p:spPr>
          <a:xfrm rot="16200000" flipV="1">
            <a:off x="4076700" y="3848100"/>
            <a:ext cx="457200" cy="76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1447800" y="3886200"/>
            <a:ext cx="685800" cy="261610"/>
          </a:xfrm>
          <a:prstGeom prst="rect">
            <a:avLst/>
          </a:prstGeom>
          <a:noFill/>
        </p:spPr>
        <p:txBody>
          <a:bodyPr wrap="square" rtlCol="0">
            <a:spAutoFit/>
          </a:bodyPr>
          <a:lstStyle/>
          <a:p>
            <a:r>
              <a:rPr lang="en-US" sz="1050" dirty="0" smtClean="0"/>
              <a:t>8:00am</a:t>
            </a:r>
            <a:endParaRPr lang="en-US" sz="1050" dirty="0"/>
          </a:p>
        </p:txBody>
      </p:sp>
      <p:cxnSp>
        <p:nvCxnSpPr>
          <p:cNvPr id="72" name="Straight Connector 71"/>
          <p:cNvCxnSpPr/>
          <p:nvPr/>
        </p:nvCxnSpPr>
        <p:spPr>
          <a:xfrm rot="5400000">
            <a:off x="7810500" y="34671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5400000">
            <a:off x="7962900" y="3467100"/>
            <a:ext cx="381000" cy="0"/>
          </a:xfrm>
          <a:prstGeom prst="line">
            <a:avLst/>
          </a:prstGeom>
        </p:spPr>
        <p:style>
          <a:lnRef idx="1">
            <a:schemeClr val="accent1"/>
          </a:lnRef>
          <a:fillRef idx="0">
            <a:schemeClr val="accent1"/>
          </a:fillRef>
          <a:effectRef idx="0">
            <a:schemeClr val="accent1"/>
          </a:effectRef>
          <a:fontRef idx="minor">
            <a:schemeClr val="tx1"/>
          </a:fontRef>
        </p:style>
      </p:cxnSp>
      <p:sp>
        <p:nvSpPr>
          <p:cNvPr id="74" name="TextBox 73"/>
          <p:cNvSpPr txBox="1"/>
          <p:nvPr/>
        </p:nvSpPr>
        <p:spPr>
          <a:xfrm>
            <a:off x="7543800" y="3853190"/>
            <a:ext cx="685800" cy="261610"/>
          </a:xfrm>
          <a:prstGeom prst="rect">
            <a:avLst/>
          </a:prstGeom>
          <a:noFill/>
        </p:spPr>
        <p:txBody>
          <a:bodyPr wrap="square" rtlCol="0">
            <a:spAutoFit/>
          </a:bodyPr>
          <a:lstStyle/>
          <a:p>
            <a:r>
              <a:rPr lang="en-US" sz="1050" dirty="0" smtClean="0"/>
              <a:t>9:00am</a:t>
            </a:r>
            <a:endParaRPr lang="en-US" sz="1050" dirty="0"/>
          </a:p>
        </p:txBody>
      </p:sp>
      <p:sp>
        <p:nvSpPr>
          <p:cNvPr id="78" name="Rectangle 77"/>
          <p:cNvSpPr/>
          <p:nvPr/>
        </p:nvSpPr>
        <p:spPr>
          <a:xfrm>
            <a:off x="5410200" y="3276600"/>
            <a:ext cx="152400" cy="3810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TextBox 78"/>
          <p:cNvSpPr txBox="1"/>
          <p:nvPr/>
        </p:nvSpPr>
        <p:spPr>
          <a:xfrm>
            <a:off x="4953000" y="4114800"/>
            <a:ext cx="1219200" cy="738664"/>
          </a:xfrm>
          <a:prstGeom prst="rect">
            <a:avLst/>
          </a:prstGeom>
          <a:noFill/>
        </p:spPr>
        <p:txBody>
          <a:bodyPr wrap="square" rtlCol="0">
            <a:spAutoFit/>
          </a:bodyPr>
          <a:lstStyle/>
          <a:p>
            <a:r>
              <a:rPr lang="en-US" sz="1400" dirty="0" smtClean="0"/>
              <a:t>Available for Trade Slot (Red)</a:t>
            </a:r>
            <a:endParaRPr lang="en-US" sz="1400" dirty="0"/>
          </a:p>
        </p:txBody>
      </p:sp>
      <p:cxnSp>
        <p:nvCxnSpPr>
          <p:cNvPr id="82" name="Straight Arrow Connector 81"/>
          <p:cNvCxnSpPr>
            <a:endCxn id="78" idx="2"/>
          </p:cNvCxnSpPr>
          <p:nvPr/>
        </p:nvCxnSpPr>
        <p:spPr>
          <a:xfrm rot="5400000" flipH="1" flipV="1">
            <a:off x="5181600" y="3810000"/>
            <a:ext cx="45720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4" name="Right Brace 83"/>
          <p:cNvSpPr/>
          <p:nvPr/>
        </p:nvSpPr>
        <p:spPr>
          <a:xfrm rot="16200000">
            <a:off x="4514850" y="2343150"/>
            <a:ext cx="571500" cy="12192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5" name="TextBox 84"/>
          <p:cNvSpPr txBox="1"/>
          <p:nvPr/>
        </p:nvSpPr>
        <p:spPr>
          <a:xfrm>
            <a:off x="3962400" y="2286000"/>
            <a:ext cx="2209800" cy="369332"/>
          </a:xfrm>
          <a:prstGeom prst="rect">
            <a:avLst/>
          </a:prstGeom>
          <a:noFill/>
        </p:spPr>
        <p:txBody>
          <a:bodyPr wrap="square" rtlCol="0">
            <a:spAutoFit/>
          </a:bodyPr>
          <a:lstStyle/>
          <a:p>
            <a:r>
              <a:rPr lang="en-US" dirty="0" smtClean="0"/>
              <a:t>12 minutes (8 slots)</a:t>
            </a:r>
            <a:endParaRPr lang="en-US" dirty="0"/>
          </a:p>
        </p:txBody>
      </p:sp>
      <p:cxnSp>
        <p:nvCxnSpPr>
          <p:cNvPr id="86" name="Straight Connector 85"/>
          <p:cNvCxnSpPr/>
          <p:nvPr/>
        </p:nvCxnSpPr>
        <p:spPr>
          <a:xfrm rot="5400000">
            <a:off x="2171700" y="3238500"/>
            <a:ext cx="838200" cy="0"/>
          </a:xfrm>
          <a:prstGeom prst="line">
            <a:avLst/>
          </a:prstGeom>
          <a:ln w="2540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88" name="TextBox 87"/>
          <p:cNvSpPr txBox="1"/>
          <p:nvPr/>
        </p:nvSpPr>
        <p:spPr>
          <a:xfrm>
            <a:off x="609600" y="5638800"/>
            <a:ext cx="990600" cy="461665"/>
          </a:xfrm>
          <a:prstGeom prst="rect">
            <a:avLst/>
          </a:prstGeom>
          <a:noFill/>
        </p:spPr>
        <p:txBody>
          <a:bodyPr wrap="square" rtlCol="0">
            <a:spAutoFit/>
          </a:bodyPr>
          <a:lstStyle/>
          <a:p>
            <a:r>
              <a:rPr lang="en-US" sz="1200" dirty="0" smtClean="0"/>
              <a:t>Scheduled Departures</a:t>
            </a:r>
            <a:endParaRPr lang="en-US" sz="1200" dirty="0"/>
          </a:p>
        </p:txBody>
      </p:sp>
      <p:cxnSp>
        <p:nvCxnSpPr>
          <p:cNvPr id="89" name="Straight Connector 88"/>
          <p:cNvCxnSpPr/>
          <p:nvPr/>
        </p:nvCxnSpPr>
        <p:spPr>
          <a:xfrm rot="5400000">
            <a:off x="2781300" y="3238500"/>
            <a:ext cx="838200" cy="0"/>
          </a:xfrm>
          <a:prstGeom prst="line">
            <a:avLst/>
          </a:prstGeom>
          <a:ln w="25400">
            <a:solidFill>
              <a:srgbClr val="FF0000"/>
            </a:solidFill>
            <a:prstDash val="sysDot"/>
          </a:ln>
        </p:spPr>
        <p:style>
          <a:lnRef idx="1">
            <a:schemeClr val="accent1"/>
          </a:lnRef>
          <a:fillRef idx="0">
            <a:schemeClr val="accent1"/>
          </a:fillRef>
          <a:effectRef idx="0">
            <a:schemeClr val="accent1"/>
          </a:effectRef>
          <a:fontRef idx="minor">
            <a:schemeClr val="tx1"/>
          </a:fontRef>
        </p:style>
      </p:cxnSp>
      <p:sp>
        <p:nvSpPr>
          <p:cNvPr id="90" name="TextBox 89"/>
          <p:cNvSpPr txBox="1"/>
          <p:nvPr/>
        </p:nvSpPr>
        <p:spPr>
          <a:xfrm>
            <a:off x="609600" y="6172200"/>
            <a:ext cx="990600" cy="461665"/>
          </a:xfrm>
          <a:prstGeom prst="rect">
            <a:avLst/>
          </a:prstGeom>
          <a:noFill/>
        </p:spPr>
        <p:txBody>
          <a:bodyPr wrap="square" rtlCol="0">
            <a:spAutoFit/>
          </a:bodyPr>
          <a:lstStyle/>
          <a:p>
            <a:r>
              <a:rPr lang="en-US" sz="1200" dirty="0" smtClean="0"/>
              <a:t>Expected Departures</a:t>
            </a:r>
            <a:endParaRPr lang="en-US" sz="1200" dirty="0"/>
          </a:p>
        </p:txBody>
      </p:sp>
      <p:cxnSp>
        <p:nvCxnSpPr>
          <p:cNvPr id="91" name="Straight Connector 90"/>
          <p:cNvCxnSpPr/>
          <p:nvPr/>
        </p:nvCxnSpPr>
        <p:spPr>
          <a:xfrm rot="5400000">
            <a:off x="114300" y="5829300"/>
            <a:ext cx="381000" cy="0"/>
          </a:xfrm>
          <a:prstGeom prst="line">
            <a:avLst/>
          </a:prstGeom>
          <a:ln w="254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rot="5400000">
            <a:off x="114300" y="6438900"/>
            <a:ext cx="381000" cy="0"/>
          </a:xfrm>
          <a:prstGeom prst="line">
            <a:avLst/>
          </a:prstGeom>
          <a:ln w="25400">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rot="5400000">
            <a:off x="1409700" y="3238500"/>
            <a:ext cx="838200" cy="0"/>
          </a:xfrm>
          <a:prstGeom prst="line">
            <a:avLst/>
          </a:prstGeom>
          <a:ln w="25400">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rot="5400000">
            <a:off x="2019300" y="3238500"/>
            <a:ext cx="838200" cy="0"/>
          </a:xfrm>
          <a:prstGeom prst="line">
            <a:avLst/>
          </a:prstGeom>
          <a:ln w="25400">
            <a:solidFill>
              <a:schemeClr val="accent1"/>
            </a:solidFill>
            <a:prstDash val="sysDot"/>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rot="5400000">
            <a:off x="1905000" y="2590800"/>
            <a:ext cx="457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Straight Arrow Connector 100"/>
          <p:cNvCxnSpPr/>
          <p:nvPr/>
        </p:nvCxnSpPr>
        <p:spPr>
          <a:xfrm rot="10800000">
            <a:off x="304800" y="2590800"/>
            <a:ext cx="18288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a:xfrm rot="5400000">
            <a:off x="266700" y="5829300"/>
            <a:ext cx="381000" cy="0"/>
          </a:xfrm>
          <a:prstGeom prst="line">
            <a:avLst/>
          </a:prstGeom>
          <a:ln w="25400">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rot="5400000">
            <a:off x="266700" y="6438900"/>
            <a:ext cx="381000" cy="0"/>
          </a:xfrm>
          <a:prstGeom prst="line">
            <a:avLst/>
          </a:prstGeom>
          <a:ln w="25400">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120" name="TextBox 119"/>
          <p:cNvSpPr txBox="1"/>
          <p:nvPr/>
        </p:nvSpPr>
        <p:spPr>
          <a:xfrm>
            <a:off x="533400" y="2297668"/>
            <a:ext cx="1752600" cy="369332"/>
          </a:xfrm>
          <a:prstGeom prst="rect">
            <a:avLst/>
          </a:prstGeom>
          <a:noFill/>
        </p:spPr>
        <p:txBody>
          <a:bodyPr wrap="square" rtlCol="0">
            <a:spAutoFit/>
          </a:bodyPr>
          <a:lstStyle/>
          <a:p>
            <a:r>
              <a:rPr lang="en-US" dirty="0" smtClean="0"/>
              <a:t>Trade Window</a:t>
            </a:r>
            <a:endParaRPr lang="en-US" dirty="0"/>
          </a:p>
        </p:txBody>
      </p:sp>
      <p:sp>
        <p:nvSpPr>
          <p:cNvPr id="121" name="TextBox 120"/>
          <p:cNvSpPr txBox="1"/>
          <p:nvPr/>
        </p:nvSpPr>
        <p:spPr>
          <a:xfrm>
            <a:off x="1981200" y="5029200"/>
            <a:ext cx="7162800" cy="1754326"/>
          </a:xfrm>
          <a:prstGeom prst="rect">
            <a:avLst/>
          </a:prstGeom>
          <a:noFill/>
        </p:spPr>
        <p:txBody>
          <a:bodyPr wrap="square" rtlCol="0">
            <a:spAutoFit/>
          </a:bodyPr>
          <a:lstStyle/>
          <a:p>
            <a:r>
              <a:rPr lang="en-US" dirty="0" smtClean="0"/>
              <a:t>Notes: </a:t>
            </a:r>
          </a:p>
          <a:p>
            <a:pPr marL="342900" indent="-342900">
              <a:buAutoNum type="arabicPeriod"/>
            </a:pPr>
            <a:r>
              <a:rPr lang="en-US" dirty="0" smtClean="0"/>
              <a:t>Each slot is 1 minute &amp; 30 seconds.</a:t>
            </a:r>
          </a:p>
          <a:p>
            <a:pPr marL="342900" indent="-342900">
              <a:buAutoNum type="arabicPeriod"/>
            </a:pPr>
            <a:r>
              <a:rPr lang="en-US" dirty="0" smtClean="0"/>
              <a:t>The processing of the change needs to occur prior to the recalculated expected departure time.  This may or may not be the same as the current expected departure time because of the difference in location of the aircraft making the switch.</a:t>
            </a:r>
            <a:endParaRPr lang="en-US" dirty="0"/>
          </a:p>
        </p:txBody>
      </p:sp>
      <p:cxnSp>
        <p:nvCxnSpPr>
          <p:cNvPr id="122" name="Straight Connector 121"/>
          <p:cNvCxnSpPr/>
          <p:nvPr/>
        </p:nvCxnSpPr>
        <p:spPr>
          <a:xfrm rot="5400000">
            <a:off x="2133600" y="2590800"/>
            <a:ext cx="457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3" name="Right Brace 122"/>
          <p:cNvSpPr/>
          <p:nvPr/>
        </p:nvSpPr>
        <p:spPr>
          <a:xfrm rot="16200000">
            <a:off x="2095500" y="2019300"/>
            <a:ext cx="304799" cy="22860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4" name="TextBox 123"/>
          <p:cNvSpPr txBox="1"/>
          <p:nvPr/>
        </p:nvSpPr>
        <p:spPr>
          <a:xfrm>
            <a:off x="1371600" y="1676400"/>
            <a:ext cx="1752600" cy="369332"/>
          </a:xfrm>
          <a:prstGeom prst="rect">
            <a:avLst/>
          </a:prstGeom>
          <a:noFill/>
        </p:spPr>
        <p:txBody>
          <a:bodyPr wrap="square" rtlCol="0">
            <a:spAutoFit/>
          </a:bodyPr>
          <a:lstStyle/>
          <a:p>
            <a:r>
              <a:rPr lang="en-US" dirty="0" smtClean="0"/>
              <a:t>Processing Time</a:t>
            </a:r>
            <a:endParaRPr lang="en-US" dirty="0"/>
          </a:p>
        </p:txBody>
      </p:sp>
      <p:cxnSp>
        <p:nvCxnSpPr>
          <p:cNvPr id="127" name="Straight Connector 126"/>
          <p:cNvCxnSpPr/>
          <p:nvPr/>
        </p:nvCxnSpPr>
        <p:spPr>
          <a:xfrm rot="5400000">
            <a:off x="1943100" y="3238500"/>
            <a:ext cx="838200" cy="0"/>
          </a:xfrm>
          <a:prstGeom prst="line">
            <a:avLst/>
          </a:prstGeom>
          <a:ln w="254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rot="5400000">
            <a:off x="419100" y="6438900"/>
            <a:ext cx="381000" cy="0"/>
          </a:xfrm>
          <a:prstGeom prst="line">
            <a:avLst/>
          </a:prstGeom>
          <a:ln w="254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31" name="Straight Arrow Connector 130"/>
          <p:cNvCxnSpPr/>
          <p:nvPr/>
        </p:nvCxnSpPr>
        <p:spPr>
          <a:xfrm rot="5400000" flipH="1" flipV="1">
            <a:off x="2095500" y="3848100"/>
            <a:ext cx="457200" cy="76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2" name="TextBox 131"/>
          <p:cNvSpPr txBox="1"/>
          <p:nvPr/>
        </p:nvSpPr>
        <p:spPr>
          <a:xfrm>
            <a:off x="1981200" y="4038600"/>
            <a:ext cx="1219200" cy="738664"/>
          </a:xfrm>
          <a:prstGeom prst="rect">
            <a:avLst/>
          </a:prstGeom>
          <a:noFill/>
        </p:spPr>
        <p:txBody>
          <a:bodyPr wrap="square" rtlCol="0">
            <a:spAutoFit/>
          </a:bodyPr>
          <a:lstStyle/>
          <a:p>
            <a:r>
              <a:rPr lang="en-US" sz="1400" dirty="0" smtClean="0"/>
              <a:t>Recalculated departure (Blue)</a:t>
            </a:r>
            <a:endParaRPr lang="en-US" sz="1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 name="Rectangle 348"/>
          <p:cNvSpPr/>
          <p:nvPr/>
        </p:nvSpPr>
        <p:spPr>
          <a:xfrm>
            <a:off x="3124200" y="2667000"/>
            <a:ext cx="152400" cy="3810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76200" y="1600200"/>
            <a:ext cx="8229600" cy="4525963"/>
          </a:xfrm>
        </p:spPr>
        <p:txBody>
          <a:bodyPr>
            <a:normAutofit/>
          </a:bodyPr>
          <a:lstStyle/>
          <a:p>
            <a:r>
              <a:rPr lang="en-US" sz="2000" dirty="0" smtClean="0"/>
              <a:t>Trade available (See previous slide)</a:t>
            </a:r>
          </a:p>
          <a:p>
            <a:r>
              <a:rPr lang="en-US" sz="2000" dirty="0" smtClean="0"/>
              <a:t>No trade available, open slot achieved through departure slot shifting</a:t>
            </a:r>
          </a:p>
          <a:p>
            <a:endParaRPr lang="en-US" sz="2000" dirty="0" smtClean="0"/>
          </a:p>
          <a:p>
            <a:endParaRPr lang="en-US" sz="2000" dirty="0" smtClean="0"/>
          </a:p>
          <a:p>
            <a:endParaRPr lang="en-US" sz="1600" dirty="0" smtClean="0"/>
          </a:p>
          <a:p>
            <a:r>
              <a:rPr lang="en-US" sz="2000" dirty="0" smtClean="0"/>
              <a:t>No trade available, open slot available due to lack of traffic</a:t>
            </a:r>
          </a:p>
          <a:p>
            <a:endParaRPr lang="en-US" sz="2000" dirty="0" smtClean="0"/>
          </a:p>
          <a:p>
            <a:endParaRPr lang="en-US" sz="2000" dirty="0" smtClean="0"/>
          </a:p>
          <a:p>
            <a:endParaRPr lang="en-US" sz="2000" dirty="0" smtClean="0"/>
          </a:p>
          <a:p>
            <a:r>
              <a:rPr lang="en-US" sz="2000" dirty="0" smtClean="0"/>
              <a:t>No trade available, no open slot available</a:t>
            </a:r>
            <a:endParaRPr lang="en-US" sz="2000" dirty="0"/>
          </a:p>
        </p:txBody>
      </p:sp>
      <p:sp>
        <p:nvSpPr>
          <p:cNvPr id="74" name="Rectangle 73"/>
          <p:cNvSpPr/>
          <p:nvPr/>
        </p:nvSpPr>
        <p:spPr>
          <a:xfrm>
            <a:off x="3581400" y="2667000"/>
            <a:ext cx="152400" cy="3810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86"/>
          <p:cNvSpPr/>
          <p:nvPr/>
        </p:nvSpPr>
        <p:spPr>
          <a:xfrm>
            <a:off x="2362200" y="2667000"/>
            <a:ext cx="152400" cy="3810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87"/>
          <p:cNvSpPr/>
          <p:nvPr/>
        </p:nvSpPr>
        <p:spPr>
          <a:xfrm>
            <a:off x="2514600" y="2667000"/>
            <a:ext cx="152400" cy="3810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88"/>
          <p:cNvSpPr/>
          <p:nvPr/>
        </p:nvSpPr>
        <p:spPr>
          <a:xfrm>
            <a:off x="4495800" y="2667000"/>
            <a:ext cx="152400" cy="3810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ectangle 89"/>
          <p:cNvSpPr/>
          <p:nvPr/>
        </p:nvSpPr>
        <p:spPr>
          <a:xfrm>
            <a:off x="2819400" y="2667000"/>
            <a:ext cx="152400" cy="3810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Rectangle 90"/>
          <p:cNvSpPr/>
          <p:nvPr/>
        </p:nvSpPr>
        <p:spPr>
          <a:xfrm>
            <a:off x="2971800" y="2667000"/>
            <a:ext cx="152400" cy="3810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Rectangle 91"/>
          <p:cNvSpPr/>
          <p:nvPr/>
        </p:nvSpPr>
        <p:spPr>
          <a:xfrm>
            <a:off x="2667000" y="2667000"/>
            <a:ext cx="152400" cy="3810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ectangle 92"/>
          <p:cNvSpPr/>
          <p:nvPr/>
        </p:nvSpPr>
        <p:spPr>
          <a:xfrm>
            <a:off x="3276600" y="2667000"/>
            <a:ext cx="152400" cy="3810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93"/>
          <p:cNvSpPr/>
          <p:nvPr/>
        </p:nvSpPr>
        <p:spPr>
          <a:xfrm>
            <a:off x="3429000" y="2667000"/>
            <a:ext cx="152400" cy="3810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dirty="0" smtClean="0"/>
              <a:t>Later Departure Slot Excursions</a:t>
            </a:r>
            <a:endParaRPr lang="en-US" dirty="0"/>
          </a:p>
        </p:txBody>
      </p:sp>
      <p:cxnSp>
        <p:nvCxnSpPr>
          <p:cNvPr id="4" name="Straight Connector 3"/>
          <p:cNvCxnSpPr/>
          <p:nvPr/>
        </p:nvCxnSpPr>
        <p:spPr>
          <a:xfrm>
            <a:off x="304800" y="3048000"/>
            <a:ext cx="85344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rot="5400000">
            <a:off x="4305300" y="28575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4457700" y="28575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4495800" y="2971800"/>
            <a:ext cx="60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2933700" y="28575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4914900" y="28575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238500" y="28575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5219700" y="28575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5372100" y="28575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5400000">
            <a:off x="5524500" y="28575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5400000">
            <a:off x="5676900" y="28575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5829300" y="28575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5981700" y="28575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6019800" y="2971800"/>
            <a:ext cx="60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6286500" y="28575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6438900" y="28575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6591300" y="28575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6743700" y="28575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6896100" y="28575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7048500" y="28575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7200900" y="28575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5400000">
            <a:off x="7353300" y="28575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7505700" y="28575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a:off x="7543800" y="2971800"/>
            <a:ext cx="60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800100" y="28575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a:off x="952500" y="28575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a:off x="1104900" y="28575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1257300" y="28575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1409700" y="28575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a:off x="1447800" y="2971800"/>
            <a:ext cx="60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714500" y="28575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5400000">
            <a:off x="1866900" y="28575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2019300" y="28575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5400000">
            <a:off x="2171700" y="28575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a:off x="2324100" y="28575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a:off x="2476500" y="28575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a:off x="2628900" y="28575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2781300" y="28575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2933700" y="28575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971800" y="2971800"/>
            <a:ext cx="60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3238500" y="28575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3390900" y="28575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5400000">
            <a:off x="3543300" y="28575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5400000">
            <a:off x="3695700" y="28575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5400000">
            <a:off x="3848100" y="28575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4000500" y="28575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a:off x="4152900" y="2857500"/>
            <a:ext cx="381000" cy="0"/>
          </a:xfrm>
          <a:prstGeom prst="line">
            <a:avLst/>
          </a:prstGeom>
        </p:spPr>
        <p:style>
          <a:lnRef idx="1">
            <a:schemeClr val="accent1"/>
          </a:lnRef>
          <a:fillRef idx="0">
            <a:schemeClr val="accent1"/>
          </a:fillRef>
          <a:effectRef idx="0">
            <a:schemeClr val="accent1"/>
          </a:effectRef>
          <a:fontRef idx="minor">
            <a:schemeClr val="tx1"/>
          </a:fontRef>
        </p:style>
      </p:cxnSp>
      <p:sp>
        <p:nvSpPr>
          <p:cNvPr id="51" name="Oval 50"/>
          <p:cNvSpPr/>
          <p:nvPr/>
        </p:nvSpPr>
        <p:spPr>
          <a:xfrm>
            <a:off x="8305800" y="2819400"/>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p:nvPr/>
        </p:nvSpPr>
        <p:spPr>
          <a:xfrm>
            <a:off x="8534400" y="2819400"/>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p:cNvSpPr/>
          <p:nvPr/>
        </p:nvSpPr>
        <p:spPr>
          <a:xfrm>
            <a:off x="8763000" y="2819400"/>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p:cNvSpPr/>
          <p:nvPr/>
        </p:nvSpPr>
        <p:spPr>
          <a:xfrm>
            <a:off x="381000" y="2819400"/>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p:cNvSpPr/>
          <p:nvPr/>
        </p:nvSpPr>
        <p:spPr>
          <a:xfrm>
            <a:off x="609600" y="2819400"/>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p:cNvSpPr/>
          <p:nvPr/>
        </p:nvSpPr>
        <p:spPr>
          <a:xfrm>
            <a:off x="838200" y="2819400"/>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2209800" y="2667000"/>
            <a:ext cx="1524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8" name="Straight Connector 57"/>
          <p:cNvCxnSpPr/>
          <p:nvPr/>
        </p:nvCxnSpPr>
        <p:spPr>
          <a:xfrm rot="5400000">
            <a:off x="7810500" y="28575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7962900" y="28575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Elbow Connector 75"/>
          <p:cNvCxnSpPr>
            <a:stCxn id="57" idx="0"/>
            <a:endCxn id="74" idx="0"/>
          </p:cNvCxnSpPr>
          <p:nvPr/>
        </p:nvCxnSpPr>
        <p:spPr>
          <a:xfrm rot="5400000" flipH="1" flipV="1">
            <a:off x="2971800" y="1981200"/>
            <a:ext cx="1588" cy="1371600"/>
          </a:xfrm>
          <a:prstGeom prst="bentConnector3">
            <a:avLst>
              <a:gd name="adj1" fmla="val 14395466"/>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p:nvPr/>
        </p:nvCxnSpPr>
        <p:spPr>
          <a:xfrm flipH="1">
            <a:off x="2286000" y="2743200"/>
            <a:ext cx="1524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9" name="Straight Arrow Connector 78"/>
          <p:cNvCxnSpPr/>
          <p:nvPr/>
        </p:nvCxnSpPr>
        <p:spPr>
          <a:xfrm flipH="1">
            <a:off x="2438400" y="2819400"/>
            <a:ext cx="1524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0" name="Straight Arrow Connector 79"/>
          <p:cNvCxnSpPr/>
          <p:nvPr/>
        </p:nvCxnSpPr>
        <p:spPr>
          <a:xfrm flipH="1">
            <a:off x="2590800" y="2894012"/>
            <a:ext cx="1524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1" name="Straight Arrow Connector 80"/>
          <p:cNvCxnSpPr/>
          <p:nvPr/>
        </p:nvCxnSpPr>
        <p:spPr>
          <a:xfrm flipH="1">
            <a:off x="2743200" y="2743200"/>
            <a:ext cx="1524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2" name="Straight Arrow Connector 81"/>
          <p:cNvCxnSpPr/>
          <p:nvPr/>
        </p:nvCxnSpPr>
        <p:spPr>
          <a:xfrm flipH="1">
            <a:off x="2895600" y="2819400"/>
            <a:ext cx="1524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3" name="Straight Arrow Connector 82"/>
          <p:cNvCxnSpPr/>
          <p:nvPr/>
        </p:nvCxnSpPr>
        <p:spPr>
          <a:xfrm flipH="1">
            <a:off x="3048000" y="2894012"/>
            <a:ext cx="1524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4" name="Straight Arrow Connector 83"/>
          <p:cNvCxnSpPr/>
          <p:nvPr/>
        </p:nvCxnSpPr>
        <p:spPr>
          <a:xfrm flipH="1">
            <a:off x="3200400" y="2743200"/>
            <a:ext cx="1524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5" name="Straight Arrow Connector 84"/>
          <p:cNvCxnSpPr/>
          <p:nvPr/>
        </p:nvCxnSpPr>
        <p:spPr>
          <a:xfrm flipH="1">
            <a:off x="3352800" y="2819400"/>
            <a:ext cx="1524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6" name="Straight Arrow Connector 85"/>
          <p:cNvCxnSpPr/>
          <p:nvPr/>
        </p:nvCxnSpPr>
        <p:spPr>
          <a:xfrm flipH="1">
            <a:off x="3505200" y="2894012"/>
            <a:ext cx="1524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5" name="Rectangle 94"/>
          <p:cNvSpPr/>
          <p:nvPr/>
        </p:nvSpPr>
        <p:spPr>
          <a:xfrm>
            <a:off x="2057400" y="2667000"/>
            <a:ext cx="152400" cy="3810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Rectangle 95"/>
          <p:cNvSpPr/>
          <p:nvPr/>
        </p:nvSpPr>
        <p:spPr>
          <a:xfrm>
            <a:off x="1905000" y="2667000"/>
            <a:ext cx="152400" cy="3810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ectangle 96"/>
          <p:cNvSpPr/>
          <p:nvPr/>
        </p:nvSpPr>
        <p:spPr>
          <a:xfrm>
            <a:off x="1752600" y="2667000"/>
            <a:ext cx="152400" cy="3810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Rectangle 97"/>
          <p:cNvSpPr/>
          <p:nvPr/>
        </p:nvSpPr>
        <p:spPr>
          <a:xfrm>
            <a:off x="1600200" y="2667000"/>
            <a:ext cx="152400" cy="3810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Rectangle 98"/>
          <p:cNvSpPr/>
          <p:nvPr/>
        </p:nvSpPr>
        <p:spPr>
          <a:xfrm>
            <a:off x="1447800" y="2667000"/>
            <a:ext cx="152400" cy="3810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Rectangle 99"/>
          <p:cNvSpPr/>
          <p:nvPr/>
        </p:nvSpPr>
        <p:spPr>
          <a:xfrm>
            <a:off x="1295400" y="2667000"/>
            <a:ext cx="152400" cy="3810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3733800" y="2667000"/>
            <a:ext cx="152400" cy="3810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3886200" y="2667000"/>
            <a:ext cx="152400" cy="3810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Rectangle 102"/>
          <p:cNvSpPr/>
          <p:nvPr/>
        </p:nvSpPr>
        <p:spPr>
          <a:xfrm>
            <a:off x="4038600" y="2667000"/>
            <a:ext cx="152400" cy="3810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ectangle 103"/>
          <p:cNvSpPr/>
          <p:nvPr/>
        </p:nvSpPr>
        <p:spPr>
          <a:xfrm>
            <a:off x="4191000" y="2667000"/>
            <a:ext cx="152400" cy="3810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343400" y="2667000"/>
            <a:ext cx="152400" cy="3810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4495800" y="2667000"/>
            <a:ext cx="152400" cy="3810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Rectangle 106"/>
          <p:cNvSpPr/>
          <p:nvPr/>
        </p:nvSpPr>
        <p:spPr>
          <a:xfrm>
            <a:off x="4648200" y="2667000"/>
            <a:ext cx="152400" cy="3810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6019800" y="2667000"/>
            <a:ext cx="152400" cy="3810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6172200" y="2667000"/>
            <a:ext cx="152400" cy="3810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Rectangle 112"/>
          <p:cNvSpPr/>
          <p:nvPr/>
        </p:nvSpPr>
        <p:spPr>
          <a:xfrm>
            <a:off x="6324600" y="2667000"/>
            <a:ext cx="152400" cy="3810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6477000" y="2667000"/>
            <a:ext cx="152400" cy="3810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114"/>
          <p:cNvSpPr/>
          <p:nvPr/>
        </p:nvSpPr>
        <p:spPr>
          <a:xfrm>
            <a:off x="6629400" y="2667000"/>
            <a:ext cx="152400" cy="3810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115"/>
          <p:cNvSpPr/>
          <p:nvPr/>
        </p:nvSpPr>
        <p:spPr>
          <a:xfrm>
            <a:off x="6781800" y="2667000"/>
            <a:ext cx="152400" cy="3810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116"/>
          <p:cNvSpPr/>
          <p:nvPr/>
        </p:nvSpPr>
        <p:spPr>
          <a:xfrm>
            <a:off x="6934200" y="2667000"/>
            <a:ext cx="152400" cy="3810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Rectangle 117"/>
          <p:cNvSpPr/>
          <p:nvPr/>
        </p:nvSpPr>
        <p:spPr>
          <a:xfrm>
            <a:off x="381000" y="6096000"/>
            <a:ext cx="6553200" cy="6096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TextBox 118"/>
          <p:cNvSpPr txBox="1"/>
          <p:nvPr/>
        </p:nvSpPr>
        <p:spPr>
          <a:xfrm>
            <a:off x="762000" y="6276201"/>
            <a:ext cx="1828800" cy="276999"/>
          </a:xfrm>
          <a:prstGeom prst="rect">
            <a:avLst/>
          </a:prstGeom>
          <a:noFill/>
        </p:spPr>
        <p:txBody>
          <a:bodyPr wrap="square" rtlCol="0">
            <a:spAutoFit/>
          </a:bodyPr>
          <a:lstStyle/>
          <a:p>
            <a:r>
              <a:rPr lang="en-US" sz="1200" dirty="0" smtClean="0"/>
              <a:t>Slot that needs to go later</a:t>
            </a:r>
          </a:p>
        </p:txBody>
      </p:sp>
      <p:sp>
        <p:nvSpPr>
          <p:cNvPr id="127" name="Rectangle 126"/>
          <p:cNvSpPr/>
          <p:nvPr/>
        </p:nvSpPr>
        <p:spPr>
          <a:xfrm>
            <a:off x="5029200" y="6248400"/>
            <a:ext cx="152400" cy="3810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Rectangle 127"/>
          <p:cNvSpPr/>
          <p:nvPr/>
        </p:nvSpPr>
        <p:spPr>
          <a:xfrm>
            <a:off x="3276600" y="6248400"/>
            <a:ext cx="152400" cy="3810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Rectangle 128"/>
          <p:cNvSpPr/>
          <p:nvPr/>
        </p:nvSpPr>
        <p:spPr>
          <a:xfrm>
            <a:off x="609600" y="6248400"/>
            <a:ext cx="1524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8" name="TextBox 227"/>
          <p:cNvSpPr txBox="1"/>
          <p:nvPr/>
        </p:nvSpPr>
        <p:spPr>
          <a:xfrm>
            <a:off x="3429000" y="6276201"/>
            <a:ext cx="1219200" cy="276999"/>
          </a:xfrm>
          <a:prstGeom prst="rect">
            <a:avLst/>
          </a:prstGeom>
          <a:noFill/>
        </p:spPr>
        <p:txBody>
          <a:bodyPr wrap="square" rtlCol="0">
            <a:spAutoFit/>
          </a:bodyPr>
          <a:lstStyle/>
          <a:p>
            <a:r>
              <a:rPr lang="en-US" sz="1200" dirty="0" smtClean="0"/>
              <a:t>Slots shifting</a:t>
            </a:r>
          </a:p>
        </p:txBody>
      </p:sp>
      <p:sp>
        <p:nvSpPr>
          <p:cNvPr id="229" name="TextBox 228"/>
          <p:cNvSpPr txBox="1"/>
          <p:nvPr/>
        </p:nvSpPr>
        <p:spPr>
          <a:xfrm>
            <a:off x="5181600" y="6276201"/>
            <a:ext cx="1828800" cy="276999"/>
          </a:xfrm>
          <a:prstGeom prst="rect">
            <a:avLst/>
          </a:prstGeom>
          <a:noFill/>
        </p:spPr>
        <p:txBody>
          <a:bodyPr wrap="square" rtlCol="0">
            <a:spAutoFit/>
          </a:bodyPr>
          <a:lstStyle/>
          <a:p>
            <a:r>
              <a:rPr lang="en-US" sz="1200" dirty="0" smtClean="0"/>
              <a:t>Unaffected slots</a:t>
            </a:r>
          </a:p>
        </p:txBody>
      </p:sp>
      <p:cxnSp>
        <p:nvCxnSpPr>
          <p:cNvPr id="353" name="Straight Connector 352"/>
          <p:cNvCxnSpPr/>
          <p:nvPr/>
        </p:nvCxnSpPr>
        <p:spPr>
          <a:xfrm rot="5400000">
            <a:off x="4762500" y="28575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4" name="Straight Connector 353"/>
          <p:cNvCxnSpPr/>
          <p:nvPr/>
        </p:nvCxnSpPr>
        <p:spPr>
          <a:xfrm rot="5400000">
            <a:off x="5067300" y="2857500"/>
            <a:ext cx="381000" cy="0"/>
          </a:xfrm>
          <a:prstGeom prst="line">
            <a:avLst/>
          </a:prstGeom>
        </p:spPr>
        <p:style>
          <a:lnRef idx="1">
            <a:schemeClr val="accent1"/>
          </a:lnRef>
          <a:fillRef idx="0">
            <a:schemeClr val="accent1"/>
          </a:fillRef>
          <a:effectRef idx="0">
            <a:schemeClr val="accent1"/>
          </a:effectRef>
          <a:fontRef idx="minor">
            <a:schemeClr val="tx1"/>
          </a:fontRef>
        </p:style>
      </p:cxnSp>
      <p:sp>
        <p:nvSpPr>
          <p:cNvPr id="355" name="Rectangle 354"/>
          <p:cNvSpPr/>
          <p:nvPr/>
        </p:nvSpPr>
        <p:spPr>
          <a:xfrm>
            <a:off x="3124200" y="4114800"/>
            <a:ext cx="152400" cy="3810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6" name="Rectangle 355"/>
          <p:cNvSpPr/>
          <p:nvPr/>
        </p:nvSpPr>
        <p:spPr>
          <a:xfrm>
            <a:off x="3581400" y="4114800"/>
            <a:ext cx="152400" cy="3810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7" name="Rectangle 356"/>
          <p:cNvSpPr/>
          <p:nvPr/>
        </p:nvSpPr>
        <p:spPr>
          <a:xfrm>
            <a:off x="2362200" y="4114800"/>
            <a:ext cx="152400" cy="3810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8" name="Rectangle 357"/>
          <p:cNvSpPr/>
          <p:nvPr/>
        </p:nvSpPr>
        <p:spPr>
          <a:xfrm>
            <a:off x="2514600" y="4114800"/>
            <a:ext cx="152400" cy="3810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9" name="Rectangle 358"/>
          <p:cNvSpPr/>
          <p:nvPr/>
        </p:nvSpPr>
        <p:spPr>
          <a:xfrm>
            <a:off x="4495800" y="4114800"/>
            <a:ext cx="152400" cy="3810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0" name="Rectangle 359"/>
          <p:cNvSpPr/>
          <p:nvPr/>
        </p:nvSpPr>
        <p:spPr>
          <a:xfrm>
            <a:off x="2819400" y="4114800"/>
            <a:ext cx="152400" cy="3810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1" name="Rectangle 360"/>
          <p:cNvSpPr/>
          <p:nvPr/>
        </p:nvSpPr>
        <p:spPr>
          <a:xfrm>
            <a:off x="2971800" y="4114800"/>
            <a:ext cx="152400" cy="3810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2" name="Rectangle 361"/>
          <p:cNvSpPr/>
          <p:nvPr/>
        </p:nvSpPr>
        <p:spPr>
          <a:xfrm>
            <a:off x="2667000" y="4114800"/>
            <a:ext cx="152400" cy="3810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3" name="Rectangle 362"/>
          <p:cNvSpPr/>
          <p:nvPr/>
        </p:nvSpPr>
        <p:spPr>
          <a:xfrm>
            <a:off x="3276600" y="4114800"/>
            <a:ext cx="152400" cy="3810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4" name="Rectangle 363"/>
          <p:cNvSpPr/>
          <p:nvPr/>
        </p:nvSpPr>
        <p:spPr>
          <a:xfrm>
            <a:off x="3429000" y="4114800"/>
            <a:ext cx="152400" cy="3810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65" name="Straight Connector 364"/>
          <p:cNvCxnSpPr/>
          <p:nvPr/>
        </p:nvCxnSpPr>
        <p:spPr>
          <a:xfrm>
            <a:off x="304800" y="4495800"/>
            <a:ext cx="85344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66" name="Straight Connector 365"/>
          <p:cNvCxnSpPr/>
          <p:nvPr/>
        </p:nvCxnSpPr>
        <p:spPr>
          <a:xfrm rot="5400000">
            <a:off x="4305300" y="43053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7" name="Straight Connector 366"/>
          <p:cNvCxnSpPr/>
          <p:nvPr/>
        </p:nvCxnSpPr>
        <p:spPr>
          <a:xfrm rot="5400000">
            <a:off x="4457700" y="43053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8" name="Straight Connector 367"/>
          <p:cNvCxnSpPr/>
          <p:nvPr/>
        </p:nvCxnSpPr>
        <p:spPr>
          <a:xfrm rot="5400000">
            <a:off x="4495800" y="4419600"/>
            <a:ext cx="60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9" name="Straight Connector 368"/>
          <p:cNvCxnSpPr/>
          <p:nvPr/>
        </p:nvCxnSpPr>
        <p:spPr>
          <a:xfrm rot="5400000">
            <a:off x="2933700" y="43053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0" name="Straight Connector 369"/>
          <p:cNvCxnSpPr/>
          <p:nvPr/>
        </p:nvCxnSpPr>
        <p:spPr>
          <a:xfrm rot="5400000">
            <a:off x="4914900" y="43053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1" name="Straight Connector 370"/>
          <p:cNvCxnSpPr/>
          <p:nvPr/>
        </p:nvCxnSpPr>
        <p:spPr>
          <a:xfrm rot="5400000">
            <a:off x="3238500" y="43053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2" name="Straight Connector 371"/>
          <p:cNvCxnSpPr/>
          <p:nvPr/>
        </p:nvCxnSpPr>
        <p:spPr>
          <a:xfrm rot="5400000">
            <a:off x="5219700" y="43053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3" name="Straight Connector 372"/>
          <p:cNvCxnSpPr/>
          <p:nvPr/>
        </p:nvCxnSpPr>
        <p:spPr>
          <a:xfrm rot="5400000">
            <a:off x="5372100" y="43053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4" name="Straight Connector 373"/>
          <p:cNvCxnSpPr/>
          <p:nvPr/>
        </p:nvCxnSpPr>
        <p:spPr>
          <a:xfrm rot="5400000">
            <a:off x="5524500" y="43053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5" name="Straight Connector 374"/>
          <p:cNvCxnSpPr/>
          <p:nvPr/>
        </p:nvCxnSpPr>
        <p:spPr>
          <a:xfrm rot="5400000">
            <a:off x="5676900" y="43053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6" name="Straight Connector 375"/>
          <p:cNvCxnSpPr/>
          <p:nvPr/>
        </p:nvCxnSpPr>
        <p:spPr>
          <a:xfrm rot="5400000">
            <a:off x="5829300" y="43053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7" name="Straight Connector 376"/>
          <p:cNvCxnSpPr/>
          <p:nvPr/>
        </p:nvCxnSpPr>
        <p:spPr>
          <a:xfrm rot="5400000">
            <a:off x="5981700" y="43053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8" name="Straight Connector 377"/>
          <p:cNvCxnSpPr/>
          <p:nvPr/>
        </p:nvCxnSpPr>
        <p:spPr>
          <a:xfrm rot="5400000">
            <a:off x="6019800" y="4419600"/>
            <a:ext cx="60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9" name="Straight Connector 378"/>
          <p:cNvCxnSpPr/>
          <p:nvPr/>
        </p:nvCxnSpPr>
        <p:spPr>
          <a:xfrm rot="5400000">
            <a:off x="6286500" y="43053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0" name="Straight Connector 379"/>
          <p:cNvCxnSpPr/>
          <p:nvPr/>
        </p:nvCxnSpPr>
        <p:spPr>
          <a:xfrm rot="5400000">
            <a:off x="6438900" y="43053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1" name="Straight Connector 380"/>
          <p:cNvCxnSpPr/>
          <p:nvPr/>
        </p:nvCxnSpPr>
        <p:spPr>
          <a:xfrm rot="5400000">
            <a:off x="6591300" y="43053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2" name="Straight Connector 381"/>
          <p:cNvCxnSpPr/>
          <p:nvPr/>
        </p:nvCxnSpPr>
        <p:spPr>
          <a:xfrm rot="5400000">
            <a:off x="6743700" y="43053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3" name="Straight Connector 382"/>
          <p:cNvCxnSpPr/>
          <p:nvPr/>
        </p:nvCxnSpPr>
        <p:spPr>
          <a:xfrm rot="5400000">
            <a:off x="6896100" y="43053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4" name="Straight Connector 383"/>
          <p:cNvCxnSpPr/>
          <p:nvPr/>
        </p:nvCxnSpPr>
        <p:spPr>
          <a:xfrm rot="5400000">
            <a:off x="7048500" y="43053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5" name="Straight Connector 384"/>
          <p:cNvCxnSpPr/>
          <p:nvPr/>
        </p:nvCxnSpPr>
        <p:spPr>
          <a:xfrm rot="5400000">
            <a:off x="7200900" y="43053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6" name="Straight Connector 385"/>
          <p:cNvCxnSpPr/>
          <p:nvPr/>
        </p:nvCxnSpPr>
        <p:spPr>
          <a:xfrm rot="5400000">
            <a:off x="7353300" y="43053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7" name="Straight Connector 386"/>
          <p:cNvCxnSpPr/>
          <p:nvPr/>
        </p:nvCxnSpPr>
        <p:spPr>
          <a:xfrm rot="5400000">
            <a:off x="7505700" y="43053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8" name="Straight Connector 387"/>
          <p:cNvCxnSpPr/>
          <p:nvPr/>
        </p:nvCxnSpPr>
        <p:spPr>
          <a:xfrm rot="5400000">
            <a:off x="7543800" y="4419600"/>
            <a:ext cx="60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9" name="Straight Connector 388"/>
          <p:cNvCxnSpPr/>
          <p:nvPr/>
        </p:nvCxnSpPr>
        <p:spPr>
          <a:xfrm rot="5400000">
            <a:off x="800100" y="43053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0" name="Straight Connector 389"/>
          <p:cNvCxnSpPr/>
          <p:nvPr/>
        </p:nvCxnSpPr>
        <p:spPr>
          <a:xfrm rot="5400000">
            <a:off x="952500" y="43053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1" name="Straight Connector 390"/>
          <p:cNvCxnSpPr/>
          <p:nvPr/>
        </p:nvCxnSpPr>
        <p:spPr>
          <a:xfrm rot="5400000">
            <a:off x="1104900" y="43053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2" name="Straight Connector 391"/>
          <p:cNvCxnSpPr/>
          <p:nvPr/>
        </p:nvCxnSpPr>
        <p:spPr>
          <a:xfrm rot="5400000">
            <a:off x="1257300" y="43053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3" name="Straight Connector 392"/>
          <p:cNvCxnSpPr/>
          <p:nvPr/>
        </p:nvCxnSpPr>
        <p:spPr>
          <a:xfrm rot="5400000">
            <a:off x="1409700" y="43053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4" name="Straight Connector 393"/>
          <p:cNvCxnSpPr/>
          <p:nvPr/>
        </p:nvCxnSpPr>
        <p:spPr>
          <a:xfrm rot="5400000">
            <a:off x="1447800" y="4419600"/>
            <a:ext cx="60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5" name="Straight Connector 394"/>
          <p:cNvCxnSpPr/>
          <p:nvPr/>
        </p:nvCxnSpPr>
        <p:spPr>
          <a:xfrm rot="5400000">
            <a:off x="1714500" y="43053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6" name="Straight Connector 395"/>
          <p:cNvCxnSpPr/>
          <p:nvPr/>
        </p:nvCxnSpPr>
        <p:spPr>
          <a:xfrm rot="5400000">
            <a:off x="1866900" y="43053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7" name="Straight Connector 396"/>
          <p:cNvCxnSpPr/>
          <p:nvPr/>
        </p:nvCxnSpPr>
        <p:spPr>
          <a:xfrm rot="5400000">
            <a:off x="2019300" y="43053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8" name="Straight Connector 397"/>
          <p:cNvCxnSpPr/>
          <p:nvPr/>
        </p:nvCxnSpPr>
        <p:spPr>
          <a:xfrm rot="5400000">
            <a:off x="2171700" y="43053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9" name="Straight Connector 398"/>
          <p:cNvCxnSpPr/>
          <p:nvPr/>
        </p:nvCxnSpPr>
        <p:spPr>
          <a:xfrm rot="5400000">
            <a:off x="2324100" y="43053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0" name="Straight Connector 399"/>
          <p:cNvCxnSpPr/>
          <p:nvPr/>
        </p:nvCxnSpPr>
        <p:spPr>
          <a:xfrm rot="5400000">
            <a:off x="2476500" y="43053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1" name="Straight Connector 400"/>
          <p:cNvCxnSpPr/>
          <p:nvPr/>
        </p:nvCxnSpPr>
        <p:spPr>
          <a:xfrm rot="5400000">
            <a:off x="2628900" y="43053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2" name="Straight Connector 401"/>
          <p:cNvCxnSpPr/>
          <p:nvPr/>
        </p:nvCxnSpPr>
        <p:spPr>
          <a:xfrm rot="5400000">
            <a:off x="2781300" y="43053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3" name="Straight Connector 402"/>
          <p:cNvCxnSpPr/>
          <p:nvPr/>
        </p:nvCxnSpPr>
        <p:spPr>
          <a:xfrm rot="5400000">
            <a:off x="2933700" y="43053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4" name="Straight Connector 403"/>
          <p:cNvCxnSpPr/>
          <p:nvPr/>
        </p:nvCxnSpPr>
        <p:spPr>
          <a:xfrm rot="5400000">
            <a:off x="2971800" y="4419600"/>
            <a:ext cx="60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5" name="Straight Connector 404"/>
          <p:cNvCxnSpPr/>
          <p:nvPr/>
        </p:nvCxnSpPr>
        <p:spPr>
          <a:xfrm rot="5400000">
            <a:off x="3238500" y="43053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6" name="Straight Connector 405"/>
          <p:cNvCxnSpPr/>
          <p:nvPr/>
        </p:nvCxnSpPr>
        <p:spPr>
          <a:xfrm rot="5400000">
            <a:off x="3390900" y="43053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7" name="Straight Connector 406"/>
          <p:cNvCxnSpPr/>
          <p:nvPr/>
        </p:nvCxnSpPr>
        <p:spPr>
          <a:xfrm rot="5400000">
            <a:off x="3543300" y="43053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8" name="Straight Connector 407"/>
          <p:cNvCxnSpPr/>
          <p:nvPr/>
        </p:nvCxnSpPr>
        <p:spPr>
          <a:xfrm rot="5400000">
            <a:off x="3695700" y="43053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9" name="Straight Connector 408"/>
          <p:cNvCxnSpPr/>
          <p:nvPr/>
        </p:nvCxnSpPr>
        <p:spPr>
          <a:xfrm rot="5400000">
            <a:off x="3848100" y="43053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10" name="Straight Connector 409"/>
          <p:cNvCxnSpPr/>
          <p:nvPr/>
        </p:nvCxnSpPr>
        <p:spPr>
          <a:xfrm rot="16200000" flipH="1">
            <a:off x="4000500" y="43053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11" name="Straight Connector 410"/>
          <p:cNvCxnSpPr/>
          <p:nvPr/>
        </p:nvCxnSpPr>
        <p:spPr>
          <a:xfrm rot="5400000">
            <a:off x="4152900" y="4305300"/>
            <a:ext cx="381000" cy="0"/>
          </a:xfrm>
          <a:prstGeom prst="line">
            <a:avLst/>
          </a:prstGeom>
        </p:spPr>
        <p:style>
          <a:lnRef idx="1">
            <a:schemeClr val="accent1"/>
          </a:lnRef>
          <a:fillRef idx="0">
            <a:schemeClr val="accent1"/>
          </a:fillRef>
          <a:effectRef idx="0">
            <a:schemeClr val="accent1"/>
          </a:effectRef>
          <a:fontRef idx="minor">
            <a:schemeClr val="tx1"/>
          </a:fontRef>
        </p:style>
      </p:cxnSp>
      <p:sp>
        <p:nvSpPr>
          <p:cNvPr id="412" name="Oval 411"/>
          <p:cNvSpPr/>
          <p:nvPr/>
        </p:nvSpPr>
        <p:spPr>
          <a:xfrm>
            <a:off x="8305800" y="4267200"/>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3" name="Oval 412"/>
          <p:cNvSpPr/>
          <p:nvPr/>
        </p:nvSpPr>
        <p:spPr>
          <a:xfrm>
            <a:off x="8534400" y="4267200"/>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4" name="Oval 413"/>
          <p:cNvSpPr/>
          <p:nvPr/>
        </p:nvSpPr>
        <p:spPr>
          <a:xfrm>
            <a:off x="8763000" y="4267200"/>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5" name="Oval 414"/>
          <p:cNvSpPr/>
          <p:nvPr/>
        </p:nvSpPr>
        <p:spPr>
          <a:xfrm>
            <a:off x="381000" y="4267200"/>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6" name="Oval 415"/>
          <p:cNvSpPr/>
          <p:nvPr/>
        </p:nvSpPr>
        <p:spPr>
          <a:xfrm>
            <a:off x="609600" y="4267200"/>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7" name="Oval 416"/>
          <p:cNvSpPr/>
          <p:nvPr/>
        </p:nvSpPr>
        <p:spPr>
          <a:xfrm>
            <a:off x="838200" y="4267200"/>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8" name="Rectangle 417"/>
          <p:cNvSpPr/>
          <p:nvPr/>
        </p:nvSpPr>
        <p:spPr>
          <a:xfrm>
            <a:off x="2209800" y="4114800"/>
            <a:ext cx="1524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19" name="Straight Connector 418"/>
          <p:cNvCxnSpPr/>
          <p:nvPr/>
        </p:nvCxnSpPr>
        <p:spPr>
          <a:xfrm rot="5400000">
            <a:off x="7810500" y="43053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0" name="Straight Connector 419"/>
          <p:cNvCxnSpPr/>
          <p:nvPr/>
        </p:nvCxnSpPr>
        <p:spPr>
          <a:xfrm rot="5400000">
            <a:off x="7962900" y="43053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1" name="Elbow Connector 420"/>
          <p:cNvCxnSpPr>
            <a:stCxn id="418" idx="0"/>
            <a:endCxn id="453" idx="0"/>
          </p:cNvCxnSpPr>
          <p:nvPr/>
        </p:nvCxnSpPr>
        <p:spPr>
          <a:xfrm rot="5400000" flipH="1" flipV="1">
            <a:off x="3810000" y="2590800"/>
            <a:ext cx="1588" cy="3048000"/>
          </a:xfrm>
          <a:prstGeom prst="bentConnector3">
            <a:avLst>
              <a:gd name="adj1" fmla="val 14395466"/>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22" name="Straight Arrow Connector 421"/>
          <p:cNvCxnSpPr/>
          <p:nvPr/>
        </p:nvCxnSpPr>
        <p:spPr>
          <a:xfrm flipH="1">
            <a:off x="2286000" y="4191000"/>
            <a:ext cx="1524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23" name="Straight Arrow Connector 422"/>
          <p:cNvCxnSpPr/>
          <p:nvPr/>
        </p:nvCxnSpPr>
        <p:spPr>
          <a:xfrm flipH="1">
            <a:off x="2438400" y="4267200"/>
            <a:ext cx="1524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24" name="Straight Arrow Connector 423"/>
          <p:cNvCxnSpPr/>
          <p:nvPr/>
        </p:nvCxnSpPr>
        <p:spPr>
          <a:xfrm flipH="1">
            <a:off x="2590800" y="4341812"/>
            <a:ext cx="1524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25" name="Straight Arrow Connector 424"/>
          <p:cNvCxnSpPr/>
          <p:nvPr/>
        </p:nvCxnSpPr>
        <p:spPr>
          <a:xfrm flipH="1">
            <a:off x="2743200" y="4191000"/>
            <a:ext cx="1524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26" name="Straight Arrow Connector 425"/>
          <p:cNvCxnSpPr/>
          <p:nvPr/>
        </p:nvCxnSpPr>
        <p:spPr>
          <a:xfrm flipH="1">
            <a:off x="2895600" y="4267200"/>
            <a:ext cx="1524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27" name="Straight Arrow Connector 426"/>
          <p:cNvCxnSpPr/>
          <p:nvPr/>
        </p:nvCxnSpPr>
        <p:spPr>
          <a:xfrm flipH="1">
            <a:off x="3048000" y="4341812"/>
            <a:ext cx="1524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28" name="Straight Arrow Connector 427"/>
          <p:cNvCxnSpPr/>
          <p:nvPr/>
        </p:nvCxnSpPr>
        <p:spPr>
          <a:xfrm flipH="1">
            <a:off x="3200400" y="4191000"/>
            <a:ext cx="1524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29" name="Straight Arrow Connector 428"/>
          <p:cNvCxnSpPr/>
          <p:nvPr/>
        </p:nvCxnSpPr>
        <p:spPr>
          <a:xfrm flipH="1">
            <a:off x="3352800" y="4267200"/>
            <a:ext cx="1524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30" name="Straight Arrow Connector 429"/>
          <p:cNvCxnSpPr/>
          <p:nvPr/>
        </p:nvCxnSpPr>
        <p:spPr>
          <a:xfrm flipH="1">
            <a:off x="3505200" y="4341812"/>
            <a:ext cx="1524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31" name="Rectangle 430"/>
          <p:cNvSpPr/>
          <p:nvPr/>
        </p:nvSpPr>
        <p:spPr>
          <a:xfrm>
            <a:off x="2057400" y="4114800"/>
            <a:ext cx="152400" cy="3810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2" name="Rectangle 431"/>
          <p:cNvSpPr/>
          <p:nvPr/>
        </p:nvSpPr>
        <p:spPr>
          <a:xfrm>
            <a:off x="1905000" y="4114800"/>
            <a:ext cx="152400" cy="3810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3" name="Rectangle 432"/>
          <p:cNvSpPr/>
          <p:nvPr/>
        </p:nvSpPr>
        <p:spPr>
          <a:xfrm>
            <a:off x="1752600" y="4114800"/>
            <a:ext cx="152400" cy="3810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4" name="Rectangle 433"/>
          <p:cNvSpPr/>
          <p:nvPr/>
        </p:nvSpPr>
        <p:spPr>
          <a:xfrm>
            <a:off x="1600200" y="4114800"/>
            <a:ext cx="152400" cy="3810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5" name="Rectangle 434"/>
          <p:cNvSpPr/>
          <p:nvPr/>
        </p:nvSpPr>
        <p:spPr>
          <a:xfrm>
            <a:off x="1447800" y="4114800"/>
            <a:ext cx="152400" cy="3810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6" name="Rectangle 435"/>
          <p:cNvSpPr/>
          <p:nvPr/>
        </p:nvSpPr>
        <p:spPr>
          <a:xfrm>
            <a:off x="1295400" y="4114800"/>
            <a:ext cx="152400" cy="3810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7" name="Rectangle 436"/>
          <p:cNvSpPr/>
          <p:nvPr/>
        </p:nvSpPr>
        <p:spPr>
          <a:xfrm>
            <a:off x="3733800" y="4114800"/>
            <a:ext cx="152400" cy="3810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8" name="Rectangle 437"/>
          <p:cNvSpPr/>
          <p:nvPr/>
        </p:nvSpPr>
        <p:spPr>
          <a:xfrm>
            <a:off x="3886200" y="4114800"/>
            <a:ext cx="152400" cy="3810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9" name="Rectangle 438"/>
          <p:cNvSpPr/>
          <p:nvPr/>
        </p:nvSpPr>
        <p:spPr>
          <a:xfrm>
            <a:off x="4038600" y="4114800"/>
            <a:ext cx="152400" cy="3810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0" name="Rectangle 439"/>
          <p:cNvSpPr/>
          <p:nvPr/>
        </p:nvSpPr>
        <p:spPr>
          <a:xfrm>
            <a:off x="4191000" y="4114800"/>
            <a:ext cx="152400" cy="3810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1" name="Rectangle 440"/>
          <p:cNvSpPr/>
          <p:nvPr/>
        </p:nvSpPr>
        <p:spPr>
          <a:xfrm>
            <a:off x="4343400" y="4114800"/>
            <a:ext cx="152400" cy="3810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2" name="Rectangle 441"/>
          <p:cNvSpPr/>
          <p:nvPr/>
        </p:nvSpPr>
        <p:spPr>
          <a:xfrm>
            <a:off x="4495800" y="4114800"/>
            <a:ext cx="152400" cy="3810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3" name="Rectangle 442"/>
          <p:cNvSpPr/>
          <p:nvPr/>
        </p:nvSpPr>
        <p:spPr>
          <a:xfrm>
            <a:off x="4648200" y="4114800"/>
            <a:ext cx="152400" cy="3810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4" name="Rectangle 443"/>
          <p:cNvSpPr/>
          <p:nvPr/>
        </p:nvSpPr>
        <p:spPr>
          <a:xfrm>
            <a:off x="6019800" y="4114800"/>
            <a:ext cx="152400" cy="3810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5" name="Rectangle 444"/>
          <p:cNvSpPr/>
          <p:nvPr/>
        </p:nvSpPr>
        <p:spPr>
          <a:xfrm>
            <a:off x="6172200" y="4114800"/>
            <a:ext cx="152400" cy="3810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6" name="Rectangle 445"/>
          <p:cNvSpPr/>
          <p:nvPr/>
        </p:nvSpPr>
        <p:spPr>
          <a:xfrm>
            <a:off x="6324600" y="4114800"/>
            <a:ext cx="152400" cy="3810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7" name="Rectangle 446"/>
          <p:cNvSpPr/>
          <p:nvPr/>
        </p:nvSpPr>
        <p:spPr>
          <a:xfrm>
            <a:off x="6477000" y="4114800"/>
            <a:ext cx="152400" cy="3810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8" name="Rectangle 447"/>
          <p:cNvSpPr/>
          <p:nvPr/>
        </p:nvSpPr>
        <p:spPr>
          <a:xfrm>
            <a:off x="6629400" y="4114800"/>
            <a:ext cx="152400" cy="3810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9" name="Rectangle 448"/>
          <p:cNvSpPr/>
          <p:nvPr/>
        </p:nvSpPr>
        <p:spPr>
          <a:xfrm>
            <a:off x="6781800" y="4114800"/>
            <a:ext cx="152400" cy="3810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0" name="Rectangle 449"/>
          <p:cNvSpPr/>
          <p:nvPr/>
        </p:nvSpPr>
        <p:spPr>
          <a:xfrm>
            <a:off x="6934200" y="4114800"/>
            <a:ext cx="152400" cy="3810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51" name="Straight Connector 450"/>
          <p:cNvCxnSpPr/>
          <p:nvPr/>
        </p:nvCxnSpPr>
        <p:spPr>
          <a:xfrm rot="5400000">
            <a:off x="4762500" y="43053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2" name="Straight Connector 451"/>
          <p:cNvCxnSpPr/>
          <p:nvPr/>
        </p:nvCxnSpPr>
        <p:spPr>
          <a:xfrm rot="5400000">
            <a:off x="5067300" y="4305300"/>
            <a:ext cx="381000" cy="0"/>
          </a:xfrm>
          <a:prstGeom prst="line">
            <a:avLst/>
          </a:prstGeom>
        </p:spPr>
        <p:style>
          <a:lnRef idx="1">
            <a:schemeClr val="accent1"/>
          </a:lnRef>
          <a:fillRef idx="0">
            <a:schemeClr val="accent1"/>
          </a:fillRef>
          <a:effectRef idx="0">
            <a:schemeClr val="accent1"/>
          </a:effectRef>
          <a:fontRef idx="minor">
            <a:schemeClr val="tx1"/>
          </a:fontRef>
        </p:style>
      </p:cxnSp>
      <p:sp>
        <p:nvSpPr>
          <p:cNvPr id="453" name="Rectangle 452"/>
          <p:cNvSpPr/>
          <p:nvPr/>
        </p:nvSpPr>
        <p:spPr>
          <a:xfrm>
            <a:off x="5257800" y="4114800"/>
            <a:ext cx="1524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55" name="Straight Arrow Connector 454"/>
          <p:cNvCxnSpPr/>
          <p:nvPr/>
        </p:nvCxnSpPr>
        <p:spPr>
          <a:xfrm flipH="1">
            <a:off x="3657600" y="4191000"/>
            <a:ext cx="1524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56" name="Straight Arrow Connector 455"/>
          <p:cNvCxnSpPr/>
          <p:nvPr/>
        </p:nvCxnSpPr>
        <p:spPr>
          <a:xfrm flipH="1">
            <a:off x="3810000" y="4267200"/>
            <a:ext cx="1524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57" name="Straight Arrow Connector 456"/>
          <p:cNvCxnSpPr/>
          <p:nvPr/>
        </p:nvCxnSpPr>
        <p:spPr>
          <a:xfrm flipH="1">
            <a:off x="3962400" y="4341812"/>
            <a:ext cx="1524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58" name="Straight Arrow Connector 457"/>
          <p:cNvCxnSpPr/>
          <p:nvPr/>
        </p:nvCxnSpPr>
        <p:spPr>
          <a:xfrm flipH="1">
            <a:off x="4114800" y="4191000"/>
            <a:ext cx="1524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59" name="Straight Arrow Connector 458"/>
          <p:cNvCxnSpPr/>
          <p:nvPr/>
        </p:nvCxnSpPr>
        <p:spPr>
          <a:xfrm flipH="1">
            <a:off x="4267200" y="4267200"/>
            <a:ext cx="1524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60" name="Straight Arrow Connector 459"/>
          <p:cNvCxnSpPr/>
          <p:nvPr/>
        </p:nvCxnSpPr>
        <p:spPr>
          <a:xfrm flipH="1">
            <a:off x="4419600" y="4341812"/>
            <a:ext cx="1524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64" name="Straight Arrow Connector 463"/>
          <p:cNvCxnSpPr/>
          <p:nvPr/>
        </p:nvCxnSpPr>
        <p:spPr>
          <a:xfrm flipH="1">
            <a:off x="4572000" y="4191000"/>
            <a:ext cx="1524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67" name="Rectangle 466"/>
          <p:cNvSpPr/>
          <p:nvPr/>
        </p:nvSpPr>
        <p:spPr>
          <a:xfrm>
            <a:off x="3124200" y="5410200"/>
            <a:ext cx="152400" cy="3810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8" name="Rectangle 467"/>
          <p:cNvSpPr/>
          <p:nvPr/>
        </p:nvSpPr>
        <p:spPr>
          <a:xfrm>
            <a:off x="3581400" y="5410200"/>
            <a:ext cx="152400" cy="3810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9" name="Rectangle 468"/>
          <p:cNvSpPr/>
          <p:nvPr/>
        </p:nvSpPr>
        <p:spPr>
          <a:xfrm>
            <a:off x="2362200" y="5410200"/>
            <a:ext cx="152400" cy="3810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0" name="Rectangle 469"/>
          <p:cNvSpPr/>
          <p:nvPr/>
        </p:nvSpPr>
        <p:spPr>
          <a:xfrm>
            <a:off x="2514600" y="5410200"/>
            <a:ext cx="152400" cy="3810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1" name="Rectangle 470"/>
          <p:cNvSpPr/>
          <p:nvPr/>
        </p:nvSpPr>
        <p:spPr>
          <a:xfrm>
            <a:off x="4495800" y="5410200"/>
            <a:ext cx="152400" cy="3810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2" name="Rectangle 471"/>
          <p:cNvSpPr/>
          <p:nvPr/>
        </p:nvSpPr>
        <p:spPr>
          <a:xfrm>
            <a:off x="2819400" y="5410200"/>
            <a:ext cx="152400" cy="3810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3" name="Rectangle 472"/>
          <p:cNvSpPr/>
          <p:nvPr/>
        </p:nvSpPr>
        <p:spPr>
          <a:xfrm>
            <a:off x="2971800" y="5410200"/>
            <a:ext cx="152400" cy="3810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4" name="Rectangle 473"/>
          <p:cNvSpPr/>
          <p:nvPr/>
        </p:nvSpPr>
        <p:spPr>
          <a:xfrm>
            <a:off x="2667000" y="5410200"/>
            <a:ext cx="152400" cy="3810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5" name="Rectangle 474"/>
          <p:cNvSpPr/>
          <p:nvPr/>
        </p:nvSpPr>
        <p:spPr>
          <a:xfrm>
            <a:off x="3276600" y="5410200"/>
            <a:ext cx="152400" cy="3810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6" name="Rectangle 475"/>
          <p:cNvSpPr/>
          <p:nvPr/>
        </p:nvSpPr>
        <p:spPr>
          <a:xfrm>
            <a:off x="3429000" y="5410200"/>
            <a:ext cx="152400" cy="3810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77" name="Straight Connector 476"/>
          <p:cNvCxnSpPr/>
          <p:nvPr/>
        </p:nvCxnSpPr>
        <p:spPr>
          <a:xfrm>
            <a:off x="304800" y="5791200"/>
            <a:ext cx="85344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78" name="Straight Connector 477"/>
          <p:cNvCxnSpPr/>
          <p:nvPr/>
        </p:nvCxnSpPr>
        <p:spPr>
          <a:xfrm rot="5400000">
            <a:off x="4305300" y="56007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79" name="Straight Connector 478"/>
          <p:cNvCxnSpPr/>
          <p:nvPr/>
        </p:nvCxnSpPr>
        <p:spPr>
          <a:xfrm rot="5400000">
            <a:off x="4457700" y="56007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0" name="Straight Connector 479"/>
          <p:cNvCxnSpPr/>
          <p:nvPr/>
        </p:nvCxnSpPr>
        <p:spPr>
          <a:xfrm rot="5400000">
            <a:off x="4495800" y="5715000"/>
            <a:ext cx="60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1" name="Straight Connector 480"/>
          <p:cNvCxnSpPr/>
          <p:nvPr/>
        </p:nvCxnSpPr>
        <p:spPr>
          <a:xfrm rot="5400000">
            <a:off x="2933700" y="56007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2" name="Straight Connector 481"/>
          <p:cNvCxnSpPr/>
          <p:nvPr/>
        </p:nvCxnSpPr>
        <p:spPr>
          <a:xfrm rot="5400000">
            <a:off x="4914900" y="56007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3" name="Straight Connector 482"/>
          <p:cNvCxnSpPr/>
          <p:nvPr/>
        </p:nvCxnSpPr>
        <p:spPr>
          <a:xfrm rot="5400000">
            <a:off x="3238500" y="56007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4" name="Straight Connector 483"/>
          <p:cNvCxnSpPr/>
          <p:nvPr/>
        </p:nvCxnSpPr>
        <p:spPr>
          <a:xfrm rot="5400000">
            <a:off x="5219700" y="56007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5" name="Straight Connector 484"/>
          <p:cNvCxnSpPr/>
          <p:nvPr/>
        </p:nvCxnSpPr>
        <p:spPr>
          <a:xfrm rot="5400000">
            <a:off x="5372100" y="56007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6" name="Straight Connector 485"/>
          <p:cNvCxnSpPr/>
          <p:nvPr/>
        </p:nvCxnSpPr>
        <p:spPr>
          <a:xfrm rot="5400000">
            <a:off x="5524500" y="56007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7" name="Straight Connector 486"/>
          <p:cNvCxnSpPr/>
          <p:nvPr/>
        </p:nvCxnSpPr>
        <p:spPr>
          <a:xfrm rot="5400000">
            <a:off x="5676900" y="56007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8" name="Straight Connector 487"/>
          <p:cNvCxnSpPr/>
          <p:nvPr/>
        </p:nvCxnSpPr>
        <p:spPr>
          <a:xfrm rot="5400000">
            <a:off x="5829300" y="56007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9" name="Straight Connector 488"/>
          <p:cNvCxnSpPr/>
          <p:nvPr/>
        </p:nvCxnSpPr>
        <p:spPr>
          <a:xfrm rot="5400000">
            <a:off x="5981700" y="56007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0" name="Straight Connector 489"/>
          <p:cNvCxnSpPr/>
          <p:nvPr/>
        </p:nvCxnSpPr>
        <p:spPr>
          <a:xfrm rot="5400000">
            <a:off x="6019800" y="5715000"/>
            <a:ext cx="60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1" name="Straight Connector 490"/>
          <p:cNvCxnSpPr/>
          <p:nvPr/>
        </p:nvCxnSpPr>
        <p:spPr>
          <a:xfrm rot="5400000">
            <a:off x="6286500" y="56007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2" name="Straight Connector 491"/>
          <p:cNvCxnSpPr/>
          <p:nvPr/>
        </p:nvCxnSpPr>
        <p:spPr>
          <a:xfrm rot="5400000">
            <a:off x="6438900" y="56007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3" name="Straight Connector 492"/>
          <p:cNvCxnSpPr/>
          <p:nvPr/>
        </p:nvCxnSpPr>
        <p:spPr>
          <a:xfrm rot="5400000">
            <a:off x="6591300" y="56007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4" name="Straight Connector 493"/>
          <p:cNvCxnSpPr/>
          <p:nvPr/>
        </p:nvCxnSpPr>
        <p:spPr>
          <a:xfrm rot="5400000">
            <a:off x="6743700" y="56007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5" name="Straight Connector 494"/>
          <p:cNvCxnSpPr/>
          <p:nvPr/>
        </p:nvCxnSpPr>
        <p:spPr>
          <a:xfrm rot="5400000">
            <a:off x="6896100" y="56007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6" name="Straight Connector 495"/>
          <p:cNvCxnSpPr/>
          <p:nvPr/>
        </p:nvCxnSpPr>
        <p:spPr>
          <a:xfrm rot="5400000">
            <a:off x="7048500" y="56007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7" name="Straight Connector 496"/>
          <p:cNvCxnSpPr/>
          <p:nvPr/>
        </p:nvCxnSpPr>
        <p:spPr>
          <a:xfrm rot="5400000">
            <a:off x="7200900" y="56007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8" name="Straight Connector 497"/>
          <p:cNvCxnSpPr/>
          <p:nvPr/>
        </p:nvCxnSpPr>
        <p:spPr>
          <a:xfrm rot="5400000">
            <a:off x="7353300" y="56007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9" name="Straight Connector 498"/>
          <p:cNvCxnSpPr/>
          <p:nvPr/>
        </p:nvCxnSpPr>
        <p:spPr>
          <a:xfrm rot="5400000">
            <a:off x="7505700" y="56007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0" name="Straight Connector 499"/>
          <p:cNvCxnSpPr/>
          <p:nvPr/>
        </p:nvCxnSpPr>
        <p:spPr>
          <a:xfrm rot="5400000">
            <a:off x="7543800" y="5715000"/>
            <a:ext cx="60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1" name="Straight Connector 500"/>
          <p:cNvCxnSpPr/>
          <p:nvPr/>
        </p:nvCxnSpPr>
        <p:spPr>
          <a:xfrm rot="5400000">
            <a:off x="800100" y="56007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2" name="Straight Connector 501"/>
          <p:cNvCxnSpPr/>
          <p:nvPr/>
        </p:nvCxnSpPr>
        <p:spPr>
          <a:xfrm rot="5400000">
            <a:off x="952500" y="56007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3" name="Straight Connector 502"/>
          <p:cNvCxnSpPr/>
          <p:nvPr/>
        </p:nvCxnSpPr>
        <p:spPr>
          <a:xfrm rot="5400000">
            <a:off x="1104900" y="56007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4" name="Straight Connector 503"/>
          <p:cNvCxnSpPr/>
          <p:nvPr/>
        </p:nvCxnSpPr>
        <p:spPr>
          <a:xfrm rot="5400000">
            <a:off x="1257300" y="56007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5" name="Straight Connector 504"/>
          <p:cNvCxnSpPr/>
          <p:nvPr/>
        </p:nvCxnSpPr>
        <p:spPr>
          <a:xfrm rot="5400000">
            <a:off x="1409700" y="56007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6" name="Straight Connector 505"/>
          <p:cNvCxnSpPr/>
          <p:nvPr/>
        </p:nvCxnSpPr>
        <p:spPr>
          <a:xfrm rot="5400000">
            <a:off x="1447800" y="5715000"/>
            <a:ext cx="60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7" name="Straight Connector 506"/>
          <p:cNvCxnSpPr/>
          <p:nvPr/>
        </p:nvCxnSpPr>
        <p:spPr>
          <a:xfrm rot="5400000">
            <a:off x="1714500" y="56007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8" name="Straight Connector 507"/>
          <p:cNvCxnSpPr/>
          <p:nvPr/>
        </p:nvCxnSpPr>
        <p:spPr>
          <a:xfrm rot="5400000">
            <a:off x="1866900" y="56007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9" name="Straight Connector 508"/>
          <p:cNvCxnSpPr/>
          <p:nvPr/>
        </p:nvCxnSpPr>
        <p:spPr>
          <a:xfrm rot="5400000">
            <a:off x="2019300" y="56007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10" name="Straight Connector 509"/>
          <p:cNvCxnSpPr/>
          <p:nvPr/>
        </p:nvCxnSpPr>
        <p:spPr>
          <a:xfrm rot="5400000">
            <a:off x="2171700" y="56007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11" name="Straight Connector 510"/>
          <p:cNvCxnSpPr/>
          <p:nvPr/>
        </p:nvCxnSpPr>
        <p:spPr>
          <a:xfrm rot="5400000">
            <a:off x="2324100" y="56007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12" name="Straight Connector 511"/>
          <p:cNvCxnSpPr/>
          <p:nvPr/>
        </p:nvCxnSpPr>
        <p:spPr>
          <a:xfrm rot="5400000">
            <a:off x="2476500" y="56007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13" name="Straight Connector 512"/>
          <p:cNvCxnSpPr/>
          <p:nvPr/>
        </p:nvCxnSpPr>
        <p:spPr>
          <a:xfrm rot="5400000">
            <a:off x="2628900" y="56007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14" name="Straight Connector 513"/>
          <p:cNvCxnSpPr/>
          <p:nvPr/>
        </p:nvCxnSpPr>
        <p:spPr>
          <a:xfrm rot="5400000">
            <a:off x="2781300" y="56007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15" name="Straight Connector 514"/>
          <p:cNvCxnSpPr/>
          <p:nvPr/>
        </p:nvCxnSpPr>
        <p:spPr>
          <a:xfrm rot="5400000">
            <a:off x="2933700" y="56007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16" name="Straight Connector 515"/>
          <p:cNvCxnSpPr/>
          <p:nvPr/>
        </p:nvCxnSpPr>
        <p:spPr>
          <a:xfrm rot="5400000">
            <a:off x="2971800" y="5715000"/>
            <a:ext cx="60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17" name="Straight Connector 516"/>
          <p:cNvCxnSpPr/>
          <p:nvPr/>
        </p:nvCxnSpPr>
        <p:spPr>
          <a:xfrm rot="5400000">
            <a:off x="3238500" y="56007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18" name="Straight Connector 517"/>
          <p:cNvCxnSpPr/>
          <p:nvPr/>
        </p:nvCxnSpPr>
        <p:spPr>
          <a:xfrm rot="5400000">
            <a:off x="3390900" y="56007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19" name="Straight Connector 518"/>
          <p:cNvCxnSpPr/>
          <p:nvPr/>
        </p:nvCxnSpPr>
        <p:spPr>
          <a:xfrm rot="5400000">
            <a:off x="3543300" y="56007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0" name="Straight Connector 519"/>
          <p:cNvCxnSpPr/>
          <p:nvPr/>
        </p:nvCxnSpPr>
        <p:spPr>
          <a:xfrm rot="5400000">
            <a:off x="3695700" y="56007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1" name="Straight Connector 520"/>
          <p:cNvCxnSpPr/>
          <p:nvPr/>
        </p:nvCxnSpPr>
        <p:spPr>
          <a:xfrm rot="5400000">
            <a:off x="3848100" y="56007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2" name="Straight Connector 521"/>
          <p:cNvCxnSpPr/>
          <p:nvPr/>
        </p:nvCxnSpPr>
        <p:spPr>
          <a:xfrm rot="16200000" flipH="1">
            <a:off x="4000500" y="56007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3" name="Straight Connector 522"/>
          <p:cNvCxnSpPr/>
          <p:nvPr/>
        </p:nvCxnSpPr>
        <p:spPr>
          <a:xfrm rot="5400000">
            <a:off x="4152900" y="5600700"/>
            <a:ext cx="381000" cy="0"/>
          </a:xfrm>
          <a:prstGeom prst="line">
            <a:avLst/>
          </a:prstGeom>
        </p:spPr>
        <p:style>
          <a:lnRef idx="1">
            <a:schemeClr val="accent1"/>
          </a:lnRef>
          <a:fillRef idx="0">
            <a:schemeClr val="accent1"/>
          </a:fillRef>
          <a:effectRef idx="0">
            <a:schemeClr val="accent1"/>
          </a:effectRef>
          <a:fontRef idx="minor">
            <a:schemeClr val="tx1"/>
          </a:fontRef>
        </p:style>
      </p:cxnSp>
      <p:sp>
        <p:nvSpPr>
          <p:cNvPr id="524" name="Oval 523"/>
          <p:cNvSpPr/>
          <p:nvPr/>
        </p:nvSpPr>
        <p:spPr>
          <a:xfrm>
            <a:off x="8305800" y="5562600"/>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5" name="Oval 524"/>
          <p:cNvSpPr/>
          <p:nvPr/>
        </p:nvSpPr>
        <p:spPr>
          <a:xfrm>
            <a:off x="8534400" y="5562600"/>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6" name="Oval 525"/>
          <p:cNvSpPr/>
          <p:nvPr/>
        </p:nvSpPr>
        <p:spPr>
          <a:xfrm>
            <a:off x="8763000" y="5562600"/>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7" name="Oval 526"/>
          <p:cNvSpPr/>
          <p:nvPr/>
        </p:nvSpPr>
        <p:spPr>
          <a:xfrm>
            <a:off x="381000" y="5562600"/>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8" name="Oval 527"/>
          <p:cNvSpPr/>
          <p:nvPr/>
        </p:nvSpPr>
        <p:spPr>
          <a:xfrm>
            <a:off x="609600" y="5562600"/>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9" name="Oval 528"/>
          <p:cNvSpPr/>
          <p:nvPr/>
        </p:nvSpPr>
        <p:spPr>
          <a:xfrm>
            <a:off x="838200" y="5562600"/>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0" name="Rectangle 529"/>
          <p:cNvSpPr/>
          <p:nvPr/>
        </p:nvSpPr>
        <p:spPr>
          <a:xfrm>
            <a:off x="2209800" y="5410200"/>
            <a:ext cx="1524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31" name="Straight Connector 530"/>
          <p:cNvCxnSpPr/>
          <p:nvPr/>
        </p:nvCxnSpPr>
        <p:spPr>
          <a:xfrm rot="5400000">
            <a:off x="7810500" y="56007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2" name="Straight Connector 531"/>
          <p:cNvCxnSpPr/>
          <p:nvPr/>
        </p:nvCxnSpPr>
        <p:spPr>
          <a:xfrm rot="5400000">
            <a:off x="7962900" y="56007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3" name="Elbow Connector 532"/>
          <p:cNvCxnSpPr>
            <a:stCxn id="530" idx="0"/>
            <a:endCxn id="559" idx="0"/>
          </p:cNvCxnSpPr>
          <p:nvPr/>
        </p:nvCxnSpPr>
        <p:spPr>
          <a:xfrm rot="5400000" flipH="1" flipV="1">
            <a:off x="4419600" y="3276600"/>
            <a:ext cx="1588" cy="4267200"/>
          </a:xfrm>
          <a:prstGeom prst="bentConnector3">
            <a:avLst>
              <a:gd name="adj1" fmla="val 14395466"/>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34" name="Straight Arrow Connector 533"/>
          <p:cNvCxnSpPr/>
          <p:nvPr/>
        </p:nvCxnSpPr>
        <p:spPr>
          <a:xfrm flipH="1">
            <a:off x="2286000" y="5486400"/>
            <a:ext cx="1524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35" name="Straight Arrow Connector 534"/>
          <p:cNvCxnSpPr/>
          <p:nvPr/>
        </p:nvCxnSpPr>
        <p:spPr>
          <a:xfrm flipH="1">
            <a:off x="2438400" y="5562600"/>
            <a:ext cx="1524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36" name="Straight Arrow Connector 535"/>
          <p:cNvCxnSpPr/>
          <p:nvPr/>
        </p:nvCxnSpPr>
        <p:spPr>
          <a:xfrm flipH="1">
            <a:off x="2590800" y="5637212"/>
            <a:ext cx="1524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37" name="Straight Arrow Connector 536"/>
          <p:cNvCxnSpPr/>
          <p:nvPr/>
        </p:nvCxnSpPr>
        <p:spPr>
          <a:xfrm flipH="1">
            <a:off x="2743200" y="5486400"/>
            <a:ext cx="1524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38" name="Straight Arrow Connector 537"/>
          <p:cNvCxnSpPr/>
          <p:nvPr/>
        </p:nvCxnSpPr>
        <p:spPr>
          <a:xfrm flipH="1">
            <a:off x="2895600" y="5562600"/>
            <a:ext cx="1524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39" name="Straight Arrow Connector 538"/>
          <p:cNvCxnSpPr/>
          <p:nvPr/>
        </p:nvCxnSpPr>
        <p:spPr>
          <a:xfrm flipH="1">
            <a:off x="3048000" y="5637212"/>
            <a:ext cx="1524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40" name="Straight Arrow Connector 539"/>
          <p:cNvCxnSpPr/>
          <p:nvPr/>
        </p:nvCxnSpPr>
        <p:spPr>
          <a:xfrm flipH="1">
            <a:off x="3200400" y="5486400"/>
            <a:ext cx="1524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41" name="Straight Arrow Connector 540"/>
          <p:cNvCxnSpPr/>
          <p:nvPr/>
        </p:nvCxnSpPr>
        <p:spPr>
          <a:xfrm flipH="1">
            <a:off x="3352800" y="5562600"/>
            <a:ext cx="1524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42" name="Straight Arrow Connector 541"/>
          <p:cNvCxnSpPr/>
          <p:nvPr/>
        </p:nvCxnSpPr>
        <p:spPr>
          <a:xfrm flipH="1">
            <a:off x="3505200" y="5637212"/>
            <a:ext cx="1524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43" name="Rectangle 542"/>
          <p:cNvSpPr/>
          <p:nvPr/>
        </p:nvSpPr>
        <p:spPr>
          <a:xfrm>
            <a:off x="2057400" y="5410200"/>
            <a:ext cx="152400" cy="3810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4" name="Rectangle 543"/>
          <p:cNvSpPr/>
          <p:nvPr/>
        </p:nvSpPr>
        <p:spPr>
          <a:xfrm>
            <a:off x="1905000" y="5410200"/>
            <a:ext cx="152400" cy="3810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5" name="Rectangle 544"/>
          <p:cNvSpPr/>
          <p:nvPr/>
        </p:nvSpPr>
        <p:spPr>
          <a:xfrm>
            <a:off x="1752600" y="5410200"/>
            <a:ext cx="152400" cy="3810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6" name="Rectangle 545"/>
          <p:cNvSpPr/>
          <p:nvPr/>
        </p:nvSpPr>
        <p:spPr>
          <a:xfrm>
            <a:off x="1600200" y="5410200"/>
            <a:ext cx="152400" cy="3810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7" name="Rectangle 546"/>
          <p:cNvSpPr/>
          <p:nvPr/>
        </p:nvSpPr>
        <p:spPr>
          <a:xfrm>
            <a:off x="1447800" y="5410200"/>
            <a:ext cx="152400" cy="3810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8" name="Rectangle 547"/>
          <p:cNvSpPr/>
          <p:nvPr/>
        </p:nvSpPr>
        <p:spPr>
          <a:xfrm>
            <a:off x="1295400" y="5410200"/>
            <a:ext cx="152400" cy="3810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9" name="Rectangle 548"/>
          <p:cNvSpPr/>
          <p:nvPr/>
        </p:nvSpPr>
        <p:spPr>
          <a:xfrm>
            <a:off x="3733800" y="5410200"/>
            <a:ext cx="152400" cy="3810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0" name="Rectangle 549"/>
          <p:cNvSpPr/>
          <p:nvPr/>
        </p:nvSpPr>
        <p:spPr>
          <a:xfrm>
            <a:off x="3886200" y="5410200"/>
            <a:ext cx="152400" cy="3810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1" name="Rectangle 550"/>
          <p:cNvSpPr/>
          <p:nvPr/>
        </p:nvSpPr>
        <p:spPr>
          <a:xfrm>
            <a:off x="4038600" y="5410200"/>
            <a:ext cx="152400" cy="3810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2" name="Rectangle 551"/>
          <p:cNvSpPr/>
          <p:nvPr/>
        </p:nvSpPr>
        <p:spPr>
          <a:xfrm>
            <a:off x="4191000" y="5410200"/>
            <a:ext cx="152400" cy="3810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3" name="Rectangle 552"/>
          <p:cNvSpPr/>
          <p:nvPr/>
        </p:nvSpPr>
        <p:spPr>
          <a:xfrm>
            <a:off x="4343400" y="5410200"/>
            <a:ext cx="152400" cy="3810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4" name="Rectangle 553"/>
          <p:cNvSpPr/>
          <p:nvPr/>
        </p:nvSpPr>
        <p:spPr>
          <a:xfrm>
            <a:off x="4495800" y="5410200"/>
            <a:ext cx="152400" cy="3810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5" name="Rectangle 554"/>
          <p:cNvSpPr/>
          <p:nvPr/>
        </p:nvSpPr>
        <p:spPr>
          <a:xfrm>
            <a:off x="4648200" y="5410200"/>
            <a:ext cx="152400" cy="3810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6" name="Rectangle 555"/>
          <p:cNvSpPr/>
          <p:nvPr/>
        </p:nvSpPr>
        <p:spPr>
          <a:xfrm>
            <a:off x="6019800" y="5410200"/>
            <a:ext cx="152400" cy="3810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7" name="Rectangle 556"/>
          <p:cNvSpPr/>
          <p:nvPr/>
        </p:nvSpPr>
        <p:spPr>
          <a:xfrm>
            <a:off x="6172200" y="5410200"/>
            <a:ext cx="152400" cy="3810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8" name="Rectangle 557"/>
          <p:cNvSpPr/>
          <p:nvPr/>
        </p:nvSpPr>
        <p:spPr>
          <a:xfrm>
            <a:off x="6324600" y="5410200"/>
            <a:ext cx="152400" cy="3810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9" name="Rectangle 558"/>
          <p:cNvSpPr/>
          <p:nvPr/>
        </p:nvSpPr>
        <p:spPr>
          <a:xfrm>
            <a:off x="6477000" y="5410200"/>
            <a:ext cx="152400" cy="3810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0" name="Rectangle 559"/>
          <p:cNvSpPr/>
          <p:nvPr/>
        </p:nvSpPr>
        <p:spPr>
          <a:xfrm>
            <a:off x="6629400" y="5410200"/>
            <a:ext cx="152400" cy="3810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1" name="Rectangle 560"/>
          <p:cNvSpPr/>
          <p:nvPr/>
        </p:nvSpPr>
        <p:spPr>
          <a:xfrm>
            <a:off x="6781800" y="5410200"/>
            <a:ext cx="152400" cy="3810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2" name="Rectangle 561"/>
          <p:cNvSpPr/>
          <p:nvPr/>
        </p:nvSpPr>
        <p:spPr>
          <a:xfrm>
            <a:off x="6934200" y="5410200"/>
            <a:ext cx="152400" cy="3810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63" name="Straight Connector 562"/>
          <p:cNvCxnSpPr/>
          <p:nvPr/>
        </p:nvCxnSpPr>
        <p:spPr>
          <a:xfrm rot="5400000">
            <a:off x="4762500" y="56007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64" name="Straight Connector 563"/>
          <p:cNvCxnSpPr/>
          <p:nvPr/>
        </p:nvCxnSpPr>
        <p:spPr>
          <a:xfrm rot="5400000">
            <a:off x="5067300" y="5600700"/>
            <a:ext cx="381000" cy="0"/>
          </a:xfrm>
          <a:prstGeom prst="line">
            <a:avLst/>
          </a:prstGeom>
        </p:spPr>
        <p:style>
          <a:lnRef idx="1">
            <a:schemeClr val="accent1"/>
          </a:lnRef>
          <a:fillRef idx="0">
            <a:schemeClr val="accent1"/>
          </a:fillRef>
          <a:effectRef idx="0">
            <a:schemeClr val="accent1"/>
          </a:effectRef>
          <a:fontRef idx="minor">
            <a:schemeClr val="tx1"/>
          </a:fontRef>
        </p:style>
      </p:cxnSp>
      <p:sp>
        <p:nvSpPr>
          <p:cNvPr id="565" name="Rectangle 564"/>
          <p:cNvSpPr/>
          <p:nvPr/>
        </p:nvSpPr>
        <p:spPr>
          <a:xfrm>
            <a:off x="7086600" y="5410200"/>
            <a:ext cx="1524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66" name="Straight Arrow Connector 565"/>
          <p:cNvCxnSpPr/>
          <p:nvPr/>
        </p:nvCxnSpPr>
        <p:spPr>
          <a:xfrm flipH="1">
            <a:off x="3657600" y="5486400"/>
            <a:ext cx="1524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67" name="Straight Arrow Connector 566"/>
          <p:cNvCxnSpPr/>
          <p:nvPr/>
        </p:nvCxnSpPr>
        <p:spPr>
          <a:xfrm flipH="1">
            <a:off x="3810000" y="5562600"/>
            <a:ext cx="1524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68" name="Straight Arrow Connector 567"/>
          <p:cNvCxnSpPr/>
          <p:nvPr/>
        </p:nvCxnSpPr>
        <p:spPr>
          <a:xfrm flipH="1">
            <a:off x="3962400" y="5637212"/>
            <a:ext cx="1524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69" name="Straight Arrow Connector 568"/>
          <p:cNvCxnSpPr/>
          <p:nvPr/>
        </p:nvCxnSpPr>
        <p:spPr>
          <a:xfrm flipH="1">
            <a:off x="4114800" y="5486400"/>
            <a:ext cx="1524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70" name="Straight Arrow Connector 569"/>
          <p:cNvCxnSpPr/>
          <p:nvPr/>
        </p:nvCxnSpPr>
        <p:spPr>
          <a:xfrm flipH="1">
            <a:off x="4267200" y="5562600"/>
            <a:ext cx="1524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71" name="Straight Arrow Connector 570"/>
          <p:cNvCxnSpPr/>
          <p:nvPr/>
        </p:nvCxnSpPr>
        <p:spPr>
          <a:xfrm flipH="1">
            <a:off x="4419600" y="5637212"/>
            <a:ext cx="1524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72" name="Straight Arrow Connector 571"/>
          <p:cNvCxnSpPr/>
          <p:nvPr/>
        </p:nvCxnSpPr>
        <p:spPr>
          <a:xfrm flipH="1">
            <a:off x="4572000" y="5486400"/>
            <a:ext cx="1524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75" name="Elbow Connector 574"/>
          <p:cNvCxnSpPr>
            <a:stCxn id="559" idx="0"/>
            <a:endCxn id="565" idx="0"/>
          </p:cNvCxnSpPr>
          <p:nvPr/>
        </p:nvCxnSpPr>
        <p:spPr>
          <a:xfrm rot="5400000" flipH="1" flipV="1">
            <a:off x="6858000" y="5105400"/>
            <a:ext cx="1588" cy="609600"/>
          </a:xfrm>
          <a:prstGeom prst="bentConnector3">
            <a:avLst>
              <a:gd name="adj1" fmla="val 14395466"/>
            </a:avLst>
          </a:prstGeom>
          <a:ln>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394</TotalTime>
  <Words>668</Words>
  <Application>Microsoft Office PowerPoint</Application>
  <PresentationFormat>On-screen Show (4:3)</PresentationFormat>
  <Paragraphs>93</Paragraphs>
  <Slides>9</Slides>
  <Notes>2</Notes>
  <HiddenSlides>0</HiddenSlides>
  <MMClips>0</MMClips>
  <ScaleCrop>false</ScaleCrop>
  <HeadingPairs>
    <vt:vector size="6" baseType="variant">
      <vt:variant>
        <vt:lpstr>Theme</vt:lpstr>
      </vt:variant>
      <vt:variant>
        <vt:i4>1</vt:i4>
      </vt:variant>
      <vt:variant>
        <vt:lpstr>Embedded OLE Servers</vt:lpstr>
      </vt:variant>
      <vt:variant>
        <vt:i4>3</vt:i4>
      </vt:variant>
      <vt:variant>
        <vt:lpstr>Slide Titles</vt:lpstr>
      </vt:variant>
      <vt:variant>
        <vt:i4>9</vt:i4>
      </vt:variant>
    </vt:vector>
  </HeadingPairs>
  <TitlesOfParts>
    <vt:vector size="13" baseType="lpstr">
      <vt:lpstr>Blank</vt:lpstr>
      <vt:lpstr>Microsoft Office Excel 97-2003 Worksheet</vt:lpstr>
      <vt:lpstr>Worksheet</vt:lpstr>
      <vt:lpstr>Microsoft Visio Drawing</vt:lpstr>
      <vt:lpstr>Point System Overview</vt:lpstr>
      <vt:lpstr>Point System Overview</vt:lpstr>
      <vt:lpstr>Points Based on Periodic Reset</vt:lpstr>
      <vt:lpstr>Rolling Points Based on Weeks</vt:lpstr>
      <vt:lpstr>Point systems</vt:lpstr>
      <vt:lpstr>Points Per Company</vt:lpstr>
      <vt:lpstr>Trade For An Earlier Departure</vt:lpstr>
      <vt:lpstr>Trade For A Later Departure</vt:lpstr>
      <vt:lpstr>Later Departure Slot Excursions</vt:lpstr>
    </vt:vector>
  </TitlesOfParts>
  <Company>The MITRE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SWEST</dc:creator>
  <cp:lastModifiedBy>SWEST</cp:lastModifiedBy>
  <cp:revision>46</cp:revision>
  <dcterms:created xsi:type="dcterms:W3CDTF">2010-03-08T13:26:29Z</dcterms:created>
  <dcterms:modified xsi:type="dcterms:W3CDTF">2010-03-18T15:20:54Z</dcterms:modified>
</cp:coreProperties>
</file>