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256" r:id="rId2"/>
    <p:sldId id="330" r:id="rId3"/>
    <p:sldId id="331" r:id="rId4"/>
    <p:sldId id="333" r:id="rId5"/>
    <p:sldId id="334" r:id="rId6"/>
    <p:sldId id="335" r:id="rId7"/>
    <p:sldId id="342" r:id="rId8"/>
    <p:sldId id="258" r:id="rId9"/>
    <p:sldId id="348" r:id="rId10"/>
    <p:sldId id="349" r:id="rId11"/>
    <p:sldId id="350" r:id="rId12"/>
    <p:sldId id="259" r:id="rId13"/>
    <p:sldId id="343" r:id="rId14"/>
    <p:sldId id="336" r:id="rId15"/>
    <p:sldId id="344" r:id="rId16"/>
    <p:sldId id="283" r:id="rId17"/>
    <p:sldId id="345" r:id="rId18"/>
    <p:sldId id="284" r:id="rId19"/>
    <p:sldId id="329" r:id="rId20"/>
    <p:sldId id="285" r:id="rId21"/>
    <p:sldId id="312" r:id="rId22"/>
    <p:sldId id="321" r:id="rId23"/>
    <p:sldId id="324" r:id="rId24"/>
    <p:sldId id="313" r:id="rId25"/>
    <p:sldId id="286" r:id="rId26"/>
    <p:sldId id="322" r:id="rId27"/>
    <p:sldId id="323" r:id="rId28"/>
    <p:sldId id="287" r:id="rId29"/>
    <p:sldId id="315" r:id="rId30"/>
    <p:sldId id="289" r:id="rId31"/>
    <p:sldId id="316" r:id="rId32"/>
    <p:sldId id="337" r:id="rId33"/>
    <p:sldId id="291" r:id="rId34"/>
    <p:sldId id="328" r:id="rId35"/>
    <p:sldId id="327" r:id="rId36"/>
    <p:sldId id="294" r:id="rId37"/>
    <p:sldId id="318" r:id="rId38"/>
    <p:sldId id="347" r:id="rId39"/>
    <p:sldId id="295" r:id="rId40"/>
    <p:sldId id="297" r:id="rId41"/>
    <p:sldId id="346" r:id="rId42"/>
    <p:sldId id="299" r:id="rId43"/>
    <p:sldId id="339" r:id="rId44"/>
    <p:sldId id="296" r:id="rId45"/>
    <p:sldId id="300" r:id="rId46"/>
    <p:sldId id="340" r:id="rId47"/>
    <p:sldId id="301" r:id="rId48"/>
    <p:sldId id="341" r:id="rId49"/>
    <p:sldId id="302" r:id="rId50"/>
    <p:sldId id="303" r:id="rId51"/>
    <p:sldId id="292" r:id="rId52"/>
    <p:sldId id="304" r:id="rId53"/>
    <p:sldId id="309" r:id="rId54"/>
    <p:sldId id="311" r:id="rId5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0000"/>
    <a:srgbClr val="0000FF"/>
    <a:srgbClr val="009900"/>
    <a:srgbClr val="CCFFFF"/>
    <a:srgbClr val="CCFF99"/>
    <a:srgbClr val="FFCC99"/>
    <a:srgbClr val="FF2929"/>
    <a:srgbClr val="FFFF99"/>
    <a:srgbClr val="69FF69"/>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189" autoAdjust="0"/>
    <p:restoredTop sz="94660"/>
  </p:normalViewPr>
  <p:slideViewPr>
    <p:cSldViewPr snapToGrid="0">
      <p:cViewPr varScale="1">
        <p:scale>
          <a:sx n="81" d="100"/>
          <a:sy n="81" d="100"/>
        </p:scale>
        <p:origin x="-648" y="-72"/>
      </p:cViewPr>
      <p:guideLst>
        <p:guide orient="horz" pos="4057"/>
        <p:guide orient="horz" pos="576"/>
        <p:guide orient="horz" pos="1238"/>
        <p:guide pos="5459"/>
        <p:guide pos="889"/>
        <p:guide pos="51"/>
        <p:guide pos="1157"/>
        <p:guide pos="2703"/>
        <p:guide pos="3754"/>
        <p:guide pos="4167"/>
        <p:guide pos="2451"/>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E55B070C-D382-4550-A913-7572D9FD7A26}" type="datetimeFigureOut">
              <a:rPr lang="en-US" smtClean="0"/>
              <a:pPr/>
              <a:t>3/25/2009</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8A2B3311-D062-485A-9C98-09590EC7B3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840" cy="4643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970938" y="0"/>
            <a:ext cx="3037840" cy="4643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01040" y="4415236"/>
            <a:ext cx="5608320" cy="41838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0471"/>
            <a:ext cx="3037840" cy="46434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970938" y="8830471"/>
            <a:ext cx="3037840" cy="46434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Arial" charset="0"/>
              </a:defRPr>
            </a:lvl1pPr>
          </a:lstStyle>
          <a:p>
            <a:pPr>
              <a:defRPr/>
            </a:pPr>
            <a:fld id="{4BC444BA-BAB7-47B7-84B4-33F1B417DEC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Well done, but are you concerned by the size of scope?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smtClean="0"/>
          </a:p>
          <a:p>
            <a:r>
              <a:rPr lang="en-US" dirty="0" smtClean="0"/>
              <a:t>The reason I am using the word topology rather than terrain in my discussion with your team is that topology</a:t>
            </a:r>
            <a:r>
              <a:rPr lang="en-US" baseline="0" dirty="0" smtClean="0"/>
              <a:t> is a field of </a:t>
            </a:r>
            <a:r>
              <a:rPr lang="en-US" dirty="0" smtClean="0"/>
              <a:t>mathematics related to geometry and algebra.</a:t>
            </a:r>
            <a:r>
              <a:rPr lang="en-US" baseline="0" dirty="0" smtClean="0"/>
              <a:t> Your work can be considered in part at the beginning stage to be a topological mapping of the space into which chosen sensors will be positioned. Do you agree?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BA0E6DC2-2EA7-4E47-AF21-7D52BDDD4CF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4267200"/>
            <a:ext cx="9144000" cy="2209800"/>
          </a:xfrm>
          <a:prstGeom prst="rect">
            <a:avLst/>
          </a:prstGeom>
          <a:solidFill>
            <a:schemeClr val="tx1"/>
          </a:solidFill>
          <a:ln w="9525" algn="ctr">
            <a:noFill/>
            <a:miter lim="800000"/>
            <a:headEnd/>
            <a:tailEnd/>
          </a:ln>
          <a:effectLst/>
        </p:spPr>
        <p:txBody>
          <a:bodyPr wrap="none" anchor="ctr"/>
          <a:lstStyle/>
          <a:p>
            <a:pPr>
              <a:spcBef>
                <a:spcPct val="20000"/>
              </a:spcBef>
              <a:buFontTx/>
              <a:buChar char="•"/>
              <a:defRPr/>
            </a:pPr>
            <a:endParaRPr lang="en-US"/>
          </a:p>
        </p:txBody>
      </p:sp>
      <p:sp>
        <p:nvSpPr>
          <p:cNvPr id="4098" name="Rectangle 2"/>
          <p:cNvSpPr>
            <a:spLocks noGrp="1" noChangeArrowheads="1"/>
          </p:cNvSpPr>
          <p:nvPr>
            <p:ph type="ctrTitle"/>
          </p:nvPr>
        </p:nvSpPr>
        <p:spPr>
          <a:xfrm>
            <a:off x="304800" y="4648200"/>
            <a:ext cx="7467600" cy="533400"/>
          </a:xfrm>
        </p:spPr>
        <p:txBody>
          <a:bodyPr anchor="t"/>
          <a:lstStyle>
            <a:lvl1pPr>
              <a:defRPr sz="2400" u="none">
                <a:solidFill>
                  <a:schemeClr val="bg1"/>
                </a:solidFill>
              </a:defRPr>
            </a:lvl1pPr>
          </a:lstStyle>
          <a:p>
            <a:r>
              <a:rPr lang="en-US"/>
              <a:t>Click to edit Master title style</a:t>
            </a:r>
          </a:p>
        </p:txBody>
      </p:sp>
      <p:sp>
        <p:nvSpPr>
          <p:cNvPr id="4099" name="Rectangle 3"/>
          <p:cNvSpPr>
            <a:spLocks noGrp="1" noChangeArrowheads="1"/>
          </p:cNvSpPr>
          <p:nvPr>
            <p:ph type="subTitle" idx="1"/>
          </p:nvPr>
        </p:nvSpPr>
        <p:spPr>
          <a:xfrm>
            <a:off x="762000" y="5257800"/>
            <a:ext cx="6096000" cy="838200"/>
          </a:xfrm>
        </p:spPr>
        <p:txBody>
          <a:bodyPr/>
          <a:lstStyle>
            <a:lvl1pPr marL="0" indent="0">
              <a:buFontTx/>
              <a:buNone/>
              <a:defRPr sz="1800">
                <a:solidFill>
                  <a:schemeClr val="bg1"/>
                </a:solidFill>
              </a:defRPr>
            </a:lvl1pPr>
          </a:lstStyle>
          <a:p>
            <a:r>
              <a:rPr lang="en-US"/>
              <a:t>Click to edit Master subtitle style</a:t>
            </a:r>
          </a:p>
        </p:txBody>
      </p:sp>
      <p:sp>
        <p:nvSpPr>
          <p:cNvPr id="5" name="Rectangle 6"/>
          <p:cNvSpPr>
            <a:spLocks noGrp="1" noChangeArrowheads="1"/>
          </p:cNvSpPr>
          <p:nvPr>
            <p:ph type="sldNum" sz="quarter" idx="10"/>
          </p:nvPr>
        </p:nvSpPr>
        <p:spPr/>
        <p:txBody>
          <a:bodyPr/>
          <a:lstStyle>
            <a:lvl1pPr>
              <a:defRPr/>
            </a:lvl1pPr>
          </a:lstStyle>
          <a:p>
            <a:pPr>
              <a:defRPr/>
            </a:pPr>
            <a:fld id="{56417AAB-00F4-4AC9-BD91-643364A360D4}" type="slidenum">
              <a:rPr lang="en-US"/>
              <a:pPr>
                <a:defRPr/>
              </a:pPr>
              <a:t>‹#›</a:t>
            </a:fld>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Anderson, Beres, Shaw, Valadez</a:t>
            </a: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dirty="0" smtClean="0"/>
              <a:t>26 March 09</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lvl1pPr>
              <a:defRPr/>
            </a:lvl1pPr>
          </a:lstStyle>
          <a:p>
            <a:pPr>
              <a:defRPr/>
            </a:pPr>
            <a:fld id="{A45F649C-F268-4577-B721-0FFFFB0D17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0"/>
            <a:ext cx="2057400" cy="5135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90600"/>
            <a:ext cx="6019800" cy="5135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Anderson, Beres,</a:t>
            </a:r>
          </a:p>
          <a:p>
            <a:pPr>
              <a:defRPr/>
            </a:pPr>
            <a:r>
              <a:rPr lang="en-US"/>
              <a:t>Shaw, Valadez</a:t>
            </a:r>
          </a:p>
        </p:txBody>
      </p:sp>
      <p:sp>
        <p:nvSpPr>
          <p:cNvPr id="6" name="Slide Number Placeholder 5"/>
          <p:cNvSpPr>
            <a:spLocks noGrp="1"/>
          </p:cNvSpPr>
          <p:nvPr>
            <p:ph type="sldNum" sz="quarter" idx="12"/>
          </p:nvPr>
        </p:nvSpPr>
        <p:spPr/>
        <p:txBody>
          <a:bodyPr/>
          <a:lstStyle>
            <a:lvl1pPr>
              <a:defRPr/>
            </a:lvl1pPr>
          </a:lstStyle>
          <a:p>
            <a:pPr>
              <a:defRPr/>
            </a:pPr>
            <a:fld id="{F04AE8A0-0C16-4443-88B2-B3F295D30E6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pSp>
        <p:nvGrpSpPr>
          <p:cNvPr id="4" name="Group 9"/>
          <p:cNvGrpSpPr>
            <a:grpSpLocks/>
          </p:cNvGrpSpPr>
          <p:nvPr userDrawn="1"/>
        </p:nvGrpSpPr>
        <p:grpSpPr bwMode="auto">
          <a:xfrm>
            <a:off x="0" y="76200"/>
            <a:ext cx="9144000" cy="457200"/>
            <a:chOff x="0" y="240"/>
            <a:chExt cx="5760" cy="288"/>
          </a:xfrm>
        </p:grpSpPr>
        <p:sp>
          <p:nvSpPr>
            <p:cNvPr id="5" name="Rectangle 8"/>
            <p:cNvSpPr>
              <a:spLocks noChangeArrowheads="1"/>
            </p:cNvSpPr>
            <p:nvPr userDrawn="1"/>
          </p:nvSpPr>
          <p:spPr bwMode="auto">
            <a:xfrm>
              <a:off x="0" y="240"/>
              <a:ext cx="5760" cy="288"/>
            </a:xfrm>
            <a:prstGeom prst="rect">
              <a:avLst/>
            </a:prstGeom>
            <a:solidFill>
              <a:schemeClr val="tx1"/>
            </a:solidFill>
            <a:ln w="9525">
              <a:solidFill>
                <a:schemeClr val="tx1"/>
              </a:solidFill>
              <a:miter lim="800000"/>
              <a:headEnd/>
              <a:tailEnd/>
            </a:ln>
            <a:effectLst/>
          </p:spPr>
          <p:txBody>
            <a:bodyPr wrap="none" anchor="ctr"/>
            <a:lstStyle/>
            <a:p>
              <a:pPr>
                <a:spcBef>
                  <a:spcPct val="20000"/>
                </a:spcBef>
                <a:buFontTx/>
                <a:buChar char="•"/>
                <a:defRPr/>
              </a:pPr>
              <a:endParaRPr lang="en-US"/>
            </a:p>
          </p:txBody>
        </p:sp>
        <p:sp>
          <p:nvSpPr>
            <p:cNvPr id="6" name="Text Box 9"/>
            <p:cNvSpPr txBox="1">
              <a:spLocks noChangeArrowheads="1"/>
            </p:cNvSpPr>
            <p:nvPr userDrawn="1"/>
          </p:nvSpPr>
          <p:spPr bwMode="auto">
            <a:xfrm>
              <a:off x="0" y="288"/>
              <a:ext cx="5760" cy="192"/>
            </a:xfrm>
            <a:prstGeom prst="rect">
              <a:avLst/>
            </a:prstGeom>
            <a:noFill/>
            <a:ln w="9525">
              <a:noFill/>
              <a:miter lim="800000"/>
              <a:headEnd/>
              <a:tailEnd/>
            </a:ln>
            <a:effectLst/>
          </p:spPr>
          <p:txBody>
            <a:bodyPr>
              <a:spAutoFit/>
            </a:bodyPr>
            <a:lstStyle/>
            <a:p>
              <a:pPr>
                <a:spcBef>
                  <a:spcPct val="50000"/>
                </a:spcBef>
                <a:defRPr/>
              </a:pPr>
              <a:r>
                <a:rPr lang="en-US" sz="1400" i="1" dirty="0">
                  <a:solidFill>
                    <a:schemeClr val="bg1"/>
                  </a:solidFill>
                </a:rPr>
                <a:t>   </a:t>
              </a:r>
              <a:r>
                <a:rPr lang="en-US" sz="1400" b="1" i="1" dirty="0">
                  <a:solidFill>
                    <a:schemeClr val="bg1"/>
                  </a:solidFill>
                </a:rPr>
                <a:t> Sensor Suite Evaluation System					            SSES</a:t>
              </a:r>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a:buSzPct val="80000"/>
              <a:buFont typeface="Wingdings" pitchFamily="2" charset="2"/>
              <a:buChar char="q"/>
              <a:defRPr sz="1800"/>
            </a:lvl3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127000" y="6499225"/>
            <a:ext cx="1435100" cy="247650"/>
          </a:xfrm>
        </p:spPr>
        <p:txBody>
          <a:bodyPr/>
          <a:lstStyle>
            <a:lvl1pPr>
              <a:defRPr sz="1000"/>
            </a:lvl1pPr>
          </a:lstStyle>
          <a:p>
            <a:pPr>
              <a:defRPr/>
            </a:pPr>
            <a:r>
              <a:rPr lang="en-US" dirty="0" smtClean="0"/>
              <a:t>26 March 09</a:t>
            </a:r>
            <a:endParaRPr lang="en-US" dirty="0"/>
          </a:p>
        </p:txBody>
      </p:sp>
      <p:sp>
        <p:nvSpPr>
          <p:cNvPr id="8" name="Footer Placeholder 4"/>
          <p:cNvSpPr>
            <a:spLocks noGrp="1"/>
          </p:cNvSpPr>
          <p:nvPr>
            <p:ph type="ftr" sz="quarter" idx="11"/>
          </p:nvPr>
        </p:nvSpPr>
        <p:spPr>
          <a:xfrm>
            <a:off x="2882900" y="6470650"/>
            <a:ext cx="3378200" cy="323850"/>
          </a:xfrm>
        </p:spPr>
        <p:txBody>
          <a:bodyPr anchor="b"/>
          <a:lstStyle>
            <a:lvl1pPr>
              <a:defRPr sz="1000"/>
            </a:lvl1pPr>
          </a:lstStyle>
          <a:p>
            <a:pPr>
              <a:defRPr/>
            </a:pPr>
            <a:r>
              <a:rPr lang="en-US"/>
              <a:t>Anderson, Beres, Shaw, Valadez</a:t>
            </a:r>
          </a:p>
        </p:txBody>
      </p:sp>
      <p:sp>
        <p:nvSpPr>
          <p:cNvPr id="9" name="Slide Number Placeholder 5"/>
          <p:cNvSpPr>
            <a:spLocks noGrp="1"/>
          </p:cNvSpPr>
          <p:nvPr>
            <p:ph type="sldNum" sz="quarter" idx="12"/>
          </p:nvPr>
        </p:nvSpPr>
        <p:spPr>
          <a:xfrm>
            <a:off x="7010400" y="6445250"/>
            <a:ext cx="2133600" cy="412750"/>
          </a:xfrm>
        </p:spPr>
        <p:txBody>
          <a:bodyPr/>
          <a:lstStyle>
            <a:lvl1pPr>
              <a:defRPr sz="1200"/>
            </a:lvl1pPr>
          </a:lstStyle>
          <a:p>
            <a:pPr>
              <a:defRPr/>
            </a:pPr>
            <a:fld id="{01F8F860-3B9A-4D7F-836E-0C1BDA4229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lvl1pPr>
              <a:defRPr/>
            </a:lvl1pPr>
          </a:lstStyle>
          <a:p>
            <a:pPr>
              <a:defRPr/>
            </a:pPr>
            <a:fld id="{AF11D6A6-1AC9-420B-AA77-D3D83A4B4DA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828800"/>
            <a:ext cx="37719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37719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7" name="Slide Number Placeholder 6"/>
          <p:cNvSpPr>
            <a:spLocks noGrp="1"/>
          </p:cNvSpPr>
          <p:nvPr>
            <p:ph type="sldNum" sz="quarter" idx="12"/>
          </p:nvPr>
        </p:nvSpPr>
        <p:spPr/>
        <p:txBody>
          <a:bodyPr/>
          <a:lstStyle>
            <a:lvl1pPr>
              <a:defRPr/>
            </a:lvl1pPr>
          </a:lstStyle>
          <a:p>
            <a:pPr>
              <a:defRPr/>
            </a:pPr>
            <a:fld id="{C44EAC89-EA89-4F43-8CE6-FF946E46C55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9" name="Slide Number Placeholder 8"/>
          <p:cNvSpPr>
            <a:spLocks noGrp="1"/>
          </p:cNvSpPr>
          <p:nvPr>
            <p:ph type="sldNum" sz="quarter" idx="12"/>
          </p:nvPr>
        </p:nvSpPr>
        <p:spPr/>
        <p:txBody>
          <a:bodyPr/>
          <a:lstStyle>
            <a:lvl1pPr>
              <a:defRPr/>
            </a:lvl1pPr>
          </a:lstStyle>
          <a:p>
            <a:pPr>
              <a:defRPr/>
            </a:pPr>
            <a:fld id="{4F74B44C-C5DA-44A1-91C4-BBC6D67C431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5" name="Slide Number Placeholder 4"/>
          <p:cNvSpPr>
            <a:spLocks noGrp="1"/>
          </p:cNvSpPr>
          <p:nvPr>
            <p:ph type="sldNum" sz="quarter" idx="12"/>
          </p:nvPr>
        </p:nvSpPr>
        <p:spPr/>
        <p:txBody>
          <a:bodyPr/>
          <a:lstStyle>
            <a:lvl1pPr>
              <a:defRPr/>
            </a:lvl1pPr>
          </a:lstStyle>
          <a:p>
            <a:pPr>
              <a:defRPr/>
            </a:pPr>
            <a:fld id="{45B58026-0E59-4BC0-8ADF-AECAD2D17E4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4" name="Slide Number Placeholder 3"/>
          <p:cNvSpPr>
            <a:spLocks noGrp="1"/>
          </p:cNvSpPr>
          <p:nvPr>
            <p:ph type="sldNum" sz="quarter" idx="12"/>
          </p:nvPr>
        </p:nvSpPr>
        <p:spPr/>
        <p:txBody>
          <a:bodyPr/>
          <a:lstStyle>
            <a:lvl1pPr>
              <a:defRPr/>
            </a:lvl1pPr>
          </a:lstStyle>
          <a:p>
            <a:pPr>
              <a:defRPr/>
            </a:pPr>
            <a:fld id="{452EDB4A-6DD4-40FF-BFA3-7066D30C23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a:t>Anderson, Beres,</a:t>
            </a:r>
          </a:p>
          <a:p>
            <a:pPr>
              <a:defRPr/>
            </a:pPr>
            <a:r>
              <a:rPr lang="en-US"/>
              <a:t>Shaw, Valadez</a:t>
            </a:r>
          </a:p>
        </p:txBody>
      </p:sp>
      <p:sp>
        <p:nvSpPr>
          <p:cNvPr id="7" name="Slide Number Placeholder 6"/>
          <p:cNvSpPr>
            <a:spLocks noGrp="1"/>
          </p:cNvSpPr>
          <p:nvPr>
            <p:ph type="sldNum" sz="quarter" idx="12"/>
          </p:nvPr>
        </p:nvSpPr>
        <p:spPr/>
        <p:txBody>
          <a:bodyPr/>
          <a:lstStyle>
            <a:lvl1pPr>
              <a:defRPr/>
            </a:lvl1pPr>
          </a:lstStyle>
          <a:p>
            <a:pPr>
              <a:defRPr/>
            </a:pPr>
            <a:fld id="{6BAACF43-3A8F-42D7-823F-E4868F42E2A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26 March 09</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smtClean="0"/>
              <a:t>Anderson, Beres, Shaw, Valadez</a:t>
            </a:r>
            <a:endParaRPr lang="en-US"/>
          </a:p>
        </p:txBody>
      </p:sp>
      <p:sp>
        <p:nvSpPr>
          <p:cNvPr id="7" name="Slide Number Placeholder 6"/>
          <p:cNvSpPr>
            <a:spLocks noGrp="1"/>
          </p:cNvSpPr>
          <p:nvPr>
            <p:ph type="sldNum" sz="quarter" idx="12"/>
          </p:nvPr>
        </p:nvSpPr>
        <p:spPr/>
        <p:txBody>
          <a:bodyPr/>
          <a:lstStyle>
            <a:lvl1pPr>
              <a:defRPr/>
            </a:lvl1pPr>
          </a:lstStyle>
          <a:p>
            <a:pPr>
              <a:defRPr/>
            </a:pPr>
            <a:fld id="{18F11B5C-B01E-4E8C-93F4-6C3D8C1E0F2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90600"/>
            <a:ext cx="8229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828800"/>
            <a:ext cx="76962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r>
              <a:rPr lang="en-US" dirty="0" smtClean="0"/>
              <a:t>26 March 09</a:t>
            </a: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smtClean="0"/>
              <a:t>Anderson, Beres, Shaw, Valadez</a:t>
            </a: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atin typeface="Arial" charset="0"/>
              </a:defRPr>
            </a:lvl1pPr>
          </a:lstStyle>
          <a:p>
            <a:pPr>
              <a:defRPr/>
            </a:pPr>
            <a:fld id="{AFFDC872-2DCE-4B55-B1B6-7C6AF45F4CFF}" type="slidenum">
              <a:rPr lang="en-US"/>
              <a:pPr>
                <a:defRPr/>
              </a:pPr>
              <a:t>‹#›</a:t>
            </a:fld>
            <a:endParaRPr lang="en-US"/>
          </a:p>
        </p:txBody>
      </p:sp>
      <p:sp>
        <p:nvSpPr>
          <p:cNvPr id="1032" name="Rectangle 8"/>
          <p:cNvSpPr>
            <a:spLocks noChangeArrowheads="1"/>
          </p:cNvSpPr>
          <p:nvPr userDrawn="1"/>
        </p:nvSpPr>
        <p:spPr bwMode="auto">
          <a:xfrm>
            <a:off x="0" y="381000"/>
            <a:ext cx="9144000" cy="457200"/>
          </a:xfrm>
          <a:prstGeom prst="rect">
            <a:avLst/>
          </a:prstGeom>
          <a:solidFill>
            <a:schemeClr val="tx1"/>
          </a:solidFill>
          <a:ln w="9525">
            <a:solidFill>
              <a:schemeClr val="tx1"/>
            </a:solidFill>
            <a:miter lim="800000"/>
            <a:headEnd/>
            <a:tailEnd/>
          </a:ln>
          <a:effectLst/>
        </p:spPr>
        <p:txBody>
          <a:bodyPr wrap="none" anchor="ctr"/>
          <a:lstStyle/>
          <a:p>
            <a:pPr>
              <a:spcBef>
                <a:spcPct val="20000"/>
              </a:spcBef>
              <a:buFontTx/>
              <a:buChar char="•"/>
              <a:defRPr/>
            </a:pPr>
            <a:endParaRPr lang="en-US"/>
          </a:p>
        </p:txBody>
      </p:sp>
      <p:sp>
        <p:nvSpPr>
          <p:cNvPr id="1033" name="Text Box 9"/>
          <p:cNvSpPr txBox="1">
            <a:spLocks noChangeArrowheads="1"/>
          </p:cNvSpPr>
          <p:nvPr userDrawn="1"/>
        </p:nvSpPr>
        <p:spPr bwMode="auto">
          <a:xfrm>
            <a:off x="0" y="457200"/>
            <a:ext cx="9144000" cy="304800"/>
          </a:xfrm>
          <a:prstGeom prst="rect">
            <a:avLst/>
          </a:prstGeom>
          <a:noFill/>
          <a:ln w="9525">
            <a:noFill/>
            <a:miter lim="800000"/>
            <a:headEnd/>
            <a:tailEnd/>
          </a:ln>
          <a:effectLst/>
        </p:spPr>
        <p:txBody>
          <a:bodyPr>
            <a:spAutoFit/>
          </a:bodyPr>
          <a:lstStyle/>
          <a:p>
            <a:pPr>
              <a:spcBef>
                <a:spcPct val="50000"/>
              </a:spcBef>
              <a:defRPr/>
            </a:pPr>
            <a:r>
              <a:rPr lang="en-US" sz="1400" i="1" dirty="0">
                <a:solidFill>
                  <a:schemeClr val="bg1"/>
                </a:solidFill>
              </a:rPr>
              <a:t>   </a:t>
            </a:r>
            <a:r>
              <a:rPr lang="en-US" sz="1400" b="1" i="1" dirty="0">
                <a:solidFill>
                  <a:schemeClr val="bg1"/>
                </a:solidFill>
              </a:rPr>
              <a:t> Sensor Suite Evaluation System					            SSES</a:t>
            </a: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p:txStyles>
    <p:titleStyle>
      <a:lvl1pPr algn="l" rtl="0" eaLnBrk="0" fontAlgn="base" hangingPunct="0">
        <a:spcBef>
          <a:spcPct val="0"/>
        </a:spcBef>
        <a:spcAft>
          <a:spcPct val="0"/>
        </a:spcAft>
        <a:defRPr sz="2800" b="1" u="sng">
          <a:solidFill>
            <a:schemeClr val="tx2"/>
          </a:solidFill>
          <a:latin typeface="+mj-lt"/>
          <a:ea typeface="+mj-ea"/>
          <a:cs typeface="+mj-cs"/>
        </a:defRPr>
      </a:lvl1pPr>
      <a:lvl2pPr algn="l" rtl="0" eaLnBrk="0" fontAlgn="base" hangingPunct="0">
        <a:spcBef>
          <a:spcPct val="0"/>
        </a:spcBef>
        <a:spcAft>
          <a:spcPct val="0"/>
        </a:spcAft>
        <a:defRPr sz="2800" b="1" u="sng">
          <a:solidFill>
            <a:schemeClr val="tx2"/>
          </a:solidFill>
          <a:latin typeface="Verdana" pitchFamily="34" charset="0"/>
        </a:defRPr>
      </a:lvl2pPr>
      <a:lvl3pPr algn="l" rtl="0" eaLnBrk="0" fontAlgn="base" hangingPunct="0">
        <a:spcBef>
          <a:spcPct val="0"/>
        </a:spcBef>
        <a:spcAft>
          <a:spcPct val="0"/>
        </a:spcAft>
        <a:defRPr sz="2800" b="1" u="sng">
          <a:solidFill>
            <a:schemeClr val="tx2"/>
          </a:solidFill>
          <a:latin typeface="Verdana" pitchFamily="34" charset="0"/>
        </a:defRPr>
      </a:lvl3pPr>
      <a:lvl4pPr algn="l" rtl="0" eaLnBrk="0" fontAlgn="base" hangingPunct="0">
        <a:spcBef>
          <a:spcPct val="0"/>
        </a:spcBef>
        <a:spcAft>
          <a:spcPct val="0"/>
        </a:spcAft>
        <a:defRPr sz="2800" b="1" u="sng">
          <a:solidFill>
            <a:schemeClr val="tx2"/>
          </a:solidFill>
          <a:latin typeface="Verdana" pitchFamily="34" charset="0"/>
        </a:defRPr>
      </a:lvl4pPr>
      <a:lvl5pPr algn="l" rtl="0" eaLnBrk="0" fontAlgn="base" hangingPunct="0">
        <a:spcBef>
          <a:spcPct val="0"/>
        </a:spcBef>
        <a:spcAft>
          <a:spcPct val="0"/>
        </a:spcAft>
        <a:defRPr sz="2800" b="1" u="sng">
          <a:solidFill>
            <a:schemeClr val="tx2"/>
          </a:solidFill>
          <a:latin typeface="Verdana" pitchFamily="34" charset="0"/>
        </a:defRPr>
      </a:lvl5pPr>
      <a:lvl6pPr marL="457200" algn="l" rtl="0" fontAlgn="base">
        <a:spcBef>
          <a:spcPct val="0"/>
        </a:spcBef>
        <a:spcAft>
          <a:spcPct val="0"/>
        </a:spcAft>
        <a:defRPr sz="2800" b="1" u="sng">
          <a:solidFill>
            <a:schemeClr val="tx2"/>
          </a:solidFill>
          <a:latin typeface="Verdana" pitchFamily="34" charset="0"/>
        </a:defRPr>
      </a:lvl6pPr>
      <a:lvl7pPr marL="914400" algn="l" rtl="0" fontAlgn="base">
        <a:spcBef>
          <a:spcPct val="0"/>
        </a:spcBef>
        <a:spcAft>
          <a:spcPct val="0"/>
        </a:spcAft>
        <a:defRPr sz="2800" b="1" u="sng">
          <a:solidFill>
            <a:schemeClr val="tx2"/>
          </a:solidFill>
          <a:latin typeface="Verdana" pitchFamily="34" charset="0"/>
        </a:defRPr>
      </a:lvl7pPr>
      <a:lvl8pPr marL="1371600" algn="l" rtl="0" fontAlgn="base">
        <a:spcBef>
          <a:spcPct val="0"/>
        </a:spcBef>
        <a:spcAft>
          <a:spcPct val="0"/>
        </a:spcAft>
        <a:defRPr sz="2800" b="1" u="sng">
          <a:solidFill>
            <a:schemeClr val="tx2"/>
          </a:solidFill>
          <a:latin typeface="Verdana" pitchFamily="34" charset="0"/>
        </a:defRPr>
      </a:lvl8pPr>
      <a:lvl9pPr marL="1828800" algn="l" rtl="0" fontAlgn="base">
        <a:spcBef>
          <a:spcPct val="0"/>
        </a:spcBef>
        <a:spcAft>
          <a:spcPct val="0"/>
        </a:spcAft>
        <a:defRPr sz="2800" b="1" u="sng">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slide" Target="slide29.xml"/><Relationship Id="rId13" Type="http://schemas.openxmlformats.org/officeDocument/2006/relationships/slide" Target="slide44.xml"/><Relationship Id="rId18" Type="http://schemas.openxmlformats.org/officeDocument/2006/relationships/slide" Target="slide53.xml"/><Relationship Id="rId3" Type="http://schemas.openxmlformats.org/officeDocument/2006/relationships/slide" Target="slide12.xml"/><Relationship Id="rId21" Type="http://schemas.openxmlformats.org/officeDocument/2006/relationships/slide" Target="slide30.xml"/><Relationship Id="rId7" Type="http://schemas.openxmlformats.org/officeDocument/2006/relationships/slide" Target="slide31.xml"/><Relationship Id="rId12" Type="http://schemas.openxmlformats.org/officeDocument/2006/relationships/slide" Target="slide39.xml"/><Relationship Id="rId17" Type="http://schemas.openxmlformats.org/officeDocument/2006/relationships/slide" Target="slide52.xml"/><Relationship Id="rId2" Type="http://schemas.openxmlformats.org/officeDocument/2006/relationships/slide" Target="slide33.xml"/><Relationship Id="rId16" Type="http://schemas.openxmlformats.org/officeDocument/2006/relationships/slide" Target="slide51.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24.xml"/><Relationship Id="rId11" Type="http://schemas.openxmlformats.org/officeDocument/2006/relationships/slide" Target="slide37.xml"/><Relationship Id="rId24" Type="http://schemas.openxmlformats.org/officeDocument/2006/relationships/slide" Target="slide49.xml"/><Relationship Id="rId5" Type="http://schemas.openxmlformats.org/officeDocument/2006/relationships/slide" Target="slide25.xml"/><Relationship Id="rId15" Type="http://schemas.openxmlformats.org/officeDocument/2006/relationships/slide" Target="slide47.xml"/><Relationship Id="rId23" Type="http://schemas.openxmlformats.org/officeDocument/2006/relationships/slide" Target="slide50.xml"/><Relationship Id="rId10" Type="http://schemas.openxmlformats.org/officeDocument/2006/relationships/slide" Target="slide16.xml"/><Relationship Id="rId19" Type="http://schemas.openxmlformats.org/officeDocument/2006/relationships/slide" Target="slide54.xml"/><Relationship Id="rId4" Type="http://schemas.openxmlformats.org/officeDocument/2006/relationships/slide" Target="slide20.xml"/><Relationship Id="rId9" Type="http://schemas.openxmlformats.org/officeDocument/2006/relationships/slide" Target="slide18.xml"/><Relationship Id="rId14" Type="http://schemas.openxmlformats.org/officeDocument/2006/relationships/slide" Target="slide45.xml"/><Relationship Id="rId22" Type="http://schemas.openxmlformats.org/officeDocument/2006/relationships/slide" Target="slide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0"/>
          </p:nvPr>
        </p:nvSpPr>
        <p:spPr>
          <a:noFill/>
        </p:spPr>
        <p:txBody>
          <a:bodyPr/>
          <a:lstStyle/>
          <a:p>
            <a:fld id="{2F501228-3BFE-4288-A0A2-8FEE56DA5A4C}" type="slidenum">
              <a:rPr lang="en-US" smtClean="0"/>
              <a:pPr/>
              <a:t>1</a:t>
            </a:fld>
            <a:endParaRPr lang="en-US" smtClean="0"/>
          </a:p>
        </p:txBody>
      </p:sp>
      <p:sp>
        <p:nvSpPr>
          <p:cNvPr id="13315"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3E5F44A9-2D18-4CB8-B336-D095A91C2CA2}" type="slidenum">
              <a:rPr lang="en-US" sz="1400">
                <a:latin typeface="Arial" charset="0"/>
              </a:rPr>
              <a:pPr algn="r"/>
              <a:t>1</a:t>
            </a:fld>
            <a:endParaRPr lang="en-US" sz="1400">
              <a:latin typeface="Arial" charset="0"/>
            </a:endParaRPr>
          </a:p>
        </p:txBody>
      </p:sp>
      <p:sp>
        <p:nvSpPr>
          <p:cNvPr id="13316" name="Rectangle 2"/>
          <p:cNvSpPr>
            <a:spLocks noGrp="1" noChangeArrowheads="1"/>
          </p:cNvSpPr>
          <p:nvPr>
            <p:ph type="ctrTitle"/>
          </p:nvPr>
        </p:nvSpPr>
        <p:spPr>
          <a:xfrm>
            <a:off x="304800" y="4373880"/>
            <a:ext cx="8153400" cy="762000"/>
          </a:xfrm>
        </p:spPr>
        <p:txBody>
          <a:bodyPr/>
          <a:lstStyle/>
          <a:p>
            <a:pPr eaLnBrk="1" hangingPunct="1"/>
            <a:r>
              <a:rPr lang="en-US" sz="2000" dirty="0" smtClean="0"/>
              <a:t>SSES</a:t>
            </a:r>
            <a:br>
              <a:rPr lang="en-US" sz="2000" dirty="0" smtClean="0"/>
            </a:br>
            <a:r>
              <a:rPr lang="en-US" sz="2000" dirty="0" smtClean="0"/>
              <a:t>Sensor Suite Evaluation System</a:t>
            </a:r>
          </a:p>
        </p:txBody>
      </p:sp>
      <p:sp>
        <p:nvSpPr>
          <p:cNvPr id="13317" name="Rectangle 3"/>
          <p:cNvSpPr>
            <a:spLocks noGrp="1" noChangeArrowheads="1"/>
          </p:cNvSpPr>
          <p:nvPr>
            <p:ph type="subTitle" idx="1"/>
          </p:nvPr>
        </p:nvSpPr>
        <p:spPr>
          <a:xfrm>
            <a:off x="685800" y="5410200"/>
            <a:ext cx="7467600" cy="1219200"/>
          </a:xfrm>
        </p:spPr>
        <p:txBody>
          <a:bodyPr/>
          <a:lstStyle/>
          <a:p>
            <a:pPr eaLnBrk="1" hangingPunct="1"/>
            <a:endParaRPr lang="en-US" dirty="0" smtClean="0"/>
          </a:p>
          <a:p>
            <a:pPr eaLnBrk="1" hangingPunct="1"/>
            <a:r>
              <a:rPr lang="en-US" dirty="0" smtClean="0"/>
              <a:t>Helen Anderson, Steven Beres, Joseph Shaw, Timothy Valadez</a:t>
            </a:r>
          </a:p>
          <a:p>
            <a:pPr eaLnBrk="1" hangingPunct="1"/>
            <a:r>
              <a:rPr lang="en-US" dirty="0" smtClean="0"/>
              <a:t>Thursday, </a:t>
            </a:r>
            <a:r>
              <a:rPr lang="en-US" dirty="0" smtClean="0"/>
              <a:t>26 March 2009</a:t>
            </a:r>
            <a:endParaRPr lang="en-US" dirty="0" smtClean="0"/>
          </a:p>
        </p:txBody>
      </p:sp>
      <p:sp>
        <p:nvSpPr>
          <p:cNvPr id="6" name="Rectangle 2"/>
          <p:cNvSpPr txBox="1">
            <a:spLocks noChangeArrowheads="1"/>
          </p:cNvSpPr>
          <p:nvPr/>
        </p:nvSpPr>
        <p:spPr bwMode="auto">
          <a:xfrm>
            <a:off x="308927" y="4855464"/>
            <a:ext cx="8153400" cy="5669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
            </a:r>
            <a:br>
              <a:rPr kumimoji="0" lang="en-US" sz="2000" b="1" i="0" u="none" strike="noStrike" kern="0" cap="none" spc="0" normalizeH="0" baseline="0" noProof="0" dirty="0" smtClean="0">
                <a:ln>
                  <a:noFill/>
                </a:ln>
                <a:solidFill>
                  <a:schemeClr val="bg1"/>
                </a:solidFill>
                <a:effectLst/>
                <a:uLnTx/>
                <a:uFillTx/>
                <a:latin typeface="+mj-lt"/>
                <a:ea typeface="+mj-ea"/>
                <a:cs typeface="+mj-cs"/>
              </a:rPr>
            </a:br>
            <a:r>
              <a:rPr kumimoji="0" lang="en-US" sz="2000" b="1" i="0" u="none" strike="noStrike" kern="0" cap="none" spc="0" normalizeH="0" baseline="0" noProof="0" dirty="0" smtClean="0">
                <a:ln>
                  <a:noFill/>
                </a:ln>
                <a:solidFill>
                  <a:schemeClr val="bg1"/>
                </a:solidFill>
                <a:effectLst/>
                <a:uLnTx/>
                <a:uFillTx/>
                <a:latin typeface="+mj-lt"/>
                <a:ea typeface="+mj-ea"/>
                <a:cs typeface="+mj-cs"/>
              </a:rPr>
              <a:t>Solution</a:t>
            </a:r>
            <a:r>
              <a:rPr kumimoji="0" lang="en-US" sz="2000" b="1" i="0" u="none" strike="noStrike" kern="0" cap="none" spc="0" normalizeH="0" noProof="0" dirty="0" smtClean="0">
                <a:ln>
                  <a:noFill/>
                </a:ln>
                <a:solidFill>
                  <a:schemeClr val="bg1"/>
                </a:solidFill>
                <a:effectLst/>
                <a:uLnTx/>
                <a:uFillTx/>
                <a:latin typeface="+mj-lt"/>
                <a:ea typeface="+mj-ea"/>
                <a:cs typeface="+mj-cs"/>
              </a:rPr>
              <a:t> </a:t>
            </a:r>
            <a:r>
              <a:rPr kumimoji="0" lang="en-US" sz="2000" b="1" i="0" u="none" strike="noStrike" kern="0" cap="none" spc="0" normalizeH="0" noProof="0" dirty="0" smtClean="0">
                <a:ln>
                  <a:noFill/>
                </a:ln>
                <a:solidFill>
                  <a:schemeClr val="bg1"/>
                </a:solidFill>
                <a:effectLst/>
                <a:uLnTx/>
                <a:uFillTx/>
                <a:latin typeface="+mj-lt"/>
                <a:ea typeface="+mj-ea"/>
                <a:cs typeface="+mj-cs"/>
              </a:rPr>
              <a:t>Space </a:t>
            </a:r>
            <a:r>
              <a:rPr kumimoji="0" lang="en-US" sz="2000" b="1" i="0" u="none" strike="noStrike" kern="0" cap="none" spc="0" normalizeH="0" noProof="0" dirty="0" smtClean="0">
                <a:ln>
                  <a:noFill/>
                </a:ln>
                <a:solidFill>
                  <a:schemeClr val="bg1"/>
                </a:solidFill>
                <a:effectLst/>
                <a:uLnTx/>
                <a:uFillTx/>
                <a:latin typeface="+mj-lt"/>
                <a:ea typeface="+mj-ea"/>
                <a:cs typeface="+mj-cs"/>
              </a:rPr>
              <a:t>Evaluation and Architecture Selection</a:t>
            </a:r>
            <a:endParaRPr kumimoji="0" lang="en-US" sz="2000" b="1" i="0" u="none" strike="noStrike" kern="0" cap="none" spc="0" normalizeH="0" baseline="0" noProof="0" dirty="0" smtClean="0">
              <a:ln>
                <a:noFill/>
              </a:ln>
              <a:solidFill>
                <a:schemeClr val="bg1"/>
              </a:solidFill>
              <a:effectLst/>
              <a:uLnTx/>
              <a:uFillTx/>
              <a:latin typeface="+mj-lt"/>
              <a:ea typeface="+mj-ea"/>
              <a:cs typeface="+mj-cs"/>
            </a:endParaRPr>
          </a:p>
        </p:txBody>
      </p:sp>
      <p:sp>
        <p:nvSpPr>
          <p:cNvPr id="7" name="Date Placeholder 6"/>
          <p:cNvSpPr>
            <a:spLocks noGrp="1"/>
          </p:cNvSpPr>
          <p:nvPr>
            <p:ph type="dt" sz="half" idx="12"/>
          </p:nvPr>
        </p:nvSpPr>
        <p:spPr/>
        <p:txBody>
          <a:bodyPr/>
          <a:lstStyle/>
          <a:p>
            <a:pPr>
              <a:defRPr/>
            </a:pPr>
            <a:r>
              <a:rPr lang="en-US" dirty="0" smtClean="0"/>
              <a:t>26 March 09</a:t>
            </a:r>
            <a:endParaRPr lang="en-US" dirty="0"/>
          </a:p>
        </p:txBody>
      </p:sp>
      <p:sp>
        <p:nvSpPr>
          <p:cNvPr id="8" name="Footer Placeholder 7"/>
          <p:cNvSpPr>
            <a:spLocks noGrp="1"/>
          </p:cNvSpPr>
          <p:nvPr>
            <p:ph type="ftr" sz="quarter" idx="11"/>
          </p:nvPr>
        </p:nvSpPr>
        <p:spPr/>
        <p:txBody>
          <a:bodyPr/>
          <a:lstStyle/>
          <a:p>
            <a:pPr>
              <a:defRPr/>
            </a:pPr>
            <a:r>
              <a:rPr lang="en-US" dirty="0" smtClean="0"/>
              <a:t>Anderson, </a:t>
            </a:r>
            <a:r>
              <a:rPr lang="en-US" dirty="0" err="1" smtClean="0"/>
              <a:t>Beres</a:t>
            </a:r>
            <a:r>
              <a:rPr lang="en-US" dirty="0" smtClean="0"/>
              <a:t>, Shaw, Valadez</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63" y="599389"/>
            <a:ext cx="8229600" cy="381000"/>
          </a:xfrm>
        </p:spPr>
        <p:txBody>
          <a:bodyPr/>
          <a:lstStyle/>
          <a:p>
            <a:r>
              <a:rPr lang="en-US" sz="2400" dirty="0" smtClean="0"/>
              <a:t>Next Steps</a:t>
            </a:r>
            <a:endParaRPr lang="en-US" sz="2400" dirty="0"/>
          </a:p>
        </p:txBody>
      </p:sp>
      <p:sp>
        <p:nvSpPr>
          <p:cNvPr id="3" name="Content Placeholder 2"/>
          <p:cNvSpPr>
            <a:spLocks noGrp="1"/>
          </p:cNvSpPr>
          <p:nvPr>
            <p:ph idx="1"/>
          </p:nvPr>
        </p:nvSpPr>
        <p:spPr>
          <a:xfrm>
            <a:off x="518474" y="1112364"/>
            <a:ext cx="7939726" cy="5013800"/>
          </a:xfrm>
        </p:spPr>
        <p:txBody>
          <a:bodyPr/>
          <a:lstStyle/>
          <a:p>
            <a:r>
              <a:rPr lang="en-US" dirty="0" smtClean="0"/>
              <a:t>Refine data structure details</a:t>
            </a:r>
          </a:p>
          <a:p>
            <a:r>
              <a:rPr lang="en-US" dirty="0" smtClean="0"/>
              <a:t>Define software module structure</a:t>
            </a:r>
          </a:p>
          <a:p>
            <a:pPr lvl="1"/>
            <a:r>
              <a:rPr lang="en-US" dirty="0" smtClean="0"/>
              <a:t>Required functionality</a:t>
            </a:r>
          </a:p>
          <a:p>
            <a:pPr lvl="1"/>
            <a:r>
              <a:rPr lang="en-US" dirty="0" smtClean="0"/>
              <a:t>Data structure interfaces</a:t>
            </a:r>
          </a:p>
          <a:p>
            <a:pPr lvl="1"/>
            <a:r>
              <a:rPr lang="en-US" dirty="0" smtClean="0"/>
              <a:t>Algorithm selection</a:t>
            </a:r>
          </a:p>
          <a:p>
            <a:r>
              <a:rPr lang="en-US" dirty="0" smtClean="0"/>
              <a:t>Define external database content and format</a:t>
            </a:r>
          </a:p>
          <a:p>
            <a:r>
              <a:rPr lang="en-US" dirty="0" smtClean="0"/>
              <a:t>Define GUI functionality and designer controls and displays</a:t>
            </a:r>
            <a:endParaRPr lang="en-US" dirty="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63" y="2366914"/>
            <a:ext cx="8229600" cy="762000"/>
          </a:xfrm>
        </p:spPr>
        <p:txBody>
          <a:bodyPr/>
          <a:lstStyle/>
          <a:p>
            <a:pPr algn="ctr"/>
            <a:r>
              <a:rPr lang="en-US" dirty="0" smtClean="0"/>
              <a:t>Functional Decomposition and Solution Evaluation Drill-down</a:t>
            </a:r>
            <a:endParaRPr lang="en-US" dirty="0"/>
          </a:p>
        </p:txBody>
      </p:sp>
      <p:sp>
        <p:nvSpPr>
          <p:cNvPr id="3" name="Date Placeholder 2"/>
          <p:cNvSpPr>
            <a:spLocks noGrp="1"/>
          </p:cNvSpPr>
          <p:nvPr>
            <p:ph type="dt" sz="half" idx="10"/>
          </p:nvPr>
        </p:nvSpPr>
        <p:spPr/>
        <p:txBody>
          <a:bodyPr/>
          <a:lstStyle/>
          <a:p>
            <a:pPr>
              <a:defRPr/>
            </a:pPr>
            <a:r>
              <a:rPr lang="en-US" smtClean="0"/>
              <a:t>26 March 09</a:t>
            </a:r>
            <a:endParaRPr lang="en-US" dirty="0"/>
          </a:p>
        </p:txBody>
      </p:sp>
      <p:sp>
        <p:nvSpPr>
          <p:cNvPr id="4" name="Footer Placeholder 3"/>
          <p:cNvSpPr>
            <a:spLocks noGrp="1"/>
          </p:cNvSpPr>
          <p:nvPr>
            <p:ph type="ftr" sz="quarter" idx="11"/>
          </p:nvPr>
        </p:nvSpPr>
        <p:spPr/>
        <p:txBody>
          <a:bodyPr/>
          <a:lstStyle/>
          <a:p>
            <a:pPr>
              <a:defRPr/>
            </a:pPr>
            <a:r>
              <a:rPr lang="en-US" smtClean="0"/>
              <a:t>Anderson, Beres, Shaw, Valadez</a:t>
            </a:r>
            <a:endParaRPr lang="en-US"/>
          </a:p>
        </p:txBody>
      </p:sp>
      <p:sp>
        <p:nvSpPr>
          <p:cNvPr id="5" name="Slide Number Placeholder 4"/>
          <p:cNvSpPr>
            <a:spLocks noGrp="1"/>
          </p:cNvSpPr>
          <p:nvPr>
            <p:ph type="sldNum" sz="quarter" idx="12"/>
          </p:nvPr>
        </p:nvSpPr>
        <p:spPr/>
        <p:txBody>
          <a:bodyPr/>
          <a:lstStyle/>
          <a:p>
            <a:pPr>
              <a:defRPr/>
            </a:pPr>
            <a:fld id="{45B58026-0E59-4BC0-8ADF-AECAD2D17E4E}"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169101" y="449263"/>
            <a:ext cx="8229600" cy="609600"/>
          </a:xfrm>
        </p:spPr>
        <p:txBody>
          <a:bodyPr/>
          <a:lstStyle/>
          <a:p>
            <a:pPr eaLnBrk="1" hangingPunct="1"/>
            <a:r>
              <a:rPr lang="en-US" sz="2400" dirty="0" smtClean="0"/>
              <a:t>SSES Function - Form Alternatives 1.1.1</a:t>
            </a:r>
          </a:p>
        </p:txBody>
      </p:sp>
      <p:sp>
        <p:nvSpPr>
          <p:cNvPr id="170" name="Date Placeholder 3"/>
          <p:cNvSpPr>
            <a:spLocks noGrp="1"/>
          </p:cNvSpPr>
          <p:nvPr>
            <p:ph type="dt" sz="quarter" idx="10"/>
          </p:nvPr>
        </p:nvSpPr>
        <p:spPr>
          <a:xfrm>
            <a:off x="0" y="6610350"/>
            <a:ext cx="1435100" cy="247650"/>
          </a:xfrm>
          <a:noFill/>
          <a:ln w="3175"/>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1.1</a:t>
            </a:r>
          </a:p>
          <a:p>
            <a:pPr>
              <a:lnSpc>
                <a:spcPct val="95000"/>
              </a:lnSpc>
              <a:defRPr/>
            </a:pPr>
            <a:r>
              <a:rPr lang="en-US" sz="800" b="1" dirty="0" smtClean="0"/>
              <a:t>Obtain, display, and use site attributes and characteristics data</a:t>
            </a:r>
            <a:endParaRPr lang="en-US" sz="800" b="1" dirty="0"/>
          </a:p>
        </p:txBody>
      </p:sp>
      <p:sp>
        <p:nvSpPr>
          <p:cNvPr id="190" name="Text Box 12"/>
          <p:cNvSpPr txBox="1">
            <a:spLocks noChangeArrowheads="1"/>
          </p:cNvSpPr>
          <p:nvPr/>
        </p:nvSpPr>
        <p:spPr bwMode="auto">
          <a:xfrm>
            <a:off x="2895601" y="1600200"/>
            <a:ext cx="24384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1.1.1</a:t>
            </a:r>
          </a:p>
          <a:p>
            <a:pPr indent="1588">
              <a:lnSpc>
                <a:spcPct val="95000"/>
              </a:lnSpc>
              <a:spcBef>
                <a:spcPct val="20000"/>
              </a:spcBef>
            </a:pPr>
            <a:r>
              <a:rPr lang="en-US" sz="800" b="1" dirty="0" smtClean="0">
                <a:solidFill>
                  <a:schemeClr val="dk1"/>
                </a:solidFill>
                <a:latin typeface="+mn-lt"/>
              </a:rPr>
              <a:t>Obtain, display, and manipulate topographic, characteristic, and feature data</a:t>
            </a:r>
            <a:endParaRPr lang="en-US" sz="800" b="1" dirty="0">
              <a:solidFill>
                <a:schemeClr val="dk1"/>
              </a:solidFill>
              <a:latin typeface="+mn-lt"/>
            </a:endParaRPr>
          </a:p>
        </p:txBody>
      </p:sp>
      <p:sp>
        <p:nvSpPr>
          <p:cNvPr id="251" name="Rectangle 250"/>
          <p:cNvSpPr/>
          <p:nvPr/>
        </p:nvSpPr>
        <p:spPr bwMode="auto">
          <a:xfrm>
            <a:off x="143257" y="2453640"/>
            <a:ext cx="1275968" cy="1094232"/>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spcBef>
                <a:spcPct val="20000"/>
              </a:spcBef>
            </a:pPr>
            <a:r>
              <a:rPr lang="en-US" sz="800" b="1" dirty="0" smtClean="0"/>
              <a:t>1.1.1.1</a:t>
            </a:r>
          </a:p>
          <a:p>
            <a:pPr indent="1588">
              <a:spcBef>
                <a:spcPct val="20000"/>
              </a:spcBef>
            </a:pPr>
            <a:r>
              <a:rPr lang="en-US" sz="800" b="1" dirty="0" smtClean="0"/>
              <a:t>Classify terrain based on physical characteristics that may affect sensor performance, and threat mobility and </a:t>
            </a:r>
            <a:r>
              <a:rPr lang="en-US" sz="800" b="1" dirty="0" err="1" smtClean="0"/>
              <a:t>detectability</a:t>
            </a:r>
            <a:endParaRPr lang="en-US" sz="800" b="1" dirty="0" smtClean="0"/>
          </a:p>
        </p:txBody>
      </p:sp>
      <p:sp>
        <p:nvSpPr>
          <p:cNvPr id="268" name="TextBox 267"/>
          <p:cNvSpPr txBox="1"/>
          <p:nvPr/>
        </p:nvSpPr>
        <p:spPr>
          <a:xfrm>
            <a:off x="1827212" y="2453640"/>
            <a:ext cx="2278443" cy="2301240"/>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Direct specification of individual terrain characteristics (M,D,P)</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Indexed terrain data with exemplars (M,D)</a:t>
            </a:r>
          </a:p>
          <a:p>
            <a:pPr marL="117475" indent="-117475">
              <a:spcBef>
                <a:spcPts val="600"/>
              </a:spcBef>
              <a:buFont typeface="Arial" pitchFamily="34" charset="0"/>
              <a:buChar char="•"/>
            </a:pPr>
            <a:endParaRPr lang="en-US" sz="800" b="1" dirty="0" smtClean="0"/>
          </a:p>
          <a:p>
            <a:pPr marL="117475" indent="-117475">
              <a:spcBef>
                <a:spcPts val="600"/>
              </a:spcBef>
            </a:pPr>
            <a:endParaRPr lang="en-US" sz="800" b="1" dirty="0" smtClean="0"/>
          </a:p>
          <a:p>
            <a:pPr marL="117475" indent="-117475">
              <a:spcBef>
                <a:spcPts val="600"/>
              </a:spcBef>
            </a:pPr>
            <a:endParaRPr lang="en-US" sz="800" b="1" dirty="0" smtClean="0"/>
          </a:p>
          <a:p>
            <a:pPr marL="117475" indent="-117475">
              <a:spcBef>
                <a:spcPts val="600"/>
              </a:spcBef>
              <a:buFont typeface="Arial" pitchFamily="34" charset="0"/>
              <a:buChar char="•"/>
            </a:pPr>
            <a:r>
              <a:rPr lang="en-US" sz="800" b="1" dirty="0" smtClean="0"/>
              <a:t>Hybrid - indexed with editable characteristics (M,D)</a:t>
            </a:r>
          </a:p>
          <a:p>
            <a:endParaRPr lang="en-US" sz="800" b="1" dirty="0"/>
          </a:p>
        </p:txBody>
      </p:sp>
      <p:sp>
        <p:nvSpPr>
          <p:cNvPr id="20" name="Slide Number Placeholder 19"/>
          <p:cNvSpPr>
            <a:spLocks noGrp="1"/>
          </p:cNvSpPr>
          <p:nvPr>
            <p:ph type="sldNum" sz="quarter" idx="12"/>
          </p:nvPr>
        </p:nvSpPr>
        <p:spPr>
          <a:xfrm>
            <a:off x="7010400" y="6578600"/>
            <a:ext cx="2133600" cy="279400"/>
          </a:xfrm>
        </p:spPr>
        <p:txBody>
          <a:bodyPr/>
          <a:lstStyle/>
          <a:p>
            <a:pPr>
              <a:defRPr/>
            </a:pPr>
            <a:fld id="{01F8F860-3B9A-4D7F-836E-0C1BDA42292B}" type="slidenum">
              <a:rPr lang="en-US" smtClean="0"/>
              <a:pPr>
                <a:defRPr/>
              </a:pPr>
              <a:t>12</a:t>
            </a:fld>
            <a:endParaRPr lang="en-US" dirty="0"/>
          </a:p>
        </p:txBody>
      </p:sp>
      <p:sp>
        <p:nvSpPr>
          <p:cNvPr id="21" name="Footer Placeholder 20"/>
          <p:cNvSpPr>
            <a:spLocks noGrp="1"/>
          </p:cNvSpPr>
          <p:nvPr>
            <p:ph type="ftr" sz="quarter" idx="11"/>
          </p:nvPr>
        </p:nvSpPr>
        <p:spPr/>
        <p:txBody>
          <a:bodyPr/>
          <a:lstStyle/>
          <a:p>
            <a:pPr>
              <a:defRPr/>
            </a:pPr>
            <a:r>
              <a:rPr lang="en-US" smtClean="0"/>
              <a:t>Anderson, Beres, Shaw, Valadez</a:t>
            </a:r>
            <a:endParaRPr lang="en-US"/>
          </a:p>
        </p:txBody>
      </p:sp>
      <p:sp>
        <p:nvSpPr>
          <p:cNvPr id="22" name="Action Button: Back or Previous 2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3" name="Group 22"/>
          <p:cNvGrpSpPr/>
          <p:nvPr/>
        </p:nvGrpSpPr>
        <p:grpSpPr>
          <a:xfrm>
            <a:off x="27708" y="1181298"/>
            <a:ext cx="6306417" cy="307777"/>
            <a:chOff x="27708" y="1181298"/>
            <a:chExt cx="6306417" cy="307777"/>
          </a:xfrm>
        </p:grpSpPr>
        <p:sp>
          <p:nvSpPr>
            <p:cNvPr id="24" name="TextBox 2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5" name="TextBox 2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6" name="TextBox 2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7" name="Rectangle 26"/>
          <p:cNvSpPr/>
          <p:nvPr/>
        </p:nvSpPr>
        <p:spPr>
          <a:xfrm>
            <a:off x="4435348" y="4095877"/>
            <a:ext cx="4359529"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Provides same flexibility in specifying terrain characteristics as direct specification</a:t>
            </a:r>
          </a:p>
          <a:p>
            <a:pPr marL="228600" lvl="0" indent="-228600">
              <a:lnSpc>
                <a:spcPct val="95000"/>
              </a:lnSpc>
              <a:defRPr/>
            </a:pPr>
            <a:r>
              <a:rPr lang="en-US" sz="800" b="1" dirty="0" smtClean="0">
                <a:solidFill>
                  <a:srgbClr val="000000"/>
                </a:solidFill>
              </a:rPr>
              <a:t>- 	Increased storage requirements</a:t>
            </a:r>
          </a:p>
          <a:p>
            <a:pPr marL="228600" lvl="0" indent="-228600">
              <a:lnSpc>
                <a:spcPct val="95000"/>
              </a:lnSpc>
              <a:defRPr/>
            </a:pPr>
            <a:r>
              <a:rPr lang="en-US" sz="800" b="1" dirty="0" smtClean="0">
                <a:solidFill>
                  <a:srgbClr val="000000"/>
                </a:solidFill>
              </a:rPr>
              <a:t>o	Analyst workload increase depends on number of  terrain regions where characteristics are edited manually</a:t>
            </a:r>
            <a:endParaRPr lang="en-US" sz="800" b="1" dirty="0">
              <a:solidFill>
                <a:srgbClr val="000000"/>
              </a:solidFill>
            </a:endParaRPr>
          </a:p>
        </p:txBody>
      </p:sp>
      <p:sp>
        <p:nvSpPr>
          <p:cNvPr id="28" name="Rounded Rectangle 27"/>
          <p:cNvSpPr/>
          <p:nvPr/>
        </p:nvSpPr>
        <p:spPr bwMode="auto">
          <a:xfrm>
            <a:off x="2002536" y="4251960"/>
            <a:ext cx="1888427" cy="35661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9" name="Straight Arrow Connector 28"/>
          <p:cNvCxnSpPr>
            <a:stCxn id="28" idx="3"/>
            <a:endCxn id="27" idx="1"/>
          </p:cNvCxnSpPr>
          <p:nvPr/>
        </p:nvCxnSpPr>
        <p:spPr bwMode="auto">
          <a:xfrm>
            <a:off x="3890963" y="4430268"/>
            <a:ext cx="544385" cy="4163"/>
          </a:xfrm>
          <a:prstGeom prst="straightConnector1">
            <a:avLst/>
          </a:prstGeom>
          <a:noFill/>
          <a:ln w="19050" cap="flat" cmpd="sng" algn="ctr">
            <a:solidFill>
              <a:srgbClr val="009900"/>
            </a:solidFill>
            <a:prstDash val="solid"/>
            <a:round/>
            <a:headEnd type="none" w="med" len="med"/>
            <a:tailEnd type="arrow"/>
          </a:ln>
          <a:effectLst/>
        </p:spPr>
      </p:cxnSp>
      <p:sp>
        <p:nvSpPr>
          <p:cNvPr id="33" name="Rectangle 32"/>
          <p:cNvSpPr/>
          <p:nvPr/>
        </p:nvSpPr>
        <p:spPr>
          <a:xfrm>
            <a:off x="4435348" y="2437765"/>
            <a:ext cx="4359529"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Provides greatest flexibility in specifying terrain characteristics</a:t>
            </a:r>
          </a:p>
          <a:p>
            <a:pPr marL="228600" lvl="0" indent="-228600">
              <a:lnSpc>
                <a:spcPct val="95000"/>
              </a:lnSpc>
              <a:defRPr/>
            </a:pPr>
            <a:r>
              <a:rPr lang="en-US" sz="800" b="1" dirty="0" smtClean="0">
                <a:solidFill>
                  <a:srgbClr val="000000"/>
                </a:solidFill>
              </a:rPr>
              <a:t>- 	Increased storage requirements</a:t>
            </a:r>
          </a:p>
          <a:p>
            <a:pPr marL="228600" lvl="0" indent="-228600">
              <a:lnSpc>
                <a:spcPct val="95000"/>
              </a:lnSpc>
              <a:defRPr/>
            </a:pPr>
            <a:r>
              <a:rPr lang="en-US" sz="800" b="1" dirty="0" smtClean="0">
                <a:solidFill>
                  <a:srgbClr val="000000"/>
                </a:solidFill>
              </a:rPr>
              <a:t>- -	Very high analyst workload if terrain characteristics are entered manually for all terrain patches</a:t>
            </a:r>
            <a:endParaRPr lang="en-US" sz="800" b="1" dirty="0">
              <a:solidFill>
                <a:srgbClr val="000000"/>
              </a:solidFill>
            </a:endParaRPr>
          </a:p>
        </p:txBody>
      </p:sp>
      <p:cxnSp>
        <p:nvCxnSpPr>
          <p:cNvPr id="34" name="Straight Arrow Connector 33"/>
          <p:cNvCxnSpPr/>
          <p:nvPr/>
        </p:nvCxnSpPr>
        <p:spPr bwMode="auto">
          <a:xfrm flipV="1">
            <a:off x="3890963" y="2679129"/>
            <a:ext cx="576961" cy="63"/>
          </a:xfrm>
          <a:prstGeom prst="straightConnector1">
            <a:avLst/>
          </a:prstGeom>
          <a:noFill/>
          <a:ln w="19050" cap="flat" cmpd="sng" algn="ctr">
            <a:solidFill>
              <a:schemeClr val="tx1"/>
            </a:solidFill>
            <a:prstDash val="solid"/>
            <a:round/>
            <a:headEnd type="none" w="med" len="med"/>
            <a:tailEnd type="arrow"/>
          </a:ln>
          <a:effectLst/>
        </p:spPr>
      </p:cxnSp>
      <p:sp>
        <p:nvSpPr>
          <p:cNvPr id="35" name="Rectangle 34"/>
          <p:cNvSpPr/>
          <p:nvPr/>
        </p:nvSpPr>
        <p:spPr>
          <a:xfrm>
            <a:off x="4407218" y="3193669"/>
            <a:ext cx="4359529"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Limits flexibility in specifying terrain characteristics – can only represent terrain types that are in database</a:t>
            </a:r>
          </a:p>
          <a:p>
            <a:pPr marL="228600" lvl="0" indent="-228600">
              <a:lnSpc>
                <a:spcPct val="95000"/>
              </a:lnSpc>
              <a:defRPr/>
            </a:pPr>
            <a:r>
              <a:rPr lang="en-US" sz="800" b="1" dirty="0" smtClean="0">
                <a:solidFill>
                  <a:srgbClr val="000000"/>
                </a:solidFill>
              </a:rPr>
              <a:t>+ 	Reduced storage requirements</a:t>
            </a:r>
          </a:p>
          <a:p>
            <a:pPr marL="228600" lvl="0" indent="-228600">
              <a:lnSpc>
                <a:spcPct val="95000"/>
              </a:lnSpc>
              <a:defRPr/>
            </a:pPr>
            <a:r>
              <a:rPr lang="en-US" sz="800" b="1" dirty="0" smtClean="0">
                <a:solidFill>
                  <a:srgbClr val="000000"/>
                </a:solidFill>
              </a:rPr>
              <a:t>++	Low analyst workload to enter terrain data</a:t>
            </a:r>
            <a:endParaRPr lang="en-US" sz="800" b="1" dirty="0">
              <a:solidFill>
                <a:srgbClr val="000000"/>
              </a:solidFill>
            </a:endParaRPr>
          </a:p>
        </p:txBody>
      </p:sp>
      <p:cxnSp>
        <p:nvCxnSpPr>
          <p:cNvPr id="42" name="Straight Arrow Connector 41"/>
          <p:cNvCxnSpPr>
            <a:endCxn id="35" idx="1"/>
          </p:cNvCxnSpPr>
          <p:nvPr/>
        </p:nvCxnSpPr>
        <p:spPr bwMode="auto">
          <a:xfrm flipV="1">
            <a:off x="3584448" y="3473746"/>
            <a:ext cx="822770" cy="10118"/>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169101" y="449263"/>
            <a:ext cx="8229600" cy="609600"/>
          </a:xfrm>
        </p:spPr>
        <p:txBody>
          <a:bodyPr/>
          <a:lstStyle/>
          <a:p>
            <a:pPr eaLnBrk="1" hangingPunct="1"/>
            <a:r>
              <a:rPr lang="en-US" sz="2400" dirty="0" smtClean="0"/>
              <a:t>SSES Function - Form Alternatives 1.1.1</a:t>
            </a:r>
          </a:p>
        </p:txBody>
      </p:sp>
      <p:sp>
        <p:nvSpPr>
          <p:cNvPr id="170" name="Date Placeholder 3"/>
          <p:cNvSpPr>
            <a:spLocks noGrp="1"/>
          </p:cNvSpPr>
          <p:nvPr>
            <p:ph type="dt" sz="quarter" idx="10"/>
          </p:nvPr>
        </p:nvSpPr>
        <p:spPr>
          <a:xfrm>
            <a:off x="0" y="6610350"/>
            <a:ext cx="1435100" cy="247650"/>
          </a:xfrm>
          <a:noFill/>
          <a:ln w="3175"/>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1.1</a:t>
            </a:r>
          </a:p>
          <a:p>
            <a:pPr>
              <a:lnSpc>
                <a:spcPct val="95000"/>
              </a:lnSpc>
              <a:defRPr/>
            </a:pPr>
            <a:r>
              <a:rPr lang="en-US" sz="800" b="1" dirty="0" smtClean="0"/>
              <a:t>Obtain, display, and use site attributes and characteristics data</a:t>
            </a:r>
            <a:endParaRPr lang="en-US" sz="800" b="1" dirty="0"/>
          </a:p>
        </p:txBody>
      </p:sp>
      <p:sp>
        <p:nvSpPr>
          <p:cNvPr id="190" name="Text Box 12"/>
          <p:cNvSpPr txBox="1">
            <a:spLocks noChangeArrowheads="1"/>
          </p:cNvSpPr>
          <p:nvPr/>
        </p:nvSpPr>
        <p:spPr bwMode="auto">
          <a:xfrm>
            <a:off x="2895601" y="1600200"/>
            <a:ext cx="24384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1.1.1</a:t>
            </a:r>
          </a:p>
          <a:p>
            <a:pPr indent="1588">
              <a:lnSpc>
                <a:spcPct val="95000"/>
              </a:lnSpc>
              <a:spcBef>
                <a:spcPct val="20000"/>
              </a:spcBef>
            </a:pPr>
            <a:r>
              <a:rPr lang="en-US" sz="800" b="1" dirty="0" smtClean="0">
                <a:solidFill>
                  <a:schemeClr val="dk1"/>
                </a:solidFill>
                <a:latin typeface="+mn-lt"/>
              </a:rPr>
              <a:t>Obtain, display, and manipulate topographic, characteristic, and feature data</a:t>
            </a:r>
            <a:endParaRPr lang="en-US" sz="800" b="1" dirty="0">
              <a:solidFill>
                <a:schemeClr val="dk1"/>
              </a:solidFill>
              <a:latin typeface="+mn-lt"/>
            </a:endParaRPr>
          </a:p>
        </p:txBody>
      </p:sp>
      <p:sp>
        <p:nvSpPr>
          <p:cNvPr id="252" name="Rectangle 251"/>
          <p:cNvSpPr/>
          <p:nvPr/>
        </p:nvSpPr>
        <p:spPr bwMode="auto">
          <a:xfrm>
            <a:off x="152783" y="2513584"/>
            <a:ext cx="1275968" cy="823976"/>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spcBef>
                <a:spcPct val="20000"/>
              </a:spcBef>
            </a:pPr>
            <a:r>
              <a:rPr lang="en-US" sz="800" b="1" dirty="0" smtClean="0"/>
              <a:t>1.1.1.2</a:t>
            </a:r>
          </a:p>
          <a:p>
            <a:pPr indent="1588">
              <a:spcBef>
                <a:spcPct val="20000"/>
              </a:spcBef>
            </a:pPr>
            <a:r>
              <a:rPr lang="en-US" sz="800" b="1" dirty="0" smtClean="0"/>
              <a:t>Obtain, display, and manipulate topographic, characteristic, and feature data</a:t>
            </a:r>
          </a:p>
        </p:txBody>
      </p:sp>
      <p:sp>
        <p:nvSpPr>
          <p:cNvPr id="269" name="TextBox 268"/>
          <p:cNvSpPr txBox="1"/>
          <p:nvPr/>
        </p:nvSpPr>
        <p:spPr>
          <a:xfrm>
            <a:off x="1836738" y="2505456"/>
            <a:ext cx="2278443" cy="3935032"/>
          </a:xfrm>
          <a:prstGeom prst="rect">
            <a:avLst/>
          </a:prstGeom>
          <a:noFill/>
          <a:ln w="3175">
            <a:solidFill>
              <a:schemeClr val="tx1"/>
            </a:solidFill>
          </a:ln>
        </p:spPr>
        <p:txBody>
          <a:bodyPr wrap="square" rtlCol="0">
            <a:noAutofit/>
          </a:bodyPr>
          <a:lstStyle/>
          <a:p>
            <a:pPr marL="117475" indent="-117475">
              <a:spcBef>
                <a:spcPts val="600"/>
              </a:spcBef>
            </a:pPr>
            <a:r>
              <a:rPr lang="en-US" sz="800" b="1" dirty="0" smtClean="0"/>
              <a:t>Obtain</a:t>
            </a:r>
          </a:p>
          <a:p>
            <a:pPr marL="117475" indent="-117475">
              <a:spcBef>
                <a:spcPts val="600"/>
              </a:spcBef>
              <a:buFont typeface="Arial" pitchFamily="34" charset="0"/>
              <a:buChar char="•"/>
            </a:pPr>
            <a:r>
              <a:rPr lang="en-US" sz="800" b="1" dirty="0" smtClean="0"/>
              <a:t>Manual data entry / editing (G,D,P)</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Software enabled manual capture of image / map data (G)</a:t>
            </a:r>
          </a:p>
          <a:p>
            <a:pPr marL="117475" indent="-117475">
              <a:spcBef>
                <a:spcPts val="1800"/>
              </a:spcBef>
              <a:buFont typeface="Arial" pitchFamily="34" charset="0"/>
              <a:buChar char="•"/>
            </a:pPr>
            <a:r>
              <a:rPr lang="en-US" sz="800" b="1" dirty="0" smtClean="0"/>
              <a:t>Automated pattern/feature recognition of image data (G,D)</a:t>
            </a:r>
          </a:p>
          <a:p>
            <a:pPr marL="117475" indent="-117475">
              <a:spcBef>
                <a:spcPts val="1200"/>
              </a:spcBef>
              <a:buFont typeface="Arial" pitchFamily="34" charset="0"/>
              <a:buChar char="•"/>
            </a:pPr>
            <a:r>
              <a:rPr lang="en-US" sz="800" b="1" dirty="0" smtClean="0"/>
              <a:t>Direct interface with GIS databases and image archives (G,D)</a:t>
            </a:r>
          </a:p>
          <a:p>
            <a:pPr marL="117475" indent="-117475">
              <a:spcBef>
                <a:spcPts val="600"/>
              </a:spcBef>
            </a:pPr>
            <a:endParaRPr lang="en-US" sz="800" b="1" dirty="0" smtClean="0"/>
          </a:p>
          <a:p>
            <a:pPr marL="117475" indent="-117475">
              <a:spcBef>
                <a:spcPts val="600"/>
              </a:spcBef>
            </a:pPr>
            <a:r>
              <a:rPr lang="en-US" sz="800" b="1" dirty="0" smtClean="0"/>
              <a:t>Display / manipulate:</a:t>
            </a:r>
          </a:p>
          <a:p>
            <a:pPr marL="117475" indent="-117475">
              <a:spcBef>
                <a:spcPts val="600"/>
              </a:spcBef>
              <a:buFont typeface="Arial" pitchFamily="34" charset="0"/>
              <a:buChar char="•"/>
            </a:pPr>
            <a:r>
              <a:rPr lang="en-US" sz="800" b="1" dirty="0" smtClean="0"/>
              <a:t>Paper maps with overlays (P)</a:t>
            </a:r>
          </a:p>
          <a:p>
            <a:pPr marL="117475" indent="-117475">
              <a:spcBef>
                <a:spcPts val="2400"/>
              </a:spcBef>
              <a:buFont typeface="Arial" pitchFamily="34" charset="0"/>
              <a:buChar char="•"/>
            </a:pPr>
            <a:r>
              <a:rPr lang="en-US" sz="800" b="1" dirty="0" smtClean="0"/>
              <a:t>Hard copy tabular data (P)</a:t>
            </a:r>
          </a:p>
          <a:p>
            <a:pPr marL="117475" indent="-117475">
              <a:spcBef>
                <a:spcPts val="2400"/>
              </a:spcBef>
              <a:buFont typeface="Arial" pitchFamily="34" charset="0"/>
              <a:buChar char="•"/>
            </a:pPr>
            <a:r>
              <a:rPr lang="en-US" sz="800" b="1" dirty="0" smtClean="0"/>
              <a:t>Interactive GUI development environment (G)</a:t>
            </a:r>
          </a:p>
          <a:p>
            <a:pPr marL="117475" indent="-117475">
              <a:buFont typeface="Arial" pitchFamily="34" charset="0"/>
              <a:buChar char="•"/>
            </a:pPr>
            <a:endParaRPr lang="en-US" sz="800" b="1" dirty="0"/>
          </a:p>
        </p:txBody>
      </p:sp>
      <p:sp>
        <p:nvSpPr>
          <p:cNvPr id="20" name="Slide Number Placeholder 19"/>
          <p:cNvSpPr>
            <a:spLocks noGrp="1"/>
          </p:cNvSpPr>
          <p:nvPr>
            <p:ph type="sldNum" sz="quarter" idx="12"/>
          </p:nvPr>
        </p:nvSpPr>
        <p:spPr>
          <a:xfrm>
            <a:off x="7010400" y="6578600"/>
            <a:ext cx="2133600" cy="279400"/>
          </a:xfrm>
        </p:spPr>
        <p:txBody>
          <a:bodyPr/>
          <a:lstStyle/>
          <a:p>
            <a:pPr>
              <a:defRPr/>
            </a:pPr>
            <a:fld id="{01F8F860-3B9A-4D7F-836E-0C1BDA42292B}" type="slidenum">
              <a:rPr lang="en-US" smtClean="0"/>
              <a:pPr>
                <a:defRPr/>
              </a:pPr>
              <a:t>13</a:t>
            </a:fld>
            <a:endParaRPr lang="en-US" dirty="0"/>
          </a:p>
        </p:txBody>
      </p:sp>
      <p:sp>
        <p:nvSpPr>
          <p:cNvPr id="21" name="Footer Placeholder 20"/>
          <p:cNvSpPr>
            <a:spLocks noGrp="1"/>
          </p:cNvSpPr>
          <p:nvPr>
            <p:ph type="ftr" sz="quarter" idx="11"/>
          </p:nvPr>
        </p:nvSpPr>
        <p:spPr/>
        <p:txBody>
          <a:bodyPr/>
          <a:lstStyle/>
          <a:p>
            <a:pPr>
              <a:defRPr/>
            </a:pPr>
            <a:r>
              <a:rPr lang="en-US" smtClean="0"/>
              <a:t>Anderson, Beres, Shaw, Valadez</a:t>
            </a:r>
            <a:endParaRPr lang="en-US"/>
          </a:p>
        </p:txBody>
      </p:sp>
      <p:sp>
        <p:nvSpPr>
          <p:cNvPr id="22" name="Action Button: Back or Previous 2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2"/>
          <p:cNvGrpSpPr/>
          <p:nvPr/>
        </p:nvGrpSpPr>
        <p:grpSpPr>
          <a:xfrm>
            <a:off x="27708" y="1181298"/>
            <a:ext cx="6306417" cy="307777"/>
            <a:chOff x="27708" y="1181298"/>
            <a:chExt cx="6306417" cy="307777"/>
          </a:xfrm>
        </p:grpSpPr>
        <p:sp>
          <p:nvSpPr>
            <p:cNvPr id="24" name="TextBox 2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5" name="TextBox 2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6" name="TextBox 2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7" name="Rectangle 26"/>
          <p:cNvSpPr/>
          <p:nvPr/>
        </p:nvSpPr>
        <p:spPr>
          <a:xfrm>
            <a:off x="4435348" y="3044317"/>
            <a:ext cx="4230815" cy="560153"/>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Significant development and coding effort required – but supportable within project timeframe</a:t>
            </a:r>
          </a:p>
          <a:p>
            <a:pPr marL="228600" lvl="0" indent="-228600">
              <a:lnSpc>
                <a:spcPct val="95000"/>
              </a:lnSpc>
              <a:defRPr/>
            </a:pPr>
            <a:r>
              <a:rPr lang="en-US" sz="800" b="1" dirty="0" smtClean="0">
                <a:solidFill>
                  <a:srgbClr val="000000"/>
                </a:solidFill>
              </a:rPr>
              <a:t>+	Reduced  analyst workload</a:t>
            </a:r>
          </a:p>
          <a:p>
            <a:pPr marL="228600" lvl="0" indent="-228600">
              <a:lnSpc>
                <a:spcPct val="95000"/>
              </a:lnSpc>
              <a:defRPr/>
            </a:pPr>
            <a:r>
              <a:rPr lang="en-US" sz="800" b="1" dirty="0" smtClean="0">
                <a:solidFill>
                  <a:srgbClr val="000000"/>
                </a:solidFill>
              </a:rPr>
              <a:t>++	Enables analyst visualization and comprehension </a:t>
            </a:r>
            <a:endParaRPr lang="en-US" sz="800" b="1" dirty="0">
              <a:solidFill>
                <a:srgbClr val="000000"/>
              </a:solidFill>
            </a:endParaRPr>
          </a:p>
        </p:txBody>
      </p:sp>
      <p:sp>
        <p:nvSpPr>
          <p:cNvPr id="28" name="Rounded Rectangle 27"/>
          <p:cNvSpPr/>
          <p:nvPr/>
        </p:nvSpPr>
        <p:spPr bwMode="auto">
          <a:xfrm>
            <a:off x="2020824" y="3246120"/>
            <a:ext cx="2020824" cy="28346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9" name="Straight Arrow Connector 28"/>
          <p:cNvCxnSpPr>
            <a:stCxn id="28" idx="3"/>
            <a:endCxn id="27" idx="1"/>
          </p:cNvCxnSpPr>
          <p:nvPr/>
        </p:nvCxnSpPr>
        <p:spPr bwMode="auto">
          <a:xfrm flipV="1">
            <a:off x="4041648" y="3324394"/>
            <a:ext cx="393700" cy="63458"/>
          </a:xfrm>
          <a:prstGeom prst="straightConnector1">
            <a:avLst/>
          </a:prstGeom>
          <a:noFill/>
          <a:ln w="19050" cap="flat" cmpd="sng" algn="ctr">
            <a:solidFill>
              <a:srgbClr val="009900"/>
            </a:solidFill>
            <a:prstDash val="solid"/>
            <a:round/>
            <a:headEnd type="none" w="med" len="med"/>
            <a:tailEnd type="arrow"/>
          </a:ln>
          <a:effectLst/>
        </p:spPr>
      </p:cxnSp>
      <p:sp>
        <p:nvSpPr>
          <p:cNvPr id="33" name="Rectangle 32"/>
          <p:cNvSpPr/>
          <p:nvPr/>
        </p:nvSpPr>
        <p:spPr>
          <a:xfrm>
            <a:off x="4435348" y="2556637"/>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Lowest development and coding effort</a:t>
            </a:r>
          </a:p>
          <a:p>
            <a:pPr marL="228600" lvl="0" indent="-228600">
              <a:lnSpc>
                <a:spcPct val="95000"/>
              </a:lnSpc>
              <a:defRPr/>
            </a:pPr>
            <a:r>
              <a:rPr lang="en-US" sz="800" b="1" dirty="0" smtClean="0">
                <a:solidFill>
                  <a:srgbClr val="000000"/>
                </a:solidFill>
              </a:rPr>
              <a:t>- 	Highest analyst workload – provides no cognitive or visualization support</a:t>
            </a:r>
            <a:endParaRPr lang="en-US" sz="800" b="1" dirty="0">
              <a:solidFill>
                <a:srgbClr val="000000"/>
              </a:solidFill>
            </a:endParaRPr>
          </a:p>
        </p:txBody>
      </p:sp>
      <p:cxnSp>
        <p:nvCxnSpPr>
          <p:cNvPr id="34" name="Straight Arrow Connector 33"/>
          <p:cNvCxnSpPr>
            <a:endCxn id="33" idx="1"/>
          </p:cNvCxnSpPr>
          <p:nvPr/>
        </p:nvCxnSpPr>
        <p:spPr bwMode="auto">
          <a:xfrm flipV="1">
            <a:off x="3648456" y="2778236"/>
            <a:ext cx="786892" cy="56404"/>
          </a:xfrm>
          <a:prstGeom prst="straightConnector1">
            <a:avLst/>
          </a:prstGeom>
          <a:noFill/>
          <a:ln w="19050" cap="flat" cmpd="sng" algn="ctr">
            <a:solidFill>
              <a:schemeClr val="tx1"/>
            </a:solidFill>
            <a:prstDash val="solid"/>
            <a:round/>
            <a:headEnd type="none" w="med" len="med"/>
            <a:tailEnd type="arrow"/>
          </a:ln>
          <a:effectLst/>
        </p:spPr>
      </p:cxnSp>
      <p:sp>
        <p:nvSpPr>
          <p:cNvPr id="44" name="Rectangle 43"/>
          <p:cNvSpPr/>
          <p:nvPr/>
        </p:nvSpPr>
        <p:spPr>
          <a:xfrm>
            <a:off x="4458399" y="3650869"/>
            <a:ext cx="4359529" cy="56015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Significant reduction in analyst workload</a:t>
            </a:r>
          </a:p>
          <a:p>
            <a:pPr marL="228600" indent="-228600">
              <a:lnSpc>
                <a:spcPct val="95000"/>
              </a:lnSpc>
              <a:defRPr/>
            </a:pPr>
            <a:r>
              <a:rPr lang="en-US" sz="800" b="1" dirty="0" smtClean="0">
                <a:solidFill>
                  <a:srgbClr val="000000"/>
                </a:solidFill>
              </a:rPr>
              <a:t>- - 	Significant development and coding effort required – not supportable within project timeframe</a:t>
            </a:r>
          </a:p>
          <a:p>
            <a:pPr marL="228600" lvl="0" indent="-228600">
              <a:lnSpc>
                <a:spcPct val="95000"/>
              </a:lnSpc>
              <a:defRPr/>
            </a:pPr>
            <a:endParaRPr lang="en-US" sz="800" b="1" dirty="0">
              <a:solidFill>
                <a:srgbClr val="000000"/>
              </a:solidFill>
            </a:endParaRPr>
          </a:p>
        </p:txBody>
      </p:sp>
      <p:cxnSp>
        <p:nvCxnSpPr>
          <p:cNvPr id="45" name="Straight Arrow Connector 44"/>
          <p:cNvCxnSpPr>
            <a:endCxn id="44" idx="1"/>
          </p:cNvCxnSpPr>
          <p:nvPr/>
        </p:nvCxnSpPr>
        <p:spPr bwMode="auto">
          <a:xfrm>
            <a:off x="3890963" y="3922776"/>
            <a:ext cx="567436" cy="8170"/>
          </a:xfrm>
          <a:prstGeom prst="straightConnector1">
            <a:avLst/>
          </a:prstGeom>
          <a:noFill/>
          <a:ln w="19050" cap="flat" cmpd="sng" algn="ctr">
            <a:solidFill>
              <a:schemeClr val="tx1"/>
            </a:solidFill>
            <a:prstDash val="solid"/>
            <a:round/>
            <a:headEnd type="none" w="med" len="med"/>
            <a:tailEnd type="arrow"/>
          </a:ln>
          <a:effectLst/>
        </p:spPr>
      </p:cxnSp>
      <p:sp>
        <p:nvSpPr>
          <p:cNvPr id="48" name="Rectangle 47"/>
          <p:cNvSpPr/>
          <p:nvPr/>
        </p:nvSpPr>
        <p:spPr>
          <a:xfrm>
            <a:off x="4464495" y="4114165"/>
            <a:ext cx="4359529" cy="56015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Greatest reduction in analyst workload</a:t>
            </a:r>
          </a:p>
          <a:p>
            <a:pPr marL="228600" indent="-228600">
              <a:lnSpc>
                <a:spcPct val="95000"/>
              </a:lnSpc>
              <a:defRPr/>
            </a:pPr>
            <a:r>
              <a:rPr lang="en-US" sz="800" b="1" dirty="0" smtClean="0">
                <a:solidFill>
                  <a:srgbClr val="000000"/>
                </a:solidFill>
              </a:rPr>
              <a:t>+	Increased terrain specification accuracy</a:t>
            </a:r>
          </a:p>
          <a:p>
            <a:pPr marL="228600" indent="-228600">
              <a:lnSpc>
                <a:spcPct val="95000"/>
              </a:lnSpc>
              <a:defRPr/>
            </a:pPr>
            <a:r>
              <a:rPr lang="en-US" sz="800" b="1" dirty="0" smtClean="0">
                <a:solidFill>
                  <a:srgbClr val="000000"/>
                </a:solidFill>
              </a:rPr>
              <a:t>- - 	Significant development and coding effort required – not supportable within project timeframe</a:t>
            </a:r>
          </a:p>
        </p:txBody>
      </p:sp>
      <p:cxnSp>
        <p:nvCxnSpPr>
          <p:cNvPr id="49" name="Straight Arrow Connector 48"/>
          <p:cNvCxnSpPr>
            <a:endCxn id="48" idx="1"/>
          </p:cNvCxnSpPr>
          <p:nvPr/>
        </p:nvCxnSpPr>
        <p:spPr bwMode="auto">
          <a:xfrm>
            <a:off x="3890963" y="4334256"/>
            <a:ext cx="573532" cy="59986"/>
          </a:xfrm>
          <a:prstGeom prst="straightConnector1">
            <a:avLst/>
          </a:prstGeom>
          <a:noFill/>
          <a:ln w="19050" cap="flat" cmpd="sng" algn="ctr">
            <a:solidFill>
              <a:schemeClr val="tx1"/>
            </a:solidFill>
            <a:prstDash val="solid"/>
            <a:round/>
            <a:headEnd type="none" w="med" len="med"/>
            <a:tailEnd type="arrow"/>
          </a:ln>
          <a:effectLst/>
        </p:spPr>
      </p:cxnSp>
      <p:sp>
        <p:nvSpPr>
          <p:cNvPr id="52" name="Rectangle 51"/>
          <p:cNvSpPr/>
          <p:nvPr/>
        </p:nvSpPr>
        <p:spPr>
          <a:xfrm>
            <a:off x="4498658" y="4749673"/>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manual approach, does not support any type of automation</a:t>
            </a:r>
          </a:p>
          <a:p>
            <a:pPr marL="228600" lvl="0" indent="-228600">
              <a:lnSpc>
                <a:spcPct val="95000"/>
              </a:lnSpc>
              <a:defRPr/>
            </a:pPr>
            <a:r>
              <a:rPr lang="en-US" sz="800" b="1" dirty="0" smtClean="0">
                <a:solidFill>
                  <a:srgbClr val="000000"/>
                </a:solidFill>
              </a:rPr>
              <a:t>- - 	Significant effort required to generate map overlays </a:t>
            </a:r>
            <a:endParaRPr lang="en-US" sz="800" b="1" dirty="0">
              <a:solidFill>
                <a:srgbClr val="000000"/>
              </a:solidFill>
            </a:endParaRPr>
          </a:p>
        </p:txBody>
      </p:sp>
      <p:cxnSp>
        <p:nvCxnSpPr>
          <p:cNvPr id="53" name="Straight Arrow Connector 52"/>
          <p:cNvCxnSpPr>
            <a:endCxn id="52" idx="1"/>
          </p:cNvCxnSpPr>
          <p:nvPr/>
        </p:nvCxnSpPr>
        <p:spPr bwMode="auto">
          <a:xfrm flipV="1">
            <a:off x="3759899" y="4971272"/>
            <a:ext cx="738759" cy="64024"/>
          </a:xfrm>
          <a:prstGeom prst="straightConnector1">
            <a:avLst/>
          </a:prstGeom>
          <a:noFill/>
          <a:ln w="19050" cap="flat" cmpd="sng" algn="ctr">
            <a:solidFill>
              <a:schemeClr val="tx1"/>
            </a:solidFill>
            <a:prstDash val="solid"/>
            <a:round/>
            <a:headEnd type="none" w="med" len="med"/>
            <a:tailEnd type="arrow"/>
          </a:ln>
          <a:effectLst/>
        </p:spPr>
      </p:cxnSp>
      <p:sp>
        <p:nvSpPr>
          <p:cNvPr id="55" name="Rectangle 54"/>
          <p:cNvSpPr/>
          <p:nvPr/>
        </p:nvSpPr>
        <p:spPr>
          <a:xfrm>
            <a:off x="4499356" y="5304409"/>
            <a:ext cx="4166807"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manual approach, does not support any type of automation</a:t>
            </a:r>
          </a:p>
        </p:txBody>
      </p:sp>
      <p:cxnSp>
        <p:nvCxnSpPr>
          <p:cNvPr id="56" name="Straight Arrow Connector 55"/>
          <p:cNvCxnSpPr>
            <a:endCxn id="55" idx="1"/>
          </p:cNvCxnSpPr>
          <p:nvPr/>
        </p:nvCxnSpPr>
        <p:spPr bwMode="auto">
          <a:xfrm>
            <a:off x="3630168" y="5458968"/>
            <a:ext cx="869188" cy="8563"/>
          </a:xfrm>
          <a:prstGeom prst="straightConnector1">
            <a:avLst/>
          </a:prstGeom>
          <a:noFill/>
          <a:ln w="19050" cap="flat" cmpd="sng" algn="ctr">
            <a:solidFill>
              <a:schemeClr val="tx1"/>
            </a:solidFill>
            <a:prstDash val="solid"/>
            <a:round/>
            <a:headEnd type="none" w="med" len="med"/>
            <a:tailEnd type="arrow"/>
          </a:ln>
          <a:effectLst/>
        </p:spPr>
      </p:cxnSp>
      <p:sp>
        <p:nvSpPr>
          <p:cNvPr id="60" name="Rectangle 59"/>
          <p:cNvSpPr/>
          <p:nvPr/>
        </p:nvSpPr>
        <p:spPr>
          <a:xfrm>
            <a:off x="4553713" y="5651735"/>
            <a:ext cx="3931920"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Provides greatest support for analyst visualization, comprehension, and manipulation of data</a:t>
            </a:r>
          </a:p>
          <a:p>
            <a:pPr marL="228600" lvl="0" indent="-228600">
              <a:lnSpc>
                <a:spcPct val="95000"/>
              </a:lnSpc>
              <a:defRPr/>
            </a:pPr>
            <a:r>
              <a:rPr lang="en-US" sz="800" b="1" dirty="0" smtClean="0">
                <a:solidFill>
                  <a:srgbClr val="000000"/>
                </a:solidFill>
              </a:rPr>
              <a:t>- 	Significant level of effort to design and code, but supportable within project timeframe</a:t>
            </a:r>
          </a:p>
          <a:p>
            <a:pPr marL="228600" lvl="0" indent="-228600">
              <a:lnSpc>
                <a:spcPct val="95000"/>
              </a:lnSpc>
              <a:defRPr/>
            </a:pPr>
            <a:r>
              <a:rPr lang="en-US" sz="800" b="1" dirty="0" smtClean="0">
                <a:solidFill>
                  <a:srgbClr val="000000"/>
                </a:solidFill>
              </a:rPr>
              <a:t> </a:t>
            </a:r>
            <a:endParaRPr lang="en-US" sz="800" b="1" dirty="0">
              <a:solidFill>
                <a:srgbClr val="000000"/>
              </a:solidFill>
            </a:endParaRPr>
          </a:p>
        </p:txBody>
      </p:sp>
      <p:cxnSp>
        <p:nvCxnSpPr>
          <p:cNvPr id="62" name="Straight Arrow Connector 61"/>
          <p:cNvCxnSpPr>
            <a:endCxn id="60" idx="1"/>
          </p:cNvCxnSpPr>
          <p:nvPr/>
        </p:nvCxnSpPr>
        <p:spPr bwMode="auto">
          <a:xfrm>
            <a:off x="3758184" y="5888736"/>
            <a:ext cx="795529" cy="101553"/>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169101" y="449263"/>
            <a:ext cx="8229600" cy="609600"/>
          </a:xfrm>
        </p:spPr>
        <p:txBody>
          <a:bodyPr/>
          <a:lstStyle/>
          <a:p>
            <a:pPr eaLnBrk="1" hangingPunct="1"/>
            <a:r>
              <a:rPr lang="en-US" sz="2400" dirty="0" smtClean="0"/>
              <a:t>SSES Function - Form Alternatives 1.1.1</a:t>
            </a:r>
          </a:p>
        </p:txBody>
      </p:sp>
      <p:sp>
        <p:nvSpPr>
          <p:cNvPr id="170" name="Date Placeholder 3"/>
          <p:cNvSpPr>
            <a:spLocks noGrp="1"/>
          </p:cNvSpPr>
          <p:nvPr>
            <p:ph type="dt" sz="quarter" idx="10"/>
          </p:nvPr>
        </p:nvSpPr>
        <p:spPr>
          <a:xfrm>
            <a:off x="0" y="6610350"/>
            <a:ext cx="1435100" cy="247650"/>
          </a:xfrm>
          <a:noFill/>
          <a:ln w="3175"/>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1.1</a:t>
            </a:r>
          </a:p>
          <a:p>
            <a:pPr>
              <a:lnSpc>
                <a:spcPct val="95000"/>
              </a:lnSpc>
              <a:defRPr/>
            </a:pPr>
            <a:r>
              <a:rPr lang="en-US" sz="800" b="1" dirty="0" smtClean="0"/>
              <a:t>Obtain, display, and use site attributes and characteristics data</a:t>
            </a:r>
            <a:endParaRPr lang="en-US" sz="800" b="1" dirty="0"/>
          </a:p>
        </p:txBody>
      </p:sp>
      <p:sp>
        <p:nvSpPr>
          <p:cNvPr id="190" name="Text Box 12"/>
          <p:cNvSpPr txBox="1">
            <a:spLocks noChangeArrowheads="1"/>
          </p:cNvSpPr>
          <p:nvPr/>
        </p:nvSpPr>
        <p:spPr bwMode="auto">
          <a:xfrm>
            <a:off x="2895601" y="1600200"/>
            <a:ext cx="24384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1.1.1</a:t>
            </a:r>
          </a:p>
          <a:p>
            <a:pPr indent="1588">
              <a:lnSpc>
                <a:spcPct val="95000"/>
              </a:lnSpc>
              <a:spcBef>
                <a:spcPct val="20000"/>
              </a:spcBef>
            </a:pPr>
            <a:r>
              <a:rPr lang="en-US" sz="800" b="1" dirty="0" smtClean="0">
                <a:solidFill>
                  <a:schemeClr val="dk1"/>
                </a:solidFill>
                <a:latin typeface="+mn-lt"/>
              </a:rPr>
              <a:t>Obtain, display, and manipulate topographic, characteristic, and feature data</a:t>
            </a:r>
            <a:endParaRPr lang="en-US" sz="800" b="1" dirty="0">
              <a:solidFill>
                <a:schemeClr val="dk1"/>
              </a:solidFill>
              <a:latin typeface="+mn-lt"/>
            </a:endParaRPr>
          </a:p>
        </p:txBody>
      </p:sp>
      <p:sp>
        <p:nvSpPr>
          <p:cNvPr id="195" name="Text Box 12"/>
          <p:cNvSpPr txBox="1">
            <a:spLocks noChangeArrowheads="1"/>
          </p:cNvSpPr>
          <p:nvPr/>
        </p:nvSpPr>
        <p:spPr bwMode="auto">
          <a:xfrm>
            <a:off x="143257" y="2478024"/>
            <a:ext cx="1275968" cy="969264"/>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1.1.1.3</a:t>
            </a:r>
          </a:p>
          <a:p>
            <a:pPr indent="1588">
              <a:lnSpc>
                <a:spcPct val="95000"/>
              </a:lnSpc>
              <a:spcBef>
                <a:spcPct val="20000"/>
              </a:spcBef>
            </a:pPr>
            <a:r>
              <a:rPr lang="en-US" sz="800" b="1" dirty="0" smtClean="0"/>
              <a:t>Obtain and represent data on discrete site features and objects that may affect sensor performance or threat mobility</a:t>
            </a:r>
          </a:p>
        </p:txBody>
      </p:sp>
      <p:sp>
        <p:nvSpPr>
          <p:cNvPr id="270" name="TextBox 269"/>
          <p:cNvSpPr txBox="1"/>
          <p:nvPr/>
        </p:nvSpPr>
        <p:spPr>
          <a:xfrm>
            <a:off x="1827213" y="2697480"/>
            <a:ext cx="2044700" cy="281635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Patch and facet / wire frame models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Coordinate geometry models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Data base position/shape entry (D)</a:t>
            </a:r>
          </a:p>
        </p:txBody>
      </p:sp>
      <p:sp>
        <p:nvSpPr>
          <p:cNvPr id="20" name="Slide Number Placeholder 19"/>
          <p:cNvSpPr>
            <a:spLocks noGrp="1"/>
          </p:cNvSpPr>
          <p:nvPr>
            <p:ph type="sldNum" sz="quarter" idx="12"/>
          </p:nvPr>
        </p:nvSpPr>
        <p:spPr>
          <a:xfrm>
            <a:off x="7010400" y="6578600"/>
            <a:ext cx="2133600" cy="279400"/>
          </a:xfrm>
        </p:spPr>
        <p:txBody>
          <a:bodyPr/>
          <a:lstStyle/>
          <a:p>
            <a:pPr>
              <a:defRPr/>
            </a:pPr>
            <a:fld id="{01F8F860-3B9A-4D7F-836E-0C1BDA42292B}" type="slidenum">
              <a:rPr lang="en-US" smtClean="0"/>
              <a:pPr>
                <a:defRPr/>
              </a:pPr>
              <a:t>14</a:t>
            </a:fld>
            <a:endParaRPr lang="en-US" dirty="0"/>
          </a:p>
        </p:txBody>
      </p:sp>
      <p:sp>
        <p:nvSpPr>
          <p:cNvPr id="21" name="Footer Placeholder 20"/>
          <p:cNvSpPr>
            <a:spLocks noGrp="1"/>
          </p:cNvSpPr>
          <p:nvPr>
            <p:ph type="ftr" sz="quarter" idx="11"/>
          </p:nvPr>
        </p:nvSpPr>
        <p:spPr/>
        <p:txBody>
          <a:bodyPr/>
          <a:lstStyle/>
          <a:p>
            <a:pPr>
              <a:defRPr/>
            </a:pPr>
            <a:r>
              <a:rPr lang="en-US" smtClean="0"/>
              <a:t>Anderson, Beres, Shaw, Valadez</a:t>
            </a:r>
            <a:endParaRPr lang="en-US"/>
          </a:p>
        </p:txBody>
      </p:sp>
      <p:sp>
        <p:nvSpPr>
          <p:cNvPr id="22" name="Action Button: Back or Previous 2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2"/>
          <p:cNvGrpSpPr/>
          <p:nvPr/>
        </p:nvGrpSpPr>
        <p:grpSpPr>
          <a:xfrm>
            <a:off x="27708" y="1181298"/>
            <a:ext cx="6306417" cy="307777"/>
            <a:chOff x="27708" y="1181298"/>
            <a:chExt cx="6306417" cy="307777"/>
          </a:xfrm>
        </p:grpSpPr>
        <p:sp>
          <p:nvSpPr>
            <p:cNvPr id="24" name="TextBox 2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5" name="TextBox 2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6" name="TextBox 2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8" name="Rectangle 27"/>
          <p:cNvSpPr/>
          <p:nvPr/>
        </p:nvSpPr>
        <p:spPr>
          <a:xfrm>
            <a:off x="4185412" y="2494153"/>
            <a:ext cx="4166807"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Provides greatest flexibility in specifying feature geometry</a:t>
            </a:r>
          </a:p>
          <a:p>
            <a:pPr marL="228600" lvl="0" indent="-228600">
              <a:lnSpc>
                <a:spcPct val="95000"/>
              </a:lnSpc>
              <a:defRPr/>
            </a:pPr>
            <a:r>
              <a:rPr lang="en-US" sz="800" b="1" dirty="0" smtClean="0">
                <a:solidFill>
                  <a:srgbClr val="000000"/>
                </a:solidFill>
              </a:rPr>
              <a:t>- 	Storage requirements proportional to number of feature surfaces</a:t>
            </a:r>
          </a:p>
          <a:p>
            <a:pPr marL="228600" lvl="0" indent="-228600">
              <a:lnSpc>
                <a:spcPct val="95000"/>
              </a:lnSpc>
              <a:defRPr/>
            </a:pPr>
            <a:r>
              <a:rPr lang="en-US" sz="800" b="1" dirty="0" smtClean="0">
                <a:solidFill>
                  <a:srgbClr val="000000"/>
                </a:solidFill>
              </a:rPr>
              <a:t>-	Computational effort for line-of-site calculations  proportional to number of feature surfaces</a:t>
            </a:r>
          </a:p>
          <a:p>
            <a:pPr marL="228600" lvl="0" indent="-228600">
              <a:lnSpc>
                <a:spcPct val="95000"/>
              </a:lnSpc>
              <a:defRPr/>
            </a:pPr>
            <a:r>
              <a:rPr lang="en-US" sz="800" b="1" dirty="0" smtClean="0">
                <a:solidFill>
                  <a:srgbClr val="000000"/>
                </a:solidFill>
              </a:rPr>
              <a:t>- 	Greater coding effort to implement</a:t>
            </a:r>
          </a:p>
        </p:txBody>
      </p:sp>
      <p:sp>
        <p:nvSpPr>
          <p:cNvPr id="29" name="Rectangle 28"/>
          <p:cNvSpPr/>
          <p:nvPr/>
        </p:nvSpPr>
        <p:spPr>
          <a:xfrm>
            <a:off x="4292092" y="3963289"/>
            <a:ext cx="41668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allows specification of features that can be approximated by simple coordinate geometry equations, e.g. cube, sphere, cone, etc.</a:t>
            </a:r>
          </a:p>
          <a:p>
            <a:pPr marL="228600" indent="-228600">
              <a:lnSpc>
                <a:spcPct val="95000"/>
              </a:lnSpc>
              <a:defRPr/>
            </a:pPr>
            <a:r>
              <a:rPr lang="en-US" sz="800" b="1" dirty="0" smtClean="0">
                <a:solidFill>
                  <a:srgbClr val="000000"/>
                </a:solidFill>
              </a:rPr>
              <a:t>+ 	Low storage and computational effort for line-of-site calculations  than for coordinate geometry models</a:t>
            </a:r>
          </a:p>
          <a:p>
            <a:pPr marL="228600" indent="-228600">
              <a:lnSpc>
                <a:spcPct val="95000"/>
              </a:lnSpc>
              <a:defRPr/>
            </a:pPr>
            <a:r>
              <a:rPr lang="en-US" sz="800" b="1" dirty="0" smtClean="0">
                <a:solidFill>
                  <a:srgbClr val="000000"/>
                </a:solidFill>
              </a:rPr>
              <a:t>+ 	Relatively simple to implement</a:t>
            </a:r>
          </a:p>
        </p:txBody>
      </p:sp>
      <p:sp>
        <p:nvSpPr>
          <p:cNvPr id="30" name="Rectangle 29"/>
          <p:cNvSpPr/>
          <p:nvPr/>
        </p:nvSpPr>
        <p:spPr>
          <a:xfrm>
            <a:off x="4179316" y="5075809"/>
            <a:ext cx="4166807"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Unclear how database position / shape data would be stored and employed – expect database entry would specify either patch &amp; facet or coordinate geometry data similar to model representation</a:t>
            </a:r>
          </a:p>
        </p:txBody>
      </p:sp>
      <p:cxnSp>
        <p:nvCxnSpPr>
          <p:cNvPr id="31" name="Straight Arrow Connector 30"/>
          <p:cNvCxnSpPr/>
          <p:nvPr/>
        </p:nvCxnSpPr>
        <p:spPr bwMode="auto">
          <a:xfrm>
            <a:off x="3577019" y="5282184"/>
            <a:ext cx="748093" cy="39624"/>
          </a:xfrm>
          <a:prstGeom prst="straightConnector1">
            <a:avLst/>
          </a:prstGeom>
          <a:noFill/>
          <a:ln w="19050" cap="flat" cmpd="sng" algn="ctr">
            <a:solidFill>
              <a:schemeClr val="tx1"/>
            </a:solidFill>
            <a:prstDash val="solid"/>
            <a:round/>
            <a:headEnd type="none" w="med" len="med"/>
            <a:tailEnd type="arrow"/>
          </a:ln>
          <a:effectLst/>
        </p:spPr>
      </p:cxnSp>
      <p:cxnSp>
        <p:nvCxnSpPr>
          <p:cNvPr id="32" name="Straight Arrow Connector 31"/>
          <p:cNvCxnSpPr>
            <a:stCxn id="34" idx="3"/>
            <a:endCxn id="29" idx="1"/>
          </p:cNvCxnSpPr>
          <p:nvPr/>
        </p:nvCxnSpPr>
        <p:spPr bwMode="auto">
          <a:xfrm>
            <a:off x="3753803" y="4332732"/>
            <a:ext cx="538289" cy="27589"/>
          </a:xfrm>
          <a:prstGeom prst="straightConnector1">
            <a:avLst/>
          </a:prstGeom>
          <a:noFill/>
          <a:ln w="19050" cap="flat" cmpd="sng" algn="ctr">
            <a:solidFill>
              <a:srgbClr val="009900"/>
            </a:solidFill>
            <a:prstDash val="solid"/>
            <a:round/>
            <a:headEnd type="none" w="med" len="med"/>
            <a:tailEnd type="arrow"/>
          </a:ln>
          <a:effectLst/>
        </p:spPr>
      </p:cxnSp>
      <p:sp>
        <p:nvSpPr>
          <p:cNvPr id="33" name="Rounded Rectangle 32"/>
          <p:cNvSpPr/>
          <p:nvPr/>
        </p:nvSpPr>
        <p:spPr bwMode="auto">
          <a:xfrm>
            <a:off x="1979485" y="2724912"/>
            <a:ext cx="1769555" cy="28346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 name="Rounded Rectangle 33"/>
          <p:cNvSpPr/>
          <p:nvPr/>
        </p:nvSpPr>
        <p:spPr bwMode="auto">
          <a:xfrm>
            <a:off x="1984248" y="4130040"/>
            <a:ext cx="1769555" cy="40538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0" name="Straight Arrow Connector 39"/>
          <p:cNvCxnSpPr>
            <a:stCxn id="33" idx="3"/>
            <a:endCxn id="28" idx="1"/>
          </p:cNvCxnSpPr>
          <p:nvPr/>
        </p:nvCxnSpPr>
        <p:spPr bwMode="auto">
          <a:xfrm flipV="1">
            <a:off x="3749040" y="2832707"/>
            <a:ext cx="436372" cy="33937"/>
          </a:xfrm>
          <a:prstGeom prst="straightConnector1">
            <a:avLst/>
          </a:prstGeom>
          <a:noFill/>
          <a:ln w="19050" cap="flat" cmpd="sng" algn="ctr">
            <a:solidFill>
              <a:srgbClr val="009900"/>
            </a:solidFill>
            <a:prstDash val="solid"/>
            <a:round/>
            <a:headEnd type="none" w="med" len="med"/>
            <a:tailEnd type="arrow"/>
          </a:ln>
          <a:effectLst/>
        </p:spPr>
      </p:cxnSp>
      <p:sp>
        <p:nvSpPr>
          <p:cNvPr id="45" name="Rectangle 44"/>
          <p:cNvSpPr/>
          <p:nvPr/>
        </p:nvSpPr>
        <p:spPr>
          <a:xfrm>
            <a:off x="4188841" y="3362760"/>
            <a:ext cx="4351572" cy="461665"/>
          </a:xfrm>
          <a:prstGeom prst="rect">
            <a:avLst/>
          </a:prstGeom>
        </p:spPr>
        <p:txBody>
          <a:bodyPr wrap="square">
            <a:spAutoFit/>
          </a:bodyPr>
          <a:lstStyle/>
          <a:p>
            <a:r>
              <a:rPr lang="en-US" sz="800" b="1" dirty="0" smtClean="0">
                <a:solidFill>
                  <a:srgbClr val="0000FF"/>
                </a:solidFill>
              </a:rPr>
              <a:t>Patch and coordinate geometry approaches are complementary not mutually exclusive – Intend to implement coordinate geometry approach first, with patch model as stretch objective</a:t>
            </a:r>
            <a:endParaRPr lang="en-US" dirty="0">
              <a:solidFill>
                <a:srgbClr val="0000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169101" y="449263"/>
            <a:ext cx="8229600" cy="609600"/>
          </a:xfrm>
        </p:spPr>
        <p:txBody>
          <a:bodyPr/>
          <a:lstStyle/>
          <a:p>
            <a:pPr eaLnBrk="1" hangingPunct="1"/>
            <a:r>
              <a:rPr lang="en-US" sz="2400" dirty="0" smtClean="0"/>
              <a:t>SSES Function - Form Alternatives 1.1.1</a:t>
            </a:r>
          </a:p>
        </p:txBody>
      </p:sp>
      <p:sp>
        <p:nvSpPr>
          <p:cNvPr id="170" name="Date Placeholder 3"/>
          <p:cNvSpPr>
            <a:spLocks noGrp="1"/>
          </p:cNvSpPr>
          <p:nvPr>
            <p:ph type="dt" sz="quarter" idx="10"/>
          </p:nvPr>
        </p:nvSpPr>
        <p:spPr>
          <a:xfrm>
            <a:off x="0" y="6610350"/>
            <a:ext cx="1435100" cy="247650"/>
          </a:xfrm>
          <a:noFill/>
          <a:ln w="3175"/>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1.1</a:t>
            </a:r>
          </a:p>
          <a:p>
            <a:pPr>
              <a:lnSpc>
                <a:spcPct val="95000"/>
              </a:lnSpc>
              <a:defRPr/>
            </a:pPr>
            <a:r>
              <a:rPr lang="en-US" sz="800" b="1" dirty="0" smtClean="0"/>
              <a:t>Obtain, display, and use site attributes and characteristics data</a:t>
            </a:r>
            <a:endParaRPr lang="en-US" sz="800" b="1" dirty="0"/>
          </a:p>
        </p:txBody>
      </p:sp>
      <p:sp>
        <p:nvSpPr>
          <p:cNvPr id="190" name="Text Box 12"/>
          <p:cNvSpPr txBox="1">
            <a:spLocks noChangeArrowheads="1"/>
          </p:cNvSpPr>
          <p:nvPr/>
        </p:nvSpPr>
        <p:spPr bwMode="auto">
          <a:xfrm>
            <a:off x="2895601" y="1600200"/>
            <a:ext cx="24384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1.1.1</a:t>
            </a:r>
          </a:p>
          <a:p>
            <a:pPr indent="1588">
              <a:lnSpc>
                <a:spcPct val="95000"/>
              </a:lnSpc>
              <a:spcBef>
                <a:spcPct val="20000"/>
              </a:spcBef>
            </a:pPr>
            <a:r>
              <a:rPr lang="en-US" sz="800" b="1" dirty="0" smtClean="0">
                <a:solidFill>
                  <a:schemeClr val="dk1"/>
                </a:solidFill>
                <a:latin typeface="+mn-lt"/>
              </a:rPr>
              <a:t>Obtain, display, and manipulate topographic, characteristic, and feature data</a:t>
            </a:r>
            <a:endParaRPr lang="en-US" sz="800" b="1" dirty="0">
              <a:solidFill>
                <a:schemeClr val="dk1"/>
              </a:solidFill>
              <a:latin typeface="+mn-lt"/>
            </a:endParaRPr>
          </a:p>
        </p:txBody>
      </p:sp>
      <p:sp>
        <p:nvSpPr>
          <p:cNvPr id="253" name="Rectangle 252"/>
          <p:cNvSpPr/>
          <p:nvPr/>
        </p:nvSpPr>
        <p:spPr bwMode="auto">
          <a:xfrm>
            <a:off x="163830" y="2761488"/>
            <a:ext cx="1264920"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1.1.1.4</a:t>
            </a:r>
          </a:p>
          <a:p>
            <a:pPr indent="1588">
              <a:lnSpc>
                <a:spcPct val="95000"/>
              </a:lnSpc>
              <a:spcBef>
                <a:spcPct val="20000"/>
              </a:spcBef>
            </a:pPr>
            <a:r>
              <a:rPr lang="en-US" sz="800" b="1" dirty="0" smtClean="0"/>
              <a:t>Obtain, display, and manipulate site elevation data from external sources</a:t>
            </a:r>
          </a:p>
        </p:txBody>
      </p:sp>
      <p:sp>
        <p:nvSpPr>
          <p:cNvPr id="254" name="Rectangle 253"/>
          <p:cNvSpPr/>
          <p:nvPr/>
        </p:nvSpPr>
        <p:spPr bwMode="auto">
          <a:xfrm>
            <a:off x="143257" y="5635752"/>
            <a:ext cx="1275968" cy="549965"/>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1.1.1.5</a:t>
            </a:r>
          </a:p>
          <a:p>
            <a:pPr indent="1588">
              <a:lnSpc>
                <a:spcPct val="95000"/>
              </a:lnSpc>
              <a:spcBef>
                <a:spcPct val="20000"/>
              </a:spcBef>
            </a:pPr>
            <a:r>
              <a:rPr lang="en-US" sz="800" b="1" dirty="0" smtClean="0"/>
              <a:t>Obtain, display, and utilize site imagery data</a:t>
            </a:r>
          </a:p>
        </p:txBody>
      </p:sp>
      <p:sp>
        <p:nvSpPr>
          <p:cNvPr id="271" name="TextBox 270"/>
          <p:cNvSpPr txBox="1"/>
          <p:nvPr/>
        </p:nvSpPr>
        <p:spPr>
          <a:xfrm>
            <a:off x="1846263" y="2445650"/>
            <a:ext cx="2044700" cy="2867014"/>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Software import of DTED data from file / CD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Software import of other DEM data from file / CD (M,D)</a:t>
            </a:r>
          </a:p>
          <a:p>
            <a:pPr marL="117475" indent="-117475">
              <a:spcBef>
                <a:spcPts val="600"/>
              </a:spcBef>
            </a:pPr>
            <a:endParaRPr lang="en-US" sz="800" b="1" dirty="0" smtClean="0"/>
          </a:p>
          <a:p>
            <a:pPr marL="117475" indent="-117475">
              <a:spcBef>
                <a:spcPts val="600"/>
              </a:spcBef>
              <a:buFont typeface="Arial" pitchFamily="34" charset="0"/>
              <a:buChar char="•"/>
            </a:pPr>
            <a:r>
              <a:rPr lang="en-US" sz="800" b="1" dirty="0" smtClean="0"/>
              <a:t>Direct interface with GIS systems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Automated interpolation of map/image contours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Manual parsing and entry of elevation data  (P)</a:t>
            </a:r>
            <a:endParaRPr lang="en-US" sz="800" b="1" dirty="0"/>
          </a:p>
        </p:txBody>
      </p:sp>
      <p:sp>
        <p:nvSpPr>
          <p:cNvPr id="272" name="TextBox 271"/>
          <p:cNvSpPr txBox="1"/>
          <p:nvPr/>
        </p:nvSpPr>
        <p:spPr>
          <a:xfrm>
            <a:off x="1827213" y="5661984"/>
            <a:ext cx="2044700" cy="5334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File of hardcopy imagery (P)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Image database with display tools (M)</a:t>
            </a:r>
          </a:p>
          <a:p>
            <a:pPr marL="117475" indent="-117475">
              <a:buFont typeface="Arial" pitchFamily="34" charset="0"/>
              <a:buChar char="•"/>
            </a:pPr>
            <a:endParaRPr lang="en-US" sz="800" b="1" dirty="0"/>
          </a:p>
        </p:txBody>
      </p:sp>
      <p:sp>
        <p:nvSpPr>
          <p:cNvPr id="20" name="Slide Number Placeholder 19"/>
          <p:cNvSpPr>
            <a:spLocks noGrp="1"/>
          </p:cNvSpPr>
          <p:nvPr>
            <p:ph type="sldNum" sz="quarter" idx="12"/>
          </p:nvPr>
        </p:nvSpPr>
        <p:spPr>
          <a:xfrm>
            <a:off x="7010400" y="6578600"/>
            <a:ext cx="2133600" cy="279400"/>
          </a:xfrm>
        </p:spPr>
        <p:txBody>
          <a:bodyPr/>
          <a:lstStyle/>
          <a:p>
            <a:pPr>
              <a:defRPr/>
            </a:pPr>
            <a:fld id="{01F8F860-3B9A-4D7F-836E-0C1BDA42292B}" type="slidenum">
              <a:rPr lang="en-US" smtClean="0"/>
              <a:pPr>
                <a:defRPr/>
              </a:pPr>
              <a:t>15</a:t>
            </a:fld>
            <a:endParaRPr lang="en-US" dirty="0"/>
          </a:p>
        </p:txBody>
      </p:sp>
      <p:sp>
        <p:nvSpPr>
          <p:cNvPr id="21" name="Footer Placeholder 20"/>
          <p:cNvSpPr>
            <a:spLocks noGrp="1"/>
          </p:cNvSpPr>
          <p:nvPr>
            <p:ph type="ftr" sz="quarter" idx="11"/>
          </p:nvPr>
        </p:nvSpPr>
        <p:spPr/>
        <p:txBody>
          <a:bodyPr/>
          <a:lstStyle/>
          <a:p>
            <a:pPr>
              <a:defRPr/>
            </a:pPr>
            <a:r>
              <a:rPr lang="en-US" dirty="0" smtClean="0"/>
              <a:t>Anderson, </a:t>
            </a:r>
            <a:r>
              <a:rPr lang="en-US" dirty="0" err="1" smtClean="0"/>
              <a:t>Beres</a:t>
            </a:r>
            <a:r>
              <a:rPr lang="en-US" dirty="0" smtClean="0"/>
              <a:t>, Shaw, Valadez</a:t>
            </a:r>
            <a:endParaRPr lang="en-US" dirty="0"/>
          </a:p>
        </p:txBody>
      </p:sp>
      <p:sp>
        <p:nvSpPr>
          <p:cNvPr id="22" name="Action Button: Back or Previous 2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2"/>
          <p:cNvGrpSpPr/>
          <p:nvPr/>
        </p:nvGrpSpPr>
        <p:grpSpPr>
          <a:xfrm>
            <a:off x="27708" y="1181298"/>
            <a:ext cx="6306417" cy="307777"/>
            <a:chOff x="27708" y="1181298"/>
            <a:chExt cx="6306417" cy="307777"/>
          </a:xfrm>
        </p:grpSpPr>
        <p:sp>
          <p:nvSpPr>
            <p:cNvPr id="24" name="TextBox 2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5" name="TextBox 2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6" name="TextBox 2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3" name="Rectangle 22"/>
          <p:cNvSpPr/>
          <p:nvPr/>
        </p:nvSpPr>
        <p:spPr>
          <a:xfrm>
            <a:off x="4170172" y="5331841"/>
            <a:ext cx="4166807"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support any type of automation</a:t>
            </a:r>
          </a:p>
          <a:p>
            <a:pPr marL="228600" lvl="0" indent="-228600">
              <a:lnSpc>
                <a:spcPct val="95000"/>
              </a:lnSpc>
              <a:defRPr/>
            </a:pPr>
            <a:r>
              <a:rPr lang="en-US" sz="800" b="1" dirty="0" smtClean="0">
                <a:solidFill>
                  <a:srgbClr val="000000"/>
                </a:solidFill>
              </a:rPr>
              <a:t>- - 	Significant effort required to parse hard copy imagery 	</a:t>
            </a:r>
          </a:p>
        </p:txBody>
      </p:sp>
      <p:sp>
        <p:nvSpPr>
          <p:cNvPr id="27" name="Rectangle 26"/>
          <p:cNvSpPr/>
          <p:nvPr/>
        </p:nvSpPr>
        <p:spPr>
          <a:xfrm>
            <a:off x="4225036" y="5924138"/>
            <a:ext cx="4166807" cy="44319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analyst visualization and manipulation of image data</a:t>
            </a:r>
          </a:p>
          <a:p>
            <a:pPr marL="228600" lvl="0" indent="-228600">
              <a:lnSpc>
                <a:spcPct val="95000"/>
              </a:lnSpc>
              <a:defRPr/>
            </a:pPr>
            <a:r>
              <a:rPr lang="en-US" sz="800" b="1" dirty="0" smtClean="0">
                <a:solidFill>
                  <a:srgbClr val="000000"/>
                </a:solidFill>
              </a:rPr>
              <a:t>-  	Moderate effort required to implement – leverages </a:t>
            </a:r>
            <a:r>
              <a:rPr lang="en-US" sz="800" b="1" dirty="0" err="1" smtClean="0">
                <a:solidFill>
                  <a:srgbClr val="000000"/>
                </a:solidFill>
              </a:rPr>
              <a:t>Matlab</a:t>
            </a:r>
            <a:r>
              <a:rPr lang="en-US" sz="800" b="1" dirty="0" smtClean="0">
                <a:solidFill>
                  <a:srgbClr val="000000"/>
                </a:solidFill>
              </a:rPr>
              <a:t> inherent figure display and manipulation tools 	</a:t>
            </a:r>
          </a:p>
        </p:txBody>
      </p:sp>
      <p:sp>
        <p:nvSpPr>
          <p:cNvPr id="28" name="Rectangle 27"/>
          <p:cNvSpPr/>
          <p:nvPr/>
        </p:nvSpPr>
        <p:spPr>
          <a:xfrm>
            <a:off x="4185412" y="2411857"/>
            <a:ext cx="4166807" cy="67710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Team has access to DTED level I data on CD</a:t>
            </a:r>
          </a:p>
          <a:p>
            <a:pPr marL="228600" indent="-228600">
              <a:lnSpc>
                <a:spcPct val="95000"/>
              </a:lnSpc>
              <a:defRPr/>
            </a:pPr>
            <a:r>
              <a:rPr lang="en-US" sz="800" b="1" dirty="0" smtClean="0">
                <a:solidFill>
                  <a:srgbClr val="000000"/>
                </a:solidFill>
              </a:rPr>
              <a:t>++ 	Minimal effort to implement (stand alone) since DTED data import functionality is available in </a:t>
            </a:r>
            <a:r>
              <a:rPr lang="en-US" sz="800" b="1" dirty="0" err="1" smtClean="0">
                <a:solidFill>
                  <a:srgbClr val="000000"/>
                </a:solidFill>
              </a:rPr>
              <a:t>Matlab</a:t>
            </a:r>
            <a:r>
              <a:rPr lang="en-US" sz="800" b="1" dirty="0" smtClean="0">
                <a:solidFill>
                  <a:srgbClr val="000000"/>
                </a:solidFill>
              </a:rPr>
              <a:t> Mapping Toolbox – additional effort would be required to integrate into GUI</a:t>
            </a:r>
          </a:p>
          <a:p>
            <a:pPr marL="228600" indent="-228600">
              <a:lnSpc>
                <a:spcPct val="95000"/>
              </a:lnSpc>
              <a:defRPr/>
            </a:pPr>
            <a:r>
              <a:rPr lang="en-US" sz="800" b="1" dirty="0" smtClean="0">
                <a:solidFill>
                  <a:srgbClr val="000000"/>
                </a:solidFill>
              </a:rPr>
              <a:t>- 	Sufficient to for proof of concept demo</a:t>
            </a:r>
          </a:p>
        </p:txBody>
      </p:sp>
      <p:sp>
        <p:nvSpPr>
          <p:cNvPr id="29" name="Rectangle 28"/>
          <p:cNvSpPr/>
          <p:nvPr/>
        </p:nvSpPr>
        <p:spPr>
          <a:xfrm>
            <a:off x="4173220" y="3167761"/>
            <a:ext cx="4166807"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Currently don’t have access to digital elevation map data other than DTED</a:t>
            </a:r>
          </a:p>
          <a:p>
            <a:pPr marL="228600" lvl="0" indent="-228600">
              <a:lnSpc>
                <a:spcPct val="95000"/>
              </a:lnSpc>
              <a:defRPr/>
            </a:pPr>
            <a:r>
              <a:rPr lang="en-US" sz="800" b="1" dirty="0" smtClean="0">
                <a:solidFill>
                  <a:srgbClr val="000000"/>
                </a:solidFill>
              </a:rPr>
              <a:t>- 	Potentially significant effort to implement</a:t>
            </a:r>
          </a:p>
          <a:p>
            <a:pPr marL="228600" lvl="0" indent="-228600">
              <a:lnSpc>
                <a:spcPct val="95000"/>
              </a:lnSpc>
              <a:defRPr/>
            </a:pPr>
            <a:r>
              <a:rPr lang="en-US" sz="800" b="1" dirty="0" smtClean="0">
                <a:solidFill>
                  <a:srgbClr val="000000"/>
                </a:solidFill>
              </a:rPr>
              <a:t>- 	Single elevation source (i.e. DTED) is sufficient to for proof of concept demo</a:t>
            </a:r>
          </a:p>
        </p:txBody>
      </p:sp>
      <p:sp>
        <p:nvSpPr>
          <p:cNvPr id="30" name="Rounded Rectangle 29"/>
          <p:cNvSpPr/>
          <p:nvPr/>
        </p:nvSpPr>
        <p:spPr bwMode="auto">
          <a:xfrm>
            <a:off x="1961197" y="2487168"/>
            <a:ext cx="1893190" cy="28346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31" name="Straight Arrow Connector 30"/>
          <p:cNvCxnSpPr>
            <a:stCxn id="30" idx="3"/>
            <a:endCxn id="28" idx="1"/>
          </p:cNvCxnSpPr>
          <p:nvPr/>
        </p:nvCxnSpPr>
        <p:spPr bwMode="auto">
          <a:xfrm>
            <a:off x="3854387" y="2628900"/>
            <a:ext cx="331025" cy="121511"/>
          </a:xfrm>
          <a:prstGeom prst="straightConnector1">
            <a:avLst/>
          </a:prstGeom>
          <a:noFill/>
          <a:ln w="19050" cap="flat" cmpd="sng" algn="ctr">
            <a:solidFill>
              <a:srgbClr val="009900"/>
            </a:solidFill>
            <a:prstDash val="solid"/>
            <a:round/>
            <a:headEnd type="none" w="med" len="med"/>
            <a:tailEnd type="arrow"/>
          </a:ln>
          <a:effectLst/>
        </p:spPr>
      </p:cxnSp>
      <p:sp>
        <p:nvSpPr>
          <p:cNvPr id="34" name="Rectangle 33"/>
          <p:cNvSpPr/>
          <p:nvPr/>
        </p:nvSpPr>
        <p:spPr>
          <a:xfrm>
            <a:off x="4142042" y="3842893"/>
            <a:ext cx="4359529"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Significant reduction in analyst workload</a:t>
            </a:r>
          </a:p>
          <a:p>
            <a:pPr marL="228600" indent="-228600">
              <a:lnSpc>
                <a:spcPct val="95000"/>
              </a:lnSpc>
              <a:defRPr/>
            </a:pPr>
            <a:r>
              <a:rPr lang="en-US" sz="800" b="1" dirty="0" smtClean="0">
                <a:solidFill>
                  <a:srgbClr val="000000"/>
                </a:solidFill>
              </a:rPr>
              <a:t>- - 	Significant development and coding effort required – not supportable within project timeframe</a:t>
            </a:r>
            <a:endParaRPr lang="en-US" sz="800" b="1" dirty="0">
              <a:solidFill>
                <a:srgbClr val="000000"/>
              </a:solidFill>
            </a:endParaRPr>
          </a:p>
        </p:txBody>
      </p:sp>
      <p:cxnSp>
        <p:nvCxnSpPr>
          <p:cNvPr id="35" name="Straight Arrow Connector 34"/>
          <p:cNvCxnSpPr>
            <a:endCxn id="34" idx="1"/>
          </p:cNvCxnSpPr>
          <p:nvPr/>
        </p:nvCxnSpPr>
        <p:spPr bwMode="auto">
          <a:xfrm>
            <a:off x="3493008" y="4014216"/>
            <a:ext cx="649034" cy="50276"/>
          </a:xfrm>
          <a:prstGeom prst="straightConnector1">
            <a:avLst/>
          </a:prstGeom>
          <a:noFill/>
          <a:ln w="19050" cap="flat" cmpd="sng" algn="ctr">
            <a:solidFill>
              <a:schemeClr val="tx1"/>
            </a:solidFill>
            <a:prstDash val="solid"/>
            <a:round/>
            <a:headEnd type="none" w="med" len="med"/>
            <a:tailEnd type="arrow"/>
          </a:ln>
          <a:effectLst/>
        </p:spPr>
      </p:cxnSp>
      <p:cxnSp>
        <p:nvCxnSpPr>
          <p:cNvPr id="37" name="Straight Arrow Connector 36"/>
          <p:cNvCxnSpPr>
            <a:endCxn id="29" idx="1"/>
          </p:cNvCxnSpPr>
          <p:nvPr/>
        </p:nvCxnSpPr>
        <p:spPr bwMode="auto">
          <a:xfrm>
            <a:off x="3767328" y="3502152"/>
            <a:ext cx="405892" cy="4163"/>
          </a:xfrm>
          <a:prstGeom prst="straightConnector1">
            <a:avLst/>
          </a:prstGeom>
          <a:noFill/>
          <a:ln w="19050" cap="flat" cmpd="sng" algn="ctr">
            <a:solidFill>
              <a:schemeClr val="tx1"/>
            </a:solidFill>
            <a:prstDash val="solid"/>
            <a:round/>
            <a:headEnd type="none" w="med" len="med"/>
            <a:tailEnd type="arrow"/>
          </a:ln>
          <a:effectLst/>
        </p:spPr>
      </p:cxnSp>
      <p:sp>
        <p:nvSpPr>
          <p:cNvPr id="42" name="Rectangle 41"/>
          <p:cNvSpPr/>
          <p:nvPr/>
        </p:nvSpPr>
        <p:spPr>
          <a:xfrm>
            <a:off x="4182364" y="4356481"/>
            <a:ext cx="41668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Allows generation of elevation data with higher resolution and accuracy than DTED data (DTED Level 1 grid spacing ~90m – may not be sufficient for some applications) </a:t>
            </a:r>
          </a:p>
          <a:p>
            <a:pPr marL="228600" indent="-228600">
              <a:lnSpc>
                <a:spcPct val="95000"/>
              </a:lnSpc>
              <a:defRPr/>
            </a:pPr>
            <a:r>
              <a:rPr lang="en-US" sz="800" b="1" dirty="0" smtClean="0">
                <a:solidFill>
                  <a:srgbClr val="000000"/>
                </a:solidFill>
              </a:rPr>
              <a:t>+	Moderate effort to implement (stand alone) since manual image tracing and interpolation functionality is available in </a:t>
            </a:r>
            <a:r>
              <a:rPr lang="en-US" sz="800" b="1" dirty="0" err="1" smtClean="0">
                <a:solidFill>
                  <a:srgbClr val="000000"/>
                </a:solidFill>
              </a:rPr>
              <a:t>Matlab</a:t>
            </a:r>
            <a:r>
              <a:rPr lang="en-US" sz="800" b="1" dirty="0" smtClean="0">
                <a:solidFill>
                  <a:srgbClr val="000000"/>
                </a:solidFill>
              </a:rPr>
              <a:t> – additional effort would be required to integrate into GUI</a:t>
            </a:r>
          </a:p>
        </p:txBody>
      </p:sp>
      <p:sp>
        <p:nvSpPr>
          <p:cNvPr id="43" name="Rounded Rectangle 42"/>
          <p:cNvSpPr/>
          <p:nvPr/>
        </p:nvSpPr>
        <p:spPr bwMode="auto">
          <a:xfrm>
            <a:off x="2016061" y="4422648"/>
            <a:ext cx="1751267" cy="28346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4" name="Straight Arrow Connector 43"/>
          <p:cNvCxnSpPr>
            <a:stCxn id="43" idx="3"/>
            <a:endCxn id="42" idx="1"/>
          </p:cNvCxnSpPr>
          <p:nvPr/>
        </p:nvCxnSpPr>
        <p:spPr bwMode="auto">
          <a:xfrm>
            <a:off x="3767328" y="4564380"/>
            <a:ext cx="415036" cy="189133"/>
          </a:xfrm>
          <a:prstGeom prst="straightConnector1">
            <a:avLst/>
          </a:prstGeom>
          <a:noFill/>
          <a:ln w="19050" cap="flat" cmpd="sng" algn="ctr">
            <a:solidFill>
              <a:srgbClr val="009900"/>
            </a:solidFill>
            <a:prstDash val="solid"/>
            <a:round/>
            <a:headEnd type="none" w="med" len="med"/>
            <a:tailEnd type="arrow"/>
          </a:ln>
          <a:effectLst/>
        </p:spPr>
      </p:cxnSp>
      <p:cxnSp>
        <p:nvCxnSpPr>
          <p:cNvPr id="47" name="Straight Arrow Connector 46"/>
          <p:cNvCxnSpPr>
            <a:endCxn id="23" idx="1"/>
          </p:cNvCxnSpPr>
          <p:nvPr/>
        </p:nvCxnSpPr>
        <p:spPr bwMode="auto">
          <a:xfrm>
            <a:off x="3691128" y="5081016"/>
            <a:ext cx="479044" cy="472424"/>
          </a:xfrm>
          <a:prstGeom prst="straightConnector1">
            <a:avLst/>
          </a:prstGeom>
          <a:noFill/>
          <a:ln w="19050" cap="flat" cmpd="sng" algn="ctr">
            <a:solidFill>
              <a:schemeClr val="tx1"/>
            </a:solidFill>
            <a:prstDash val="solid"/>
            <a:round/>
            <a:headEnd type="none" w="med" len="med"/>
            <a:tailEnd type="arrow"/>
          </a:ln>
          <a:effectLst/>
        </p:spPr>
      </p:cxnSp>
      <p:cxnSp>
        <p:nvCxnSpPr>
          <p:cNvPr id="49" name="Straight Arrow Connector 48"/>
          <p:cNvCxnSpPr/>
          <p:nvPr/>
        </p:nvCxnSpPr>
        <p:spPr bwMode="auto">
          <a:xfrm flipV="1">
            <a:off x="3712464" y="5586984"/>
            <a:ext cx="502920" cy="182880"/>
          </a:xfrm>
          <a:prstGeom prst="straightConnector1">
            <a:avLst/>
          </a:prstGeom>
          <a:noFill/>
          <a:ln w="19050" cap="flat" cmpd="sng" algn="ctr">
            <a:solidFill>
              <a:schemeClr val="tx1"/>
            </a:solidFill>
            <a:prstDash val="solid"/>
            <a:round/>
            <a:headEnd type="none" w="med" len="med"/>
            <a:tailEnd type="arrow"/>
          </a:ln>
          <a:effectLst/>
        </p:spPr>
      </p:cxnSp>
      <p:cxnSp>
        <p:nvCxnSpPr>
          <p:cNvPr id="52" name="Straight Arrow Connector 51"/>
          <p:cNvCxnSpPr>
            <a:endCxn id="27" idx="1"/>
          </p:cNvCxnSpPr>
          <p:nvPr/>
        </p:nvCxnSpPr>
        <p:spPr bwMode="auto">
          <a:xfrm>
            <a:off x="3767328" y="6053328"/>
            <a:ext cx="457708" cy="92409"/>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1.1.2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1.1</a:t>
            </a:r>
          </a:p>
          <a:p>
            <a:pPr>
              <a:lnSpc>
                <a:spcPct val="95000"/>
              </a:lnSpc>
              <a:defRPr/>
            </a:pPr>
            <a:r>
              <a:rPr lang="en-US" sz="800" b="1" dirty="0" smtClean="0"/>
              <a:t>Obtain, display, and use site attributes and characteristics data</a:t>
            </a:r>
            <a:endParaRPr lang="en-US" sz="800" b="1" dirty="0"/>
          </a:p>
        </p:txBody>
      </p:sp>
      <p:sp>
        <p:nvSpPr>
          <p:cNvPr id="190" name="Text Box 12"/>
          <p:cNvSpPr txBox="1">
            <a:spLocks noChangeArrowheads="1"/>
          </p:cNvSpPr>
          <p:nvPr/>
        </p:nvSpPr>
        <p:spPr bwMode="auto">
          <a:xfrm>
            <a:off x="2895601" y="1600200"/>
            <a:ext cx="24384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1.1.2</a:t>
            </a:r>
          </a:p>
          <a:p>
            <a:pPr indent="1588">
              <a:lnSpc>
                <a:spcPct val="95000"/>
              </a:lnSpc>
              <a:spcBef>
                <a:spcPct val="20000"/>
              </a:spcBef>
            </a:pPr>
            <a:r>
              <a:rPr lang="en-US" sz="800" b="1" dirty="0" smtClean="0"/>
              <a:t>Represent environmental characteristics and assess environmental effects on ESS sensor and network performance</a:t>
            </a:r>
          </a:p>
          <a:p>
            <a:pPr indent="1588">
              <a:lnSpc>
                <a:spcPct val="95000"/>
              </a:lnSpc>
              <a:spcBef>
                <a:spcPct val="20000"/>
              </a:spcBef>
            </a:pPr>
            <a:endParaRPr lang="en-US" sz="800" b="1" dirty="0">
              <a:solidFill>
                <a:schemeClr val="dk1"/>
              </a:solidFill>
              <a:latin typeface="+mn-lt"/>
            </a:endParaRPr>
          </a:p>
        </p:txBody>
      </p:sp>
      <p:sp>
        <p:nvSpPr>
          <p:cNvPr id="251" name="Rectangle 250"/>
          <p:cNvSpPr/>
          <p:nvPr/>
        </p:nvSpPr>
        <p:spPr bwMode="auto">
          <a:xfrm>
            <a:off x="234696" y="2343912"/>
            <a:ext cx="1374647" cy="947928"/>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spcBef>
                <a:spcPct val="20000"/>
              </a:spcBef>
            </a:pPr>
            <a:r>
              <a:rPr lang="en-US" sz="800" b="1" dirty="0" smtClean="0"/>
              <a:t>1.1.2.1</a:t>
            </a:r>
          </a:p>
          <a:p>
            <a:pPr indent="1588">
              <a:spcBef>
                <a:spcPct val="20000"/>
              </a:spcBef>
            </a:pPr>
            <a:r>
              <a:rPr lang="en-US" sz="800" b="1" dirty="0" smtClean="0"/>
              <a:t>Represent weather including temperature, precipitation, airborne particulates, and winds</a:t>
            </a:r>
          </a:p>
        </p:txBody>
      </p:sp>
      <p:sp>
        <p:nvSpPr>
          <p:cNvPr id="252" name="Rectangle 251"/>
          <p:cNvSpPr/>
          <p:nvPr/>
        </p:nvSpPr>
        <p:spPr bwMode="auto">
          <a:xfrm>
            <a:off x="234696" y="4806696"/>
            <a:ext cx="1402079" cy="963168"/>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spcBef>
                <a:spcPct val="20000"/>
              </a:spcBef>
            </a:pPr>
            <a:r>
              <a:rPr lang="en-US" sz="800" b="1" dirty="0" smtClean="0"/>
              <a:t>1.1.2.2</a:t>
            </a:r>
          </a:p>
          <a:p>
            <a:pPr indent="1588">
              <a:spcBef>
                <a:spcPct val="20000"/>
              </a:spcBef>
            </a:pPr>
            <a:r>
              <a:rPr lang="en-US" sz="800" b="1" dirty="0" smtClean="0"/>
              <a:t>Represent electromagnetic and radio-frequency interference that may interfere with sensors and wireless networks</a:t>
            </a:r>
          </a:p>
        </p:txBody>
      </p:sp>
      <p:sp>
        <p:nvSpPr>
          <p:cNvPr id="268" name="TextBox 267"/>
          <p:cNvSpPr txBox="1"/>
          <p:nvPr/>
        </p:nvSpPr>
        <p:spPr>
          <a:xfrm>
            <a:off x="1836738" y="2508504"/>
            <a:ext cx="2035175" cy="1670304"/>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Direct specification of weather parameters (M)</a:t>
            </a:r>
          </a:p>
          <a:p>
            <a:pPr marL="117475" indent="-117475">
              <a:spcBef>
                <a:spcPts val="600"/>
              </a:spcBef>
            </a:pPr>
            <a:endParaRPr lang="en-US" sz="800" b="1" dirty="0" smtClean="0"/>
          </a:p>
          <a:p>
            <a:pPr marL="117475" indent="-117475">
              <a:spcBef>
                <a:spcPts val="600"/>
              </a:spcBef>
              <a:buFont typeface="Arial" pitchFamily="34" charset="0"/>
              <a:buChar char="•"/>
            </a:pPr>
            <a:r>
              <a:rPr lang="en-US" sz="800" b="1" dirty="0" smtClean="0"/>
              <a:t>Indexed weather data with standard environments (M,D,P)</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Hybrid - indexed environments with editable parameters (M,D)</a:t>
            </a:r>
          </a:p>
        </p:txBody>
      </p:sp>
      <p:sp>
        <p:nvSpPr>
          <p:cNvPr id="269" name="TextBox 268"/>
          <p:cNvSpPr txBox="1"/>
          <p:nvPr/>
        </p:nvSpPr>
        <p:spPr>
          <a:xfrm>
            <a:off x="1836738" y="4786376"/>
            <a:ext cx="2035175" cy="1486408"/>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Direct specification of EM / RF environment by type (M)</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Indexed EM / RF with standard densities (M,D,P)</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Hybrid – indexed RF environments with editable parameters</a:t>
            </a:r>
          </a:p>
        </p:txBody>
      </p:sp>
      <p:sp>
        <p:nvSpPr>
          <p:cNvPr id="18" name="Slide Number Placeholder 17"/>
          <p:cNvSpPr>
            <a:spLocks noGrp="1"/>
          </p:cNvSpPr>
          <p:nvPr>
            <p:ph type="sldNum" sz="quarter" idx="12"/>
          </p:nvPr>
        </p:nvSpPr>
        <p:spPr/>
        <p:txBody>
          <a:bodyPr/>
          <a:lstStyle/>
          <a:p>
            <a:pPr>
              <a:defRPr/>
            </a:pPr>
            <a:fld id="{01F8F860-3B9A-4D7F-836E-0C1BDA42292B}" type="slidenum">
              <a:rPr lang="en-US" smtClean="0"/>
              <a:pPr>
                <a:defRPr/>
              </a:pPr>
              <a:t>16</a:t>
            </a:fld>
            <a:endParaRPr lang="en-US"/>
          </a:p>
        </p:txBody>
      </p:sp>
      <p:sp>
        <p:nvSpPr>
          <p:cNvPr id="19" name="Footer Placeholder 18"/>
          <p:cNvSpPr>
            <a:spLocks noGrp="1"/>
          </p:cNvSpPr>
          <p:nvPr>
            <p:ph type="ftr" sz="quarter" idx="11"/>
          </p:nvPr>
        </p:nvSpPr>
        <p:spPr/>
        <p:txBody>
          <a:bodyPr/>
          <a:lstStyle/>
          <a:p>
            <a:pPr>
              <a:defRPr/>
            </a:pPr>
            <a:r>
              <a:rPr lang="en-US" dirty="0" smtClean="0"/>
              <a:t>Anderson, </a:t>
            </a:r>
            <a:r>
              <a:rPr lang="en-US" dirty="0" err="1" smtClean="0"/>
              <a:t>Beres</a:t>
            </a:r>
            <a:r>
              <a:rPr lang="en-US" dirty="0" smtClean="0"/>
              <a:t>, Shaw, Valadez</a:t>
            </a:r>
            <a:endParaRPr lang="en-US" dirty="0"/>
          </a:p>
        </p:txBody>
      </p:sp>
      <p:sp>
        <p:nvSpPr>
          <p:cNvPr id="20" name="Action Button: Back or Previous 19">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1" name="Group 20"/>
          <p:cNvGrpSpPr/>
          <p:nvPr/>
        </p:nvGrpSpPr>
        <p:grpSpPr>
          <a:xfrm>
            <a:off x="27708" y="1181298"/>
            <a:ext cx="6306417" cy="307777"/>
            <a:chOff x="27708" y="1181298"/>
            <a:chExt cx="6306417" cy="307777"/>
          </a:xfrm>
        </p:grpSpPr>
        <p:sp>
          <p:nvSpPr>
            <p:cNvPr id="22" name="TextBox 2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3" name="TextBox 22"/>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4" name="TextBox 23"/>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7" name="Rectangle 26"/>
          <p:cNvSpPr/>
          <p:nvPr/>
        </p:nvSpPr>
        <p:spPr>
          <a:xfrm>
            <a:off x="4435348" y="3629533"/>
            <a:ext cx="4230815"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Provides same flexibility in specifying environment characteristics as direct specification</a:t>
            </a:r>
          </a:p>
          <a:p>
            <a:pPr marL="228600" lvl="0" indent="-228600">
              <a:lnSpc>
                <a:spcPct val="95000"/>
              </a:lnSpc>
              <a:defRPr/>
            </a:pPr>
            <a:r>
              <a:rPr lang="en-US" sz="800" b="1" dirty="0" smtClean="0">
                <a:solidFill>
                  <a:srgbClr val="000000"/>
                </a:solidFill>
              </a:rPr>
              <a:t>+	Little increase in analyst workload –update only selected parameters and only if desired</a:t>
            </a:r>
          </a:p>
          <a:p>
            <a:pPr marL="228600" lvl="0" indent="-228600">
              <a:lnSpc>
                <a:spcPct val="95000"/>
              </a:lnSpc>
              <a:defRPr/>
            </a:pPr>
            <a:endParaRPr lang="en-US" sz="800" b="1" dirty="0">
              <a:solidFill>
                <a:srgbClr val="000000"/>
              </a:solidFill>
            </a:endParaRPr>
          </a:p>
        </p:txBody>
      </p:sp>
      <p:sp>
        <p:nvSpPr>
          <p:cNvPr id="28" name="Rounded Rectangle 27"/>
          <p:cNvSpPr/>
          <p:nvPr/>
        </p:nvSpPr>
        <p:spPr bwMode="auto">
          <a:xfrm>
            <a:off x="2002537" y="3694176"/>
            <a:ext cx="1755648" cy="41148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9" name="Straight Arrow Connector 28"/>
          <p:cNvCxnSpPr>
            <a:stCxn id="28" idx="3"/>
            <a:endCxn id="27" idx="1"/>
          </p:cNvCxnSpPr>
          <p:nvPr/>
        </p:nvCxnSpPr>
        <p:spPr bwMode="auto">
          <a:xfrm>
            <a:off x="3758185" y="3899916"/>
            <a:ext cx="677163" cy="68171"/>
          </a:xfrm>
          <a:prstGeom prst="straightConnector1">
            <a:avLst/>
          </a:prstGeom>
          <a:noFill/>
          <a:ln w="19050" cap="flat" cmpd="sng" algn="ctr">
            <a:solidFill>
              <a:srgbClr val="009900"/>
            </a:solidFill>
            <a:prstDash val="solid"/>
            <a:round/>
            <a:headEnd type="none" w="med" len="med"/>
            <a:tailEnd type="arrow"/>
          </a:ln>
          <a:effectLst/>
        </p:spPr>
      </p:cxnSp>
      <p:sp>
        <p:nvSpPr>
          <p:cNvPr id="30" name="Rectangle 29"/>
          <p:cNvSpPr/>
          <p:nvPr/>
        </p:nvSpPr>
        <p:spPr>
          <a:xfrm>
            <a:off x="4435348" y="2410333"/>
            <a:ext cx="4359529"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Provides greatest flexibility in specifying environmental characteristics</a:t>
            </a:r>
          </a:p>
          <a:p>
            <a:pPr marL="228600" lvl="0" indent="-228600">
              <a:lnSpc>
                <a:spcPct val="95000"/>
              </a:lnSpc>
              <a:defRPr/>
            </a:pPr>
            <a:r>
              <a:rPr lang="en-US" sz="800" b="1" dirty="0" smtClean="0">
                <a:solidFill>
                  <a:srgbClr val="000000"/>
                </a:solidFill>
              </a:rPr>
              <a:t>-	Increased analyst workload to explicitly specify all environmental parameters </a:t>
            </a:r>
          </a:p>
          <a:p>
            <a:pPr marL="228600" lvl="0" indent="-228600">
              <a:lnSpc>
                <a:spcPct val="95000"/>
              </a:lnSpc>
              <a:defRPr/>
            </a:pPr>
            <a:r>
              <a:rPr lang="en-US" sz="800" b="1" dirty="0" smtClean="0">
                <a:solidFill>
                  <a:srgbClr val="000000"/>
                </a:solidFill>
              </a:rPr>
              <a:t>-	Slightly greater effort required to implement</a:t>
            </a:r>
            <a:endParaRPr lang="en-US" sz="800" b="1" dirty="0">
              <a:solidFill>
                <a:srgbClr val="000000"/>
              </a:solidFill>
            </a:endParaRPr>
          </a:p>
        </p:txBody>
      </p:sp>
      <p:cxnSp>
        <p:nvCxnSpPr>
          <p:cNvPr id="31" name="Straight Arrow Connector 30"/>
          <p:cNvCxnSpPr>
            <a:endCxn id="30" idx="1"/>
          </p:cNvCxnSpPr>
          <p:nvPr/>
        </p:nvCxnSpPr>
        <p:spPr bwMode="auto">
          <a:xfrm>
            <a:off x="3730752" y="2734056"/>
            <a:ext cx="704596" cy="14831"/>
          </a:xfrm>
          <a:prstGeom prst="straightConnector1">
            <a:avLst/>
          </a:prstGeom>
          <a:noFill/>
          <a:ln w="19050" cap="flat" cmpd="sng" algn="ctr">
            <a:solidFill>
              <a:schemeClr val="tx1"/>
            </a:solidFill>
            <a:prstDash val="solid"/>
            <a:round/>
            <a:headEnd type="none" w="med" len="med"/>
            <a:tailEnd type="arrow"/>
          </a:ln>
          <a:effectLst/>
        </p:spPr>
      </p:cxnSp>
      <p:sp>
        <p:nvSpPr>
          <p:cNvPr id="32" name="Rectangle 31"/>
          <p:cNvSpPr/>
          <p:nvPr/>
        </p:nvSpPr>
        <p:spPr>
          <a:xfrm>
            <a:off x="4435348" y="3093085"/>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Limits flexibility – can only represent environments included in database</a:t>
            </a:r>
          </a:p>
          <a:p>
            <a:pPr marL="228600" lvl="0" indent="-228600">
              <a:lnSpc>
                <a:spcPct val="95000"/>
              </a:lnSpc>
              <a:defRPr/>
            </a:pPr>
            <a:r>
              <a:rPr lang="en-US" sz="800" b="1" dirty="0" smtClean="0">
                <a:solidFill>
                  <a:srgbClr val="000000"/>
                </a:solidFill>
              </a:rPr>
              <a:t>++	Low analyst workload to enter terrain data</a:t>
            </a:r>
            <a:endParaRPr lang="en-US" sz="800" b="1" dirty="0">
              <a:solidFill>
                <a:srgbClr val="000000"/>
              </a:solidFill>
            </a:endParaRPr>
          </a:p>
        </p:txBody>
      </p:sp>
      <p:cxnSp>
        <p:nvCxnSpPr>
          <p:cNvPr id="33" name="Straight Arrow Connector 32"/>
          <p:cNvCxnSpPr>
            <a:endCxn id="32" idx="1"/>
          </p:cNvCxnSpPr>
          <p:nvPr/>
        </p:nvCxnSpPr>
        <p:spPr bwMode="auto">
          <a:xfrm>
            <a:off x="3703320" y="3200400"/>
            <a:ext cx="732028" cy="114284"/>
          </a:xfrm>
          <a:prstGeom prst="straightConnector1">
            <a:avLst/>
          </a:prstGeom>
          <a:noFill/>
          <a:ln w="19050" cap="flat" cmpd="sng" algn="ctr">
            <a:solidFill>
              <a:schemeClr val="tx1"/>
            </a:solidFill>
            <a:prstDash val="solid"/>
            <a:round/>
            <a:headEnd type="none" w="med" len="med"/>
            <a:tailEnd type="arrow"/>
          </a:ln>
          <a:effectLst/>
        </p:spPr>
      </p:cxnSp>
      <p:sp>
        <p:nvSpPr>
          <p:cNvPr id="42" name="Rectangle 41"/>
          <p:cNvSpPr/>
          <p:nvPr/>
        </p:nvSpPr>
        <p:spPr>
          <a:xfrm>
            <a:off x="4435349" y="5763380"/>
            <a:ext cx="4077716"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Provides same flexibility in specifying RF environment characteristics as direct specification</a:t>
            </a:r>
          </a:p>
          <a:p>
            <a:pPr marL="228600" lvl="0" indent="-228600">
              <a:lnSpc>
                <a:spcPct val="95000"/>
              </a:lnSpc>
              <a:defRPr/>
            </a:pPr>
            <a:r>
              <a:rPr lang="en-US" sz="800" b="1" dirty="0" smtClean="0">
                <a:solidFill>
                  <a:srgbClr val="000000"/>
                </a:solidFill>
              </a:rPr>
              <a:t>+	Little increase in analyst workload –update only selected parameters and only if desired</a:t>
            </a:r>
          </a:p>
          <a:p>
            <a:pPr marL="228600" lvl="0" indent="-228600">
              <a:lnSpc>
                <a:spcPct val="95000"/>
              </a:lnSpc>
              <a:defRPr/>
            </a:pPr>
            <a:endParaRPr lang="en-US" sz="800" b="1" dirty="0">
              <a:solidFill>
                <a:srgbClr val="000000"/>
              </a:solidFill>
            </a:endParaRPr>
          </a:p>
        </p:txBody>
      </p:sp>
      <p:sp>
        <p:nvSpPr>
          <p:cNvPr id="43" name="Rounded Rectangle 42"/>
          <p:cNvSpPr/>
          <p:nvPr/>
        </p:nvSpPr>
        <p:spPr bwMode="auto">
          <a:xfrm>
            <a:off x="2002537" y="5828023"/>
            <a:ext cx="1755648" cy="41148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4" name="Straight Arrow Connector 43"/>
          <p:cNvCxnSpPr>
            <a:stCxn id="43" idx="3"/>
            <a:endCxn id="42" idx="1"/>
          </p:cNvCxnSpPr>
          <p:nvPr/>
        </p:nvCxnSpPr>
        <p:spPr bwMode="auto">
          <a:xfrm>
            <a:off x="3758185" y="6033763"/>
            <a:ext cx="677164" cy="68171"/>
          </a:xfrm>
          <a:prstGeom prst="straightConnector1">
            <a:avLst/>
          </a:prstGeom>
          <a:noFill/>
          <a:ln w="19050" cap="flat" cmpd="sng" algn="ctr">
            <a:solidFill>
              <a:srgbClr val="009900"/>
            </a:solidFill>
            <a:prstDash val="solid"/>
            <a:round/>
            <a:headEnd type="none" w="med" len="med"/>
            <a:tailEnd type="arrow"/>
          </a:ln>
          <a:effectLst/>
        </p:spPr>
      </p:cxnSp>
      <p:sp>
        <p:nvSpPr>
          <p:cNvPr id="45" name="Rectangle 44"/>
          <p:cNvSpPr/>
          <p:nvPr/>
        </p:nvSpPr>
        <p:spPr>
          <a:xfrm>
            <a:off x="4435348" y="4663052"/>
            <a:ext cx="4359529"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Provides greatest flexibility in specifying RF characteristics</a:t>
            </a:r>
          </a:p>
          <a:p>
            <a:pPr marL="228600" lvl="0" indent="-228600">
              <a:lnSpc>
                <a:spcPct val="95000"/>
              </a:lnSpc>
              <a:defRPr/>
            </a:pPr>
            <a:r>
              <a:rPr lang="en-US" sz="800" b="1" dirty="0" smtClean="0">
                <a:solidFill>
                  <a:srgbClr val="000000"/>
                </a:solidFill>
              </a:rPr>
              <a:t>-	Increased analyst workload to explicitly specify all environmental parameters </a:t>
            </a:r>
          </a:p>
          <a:p>
            <a:pPr marL="228600" lvl="0" indent="-228600">
              <a:lnSpc>
                <a:spcPct val="95000"/>
              </a:lnSpc>
              <a:defRPr/>
            </a:pPr>
            <a:r>
              <a:rPr lang="en-US" sz="800" b="1" dirty="0" smtClean="0">
                <a:solidFill>
                  <a:srgbClr val="000000"/>
                </a:solidFill>
              </a:rPr>
              <a:t>-	Slightly greater effort required to implement</a:t>
            </a:r>
            <a:endParaRPr lang="en-US" sz="800" b="1" dirty="0">
              <a:solidFill>
                <a:srgbClr val="000000"/>
              </a:solidFill>
            </a:endParaRPr>
          </a:p>
        </p:txBody>
      </p:sp>
      <p:cxnSp>
        <p:nvCxnSpPr>
          <p:cNvPr id="46" name="Straight Arrow Connector 45"/>
          <p:cNvCxnSpPr>
            <a:endCxn id="45" idx="1"/>
          </p:cNvCxnSpPr>
          <p:nvPr/>
        </p:nvCxnSpPr>
        <p:spPr bwMode="auto">
          <a:xfrm flipV="1">
            <a:off x="3730752" y="4943129"/>
            <a:ext cx="704596" cy="43646"/>
          </a:xfrm>
          <a:prstGeom prst="straightConnector1">
            <a:avLst/>
          </a:prstGeom>
          <a:noFill/>
          <a:ln w="19050" cap="flat" cmpd="sng" algn="ctr">
            <a:solidFill>
              <a:schemeClr val="tx1"/>
            </a:solidFill>
            <a:prstDash val="solid"/>
            <a:round/>
            <a:headEnd type="none" w="med" len="med"/>
            <a:tailEnd type="arrow"/>
          </a:ln>
          <a:effectLst/>
        </p:spPr>
      </p:cxnSp>
      <p:sp>
        <p:nvSpPr>
          <p:cNvPr id="47" name="Rectangle 46"/>
          <p:cNvSpPr/>
          <p:nvPr/>
        </p:nvSpPr>
        <p:spPr>
          <a:xfrm>
            <a:off x="4435348" y="5226932"/>
            <a:ext cx="4230815"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Limits flexibility – can only represent RF environments included in database</a:t>
            </a:r>
          </a:p>
          <a:p>
            <a:pPr marL="228600" lvl="0" indent="-228600">
              <a:lnSpc>
                <a:spcPct val="95000"/>
              </a:lnSpc>
              <a:defRPr/>
            </a:pPr>
            <a:r>
              <a:rPr lang="en-US" sz="800" b="1" dirty="0" smtClean="0">
                <a:solidFill>
                  <a:srgbClr val="000000"/>
                </a:solidFill>
              </a:rPr>
              <a:t>++	Low analyst workload to enter terrain data</a:t>
            </a:r>
            <a:endParaRPr lang="en-US" sz="800" b="1" dirty="0">
              <a:solidFill>
                <a:srgbClr val="000000"/>
              </a:solidFill>
            </a:endParaRPr>
          </a:p>
        </p:txBody>
      </p:sp>
      <p:cxnSp>
        <p:nvCxnSpPr>
          <p:cNvPr id="48" name="Straight Arrow Connector 47"/>
          <p:cNvCxnSpPr>
            <a:endCxn id="47" idx="1"/>
          </p:cNvCxnSpPr>
          <p:nvPr/>
        </p:nvCxnSpPr>
        <p:spPr bwMode="auto">
          <a:xfrm>
            <a:off x="3575304" y="5431536"/>
            <a:ext cx="860044" cy="16995"/>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1.1.2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1.1</a:t>
            </a:r>
          </a:p>
          <a:p>
            <a:pPr>
              <a:lnSpc>
                <a:spcPct val="95000"/>
              </a:lnSpc>
              <a:defRPr/>
            </a:pPr>
            <a:r>
              <a:rPr lang="en-US" sz="800" b="1" dirty="0" smtClean="0"/>
              <a:t>Obtain, display, and use site attributes and characteristics data</a:t>
            </a:r>
            <a:endParaRPr lang="en-US" sz="800" b="1" dirty="0"/>
          </a:p>
        </p:txBody>
      </p:sp>
      <p:sp>
        <p:nvSpPr>
          <p:cNvPr id="190" name="Text Box 12"/>
          <p:cNvSpPr txBox="1">
            <a:spLocks noChangeArrowheads="1"/>
          </p:cNvSpPr>
          <p:nvPr/>
        </p:nvSpPr>
        <p:spPr bwMode="auto">
          <a:xfrm>
            <a:off x="2895601" y="1600200"/>
            <a:ext cx="24384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1.1.2</a:t>
            </a:r>
          </a:p>
          <a:p>
            <a:pPr indent="1588">
              <a:lnSpc>
                <a:spcPct val="95000"/>
              </a:lnSpc>
              <a:spcBef>
                <a:spcPct val="20000"/>
              </a:spcBef>
            </a:pPr>
            <a:r>
              <a:rPr lang="en-US" sz="800" b="1" dirty="0" smtClean="0"/>
              <a:t>Represent environmental characteristics and assess environmental effects on ESS sensor and network performance</a:t>
            </a:r>
          </a:p>
          <a:p>
            <a:pPr indent="1588">
              <a:lnSpc>
                <a:spcPct val="95000"/>
              </a:lnSpc>
              <a:spcBef>
                <a:spcPct val="20000"/>
              </a:spcBef>
            </a:pPr>
            <a:endParaRPr lang="en-US" sz="800" b="1" dirty="0">
              <a:solidFill>
                <a:schemeClr val="dk1"/>
              </a:solidFill>
              <a:latin typeface="+mn-lt"/>
            </a:endParaRPr>
          </a:p>
        </p:txBody>
      </p:sp>
      <p:sp>
        <p:nvSpPr>
          <p:cNvPr id="195" name="Text Box 12"/>
          <p:cNvSpPr txBox="1">
            <a:spLocks noChangeArrowheads="1"/>
          </p:cNvSpPr>
          <p:nvPr/>
        </p:nvSpPr>
        <p:spPr bwMode="auto">
          <a:xfrm>
            <a:off x="234696" y="2542032"/>
            <a:ext cx="1411223" cy="850392"/>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1.1.2.3</a:t>
            </a:r>
          </a:p>
          <a:p>
            <a:pPr indent="1588">
              <a:lnSpc>
                <a:spcPct val="95000"/>
              </a:lnSpc>
              <a:spcBef>
                <a:spcPct val="20000"/>
              </a:spcBef>
            </a:pPr>
            <a:r>
              <a:rPr lang="en-US" sz="800" b="1" dirty="0" smtClean="0"/>
              <a:t>Represent personnel, vehicular, and animal traffic that may trigger sensors</a:t>
            </a:r>
          </a:p>
        </p:txBody>
      </p:sp>
      <p:sp>
        <p:nvSpPr>
          <p:cNvPr id="253" name="Rectangle 252"/>
          <p:cNvSpPr/>
          <p:nvPr/>
        </p:nvSpPr>
        <p:spPr bwMode="auto">
          <a:xfrm>
            <a:off x="234696" y="4575048"/>
            <a:ext cx="1429511" cy="816864"/>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1.1.2.4</a:t>
            </a:r>
          </a:p>
          <a:p>
            <a:pPr indent="1588">
              <a:lnSpc>
                <a:spcPct val="95000"/>
              </a:lnSpc>
              <a:spcBef>
                <a:spcPct val="20000"/>
              </a:spcBef>
            </a:pPr>
            <a:r>
              <a:rPr lang="en-US" sz="800" b="1" dirty="0" smtClean="0"/>
              <a:t>Maintain a list/database of environmental conditions / factors</a:t>
            </a:r>
          </a:p>
        </p:txBody>
      </p:sp>
      <p:sp>
        <p:nvSpPr>
          <p:cNvPr id="270" name="TextBox 269"/>
          <p:cNvSpPr txBox="1"/>
          <p:nvPr/>
        </p:nvSpPr>
        <p:spPr>
          <a:xfrm>
            <a:off x="1836738" y="2530856"/>
            <a:ext cx="2035175" cy="1556512"/>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Direct specification of traffic density by type</a:t>
            </a:r>
          </a:p>
          <a:p>
            <a:pPr marL="117475" indent="-117475">
              <a:spcBef>
                <a:spcPts val="600"/>
              </a:spcBef>
            </a:pPr>
            <a:endParaRPr lang="en-US" sz="800" b="1" dirty="0" smtClean="0"/>
          </a:p>
          <a:p>
            <a:pPr marL="117475" indent="-117475">
              <a:spcBef>
                <a:spcPts val="600"/>
              </a:spcBef>
              <a:buFont typeface="Arial" pitchFamily="34" charset="0"/>
              <a:buChar char="•"/>
            </a:pPr>
            <a:r>
              <a:rPr lang="en-US" sz="800" b="1" dirty="0" smtClean="0"/>
              <a:t>Indexed traffic density with standard densities</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Hybrid – traffic density with  editable parameters</a:t>
            </a:r>
          </a:p>
        </p:txBody>
      </p:sp>
      <p:sp>
        <p:nvSpPr>
          <p:cNvPr id="271" name="TextBox 270"/>
          <p:cNvSpPr txBox="1"/>
          <p:nvPr/>
        </p:nvSpPr>
        <p:spPr>
          <a:xfrm>
            <a:off x="1836738" y="4472432"/>
            <a:ext cx="2035175" cy="1800352"/>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Software model environment database (M)</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Electronic environment database (D)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Hard copy tabular environment data (P)</a:t>
            </a:r>
            <a:endParaRPr lang="en-US" sz="800" b="1" dirty="0"/>
          </a:p>
        </p:txBody>
      </p:sp>
      <p:sp>
        <p:nvSpPr>
          <p:cNvPr id="18" name="Slide Number Placeholder 17"/>
          <p:cNvSpPr>
            <a:spLocks noGrp="1"/>
          </p:cNvSpPr>
          <p:nvPr>
            <p:ph type="sldNum" sz="quarter" idx="12"/>
          </p:nvPr>
        </p:nvSpPr>
        <p:spPr/>
        <p:txBody>
          <a:bodyPr/>
          <a:lstStyle/>
          <a:p>
            <a:pPr>
              <a:defRPr/>
            </a:pPr>
            <a:fld id="{01F8F860-3B9A-4D7F-836E-0C1BDA42292B}" type="slidenum">
              <a:rPr lang="en-US" smtClean="0"/>
              <a:pPr>
                <a:defRPr/>
              </a:pPr>
              <a:t>17</a:t>
            </a:fld>
            <a:endParaRPr lang="en-US"/>
          </a:p>
        </p:txBody>
      </p:sp>
      <p:sp>
        <p:nvSpPr>
          <p:cNvPr id="19" name="Footer Placeholder 18"/>
          <p:cNvSpPr>
            <a:spLocks noGrp="1"/>
          </p:cNvSpPr>
          <p:nvPr>
            <p:ph type="ftr" sz="quarter" idx="11"/>
          </p:nvPr>
        </p:nvSpPr>
        <p:spPr/>
        <p:txBody>
          <a:bodyPr/>
          <a:lstStyle/>
          <a:p>
            <a:pPr>
              <a:defRPr/>
            </a:pPr>
            <a:r>
              <a:rPr lang="en-US" dirty="0" smtClean="0"/>
              <a:t>Anderson, </a:t>
            </a:r>
            <a:r>
              <a:rPr lang="en-US" dirty="0" err="1" smtClean="0"/>
              <a:t>Beres</a:t>
            </a:r>
            <a:r>
              <a:rPr lang="en-US" dirty="0" smtClean="0"/>
              <a:t>, Shaw, Valadez</a:t>
            </a:r>
            <a:endParaRPr lang="en-US" dirty="0"/>
          </a:p>
        </p:txBody>
      </p:sp>
      <p:sp>
        <p:nvSpPr>
          <p:cNvPr id="20" name="Action Button: Back or Previous 19">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0"/>
          <p:cNvGrpSpPr/>
          <p:nvPr/>
        </p:nvGrpSpPr>
        <p:grpSpPr>
          <a:xfrm>
            <a:off x="27708" y="1181298"/>
            <a:ext cx="6306417" cy="307777"/>
            <a:chOff x="27708" y="1181298"/>
            <a:chExt cx="6306417" cy="307777"/>
          </a:xfrm>
        </p:grpSpPr>
        <p:sp>
          <p:nvSpPr>
            <p:cNvPr id="22" name="TextBox 2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3" name="TextBox 22"/>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4" name="TextBox 23"/>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4" name="Rectangle 33"/>
          <p:cNvSpPr/>
          <p:nvPr/>
        </p:nvSpPr>
        <p:spPr>
          <a:xfrm>
            <a:off x="4435348" y="3483229"/>
            <a:ext cx="4230815"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Provides same flexibility in specifying traffic characteristics as direct specification</a:t>
            </a:r>
          </a:p>
          <a:p>
            <a:pPr marL="228600" lvl="0" indent="-228600">
              <a:lnSpc>
                <a:spcPct val="95000"/>
              </a:lnSpc>
              <a:defRPr/>
            </a:pPr>
            <a:r>
              <a:rPr lang="en-US" sz="800" b="1" dirty="0" smtClean="0">
                <a:solidFill>
                  <a:srgbClr val="000000"/>
                </a:solidFill>
              </a:rPr>
              <a:t>+	Little increase in analyst workload –update only selected traffic parameters and only if desired</a:t>
            </a:r>
          </a:p>
          <a:p>
            <a:pPr marL="228600" lvl="0" indent="-228600">
              <a:lnSpc>
                <a:spcPct val="95000"/>
              </a:lnSpc>
              <a:defRPr/>
            </a:pPr>
            <a:endParaRPr lang="en-US" sz="800" b="1" dirty="0">
              <a:solidFill>
                <a:srgbClr val="000000"/>
              </a:solidFill>
            </a:endParaRPr>
          </a:p>
        </p:txBody>
      </p:sp>
      <p:sp>
        <p:nvSpPr>
          <p:cNvPr id="35" name="Rounded Rectangle 34"/>
          <p:cNvSpPr/>
          <p:nvPr/>
        </p:nvSpPr>
        <p:spPr bwMode="auto">
          <a:xfrm>
            <a:off x="2002537" y="3547872"/>
            <a:ext cx="1755648" cy="41148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36" name="Straight Arrow Connector 35"/>
          <p:cNvCxnSpPr>
            <a:stCxn id="35" idx="3"/>
            <a:endCxn id="34" idx="1"/>
          </p:cNvCxnSpPr>
          <p:nvPr/>
        </p:nvCxnSpPr>
        <p:spPr bwMode="auto">
          <a:xfrm>
            <a:off x="3758185" y="3753612"/>
            <a:ext cx="677163" cy="68171"/>
          </a:xfrm>
          <a:prstGeom prst="straightConnector1">
            <a:avLst/>
          </a:prstGeom>
          <a:noFill/>
          <a:ln w="19050" cap="flat" cmpd="sng" algn="ctr">
            <a:solidFill>
              <a:srgbClr val="009900"/>
            </a:solidFill>
            <a:prstDash val="solid"/>
            <a:round/>
            <a:headEnd type="none" w="med" len="med"/>
            <a:tailEnd type="arrow"/>
          </a:ln>
          <a:effectLst/>
        </p:spPr>
      </p:cxnSp>
      <p:sp>
        <p:nvSpPr>
          <p:cNvPr id="37" name="Rectangle 36"/>
          <p:cNvSpPr/>
          <p:nvPr/>
        </p:nvSpPr>
        <p:spPr>
          <a:xfrm>
            <a:off x="4435348" y="2410333"/>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Provides greatest flexibility in specifying traffic characteristics</a:t>
            </a:r>
          </a:p>
          <a:p>
            <a:pPr marL="228600" lvl="0" indent="-228600">
              <a:lnSpc>
                <a:spcPct val="95000"/>
              </a:lnSpc>
              <a:defRPr/>
            </a:pPr>
            <a:r>
              <a:rPr lang="en-US" sz="800" b="1" dirty="0" smtClean="0">
                <a:solidFill>
                  <a:srgbClr val="000000"/>
                </a:solidFill>
              </a:rPr>
              <a:t>-	Increased analyst workload to explicitly specify traffic parameters </a:t>
            </a:r>
          </a:p>
          <a:p>
            <a:pPr marL="228600" lvl="0" indent="-228600">
              <a:lnSpc>
                <a:spcPct val="95000"/>
              </a:lnSpc>
              <a:defRPr/>
            </a:pPr>
            <a:r>
              <a:rPr lang="en-US" sz="800" b="1" dirty="0" smtClean="0">
                <a:solidFill>
                  <a:srgbClr val="000000"/>
                </a:solidFill>
              </a:rPr>
              <a:t>-	Slightly greater effort required to implement</a:t>
            </a:r>
            <a:endParaRPr lang="en-US" sz="800" b="1" dirty="0">
              <a:solidFill>
                <a:srgbClr val="000000"/>
              </a:solidFill>
            </a:endParaRPr>
          </a:p>
        </p:txBody>
      </p:sp>
      <p:cxnSp>
        <p:nvCxnSpPr>
          <p:cNvPr id="38" name="Straight Arrow Connector 37"/>
          <p:cNvCxnSpPr>
            <a:endCxn id="37" idx="1"/>
          </p:cNvCxnSpPr>
          <p:nvPr/>
        </p:nvCxnSpPr>
        <p:spPr bwMode="auto">
          <a:xfrm flipV="1">
            <a:off x="3730752" y="2631932"/>
            <a:ext cx="704596" cy="102124"/>
          </a:xfrm>
          <a:prstGeom prst="straightConnector1">
            <a:avLst/>
          </a:prstGeom>
          <a:noFill/>
          <a:ln w="19050" cap="flat" cmpd="sng" algn="ctr">
            <a:solidFill>
              <a:schemeClr val="tx1"/>
            </a:solidFill>
            <a:prstDash val="solid"/>
            <a:round/>
            <a:headEnd type="none" w="med" len="med"/>
            <a:tailEnd type="arrow"/>
          </a:ln>
          <a:effectLst/>
        </p:spPr>
      </p:cxnSp>
      <p:sp>
        <p:nvSpPr>
          <p:cNvPr id="39" name="Rectangle 38"/>
          <p:cNvSpPr/>
          <p:nvPr/>
        </p:nvSpPr>
        <p:spPr>
          <a:xfrm>
            <a:off x="4435348" y="2946781"/>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Limits flexibility – can only represent environments included in database</a:t>
            </a:r>
          </a:p>
          <a:p>
            <a:pPr marL="228600" lvl="0" indent="-228600">
              <a:lnSpc>
                <a:spcPct val="95000"/>
              </a:lnSpc>
              <a:defRPr/>
            </a:pPr>
            <a:r>
              <a:rPr lang="en-US" sz="800" b="1" dirty="0" smtClean="0">
                <a:solidFill>
                  <a:srgbClr val="000000"/>
                </a:solidFill>
              </a:rPr>
              <a:t>++	Low analyst workload to enter terrain data</a:t>
            </a:r>
            <a:endParaRPr lang="en-US" sz="800" b="1" dirty="0">
              <a:solidFill>
                <a:srgbClr val="000000"/>
              </a:solidFill>
            </a:endParaRPr>
          </a:p>
        </p:txBody>
      </p:sp>
      <p:cxnSp>
        <p:nvCxnSpPr>
          <p:cNvPr id="40" name="Straight Arrow Connector 39"/>
          <p:cNvCxnSpPr>
            <a:endCxn id="39" idx="1"/>
          </p:cNvCxnSpPr>
          <p:nvPr/>
        </p:nvCxnSpPr>
        <p:spPr bwMode="auto">
          <a:xfrm flipV="1">
            <a:off x="3721608" y="3168380"/>
            <a:ext cx="713740" cy="4588"/>
          </a:xfrm>
          <a:prstGeom prst="straightConnector1">
            <a:avLst/>
          </a:prstGeom>
          <a:noFill/>
          <a:ln w="19050" cap="flat" cmpd="sng" algn="ctr">
            <a:solidFill>
              <a:schemeClr val="tx1"/>
            </a:solidFill>
            <a:prstDash val="solid"/>
            <a:round/>
            <a:headEnd type="none" w="med" len="med"/>
            <a:tailEnd type="arrow"/>
          </a:ln>
          <a:effectLst/>
        </p:spPr>
      </p:cxnSp>
      <p:sp>
        <p:nvSpPr>
          <p:cNvPr id="44" name="Rectangle 43"/>
          <p:cNvSpPr/>
          <p:nvPr/>
        </p:nvSpPr>
        <p:spPr>
          <a:xfrm>
            <a:off x="4453128" y="4318381"/>
            <a:ext cx="4194747" cy="677108"/>
          </a:xfrm>
          <a:prstGeom prst="rect">
            <a:avLst/>
          </a:prstGeom>
          <a:ln w="19050">
            <a:noFill/>
          </a:ln>
        </p:spPr>
        <p:txBody>
          <a:bodyPr wrap="square">
            <a:spAutoFit/>
          </a:bodyPr>
          <a:lstStyle/>
          <a:p>
            <a:pPr lvl="0">
              <a:lnSpc>
                <a:spcPct val="95000"/>
              </a:lnSpc>
              <a:defRPr/>
            </a:pPr>
            <a:r>
              <a:rPr lang="en-US" sz="800" b="1" dirty="0" smtClean="0">
                <a:solidFill>
                  <a:srgbClr val="0000FF"/>
                </a:solidFill>
              </a:rPr>
              <a:t>On further review, we determined that “software model environment database” is a misnomer – actual need is to maintain a database of environmental factors / parameters for use by SSES models – e.g. sensor performance models – and trade space is  to maintain internal or external to SSES</a:t>
            </a:r>
            <a:endParaRPr lang="en-US" sz="800" b="1" dirty="0">
              <a:solidFill>
                <a:srgbClr val="0000FF"/>
              </a:solidFill>
            </a:endParaRPr>
          </a:p>
        </p:txBody>
      </p:sp>
      <p:sp>
        <p:nvSpPr>
          <p:cNvPr id="45" name="Rectangle 44"/>
          <p:cNvSpPr/>
          <p:nvPr/>
        </p:nvSpPr>
        <p:spPr>
          <a:xfrm>
            <a:off x="4133596" y="5834761"/>
            <a:ext cx="4166807"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support any type of automation</a:t>
            </a:r>
          </a:p>
          <a:p>
            <a:pPr marL="228600" lvl="0" indent="-228600">
              <a:lnSpc>
                <a:spcPct val="95000"/>
              </a:lnSpc>
              <a:defRPr/>
            </a:pPr>
            <a:r>
              <a:rPr lang="en-US" sz="800" b="1" dirty="0" smtClean="0">
                <a:solidFill>
                  <a:srgbClr val="000000"/>
                </a:solidFill>
              </a:rPr>
              <a:t>- - 	Significant effort required to parse hard copy imagery 	</a:t>
            </a:r>
          </a:p>
        </p:txBody>
      </p:sp>
      <p:cxnSp>
        <p:nvCxnSpPr>
          <p:cNvPr id="46" name="Straight Arrow Connector 45"/>
          <p:cNvCxnSpPr/>
          <p:nvPr/>
        </p:nvCxnSpPr>
        <p:spPr bwMode="auto">
          <a:xfrm flipV="1">
            <a:off x="3361944" y="6036548"/>
            <a:ext cx="713740" cy="4588"/>
          </a:xfrm>
          <a:prstGeom prst="straightConnector1">
            <a:avLst/>
          </a:prstGeom>
          <a:noFill/>
          <a:ln w="19050" cap="flat" cmpd="sng" algn="ctr">
            <a:solidFill>
              <a:schemeClr val="tx1"/>
            </a:solidFill>
            <a:prstDash val="solid"/>
            <a:round/>
            <a:headEnd type="none" w="med" len="med"/>
            <a:tailEnd type="arrow"/>
          </a:ln>
          <a:effectLst/>
        </p:spPr>
      </p:cxnSp>
      <p:cxnSp>
        <p:nvCxnSpPr>
          <p:cNvPr id="47" name="Straight Arrow Connector 46"/>
          <p:cNvCxnSpPr/>
          <p:nvPr/>
        </p:nvCxnSpPr>
        <p:spPr bwMode="auto">
          <a:xfrm flipV="1">
            <a:off x="3729037" y="4607036"/>
            <a:ext cx="713740" cy="4588"/>
          </a:xfrm>
          <a:prstGeom prst="straightConnector1">
            <a:avLst/>
          </a:prstGeom>
          <a:noFill/>
          <a:ln w="19050" cap="flat" cmpd="sng" algn="ctr">
            <a:solidFill>
              <a:schemeClr val="tx1"/>
            </a:solidFill>
            <a:prstDash val="solid"/>
            <a:round/>
            <a:headEnd type="none" w="med" len="med"/>
            <a:tailEnd type="arrow"/>
          </a:ln>
          <a:effectLst/>
        </p:spPr>
      </p:cxnSp>
      <p:sp>
        <p:nvSpPr>
          <p:cNvPr id="48" name="Rounded Rectangle 47"/>
          <p:cNvSpPr/>
          <p:nvPr/>
        </p:nvSpPr>
        <p:spPr bwMode="auto">
          <a:xfrm>
            <a:off x="1994726" y="5145024"/>
            <a:ext cx="1755648" cy="41148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9" name="Straight Arrow Connector 48"/>
          <p:cNvCxnSpPr/>
          <p:nvPr/>
        </p:nvCxnSpPr>
        <p:spPr bwMode="auto">
          <a:xfrm flipV="1">
            <a:off x="3745993" y="4754880"/>
            <a:ext cx="652271" cy="586740"/>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190" name="Text Box 12"/>
          <p:cNvSpPr txBox="1">
            <a:spLocks noChangeArrowheads="1"/>
          </p:cNvSpPr>
          <p:nvPr/>
        </p:nvSpPr>
        <p:spPr bwMode="auto">
          <a:xfrm>
            <a:off x="218949" y="2404872"/>
            <a:ext cx="1200276" cy="859536"/>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1.2.1</a:t>
            </a:r>
          </a:p>
          <a:p>
            <a:pPr indent="1588">
              <a:lnSpc>
                <a:spcPct val="95000"/>
              </a:lnSpc>
              <a:spcBef>
                <a:spcPct val="20000"/>
              </a:spcBef>
            </a:pPr>
            <a:r>
              <a:rPr lang="en-US" sz="800" b="1" dirty="0" smtClean="0"/>
              <a:t>Construct, display, and manipulate site terrain characteristics models</a:t>
            </a:r>
            <a:endParaRPr lang="en-US" sz="800" b="1" dirty="0">
              <a:solidFill>
                <a:schemeClr val="dk1"/>
              </a:solidFill>
              <a:latin typeface="+mn-lt"/>
            </a:endParaRPr>
          </a:p>
        </p:txBody>
      </p:sp>
      <p:sp>
        <p:nvSpPr>
          <p:cNvPr id="19" name="TextBox 18"/>
          <p:cNvSpPr txBox="1"/>
          <p:nvPr/>
        </p:nvSpPr>
        <p:spPr>
          <a:xfrm>
            <a:off x="1827214" y="2411984"/>
            <a:ext cx="2044700" cy="324815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Software models with GUI (M+G)</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Database model with query tools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Hard copy tabular data (P)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Hard copy map with terrain shading (P)</a:t>
            </a:r>
          </a:p>
        </p:txBody>
      </p:sp>
      <p:sp>
        <p:nvSpPr>
          <p:cNvPr id="13" name="Slide Number Placeholder 12"/>
          <p:cNvSpPr>
            <a:spLocks noGrp="1"/>
          </p:cNvSpPr>
          <p:nvPr>
            <p:ph type="sldNum" sz="quarter" idx="12"/>
          </p:nvPr>
        </p:nvSpPr>
        <p:spPr/>
        <p:txBody>
          <a:bodyPr/>
          <a:lstStyle/>
          <a:p>
            <a:pPr>
              <a:defRPr/>
            </a:pPr>
            <a:fld id="{01F8F860-3B9A-4D7F-836E-0C1BDA42292B}" type="slidenum">
              <a:rPr lang="en-US" smtClean="0"/>
              <a:pPr>
                <a:defRPr/>
              </a:pPr>
              <a:t>18</a:t>
            </a:fld>
            <a:endParaRPr lang="en-US" dirty="0"/>
          </a:p>
        </p:txBody>
      </p:sp>
      <p:sp>
        <p:nvSpPr>
          <p:cNvPr id="14" name="Footer Placeholder 13"/>
          <p:cNvSpPr>
            <a:spLocks noGrp="1"/>
          </p:cNvSpPr>
          <p:nvPr>
            <p:ph type="ftr" sz="quarter" idx="11"/>
          </p:nvPr>
        </p:nvSpPr>
        <p:spPr/>
        <p:txBody>
          <a:bodyPr/>
          <a:lstStyle/>
          <a:p>
            <a:pPr>
              <a:defRPr/>
            </a:pPr>
            <a:r>
              <a:rPr lang="en-US" dirty="0" smtClean="0"/>
              <a:t>Anderson, Beres, Shaw, Valadez</a:t>
            </a:r>
            <a:endParaRPr lang="en-US" dirty="0"/>
          </a:p>
        </p:txBody>
      </p:sp>
      <p:sp>
        <p:nvSpPr>
          <p:cNvPr id="15" name="Action Button: Back or Previous 14">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17" name="Group 16"/>
          <p:cNvGrpSpPr/>
          <p:nvPr/>
        </p:nvGrpSpPr>
        <p:grpSpPr>
          <a:xfrm>
            <a:off x="27708" y="1181298"/>
            <a:ext cx="6306417" cy="307777"/>
            <a:chOff x="27708" y="1181298"/>
            <a:chExt cx="6306417" cy="307777"/>
          </a:xfrm>
        </p:grpSpPr>
        <p:sp>
          <p:nvSpPr>
            <p:cNvPr id="18" name="TextBox 1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0" name="TextBox 19"/>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1" name="TextBox 20"/>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2" name="Rectangle 21"/>
          <p:cNvSpPr/>
          <p:nvPr/>
        </p:nvSpPr>
        <p:spPr>
          <a:xfrm>
            <a:off x="4281551" y="2075053"/>
            <a:ext cx="4359529" cy="102797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based approach  only</a:t>
            </a:r>
          </a:p>
          <a:p>
            <a:pPr marL="228600" indent="-228600">
              <a:lnSpc>
                <a:spcPct val="95000"/>
              </a:lnSpc>
              <a:defRPr/>
            </a:pPr>
            <a:r>
              <a:rPr lang="en-US" sz="800" b="1" dirty="0" smtClean="0">
                <a:solidFill>
                  <a:srgbClr val="000000"/>
                </a:solidFill>
              </a:rPr>
              <a:t>++ 	Most intuitive / easiest to use approach, interfaces can be similar to common PC based applications, does not require database expertise</a:t>
            </a:r>
          </a:p>
          <a:p>
            <a:pPr marL="228600" indent="-228600">
              <a:lnSpc>
                <a:spcPct val="95000"/>
              </a:lnSpc>
              <a:defRPr/>
            </a:pPr>
            <a:r>
              <a:rPr lang="en-US" sz="800" b="1" dirty="0" smtClean="0">
                <a:solidFill>
                  <a:srgbClr val="000000"/>
                </a:solidFill>
              </a:rPr>
              <a:t>+	Allows graphical interface and display</a:t>
            </a:r>
          </a:p>
          <a:p>
            <a:pPr marL="228600" indent="-228600">
              <a:lnSpc>
                <a:spcPct val="95000"/>
              </a:lnSpc>
              <a:defRPr/>
            </a:pPr>
            <a:r>
              <a:rPr lang="en-US" sz="800" b="1" dirty="0" smtClean="0">
                <a:solidFill>
                  <a:srgbClr val="000000"/>
                </a:solidFill>
              </a:rPr>
              <a:t>++	SSES team has GUI development and model design expertise</a:t>
            </a:r>
          </a:p>
          <a:p>
            <a:pPr marL="228600" lvl="0" indent="-228600">
              <a:lnSpc>
                <a:spcPct val="95000"/>
              </a:lnSpc>
              <a:defRPr/>
            </a:pPr>
            <a:r>
              <a:rPr lang="en-US" sz="800" b="1" dirty="0" smtClean="0">
                <a:solidFill>
                  <a:srgbClr val="000000"/>
                </a:solidFill>
              </a:rPr>
              <a:t>+ 	Provides flexibility in implementing sensor models and logic</a:t>
            </a:r>
          </a:p>
          <a:p>
            <a:pPr marL="228600" lvl="0" indent="-228600">
              <a:lnSpc>
                <a:spcPct val="95000"/>
              </a:lnSpc>
              <a:defRPr/>
            </a:pPr>
            <a:r>
              <a:rPr lang="en-US" sz="800" b="1" dirty="0" smtClean="0">
                <a:solidFill>
                  <a:srgbClr val="000000"/>
                </a:solidFill>
              </a:rPr>
              <a:t>+	Candidate </a:t>
            </a:r>
            <a:r>
              <a:rPr lang="en-US" sz="800" b="1" dirty="0" err="1" smtClean="0">
                <a:solidFill>
                  <a:srgbClr val="000000"/>
                </a:solidFill>
              </a:rPr>
              <a:t>Matlab</a:t>
            </a:r>
            <a:r>
              <a:rPr lang="en-US" sz="800" b="1" dirty="0" smtClean="0">
                <a:solidFill>
                  <a:srgbClr val="000000"/>
                </a:solidFill>
              </a:rPr>
              <a:t> development environment has existing toolboxes for many OR, mapping, and image processing functions</a:t>
            </a:r>
            <a:endParaRPr lang="en-US" sz="800" b="1" dirty="0">
              <a:solidFill>
                <a:srgbClr val="000000"/>
              </a:solidFill>
            </a:endParaRPr>
          </a:p>
        </p:txBody>
      </p:sp>
      <p:sp>
        <p:nvSpPr>
          <p:cNvPr id="23" name="Rectangle 22"/>
          <p:cNvSpPr/>
          <p:nvPr/>
        </p:nvSpPr>
        <p:spPr>
          <a:xfrm>
            <a:off x="4289425" y="3279013"/>
            <a:ext cx="4359529" cy="1378839"/>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database approach  only</a:t>
            </a:r>
          </a:p>
          <a:p>
            <a:pPr marL="228600" indent="-228600">
              <a:lnSpc>
                <a:spcPct val="95000"/>
              </a:lnSpc>
              <a:defRPr/>
            </a:pPr>
            <a:r>
              <a:rPr lang="en-US" sz="800" b="1" dirty="0" smtClean="0">
                <a:solidFill>
                  <a:srgbClr val="000000"/>
                </a:solidFill>
              </a:rPr>
              <a:t>- 	Likely to require database query expertise or additional operator training</a:t>
            </a:r>
          </a:p>
          <a:p>
            <a:pPr marL="228600" indent="-228600">
              <a:lnSpc>
                <a:spcPct val="95000"/>
              </a:lnSpc>
              <a:defRPr/>
            </a:pPr>
            <a:r>
              <a:rPr lang="en-US" sz="800" b="1" dirty="0" smtClean="0">
                <a:solidFill>
                  <a:srgbClr val="000000"/>
                </a:solidFill>
              </a:rPr>
              <a:t>- -	SSES team lacks database design,  implementation, and management expertise</a:t>
            </a:r>
          </a:p>
          <a:p>
            <a:pPr marL="228600" lvl="0" indent="-228600">
              <a:lnSpc>
                <a:spcPct val="95000"/>
              </a:lnSpc>
              <a:defRPr/>
            </a:pPr>
            <a:r>
              <a:rPr lang="en-US" sz="800" b="1" dirty="0" smtClean="0">
                <a:solidFill>
                  <a:srgbClr val="000000"/>
                </a:solidFill>
              </a:rPr>
              <a:t>- 	SSES team lacks clear vision of how to implement sensor performance, terrain, and threat behavior models using database approach</a:t>
            </a:r>
          </a:p>
          <a:p>
            <a:pPr marL="228600" lvl="0" indent="-228600">
              <a:lnSpc>
                <a:spcPct val="95000"/>
              </a:lnSpc>
              <a:defRPr/>
            </a:pPr>
            <a:r>
              <a:rPr lang="en-US" sz="800" b="1" dirty="0" smtClean="0">
                <a:solidFill>
                  <a:srgbClr val="000000"/>
                </a:solidFill>
              </a:rPr>
              <a:t>+	Use of standard database software package (e.g. MS Access) could facilitate interface with GIS and other data, as well as export of design data to documents and presentations</a:t>
            </a:r>
            <a:endParaRPr lang="en-US" sz="800" b="1" dirty="0">
              <a:solidFill>
                <a:srgbClr val="000000"/>
              </a:solidFill>
            </a:endParaRPr>
          </a:p>
        </p:txBody>
      </p:sp>
      <p:sp>
        <p:nvSpPr>
          <p:cNvPr id="24" name="Rounded Rectangle 23"/>
          <p:cNvSpPr/>
          <p:nvPr/>
        </p:nvSpPr>
        <p:spPr bwMode="auto">
          <a:xfrm>
            <a:off x="1993392" y="2450592"/>
            <a:ext cx="1773936" cy="29260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5" name="Straight Arrow Connector 24"/>
          <p:cNvCxnSpPr>
            <a:stCxn id="24" idx="3"/>
            <a:endCxn id="22" idx="1"/>
          </p:cNvCxnSpPr>
          <p:nvPr/>
        </p:nvCxnSpPr>
        <p:spPr bwMode="auto">
          <a:xfrm flipV="1">
            <a:off x="3767328" y="2589040"/>
            <a:ext cx="514223" cy="7856"/>
          </a:xfrm>
          <a:prstGeom prst="straightConnector1">
            <a:avLst/>
          </a:prstGeom>
          <a:noFill/>
          <a:ln w="19050" cap="flat" cmpd="sng" algn="ctr">
            <a:solidFill>
              <a:srgbClr val="009900"/>
            </a:solidFill>
            <a:prstDash val="solid"/>
            <a:round/>
            <a:headEnd type="none" w="med" len="med"/>
            <a:tailEnd type="arrow"/>
          </a:ln>
          <a:effectLst/>
        </p:spPr>
      </p:cxnSp>
      <p:cxnSp>
        <p:nvCxnSpPr>
          <p:cNvPr id="27" name="Straight Arrow Connector 26"/>
          <p:cNvCxnSpPr>
            <a:endCxn id="23" idx="1"/>
          </p:cNvCxnSpPr>
          <p:nvPr/>
        </p:nvCxnSpPr>
        <p:spPr bwMode="auto">
          <a:xfrm flipV="1">
            <a:off x="3712464" y="3968433"/>
            <a:ext cx="576961" cy="63"/>
          </a:xfrm>
          <a:prstGeom prst="straightConnector1">
            <a:avLst/>
          </a:prstGeom>
          <a:noFill/>
          <a:ln w="19050" cap="flat" cmpd="sng" algn="ctr">
            <a:solidFill>
              <a:schemeClr val="tx1"/>
            </a:solidFill>
            <a:prstDash val="solid"/>
            <a:round/>
            <a:headEnd type="none" w="med" len="med"/>
            <a:tailEnd type="arrow"/>
          </a:ln>
          <a:effectLst/>
        </p:spPr>
      </p:cxnSp>
      <p:sp>
        <p:nvSpPr>
          <p:cNvPr id="29" name="Rectangle 28"/>
          <p:cNvSpPr/>
          <p:nvPr/>
        </p:nvSpPr>
        <p:spPr>
          <a:xfrm>
            <a:off x="4289425" y="5115433"/>
            <a:ext cx="4359529"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manual approach, does not support any type of automation</a:t>
            </a:r>
            <a:endParaRPr lang="en-US" sz="800" b="1" dirty="0">
              <a:solidFill>
                <a:srgbClr val="000000"/>
              </a:solidFill>
            </a:endParaRPr>
          </a:p>
        </p:txBody>
      </p:sp>
      <p:cxnSp>
        <p:nvCxnSpPr>
          <p:cNvPr id="31" name="Straight Arrow Connector 30"/>
          <p:cNvCxnSpPr>
            <a:endCxn id="29" idx="1"/>
          </p:cNvCxnSpPr>
          <p:nvPr/>
        </p:nvCxnSpPr>
        <p:spPr bwMode="auto">
          <a:xfrm>
            <a:off x="3817049" y="5266944"/>
            <a:ext cx="472376" cy="11611"/>
          </a:xfrm>
          <a:prstGeom prst="straightConnector1">
            <a:avLst/>
          </a:prstGeom>
          <a:noFill/>
          <a:ln w="19050" cap="flat" cmpd="sng" algn="ctr">
            <a:solidFill>
              <a:schemeClr val="tx1"/>
            </a:solidFill>
            <a:prstDash val="solid"/>
            <a:round/>
            <a:headEnd type="none" w="med" len="med"/>
            <a:tailEnd type="arrow"/>
          </a:ln>
          <a:effectLst/>
        </p:spPr>
      </p:cxnSp>
      <p:sp>
        <p:nvSpPr>
          <p:cNvPr id="33" name="Right Brace 32"/>
          <p:cNvSpPr/>
          <p:nvPr/>
        </p:nvSpPr>
        <p:spPr bwMode="auto">
          <a:xfrm>
            <a:off x="3593592" y="5015293"/>
            <a:ext cx="124015" cy="467487"/>
          </a:xfrm>
          <a:prstGeom prst="rightBrace">
            <a:avLst/>
          </a:prstGeom>
          <a:noFill/>
          <a:ln w="19050" cap="flat" cmpd="sng" algn="ctr">
            <a:solidFill>
              <a:schemeClr val="tx1"/>
            </a:solidFill>
            <a:prstDash val="solid"/>
            <a:round/>
            <a:headEnd type="none" w="med" len="med"/>
            <a:tailEnd type="none"/>
          </a:ln>
          <a:effectLst/>
        </p:spPr>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251" name="Rectangle 250"/>
          <p:cNvSpPr/>
          <p:nvPr/>
        </p:nvSpPr>
        <p:spPr bwMode="auto">
          <a:xfrm>
            <a:off x="218948" y="2453640"/>
            <a:ext cx="1200276" cy="8382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spcBef>
                <a:spcPct val="20000"/>
              </a:spcBef>
            </a:pPr>
            <a:r>
              <a:rPr lang="en-US" sz="800" b="1" dirty="0" smtClean="0"/>
              <a:t>1.2.1.1</a:t>
            </a:r>
          </a:p>
          <a:p>
            <a:pPr indent="1588">
              <a:spcBef>
                <a:spcPct val="20000"/>
              </a:spcBef>
            </a:pPr>
            <a:r>
              <a:rPr lang="en-US" sz="800" b="1" dirty="0" smtClean="0"/>
              <a:t>Partition site into regions with homogeneous terrain characteristics</a:t>
            </a:r>
          </a:p>
        </p:txBody>
      </p:sp>
      <p:sp>
        <p:nvSpPr>
          <p:cNvPr id="268" name="TextBox 267"/>
          <p:cNvSpPr txBox="1"/>
          <p:nvPr/>
        </p:nvSpPr>
        <p:spPr>
          <a:xfrm>
            <a:off x="1827213" y="2435352"/>
            <a:ext cx="2044700" cy="347167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Manual partitioning of terrain map/image data with manual data entry (M+G,D,P)</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Software enabled manual partitioning of terrain map/image data with direct data entry (M+G,D,P)</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Automated partitioning of terrain map/image data (M)</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Automated partitioning of terrain database data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p:txBody>
      </p:sp>
      <p:sp>
        <p:nvSpPr>
          <p:cNvPr id="13" name="Slide Number Placeholder 12"/>
          <p:cNvSpPr>
            <a:spLocks noGrp="1"/>
          </p:cNvSpPr>
          <p:nvPr>
            <p:ph type="sldNum" sz="quarter" idx="12"/>
          </p:nvPr>
        </p:nvSpPr>
        <p:spPr/>
        <p:txBody>
          <a:bodyPr/>
          <a:lstStyle/>
          <a:p>
            <a:pPr>
              <a:defRPr/>
            </a:pPr>
            <a:fld id="{01F8F860-3B9A-4D7F-836E-0C1BDA42292B}" type="slidenum">
              <a:rPr lang="en-US" smtClean="0"/>
              <a:pPr>
                <a:defRPr/>
              </a:pPr>
              <a:t>19</a:t>
            </a:fld>
            <a:endParaRPr lang="en-US" dirty="0"/>
          </a:p>
        </p:txBody>
      </p:sp>
      <p:sp>
        <p:nvSpPr>
          <p:cNvPr id="14" name="Footer Placeholder 13"/>
          <p:cNvSpPr>
            <a:spLocks noGrp="1"/>
          </p:cNvSpPr>
          <p:nvPr>
            <p:ph type="ftr" sz="quarter" idx="11"/>
          </p:nvPr>
        </p:nvSpPr>
        <p:spPr/>
        <p:txBody>
          <a:bodyPr/>
          <a:lstStyle/>
          <a:p>
            <a:pPr>
              <a:defRPr/>
            </a:pPr>
            <a:r>
              <a:rPr lang="en-US" dirty="0" smtClean="0"/>
              <a:t>Anderson, Beres, Shaw, Valadez</a:t>
            </a:r>
            <a:endParaRPr lang="en-US" dirty="0"/>
          </a:p>
        </p:txBody>
      </p:sp>
      <p:sp>
        <p:nvSpPr>
          <p:cNvPr id="15" name="Action Button: Back or Previous 14">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16"/>
          <p:cNvGrpSpPr/>
          <p:nvPr/>
        </p:nvGrpSpPr>
        <p:grpSpPr>
          <a:xfrm>
            <a:off x="27708" y="1181298"/>
            <a:ext cx="6306417" cy="307777"/>
            <a:chOff x="27708" y="1181298"/>
            <a:chExt cx="6306417" cy="307777"/>
          </a:xfrm>
        </p:grpSpPr>
        <p:sp>
          <p:nvSpPr>
            <p:cNvPr id="18" name="TextBox 1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0" name="TextBox 19"/>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1" name="TextBox 20"/>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2" name="Rectangle 21"/>
          <p:cNvSpPr/>
          <p:nvPr/>
        </p:nvSpPr>
        <p:spPr>
          <a:xfrm>
            <a:off x="4289425" y="3246338"/>
            <a:ext cx="4359529" cy="126188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Can support model, database, or manual approaches, implementation details would be tailored to terrain representation decision / design</a:t>
            </a:r>
          </a:p>
          <a:p>
            <a:pPr marL="228600" indent="-228600">
              <a:lnSpc>
                <a:spcPct val="95000"/>
              </a:lnSpc>
              <a:defRPr/>
            </a:pPr>
            <a:r>
              <a:rPr lang="en-US" sz="800" b="1" dirty="0" smtClean="0">
                <a:solidFill>
                  <a:srgbClr val="000000"/>
                </a:solidFill>
              </a:rPr>
              <a:t>-  	Significant effort required for development of partitioning or data import / export tools – but appears feasible within course timeline</a:t>
            </a:r>
          </a:p>
          <a:p>
            <a:pPr marL="228600" indent="-228600">
              <a:lnSpc>
                <a:spcPct val="95000"/>
              </a:lnSpc>
              <a:defRPr/>
            </a:pPr>
            <a:r>
              <a:rPr lang="en-US" sz="800" b="1" dirty="0" smtClean="0">
                <a:solidFill>
                  <a:srgbClr val="000000"/>
                </a:solidFill>
              </a:rPr>
              <a:t>+	Partitioning tools may be able to be leveraged to provide other SSES functionality -- particularly if network representation is selected</a:t>
            </a:r>
          </a:p>
          <a:p>
            <a:pPr marL="228600" indent="-228600">
              <a:lnSpc>
                <a:spcPct val="95000"/>
              </a:lnSpc>
              <a:defRPr/>
            </a:pPr>
            <a:r>
              <a:rPr lang="en-US" sz="800" b="1" dirty="0" smtClean="0">
                <a:solidFill>
                  <a:srgbClr val="000000"/>
                </a:solidFill>
              </a:rPr>
              <a:t>++	Significantly reduces workload associated with  terrain model / database construction</a:t>
            </a:r>
          </a:p>
          <a:p>
            <a:pPr marL="228600" indent="-228600">
              <a:lnSpc>
                <a:spcPct val="95000"/>
              </a:lnSpc>
              <a:defRPr/>
            </a:pPr>
            <a:r>
              <a:rPr lang="en-US" sz="800" b="1" dirty="0" smtClean="0">
                <a:solidFill>
                  <a:srgbClr val="000000"/>
                </a:solidFill>
              </a:rPr>
              <a:t>+	Complementary with  graphical interface and display</a:t>
            </a:r>
          </a:p>
        </p:txBody>
      </p:sp>
      <p:sp>
        <p:nvSpPr>
          <p:cNvPr id="23" name="Rectangle 22"/>
          <p:cNvSpPr/>
          <p:nvPr/>
        </p:nvSpPr>
        <p:spPr>
          <a:xfrm>
            <a:off x="4289425" y="4751197"/>
            <a:ext cx="4359529" cy="911019"/>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Can support model or database approaches </a:t>
            </a:r>
          </a:p>
          <a:p>
            <a:pPr marL="228600" indent="-228600">
              <a:lnSpc>
                <a:spcPct val="95000"/>
              </a:lnSpc>
              <a:defRPr/>
            </a:pPr>
            <a:r>
              <a:rPr lang="en-US" sz="800" b="1" dirty="0" smtClean="0">
                <a:solidFill>
                  <a:srgbClr val="000000"/>
                </a:solidFill>
              </a:rPr>
              <a:t>++	Potentially very significant reduction in workload associated with terrain model / database construction	</a:t>
            </a:r>
          </a:p>
          <a:p>
            <a:pPr marL="228600" indent="-228600">
              <a:lnSpc>
                <a:spcPct val="95000"/>
              </a:lnSpc>
              <a:defRPr/>
            </a:pPr>
            <a:r>
              <a:rPr lang="en-US" sz="800" b="1" dirty="0" smtClean="0">
                <a:solidFill>
                  <a:srgbClr val="000000"/>
                </a:solidFill>
              </a:rPr>
              <a:t>- -	SSES team lacks clear understanding of how automatic terrain partitioning and map generation could be accomplished</a:t>
            </a:r>
          </a:p>
          <a:p>
            <a:pPr marL="228600" lvl="0" indent="-228600">
              <a:lnSpc>
                <a:spcPct val="95000"/>
              </a:lnSpc>
              <a:defRPr/>
            </a:pPr>
            <a:r>
              <a:rPr lang="en-US" sz="800" b="1" dirty="0" smtClean="0">
                <a:solidFill>
                  <a:srgbClr val="000000"/>
                </a:solidFill>
              </a:rPr>
              <a:t>- -	Does not appear to be executable within course timeline</a:t>
            </a:r>
          </a:p>
          <a:p>
            <a:pPr marL="228600" lvl="0" indent="-228600">
              <a:lnSpc>
                <a:spcPct val="95000"/>
              </a:lnSpc>
              <a:defRPr/>
            </a:pPr>
            <a:r>
              <a:rPr lang="en-US" sz="800" b="1" dirty="0" smtClean="0">
                <a:solidFill>
                  <a:srgbClr val="000000"/>
                </a:solidFill>
              </a:rPr>
              <a:t>- -	Not necessary for SSES concept </a:t>
            </a:r>
            <a:r>
              <a:rPr lang="en-US" sz="800" b="1" dirty="0" err="1" smtClean="0">
                <a:solidFill>
                  <a:srgbClr val="000000"/>
                </a:solidFill>
              </a:rPr>
              <a:t>demonstraion</a:t>
            </a:r>
            <a:endParaRPr lang="en-US" sz="800" b="1" dirty="0">
              <a:solidFill>
                <a:srgbClr val="000000"/>
              </a:solidFill>
            </a:endParaRPr>
          </a:p>
        </p:txBody>
      </p:sp>
      <p:cxnSp>
        <p:nvCxnSpPr>
          <p:cNvPr id="25" name="Straight Arrow Connector 24"/>
          <p:cNvCxnSpPr>
            <a:endCxn id="22" idx="1"/>
          </p:cNvCxnSpPr>
          <p:nvPr/>
        </p:nvCxnSpPr>
        <p:spPr bwMode="auto">
          <a:xfrm>
            <a:off x="3775202" y="3877056"/>
            <a:ext cx="514223" cy="224"/>
          </a:xfrm>
          <a:prstGeom prst="straightConnector1">
            <a:avLst/>
          </a:prstGeom>
          <a:noFill/>
          <a:ln w="19050" cap="flat" cmpd="sng" algn="ctr">
            <a:solidFill>
              <a:srgbClr val="009900"/>
            </a:solidFill>
            <a:prstDash val="solid"/>
            <a:round/>
            <a:headEnd type="none" w="med" len="med"/>
            <a:tailEnd type="arrow"/>
          </a:ln>
          <a:effectLst/>
        </p:spPr>
      </p:cxnSp>
      <p:cxnSp>
        <p:nvCxnSpPr>
          <p:cNvPr id="27" name="Straight Arrow Connector 26"/>
          <p:cNvCxnSpPr>
            <a:endCxn id="23" idx="1"/>
          </p:cNvCxnSpPr>
          <p:nvPr/>
        </p:nvCxnSpPr>
        <p:spPr bwMode="auto">
          <a:xfrm flipV="1">
            <a:off x="3826193" y="5206707"/>
            <a:ext cx="463232" cy="5373"/>
          </a:xfrm>
          <a:prstGeom prst="straightConnector1">
            <a:avLst/>
          </a:prstGeom>
          <a:noFill/>
          <a:ln w="19050" cap="flat" cmpd="sng" algn="ctr">
            <a:solidFill>
              <a:schemeClr val="tx1"/>
            </a:solidFill>
            <a:prstDash val="solid"/>
            <a:round/>
            <a:headEnd type="none" w="med" len="med"/>
            <a:tailEnd type="arrow"/>
          </a:ln>
          <a:effectLst/>
        </p:spPr>
      </p:cxnSp>
      <p:cxnSp>
        <p:nvCxnSpPr>
          <p:cNvPr id="31" name="Straight Arrow Connector 30"/>
          <p:cNvCxnSpPr>
            <a:endCxn id="35" idx="1"/>
          </p:cNvCxnSpPr>
          <p:nvPr/>
        </p:nvCxnSpPr>
        <p:spPr bwMode="auto">
          <a:xfrm flipV="1">
            <a:off x="3789617" y="2639529"/>
            <a:ext cx="499808" cy="3088"/>
          </a:xfrm>
          <a:prstGeom prst="straightConnector1">
            <a:avLst/>
          </a:prstGeom>
          <a:noFill/>
          <a:ln w="19050" cap="flat" cmpd="sng" algn="ctr">
            <a:solidFill>
              <a:schemeClr val="tx1"/>
            </a:solidFill>
            <a:prstDash val="solid"/>
            <a:round/>
            <a:headEnd type="none" w="med" len="med"/>
            <a:tailEnd type="arrow"/>
          </a:ln>
          <a:effectLst/>
        </p:spPr>
      </p:cxnSp>
      <p:sp>
        <p:nvSpPr>
          <p:cNvPr id="33" name="Right Brace 32"/>
          <p:cNvSpPr/>
          <p:nvPr/>
        </p:nvSpPr>
        <p:spPr bwMode="auto">
          <a:xfrm>
            <a:off x="3630168" y="4887277"/>
            <a:ext cx="128016" cy="653987"/>
          </a:xfrm>
          <a:prstGeom prst="rightBrace">
            <a:avLst/>
          </a:prstGeom>
          <a:noFill/>
          <a:ln w="19050" cap="flat" cmpd="sng" algn="ctr">
            <a:solidFill>
              <a:schemeClr val="tx1"/>
            </a:solidFill>
            <a:prstDash val="solid"/>
            <a:round/>
            <a:headEnd type="none" w="med" len="med"/>
            <a:tailEnd type="none"/>
          </a:ln>
          <a:effectLst/>
        </p:spPr>
        <p:txBody>
          <a:bodyPr rtlCol="0" anchor="ctr"/>
          <a:lstStyle/>
          <a:p>
            <a:pPr algn="ctr"/>
            <a:endParaRPr lang="en-US"/>
          </a:p>
        </p:txBody>
      </p:sp>
      <p:sp>
        <p:nvSpPr>
          <p:cNvPr id="35" name="Rectangle 34"/>
          <p:cNvSpPr/>
          <p:nvPr/>
        </p:nvSpPr>
        <p:spPr>
          <a:xfrm>
            <a:off x="4289425" y="2184019"/>
            <a:ext cx="4359529" cy="911019"/>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Can support model, database, or manual approaches </a:t>
            </a:r>
          </a:p>
          <a:p>
            <a:pPr marL="228600" indent="-228600">
              <a:lnSpc>
                <a:spcPct val="95000"/>
              </a:lnSpc>
              <a:defRPr/>
            </a:pPr>
            <a:r>
              <a:rPr lang="en-US" sz="800" b="1" dirty="0" smtClean="0">
                <a:solidFill>
                  <a:srgbClr val="000000"/>
                </a:solidFill>
              </a:rPr>
              <a:t>++	No effort required for development of partitioning or data import / export tools </a:t>
            </a:r>
          </a:p>
          <a:p>
            <a:pPr marL="228600" indent="-228600">
              <a:lnSpc>
                <a:spcPct val="95000"/>
              </a:lnSpc>
              <a:defRPr/>
            </a:pPr>
            <a:r>
              <a:rPr lang="en-US" sz="800" b="1" dirty="0" smtClean="0">
                <a:solidFill>
                  <a:srgbClr val="000000"/>
                </a:solidFill>
              </a:rPr>
              <a:t>- -  	Potentially very high workload needed to construct terrain models/data and enter into SSES application – may significantly limit size / detail of site representations</a:t>
            </a:r>
          </a:p>
          <a:p>
            <a:pPr marL="228600" indent="-228600">
              <a:lnSpc>
                <a:spcPct val="95000"/>
              </a:lnSpc>
              <a:defRPr/>
            </a:pPr>
            <a:r>
              <a:rPr lang="en-US" sz="800" b="1" dirty="0" smtClean="0">
                <a:solidFill>
                  <a:srgbClr val="000000"/>
                </a:solidFill>
              </a:rPr>
              <a:t>-	High potential for data entry errors</a:t>
            </a:r>
            <a:endParaRPr lang="en-US" sz="800" b="1" dirty="0">
              <a:solidFill>
                <a:srgbClr val="000000"/>
              </a:solidFill>
            </a:endParaRPr>
          </a:p>
        </p:txBody>
      </p:sp>
      <p:sp>
        <p:nvSpPr>
          <p:cNvPr id="36" name="Rounded Rectangle 35"/>
          <p:cNvSpPr/>
          <p:nvPr/>
        </p:nvSpPr>
        <p:spPr bwMode="auto">
          <a:xfrm>
            <a:off x="1986342" y="3563112"/>
            <a:ext cx="1735265" cy="56997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919" y="579120"/>
            <a:ext cx="8229600" cy="762000"/>
          </a:xfrm>
        </p:spPr>
        <p:txBody>
          <a:bodyPr/>
          <a:lstStyle/>
          <a:p>
            <a:r>
              <a:rPr lang="en-US" dirty="0" smtClean="0"/>
              <a:t>Core SSES Solution Space:</a:t>
            </a:r>
            <a:endParaRPr lang="en-US" dirty="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2</a:t>
            </a:fld>
            <a:endParaRPr lang="en-US"/>
          </a:p>
        </p:txBody>
      </p:sp>
      <p:grpSp>
        <p:nvGrpSpPr>
          <p:cNvPr id="35" name="Group 34"/>
          <p:cNvGrpSpPr/>
          <p:nvPr/>
        </p:nvGrpSpPr>
        <p:grpSpPr>
          <a:xfrm>
            <a:off x="1466961" y="2148205"/>
            <a:ext cx="4828112" cy="3182017"/>
            <a:chOff x="585216" y="2517523"/>
            <a:chExt cx="4828112" cy="3182017"/>
          </a:xfrm>
        </p:grpSpPr>
        <p:grpSp>
          <p:nvGrpSpPr>
            <p:cNvPr id="27" name="Group 26"/>
            <p:cNvGrpSpPr/>
            <p:nvPr/>
          </p:nvGrpSpPr>
          <p:grpSpPr>
            <a:xfrm>
              <a:off x="2435288" y="2767584"/>
              <a:ext cx="2819464" cy="2157984"/>
              <a:chOff x="2136584" y="3026664"/>
              <a:chExt cx="2247393" cy="2157984"/>
            </a:xfrm>
          </p:grpSpPr>
          <p:sp>
            <p:nvSpPr>
              <p:cNvPr id="28" name="Rounded Rectangle 27"/>
              <p:cNvSpPr/>
              <p:nvPr/>
            </p:nvSpPr>
            <p:spPr bwMode="auto">
              <a:xfrm>
                <a:off x="2136584" y="4483608"/>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9" name="Rounded Rectangle 28"/>
              <p:cNvSpPr/>
              <p:nvPr/>
            </p:nvSpPr>
            <p:spPr bwMode="auto">
              <a:xfrm>
                <a:off x="3283585" y="4507992"/>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 name="Rounded Rectangle 29"/>
              <p:cNvSpPr/>
              <p:nvPr/>
            </p:nvSpPr>
            <p:spPr bwMode="auto">
              <a:xfrm>
                <a:off x="2136584" y="3755136"/>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1" name="Rounded Rectangle 30"/>
              <p:cNvSpPr/>
              <p:nvPr/>
            </p:nvSpPr>
            <p:spPr bwMode="auto">
              <a:xfrm>
                <a:off x="3283585" y="3779520"/>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ounded Rectangle 31"/>
              <p:cNvSpPr/>
              <p:nvPr/>
            </p:nvSpPr>
            <p:spPr bwMode="auto">
              <a:xfrm>
                <a:off x="2157984" y="3026664"/>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 name="Rounded Rectangle 32"/>
              <p:cNvSpPr/>
              <p:nvPr/>
            </p:nvSpPr>
            <p:spPr bwMode="auto">
              <a:xfrm>
                <a:off x="3304985" y="3051048"/>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sp>
          <p:nvSpPr>
            <p:cNvPr id="9" name="Rectangle 8"/>
            <p:cNvSpPr/>
            <p:nvPr/>
          </p:nvSpPr>
          <p:spPr>
            <a:xfrm>
              <a:off x="832104" y="2905560"/>
              <a:ext cx="1371601" cy="738664"/>
            </a:xfrm>
            <a:prstGeom prst="rect">
              <a:avLst/>
            </a:prstGeom>
            <a:scene3d>
              <a:camera prst="orthographicFront">
                <a:rot lat="600000" lon="600000" rev="0"/>
              </a:camera>
              <a:lightRig rig="threePt" dir="t"/>
            </a:scene3d>
          </p:spPr>
          <p:txBody>
            <a:bodyPr wrap="square">
              <a:spAutoFit/>
            </a:bodyPr>
            <a:lstStyle/>
            <a:p>
              <a:pPr algn="ctr"/>
              <a:r>
                <a:rPr lang="en-US" sz="1400" dirty="0" smtClean="0">
                  <a:solidFill>
                    <a:srgbClr val="009900"/>
                  </a:solidFill>
                </a:rPr>
                <a:t>GUI Based Development Tool </a:t>
              </a:r>
              <a:endParaRPr lang="en-US" sz="1400" dirty="0">
                <a:solidFill>
                  <a:srgbClr val="009900"/>
                </a:solidFill>
              </a:endParaRPr>
            </a:p>
          </p:txBody>
        </p:sp>
        <p:sp>
          <p:nvSpPr>
            <p:cNvPr id="12" name="Rectangle 11"/>
            <p:cNvSpPr/>
            <p:nvPr/>
          </p:nvSpPr>
          <p:spPr>
            <a:xfrm>
              <a:off x="658368" y="3780336"/>
              <a:ext cx="1505649" cy="523220"/>
            </a:xfrm>
            <a:prstGeom prst="rect">
              <a:avLst/>
            </a:prstGeom>
            <a:scene3d>
              <a:camera prst="orthographicFront">
                <a:rot lat="600000" lon="600000" rev="0"/>
              </a:camera>
              <a:lightRig rig="threePt" dir="t"/>
            </a:scene3d>
          </p:spPr>
          <p:txBody>
            <a:bodyPr wrap="square">
              <a:spAutoFit/>
            </a:bodyPr>
            <a:lstStyle/>
            <a:p>
              <a:pPr algn="ctr"/>
              <a:r>
                <a:rPr lang="en-US" sz="1400" dirty="0" smtClean="0">
                  <a:solidFill>
                    <a:srgbClr val="009900"/>
                  </a:solidFill>
                </a:rPr>
                <a:t>Database  / Expert System</a:t>
              </a:r>
              <a:endParaRPr lang="en-US" sz="1400" dirty="0">
                <a:solidFill>
                  <a:srgbClr val="009900"/>
                </a:solidFill>
              </a:endParaRPr>
            </a:p>
          </p:txBody>
        </p:sp>
        <p:grpSp>
          <p:nvGrpSpPr>
            <p:cNvPr id="18" name="Group 17"/>
            <p:cNvGrpSpPr/>
            <p:nvPr/>
          </p:nvGrpSpPr>
          <p:grpSpPr>
            <a:xfrm>
              <a:off x="2136584" y="3026664"/>
              <a:ext cx="2819464" cy="2157984"/>
              <a:chOff x="2136584" y="3026664"/>
              <a:chExt cx="2247393" cy="2157984"/>
            </a:xfrm>
          </p:grpSpPr>
          <p:sp>
            <p:nvSpPr>
              <p:cNvPr id="16" name="Rounded Rectangle 15"/>
              <p:cNvSpPr/>
              <p:nvPr/>
            </p:nvSpPr>
            <p:spPr bwMode="auto">
              <a:xfrm>
                <a:off x="2136584" y="4483608"/>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7" name="Rounded Rectangle 16"/>
              <p:cNvSpPr/>
              <p:nvPr/>
            </p:nvSpPr>
            <p:spPr bwMode="auto">
              <a:xfrm>
                <a:off x="3283585" y="4507992"/>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0" name="Rounded Rectangle 9"/>
              <p:cNvSpPr/>
              <p:nvPr/>
            </p:nvSpPr>
            <p:spPr bwMode="auto">
              <a:xfrm>
                <a:off x="2136584" y="3755136"/>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1" name="Rounded Rectangle 10"/>
              <p:cNvSpPr/>
              <p:nvPr/>
            </p:nvSpPr>
            <p:spPr bwMode="auto">
              <a:xfrm>
                <a:off x="3283585" y="3779520"/>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 name="Rounded Rectangle 6"/>
              <p:cNvSpPr/>
              <p:nvPr/>
            </p:nvSpPr>
            <p:spPr bwMode="auto">
              <a:xfrm>
                <a:off x="2157984" y="3026664"/>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8" name="Rounded Rectangle 7"/>
              <p:cNvSpPr/>
              <p:nvPr/>
            </p:nvSpPr>
            <p:spPr bwMode="auto">
              <a:xfrm>
                <a:off x="3304985" y="3051048"/>
                <a:ext cx="1078992" cy="676656"/>
              </a:xfrm>
              <a:prstGeom prst="roundRect">
                <a:avLst/>
              </a:prstGeom>
              <a:ln>
                <a:headEnd type="none" w="med" len="med"/>
                <a:tailEnd type="none" w="med" len="med"/>
              </a:ln>
              <a:scene3d>
                <a:camera prst="orthographicFront">
                  <a:rot lat="600000" lon="600000" rev="0"/>
                </a:camera>
                <a:lightRig rig="threePt" dir="t"/>
              </a:scene3d>
              <a:sp3d extrusionH="1016000"/>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sp>
          <p:nvSpPr>
            <p:cNvPr id="13" name="Rectangle 12"/>
            <p:cNvSpPr/>
            <p:nvPr/>
          </p:nvSpPr>
          <p:spPr>
            <a:xfrm>
              <a:off x="585216" y="4557576"/>
              <a:ext cx="1591627" cy="523220"/>
            </a:xfrm>
            <a:prstGeom prst="rect">
              <a:avLst/>
            </a:prstGeom>
            <a:scene3d>
              <a:camera prst="orthographicFront">
                <a:rot lat="600000" lon="600000" rev="0"/>
              </a:camera>
              <a:lightRig rig="threePt" dir="t"/>
            </a:scene3d>
          </p:spPr>
          <p:txBody>
            <a:bodyPr wrap="square">
              <a:spAutoFit/>
            </a:bodyPr>
            <a:lstStyle/>
            <a:p>
              <a:pPr algn="ctr"/>
              <a:r>
                <a:rPr lang="en-US" sz="1400" dirty="0" smtClean="0">
                  <a:solidFill>
                    <a:srgbClr val="009900"/>
                  </a:solidFill>
                </a:rPr>
                <a:t>Manual Process / Procedure    </a:t>
              </a:r>
              <a:endParaRPr lang="en-US" sz="1400" dirty="0">
                <a:solidFill>
                  <a:srgbClr val="009900"/>
                </a:solidFill>
              </a:endParaRPr>
            </a:p>
          </p:txBody>
        </p:sp>
        <p:sp>
          <p:nvSpPr>
            <p:cNvPr id="14" name="Rectangle 13"/>
            <p:cNvSpPr/>
            <p:nvPr/>
          </p:nvSpPr>
          <p:spPr>
            <a:xfrm>
              <a:off x="2266125" y="5151936"/>
              <a:ext cx="1124712" cy="523220"/>
            </a:xfrm>
            <a:prstGeom prst="rect">
              <a:avLst/>
            </a:prstGeom>
            <a:scene3d>
              <a:camera prst="orthographicFront">
                <a:rot lat="600000" lon="600000" rev="0"/>
              </a:camera>
              <a:lightRig rig="threePt" dir="t"/>
            </a:scene3d>
          </p:spPr>
          <p:txBody>
            <a:bodyPr wrap="square">
              <a:spAutoFit/>
            </a:bodyPr>
            <a:lstStyle/>
            <a:p>
              <a:pPr algn="ctr"/>
              <a:r>
                <a:rPr lang="en-US" sz="1400" dirty="0" smtClean="0">
                  <a:solidFill>
                    <a:srgbClr val="FF0000"/>
                  </a:solidFill>
                </a:rPr>
                <a:t>Model Driven</a:t>
              </a:r>
              <a:endParaRPr lang="en-US" sz="1400" dirty="0">
                <a:solidFill>
                  <a:srgbClr val="FF0000"/>
                </a:solidFill>
              </a:endParaRPr>
            </a:p>
          </p:txBody>
        </p:sp>
        <p:sp>
          <p:nvSpPr>
            <p:cNvPr id="15" name="Rectangle 14"/>
            <p:cNvSpPr/>
            <p:nvPr/>
          </p:nvSpPr>
          <p:spPr>
            <a:xfrm>
              <a:off x="3676777" y="5176320"/>
              <a:ext cx="1124712" cy="523220"/>
            </a:xfrm>
            <a:prstGeom prst="rect">
              <a:avLst/>
            </a:prstGeom>
            <a:scene3d>
              <a:camera prst="orthographicFront">
                <a:rot lat="600000" lon="600000" rev="0"/>
              </a:camera>
              <a:lightRig rig="threePt" dir="t"/>
            </a:scene3d>
          </p:spPr>
          <p:txBody>
            <a:bodyPr wrap="square">
              <a:spAutoFit/>
            </a:bodyPr>
            <a:lstStyle/>
            <a:p>
              <a:pPr algn="ctr"/>
              <a:r>
                <a:rPr lang="en-US" sz="1400" dirty="0" smtClean="0">
                  <a:solidFill>
                    <a:srgbClr val="FF0000"/>
                  </a:solidFill>
                </a:rPr>
                <a:t>Data Driven</a:t>
              </a:r>
              <a:endParaRPr lang="en-US" sz="1400" dirty="0">
                <a:solidFill>
                  <a:srgbClr val="FF0000"/>
                </a:solidFill>
              </a:endParaRPr>
            </a:p>
          </p:txBody>
        </p:sp>
        <p:sp>
          <p:nvSpPr>
            <p:cNvPr id="26" name="Rectangle 25"/>
            <p:cNvSpPr/>
            <p:nvPr/>
          </p:nvSpPr>
          <p:spPr>
            <a:xfrm rot="60000">
              <a:off x="2383415" y="2795141"/>
              <a:ext cx="2821861" cy="307777"/>
            </a:xfrm>
            <a:prstGeom prst="rect">
              <a:avLst/>
            </a:prstGeom>
            <a:scene3d>
              <a:camera prst="orthographicFront">
                <a:rot lat="0" lon="0" rev="0"/>
              </a:camera>
              <a:lightRig rig="threePt" dir="t"/>
            </a:scene3d>
          </p:spPr>
          <p:txBody>
            <a:bodyPr wrap="square">
              <a:spAutoFit/>
            </a:bodyPr>
            <a:lstStyle/>
            <a:p>
              <a:r>
                <a:rPr lang="en-US" sz="1400" dirty="0" smtClean="0">
                  <a:solidFill>
                    <a:schemeClr val="bg1"/>
                  </a:solidFill>
                </a:rPr>
                <a:t>Integrated       Functionality</a:t>
              </a:r>
              <a:endParaRPr lang="en-US" dirty="0">
                <a:solidFill>
                  <a:schemeClr val="bg1"/>
                </a:solidFill>
              </a:endParaRPr>
            </a:p>
          </p:txBody>
        </p:sp>
        <p:sp>
          <p:nvSpPr>
            <p:cNvPr id="34" name="Rectangle 33"/>
            <p:cNvSpPr/>
            <p:nvPr/>
          </p:nvSpPr>
          <p:spPr>
            <a:xfrm rot="60000">
              <a:off x="2588299" y="2517523"/>
              <a:ext cx="2825029" cy="307777"/>
            </a:xfrm>
            <a:prstGeom prst="rect">
              <a:avLst/>
            </a:prstGeom>
            <a:scene3d>
              <a:camera prst="orthographicFront">
                <a:rot lat="0" lon="0" rev="0"/>
              </a:camera>
              <a:lightRig rig="threePt" dir="t"/>
            </a:scene3d>
          </p:spPr>
          <p:txBody>
            <a:bodyPr wrap="square">
              <a:spAutoFit/>
            </a:bodyPr>
            <a:lstStyle/>
            <a:p>
              <a:r>
                <a:rPr lang="en-US" sz="1400" dirty="0" smtClean="0">
                  <a:solidFill>
                    <a:schemeClr val="bg1"/>
                  </a:solidFill>
                </a:rPr>
                <a:t>Stove-piped      Functionality</a:t>
              </a:r>
              <a:endParaRPr lang="en-US" dirty="0">
                <a:solidFill>
                  <a:schemeClr val="bg1"/>
                </a:solidFill>
              </a:endParaRPr>
            </a:p>
          </p:txBody>
        </p:sp>
      </p:grpSp>
      <p:sp>
        <p:nvSpPr>
          <p:cNvPr id="36" name="Rectangle 35"/>
          <p:cNvSpPr/>
          <p:nvPr/>
        </p:nvSpPr>
        <p:spPr>
          <a:xfrm rot="16360113">
            <a:off x="10859" y="3438333"/>
            <a:ext cx="2478179" cy="338554"/>
          </a:xfrm>
          <a:prstGeom prst="rect">
            <a:avLst/>
          </a:prstGeom>
        </p:spPr>
        <p:txBody>
          <a:bodyPr wrap="none">
            <a:spAutoFit/>
          </a:bodyPr>
          <a:lstStyle/>
          <a:p>
            <a:r>
              <a:rPr lang="en-US" sz="1600" dirty="0" smtClean="0"/>
              <a:t> </a:t>
            </a:r>
            <a:r>
              <a:rPr lang="en-US" sz="1600" dirty="0" smtClean="0">
                <a:solidFill>
                  <a:srgbClr val="009900"/>
                </a:solidFill>
              </a:rPr>
              <a:t>Design environment </a:t>
            </a:r>
            <a:endParaRPr lang="en-US" sz="1600" dirty="0">
              <a:solidFill>
                <a:srgbClr val="009900"/>
              </a:solidFill>
            </a:endParaRPr>
          </a:p>
        </p:txBody>
      </p:sp>
      <p:sp>
        <p:nvSpPr>
          <p:cNvPr id="37" name="Rectangle 36"/>
          <p:cNvSpPr/>
          <p:nvPr/>
        </p:nvSpPr>
        <p:spPr>
          <a:xfrm rot="120000">
            <a:off x="3368341" y="5346576"/>
            <a:ext cx="2189638" cy="338554"/>
          </a:xfrm>
          <a:prstGeom prst="rect">
            <a:avLst/>
          </a:prstGeom>
        </p:spPr>
        <p:txBody>
          <a:bodyPr wrap="none">
            <a:spAutoFit/>
          </a:bodyPr>
          <a:lstStyle/>
          <a:p>
            <a:r>
              <a:rPr lang="en-US" sz="1600" dirty="0" smtClean="0"/>
              <a:t> </a:t>
            </a:r>
            <a:r>
              <a:rPr lang="en-US" sz="1600" dirty="0" smtClean="0">
                <a:solidFill>
                  <a:srgbClr val="FF0000"/>
                </a:solidFill>
              </a:rPr>
              <a:t>Data environment </a:t>
            </a:r>
            <a:endParaRPr lang="en-US" sz="1600" dirty="0">
              <a:solidFill>
                <a:srgbClr val="FF0000"/>
              </a:solidFill>
            </a:endParaRPr>
          </a:p>
        </p:txBody>
      </p:sp>
      <p:sp>
        <p:nvSpPr>
          <p:cNvPr id="38" name="Rectangle 37"/>
          <p:cNvSpPr/>
          <p:nvPr/>
        </p:nvSpPr>
        <p:spPr>
          <a:xfrm rot="120000">
            <a:off x="3013404" y="1796048"/>
            <a:ext cx="3704860" cy="338554"/>
          </a:xfrm>
          <a:prstGeom prst="rect">
            <a:avLst/>
          </a:prstGeom>
        </p:spPr>
        <p:txBody>
          <a:bodyPr wrap="none">
            <a:spAutoFit/>
          </a:bodyPr>
          <a:lstStyle/>
          <a:p>
            <a:r>
              <a:rPr lang="en-US" sz="1600" dirty="0" smtClean="0"/>
              <a:t> Level of Integration / Automation</a:t>
            </a:r>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1.2.2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190" name="Text Box 12"/>
          <p:cNvSpPr txBox="1">
            <a:spLocks noChangeArrowheads="1"/>
          </p:cNvSpPr>
          <p:nvPr/>
        </p:nvSpPr>
        <p:spPr bwMode="auto">
          <a:xfrm>
            <a:off x="271273" y="2459736"/>
            <a:ext cx="1136903" cy="658368"/>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spcAft>
                <a:spcPts val="0"/>
              </a:spcAft>
            </a:pPr>
            <a:r>
              <a:rPr lang="en-US" sz="800" b="1" dirty="0" smtClean="0">
                <a:solidFill>
                  <a:schemeClr val="dk1"/>
                </a:solidFill>
                <a:latin typeface="+mn-lt"/>
              </a:rPr>
              <a:t>1.2.2</a:t>
            </a:r>
          </a:p>
          <a:p>
            <a:pPr indent="1588">
              <a:lnSpc>
                <a:spcPct val="95000"/>
              </a:lnSpc>
              <a:spcBef>
                <a:spcPts val="0"/>
              </a:spcBef>
              <a:spcAft>
                <a:spcPts val="0"/>
              </a:spcAft>
            </a:pPr>
            <a:r>
              <a:rPr lang="en-US" sz="800" b="1" dirty="0" smtClean="0"/>
              <a:t>Construct, display, and manipulate site terrain elevation models</a:t>
            </a:r>
            <a:endParaRPr lang="en-US" sz="800" b="1" dirty="0">
              <a:solidFill>
                <a:schemeClr val="dk1"/>
              </a:solidFill>
              <a:latin typeface="+mn-lt"/>
            </a:endParaRPr>
          </a:p>
        </p:txBody>
      </p:sp>
      <p:sp>
        <p:nvSpPr>
          <p:cNvPr id="19" name="TextBox 18"/>
          <p:cNvSpPr txBox="1"/>
          <p:nvPr/>
        </p:nvSpPr>
        <p:spPr>
          <a:xfrm>
            <a:off x="1827213" y="2450592"/>
            <a:ext cx="2035175" cy="3919728"/>
          </a:xfrm>
          <a:prstGeom prst="rect">
            <a:avLst/>
          </a:prstGeom>
          <a:noFill/>
          <a:ln w="3175">
            <a:solidFill>
              <a:schemeClr val="tx1"/>
            </a:solidFill>
          </a:ln>
        </p:spPr>
        <p:txBody>
          <a:bodyPr wrap="square" rtlCol="0">
            <a:noAutofit/>
          </a:bodyPr>
          <a:lstStyle/>
          <a:p>
            <a:pPr marL="117475" indent="-117475">
              <a:spcBef>
                <a:spcPts val="0"/>
              </a:spcBef>
              <a:spcAft>
                <a:spcPts val="0"/>
              </a:spcAft>
              <a:buFont typeface="Arial" pitchFamily="34" charset="0"/>
              <a:buChar char="•"/>
            </a:pPr>
            <a:r>
              <a:rPr lang="en-US" sz="800" b="1" dirty="0" smtClean="0"/>
              <a:t>Terrain elevation data grid model with editor (M+G)</a:t>
            </a:r>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r>
              <a:rPr lang="en-US" sz="800" b="1" dirty="0" smtClean="0"/>
              <a:t>Terrain elevation data patch model with editor (M+G)</a:t>
            </a:r>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r>
              <a:rPr lang="en-US" sz="800" b="1" dirty="0" smtClean="0"/>
              <a:t>Terrain elevation database with query tools (D)</a:t>
            </a:r>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r>
              <a:rPr lang="en-US" sz="800" b="1" dirty="0" smtClean="0"/>
              <a:t>Hardcopy terrain elevation map (P)</a:t>
            </a:r>
          </a:p>
          <a:p>
            <a:pPr marL="117475" indent="-117475">
              <a:spcBef>
                <a:spcPts val="0"/>
              </a:spcBef>
              <a:spcAft>
                <a:spcPts val="0"/>
              </a:spcAft>
              <a:buFont typeface="Arial" pitchFamily="34" charset="0"/>
              <a:buChar char="•"/>
            </a:pPr>
            <a:endParaRPr lang="en-US" sz="800" b="1" dirty="0" smtClean="0"/>
          </a:p>
          <a:p>
            <a:pPr marL="117475" indent="-117475">
              <a:spcBef>
                <a:spcPts val="0"/>
              </a:spcBef>
              <a:spcAft>
                <a:spcPts val="0"/>
              </a:spcAft>
              <a:buFont typeface="Arial" pitchFamily="34" charset="0"/>
              <a:buChar char="•"/>
            </a:pPr>
            <a:r>
              <a:rPr lang="en-US" sz="800" b="1" dirty="0" smtClean="0"/>
              <a:t>Physical relief map / model (P)</a:t>
            </a:r>
          </a:p>
        </p:txBody>
      </p:sp>
      <p:sp>
        <p:nvSpPr>
          <p:cNvPr id="11" name="Slide Number Placeholder 10"/>
          <p:cNvSpPr>
            <a:spLocks noGrp="1"/>
          </p:cNvSpPr>
          <p:nvPr>
            <p:ph type="sldNum" sz="quarter" idx="12"/>
          </p:nvPr>
        </p:nvSpPr>
        <p:spPr/>
        <p:txBody>
          <a:bodyPr/>
          <a:lstStyle/>
          <a:p>
            <a:pPr>
              <a:defRPr/>
            </a:pPr>
            <a:fld id="{01F8F860-3B9A-4D7F-836E-0C1BDA42292B}" type="slidenum">
              <a:rPr lang="en-US" smtClean="0"/>
              <a:pPr>
                <a:defRPr/>
              </a:pPr>
              <a:t>20</a:t>
            </a:fld>
            <a:endParaRPr lang="en-US" dirty="0"/>
          </a:p>
        </p:txBody>
      </p:sp>
      <p:sp>
        <p:nvSpPr>
          <p:cNvPr id="12" name="Footer Placeholder 11"/>
          <p:cNvSpPr>
            <a:spLocks noGrp="1"/>
          </p:cNvSpPr>
          <p:nvPr>
            <p:ph type="ftr" sz="quarter" idx="11"/>
          </p:nvPr>
        </p:nvSpPr>
        <p:spPr/>
        <p:txBody>
          <a:bodyPr/>
          <a:lstStyle/>
          <a:p>
            <a:pPr>
              <a:defRPr/>
            </a:pPr>
            <a:r>
              <a:rPr lang="en-US" smtClean="0"/>
              <a:t>Anderson, Beres, Shaw, Valadez</a:t>
            </a:r>
            <a:endParaRPr lang="en-US"/>
          </a:p>
        </p:txBody>
      </p:sp>
      <p:sp>
        <p:nvSpPr>
          <p:cNvPr id="13" name="Action Button: Back or Previous 12">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4" name="Rounded Rectangle 13"/>
          <p:cNvSpPr/>
          <p:nvPr/>
        </p:nvSpPr>
        <p:spPr bwMode="auto">
          <a:xfrm>
            <a:off x="1993392" y="2478024"/>
            <a:ext cx="1773936" cy="29260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5" name="Rectangle 14"/>
          <p:cNvSpPr/>
          <p:nvPr/>
        </p:nvSpPr>
        <p:spPr>
          <a:xfrm>
            <a:off x="4244975" y="1846453"/>
            <a:ext cx="4359529" cy="137883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based prototype (directly) and database approach indirectly</a:t>
            </a:r>
          </a:p>
          <a:p>
            <a:pPr marL="228600" indent="-228600">
              <a:lnSpc>
                <a:spcPct val="95000"/>
              </a:lnSpc>
              <a:defRPr/>
            </a:pPr>
            <a:r>
              <a:rPr lang="en-US" sz="800" b="1" dirty="0" smtClean="0">
                <a:solidFill>
                  <a:srgbClr val="000000"/>
                </a:solidFill>
              </a:rPr>
              <a:t>+ 	Allows use of DTED grid data directly </a:t>
            </a:r>
          </a:p>
          <a:p>
            <a:pPr marL="228600" lvl="0" indent="-228600">
              <a:lnSpc>
                <a:spcPct val="95000"/>
              </a:lnSpc>
              <a:defRPr/>
            </a:pPr>
            <a:r>
              <a:rPr lang="en-US" sz="800" b="1" dirty="0" smtClean="0">
                <a:solidFill>
                  <a:srgbClr val="000000"/>
                </a:solidFill>
              </a:rPr>
              <a:t>+ 	Simplest to implement – good fit for </a:t>
            </a:r>
            <a:r>
              <a:rPr lang="en-US" sz="800" b="1" dirty="0" err="1" smtClean="0">
                <a:solidFill>
                  <a:srgbClr val="000000"/>
                </a:solidFill>
              </a:rPr>
              <a:t>Matlab</a:t>
            </a:r>
            <a:r>
              <a:rPr lang="en-US" sz="800" b="1" dirty="0" smtClean="0">
                <a:solidFill>
                  <a:srgbClr val="000000"/>
                </a:solidFill>
              </a:rPr>
              <a:t> graphing functionality</a:t>
            </a:r>
          </a:p>
          <a:p>
            <a:pPr marL="228600" lvl="0" indent="-228600">
              <a:lnSpc>
                <a:spcPct val="95000"/>
              </a:lnSpc>
              <a:defRPr/>
            </a:pPr>
            <a:r>
              <a:rPr lang="en-US" sz="800" b="1" dirty="0" smtClean="0">
                <a:solidFill>
                  <a:srgbClr val="000000"/>
                </a:solidFill>
              </a:rPr>
              <a:t>+ 	Keeps elevation data independent of terrain patches – no need to update elevation for changes in terrain partitioning</a:t>
            </a:r>
          </a:p>
          <a:p>
            <a:pPr marL="228600" lvl="0" indent="-228600">
              <a:lnSpc>
                <a:spcPct val="95000"/>
              </a:lnSpc>
              <a:defRPr/>
            </a:pPr>
            <a:r>
              <a:rPr lang="en-US" sz="800" b="1" dirty="0" smtClean="0">
                <a:solidFill>
                  <a:srgbClr val="000000"/>
                </a:solidFill>
              </a:rPr>
              <a:t>++	Allows use of existing </a:t>
            </a:r>
            <a:r>
              <a:rPr lang="en-US" sz="800" b="1" dirty="0" err="1" smtClean="0">
                <a:solidFill>
                  <a:srgbClr val="000000"/>
                </a:solidFill>
              </a:rPr>
              <a:t>Matlab</a:t>
            </a:r>
            <a:r>
              <a:rPr lang="en-US" sz="800" b="1" dirty="0" smtClean="0">
                <a:solidFill>
                  <a:srgbClr val="000000"/>
                </a:solidFill>
              </a:rPr>
              <a:t> mapping toolbox Line-of-site functionality</a:t>
            </a:r>
          </a:p>
          <a:p>
            <a:pPr marL="228600" lvl="0" indent="-228600">
              <a:lnSpc>
                <a:spcPct val="95000"/>
              </a:lnSpc>
              <a:buFontTx/>
              <a:buChar char="-"/>
              <a:defRPr/>
            </a:pPr>
            <a:r>
              <a:rPr lang="en-US" sz="800" b="1" dirty="0" smtClean="0">
                <a:solidFill>
                  <a:srgbClr val="000000"/>
                </a:solidFill>
              </a:rPr>
              <a:t>Terrain partitions will generally not be co-planar so line-of-sight may not be consistent for all points within a terrain partition</a:t>
            </a:r>
          </a:p>
          <a:p>
            <a:pPr marL="228600" lvl="0" indent="-228600">
              <a:lnSpc>
                <a:spcPct val="95000"/>
              </a:lnSpc>
              <a:defRPr/>
            </a:pPr>
            <a:r>
              <a:rPr lang="en-US" sz="800" b="1" dirty="0" smtClean="0">
                <a:solidFill>
                  <a:srgbClr val="000000"/>
                </a:solidFill>
              </a:rPr>
              <a:t>+	Computationally efficient since LOS may be calculated on demand </a:t>
            </a:r>
            <a:endParaRPr lang="en-US" sz="800" b="1" dirty="0">
              <a:solidFill>
                <a:srgbClr val="000000"/>
              </a:solidFill>
            </a:endParaRPr>
          </a:p>
        </p:txBody>
      </p:sp>
      <p:cxnSp>
        <p:nvCxnSpPr>
          <p:cNvPr id="17" name="Straight Arrow Connector 16"/>
          <p:cNvCxnSpPr>
            <a:stCxn id="14" idx="3"/>
          </p:cNvCxnSpPr>
          <p:nvPr/>
        </p:nvCxnSpPr>
        <p:spPr bwMode="auto">
          <a:xfrm flipV="1">
            <a:off x="3767328" y="2423160"/>
            <a:ext cx="477647" cy="201168"/>
          </a:xfrm>
          <a:prstGeom prst="straightConnector1">
            <a:avLst/>
          </a:prstGeom>
          <a:noFill/>
          <a:ln w="19050" cap="flat" cmpd="sng" algn="ctr">
            <a:solidFill>
              <a:srgbClr val="009900"/>
            </a:solidFill>
            <a:prstDash val="solid"/>
            <a:round/>
            <a:headEnd type="none" w="med" len="med"/>
            <a:tailEnd type="arrow"/>
          </a:ln>
          <a:effectLst/>
        </p:spPr>
      </p:cxnSp>
      <p:sp>
        <p:nvSpPr>
          <p:cNvPr id="21" name="Rectangle 20"/>
          <p:cNvSpPr/>
          <p:nvPr/>
        </p:nvSpPr>
        <p:spPr>
          <a:xfrm>
            <a:off x="4244975" y="3303397"/>
            <a:ext cx="4359529" cy="126188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both model based and database approaches</a:t>
            </a:r>
          </a:p>
          <a:p>
            <a:pPr marL="228600" lvl="0" indent="-228600">
              <a:lnSpc>
                <a:spcPct val="95000"/>
              </a:lnSpc>
              <a:defRPr/>
            </a:pPr>
            <a:r>
              <a:rPr lang="en-US" sz="800" b="1" dirty="0" smtClean="0">
                <a:solidFill>
                  <a:srgbClr val="000000"/>
                </a:solidFill>
              </a:rPr>
              <a:t>- - 	More complex implementation if used for LOS determination</a:t>
            </a:r>
          </a:p>
          <a:p>
            <a:pPr marL="347663" lvl="1" indent="-119063">
              <a:lnSpc>
                <a:spcPct val="95000"/>
              </a:lnSpc>
              <a:buFont typeface="Arial" pitchFamily="34" charset="0"/>
              <a:buChar char="•"/>
              <a:defRPr/>
            </a:pPr>
            <a:r>
              <a:rPr lang="en-US" sz="800" b="1" dirty="0" smtClean="0">
                <a:solidFill>
                  <a:srgbClr val="000000"/>
                </a:solidFill>
              </a:rPr>
              <a:t>Still need terrain grid data since  source elevation data is in grid format</a:t>
            </a:r>
          </a:p>
          <a:p>
            <a:pPr marL="347663" lvl="1" indent="-119063">
              <a:lnSpc>
                <a:spcPct val="95000"/>
              </a:lnSpc>
              <a:buFont typeface="Arial" pitchFamily="34" charset="0"/>
              <a:buChar char="•"/>
              <a:defRPr/>
            </a:pPr>
            <a:r>
              <a:rPr lang="en-US" sz="800" b="1" dirty="0" smtClean="0">
                <a:solidFill>
                  <a:srgbClr val="000000"/>
                </a:solidFill>
              </a:rPr>
              <a:t>Requires development of functionality for patch based line-of-site determination</a:t>
            </a:r>
          </a:p>
          <a:p>
            <a:pPr marL="228600" lvl="0" indent="-228600">
              <a:lnSpc>
                <a:spcPct val="95000"/>
              </a:lnSpc>
              <a:defRPr/>
            </a:pPr>
            <a:r>
              <a:rPr lang="en-US" sz="800" b="1" dirty="0" smtClean="0">
                <a:solidFill>
                  <a:srgbClr val="000000"/>
                </a:solidFill>
              </a:rPr>
              <a:t>+ 	Aligns elevation data with terrain partitions since by definition partitions are co-planar and have common line-of-sight</a:t>
            </a:r>
          </a:p>
          <a:p>
            <a:pPr marL="228600" lvl="0" indent="-228600">
              <a:lnSpc>
                <a:spcPct val="95000"/>
              </a:lnSpc>
              <a:buFontTx/>
              <a:buChar char="-"/>
              <a:defRPr/>
            </a:pPr>
            <a:r>
              <a:rPr lang="en-US" sz="800" b="1" dirty="0" smtClean="0">
                <a:solidFill>
                  <a:srgbClr val="000000"/>
                </a:solidFill>
              </a:rPr>
              <a:t>Elevation data must be updated whenever terrain partitions change</a:t>
            </a:r>
          </a:p>
          <a:p>
            <a:pPr marL="228600" lvl="0" indent="-228600">
              <a:lnSpc>
                <a:spcPct val="95000"/>
              </a:lnSpc>
              <a:defRPr/>
            </a:pPr>
            <a:r>
              <a:rPr lang="en-US" sz="800" b="1" dirty="0" smtClean="0">
                <a:solidFill>
                  <a:srgbClr val="000000"/>
                </a:solidFill>
              </a:rPr>
              <a:t>+ 	Computationally efficient since LOS may be calculated on demand</a:t>
            </a:r>
            <a:endParaRPr lang="en-US" sz="800" b="1" dirty="0">
              <a:solidFill>
                <a:srgbClr val="000000"/>
              </a:solidFill>
            </a:endParaRPr>
          </a:p>
        </p:txBody>
      </p:sp>
      <p:cxnSp>
        <p:nvCxnSpPr>
          <p:cNvPr id="22" name="Straight Arrow Connector 21"/>
          <p:cNvCxnSpPr>
            <a:endCxn id="21" idx="1"/>
          </p:cNvCxnSpPr>
          <p:nvPr/>
        </p:nvCxnSpPr>
        <p:spPr bwMode="auto">
          <a:xfrm>
            <a:off x="3710940" y="3863340"/>
            <a:ext cx="534035" cy="70999"/>
          </a:xfrm>
          <a:prstGeom prst="straightConnector1">
            <a:avLst/>
          </a:prstGeom>
          <a:noFill/>
          <a:ln w="19050" cap="flat" cmpd="sng" algn="ctr">
            <a:solidFill>
              <a:schemeClr val="tx1"/>
            </a:solidFill>
            <a:prstDash val="solid"/>
            <a:round/>
            <a:headEnd type="none" w="med" len="med"/>
            <a:tailEnd type="arrow"/>
          </a:ln>
          <a:effectLst/>
        </p:spPr>
      </p:cxnSp>
      <p:sp>
        <p:nvSpPr>
          <p:cNvPr id="25" name="Rectangle 24"/>
          <p:cNvSpPr/>
          <p:nvPr/>
        </p:nvSpPr>
        <p:spPr>
          <a:xfrm>
            <a:off x="4244975" y="4667377"/>
            <a:ext cx="4359529" cy="79406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database approach</a:t>
            </a:r>
          </a:p>
          <a:p>
            <a:pPr marL="228600" lvl="0" indent="-228600">
              <a:lnSpc>
                <a:spcPct val="95000"/>
              </a:lnSpc>
              <a:defRPr/>
            </a:pPr>
            <a:r>
              <a:rPr lang="en-US" sz="800" b="1" dirty="0" smtClean="0">
                <a:solidFill>
                  <a:srgbClr val="000000"/>
                </a:solidFill>
              </a:rPr>
              <a:t>- - 	Most complex implementation since we still need grid or patch model to generate database entries initially and because elevation source data is in grid format, database construction is an extra step</a:t>
            </a:r>
          </a:p>
          <a:p>
            <a:pPr marL="228600" lvl="0" indent="-228600">
              <a:lnSpc>
                <a:spcPct val="95000"/>
              </a:lnSpc>
              <a:defRPr/>
            </a:pPr>
            <a:r>
              <a:rPr lang="en-US" sz="800" b="1" dirty="0" smtClean="0">
                <a:solidFill>
                  <a:srgbClr val="000000"/>
                </a:solidFill>
              </a:rPr>
              <a:t>+ 	Computationally inefficient since LOS must be pre-calculated for all sensor-target pairs</a:t>
            </a:r>
            <a:endParaRPr lang="en-US" sz="800" b="1" dirty="0">
              <a:solidFill>
                <a:srgbClr val="000000"/>
              </a:solidFill>
            </a:endParaRPr>
          </a:p>
        </p:txBody>
      </p:sp>
      <p:sp>
        <p:nvSpPr>
          <p:cNvPr id="27" name="Rectangle 26"/>
          <p:cNvSpPr/>
          <p:nvPr/>
        </p:nvSpPr>
        <p:spPr>
          <a:xfrm>
            <a:off x="4244975" y="5673217"/>
            <a:ext cx="4359529"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manual approach, does not support any type of automation</a:t>
            </a:r>
            <a:endParaRPr lang="en-US" sz="800" b="1" dirty="0">
              <a:solidFill>
                <a:srgbClr val="000000"/>
              </a:solidFill>
            </a:endParaRPr>
          </a:p>
        </p:txBody>
      </p:sp>
      <p:cxnSp>
        <p:nvCxnSpPr>
          <p:cNvPr id="28" name="Straight Arrow Connector 27"/>
          <p:cNvCxnSpPr>
            <a:endCxn id="25" idx="1"/>
          </p:cNvCxnSpPr>
          <p:nvPr/>
        </p:nvCxnSpPr>
        <p:spPr bwMode="auto">
          <a:xfrm>
            <a:off x="3604895" y="4671060"/>
            <a:ext cx="640080" cy="393349"/>
          </a:xfrm>
          <a:prstGeom prst="straightConnector1">
            <a:avLst/>
          </a:prstGeom>
          <a:noFill/>
          <a:ln w="19050" cap="flat" cmpd="sng" algn="ctr">
            <a:solidFill>
              <a:schemeClr val="tx1"/>
            </a:solidFill>
            <a:prstDash val="solid"/>
            <a:round/>
            <a:headEnd type="none" w="med" len="med"/>
            <a:tailEnd type="arrow"/>
          </a:ln>
          <a:effectLst/>
        </p:spPr>
      </p:cxnSp>
      <p:cxnSp>
        <p:nvCxnSpPr>
          <p:cNvPr id="30" name="Straight Arrow Connector 29"/>
          <p:cNvCxnSpPr>
            <a:endCxn id="27" idx="1"/>
          </p:cNvCxnSpPr>
          <p:nvPr/>
        </p:nvCxnSpPr>
        <p:spPr bwMode="auto">
          <a:xfrm>
            <a:off x="3589020" y="5615940"/>
            <a:ext cx="655955" cy="220399"/>
          </a:xfrm>
          <a:prstGeom prst="straightConnector1">
            <a:avLst/>
          </a:prstGeom>
          <a:noFill/>
          <a:ln w="19050" cap="flat" cmpd="sng" algn="ctr">
            <a:solidFill>
              <a:schemeClr val="tx1"/>
            </a:solidFill>
            <a:prstDash val="solid"/>
            <a:round/>
            <a:headEnd type="none" w="med" len="med"/>
            <a:tailEnd type="arrow"/>
          </a:ln>
          <a:effectLst/>
        </p:spPr>
      </p:cxnSp>
      <p:cxnSp>
        <p:nvCxnSpPr>
          <p:cNvPr id="32" name="Straight Arrow Connector 31"/>
          <p:cNvCxnSpPr>
            <a:endCxn id="27" idx="1"/>
          </p:cNvCxnSpPr>
          <p:nvPr/>
        </p:nvCxnSpPr>
        <p:spPr bwMode="auto">
          <a:xfrm flipV="1">
            <a:off x="3634740" y="5836339"/>
            <a:ext cx="610235" cy="152981"/>
          </a:xfrm>
          <a:prstGeom prst="straightConnector1">
            <a:avLst/>
          </a:prstGeom>
          <a:noFill/>
          <a:ln w="19050" cap="flat" cmpd="sng" algn="ctr">
            <a:solidFill>
              <a:schemeClr val="tx1"/>
            </a:solidFill>
            <a:prstDash val="solid"/>
            <a:round/>
            <a:headEnd type="none" w="med" len="med"/>
            <a:tailEnd type="arrow"/>
          </a:ln>
          <a:effectLst/>
        </p:spPr>
      </p:cxnSp>
      <p:grpSp>
        <p:nvGrpSpPr>
          <p:cNvPr id="26" name="Group 25"/>
          <p:cNvGrpSpPr/>
          <p:nvPr/>
        </p:nvGrpSpPr>
        <p:grpSpPr>
          <a:xfrm>
            <a:off x="27708" y="1181298"/>
            <a:ext cx="6306417" cy="307777"/>
            <a:chOff x="27708" y="1181298"/>
            <a:chExt cx="6306417" cy="307777"/>
          </a:xfrm>
        </p:grpSpPr>
        <p:sp>
          <p:nvSpPr>
            <p:cNvPr id="29" name="TextBox 28"/>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1" name="TextBox 30"/>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3" name="TextBox 32"/>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Selection 1.2.3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251" name="Rectangle 250"/>
          <p:cNvSpPr/>
          <p:nvPr/>
        </p:nvSpPr>
        <p:spPr bwMode="auto">
          <a:xfrm>
            <a:off x="200025" y="3008376"/>
            <a:ext cx="1219200" cy="9906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1.2.3</a:t>
            </a:r>
          </a:p>
          <a:p>
            <a:pPr indent="1588">
              <a:lnSpc>
                <a:spcPct val="95000"/>
              </a:lnSpc>
              <a:spcBef>
                <a:spcPct val="20000"/>
              </a:spcBef>
            </a:pPr>
            <a:r>
              <a:rPr lang="en-US" sz="800" b="1" dirty="0" smtClean="0"/>
              <a:t>Construct, display, and manipulate threat dependent </a:t>
            </a:r>
            <a:r>
              <a:rPr lang="en-US" sz="800" b="1" dirty="0" err="1" smtClean="0"/>
              <a:t>trafficability</a:t>
            </a:r>
            <a:r>
              <a:rPr lang="en-US" sz="800" b="1" dirty="0" smtClean="0"/>
              <a:t> models</a:t>
            </a:r>
          </a:p>
        </p:txBody>
      </p:sp>
      <p:sp>
        <p:nvSpPr>
          <p:cNvPr id="268" name="TextBox 267"/>
          <p:cNvSpPr txBox="1"/>
          <p:nvPr/>
        </p:nvSpPr>
        <p:spPr>
          <a:xfrm>
            <a:off x="1827214" y="3017520"/>
            <a:ext cx="2044700" cy="2816352"/>
          </a:xfrm>
          <a:prstGeom prst="rect">
            <a:avLst/>
          </a:prstGeom>
          <a:noFill/>
          <a:ln w="3175">
            <a:solidFill>
              <a:schemeClr val="tx1"/>
            </a:solidFill>
          </a:ln>
        </p:spPr>
        <p:txBody>
          <a:bodyPr wrap="square" rtlCol="0">
            <a:noAutofit/>
          </a:bodyPr>
          <a:lstStyle/>
          <a:p>
            <a:pPr marL="117475" indent="-117475"/>
            <a:r>
              <a:rPr lang="en-US" sz="800" b="1" dirty="0" smtClean="0"/>
              <a:t>Representation</a:t>
            </a:r>
          </a:p>
          <a:p>
            <a:pPr marL="117475" indent="-117475"/>
            <a:endParaRPr lang="en-US" sz="800" b="1" dirty="0" smtClean="0"/>
          </a:p>
          <a:p>
            <a:pPr marL="117475" indent="-117475">
              <a:buFont typeface="Arial" pitchFamily="34" charset="0"/>
              <a:buChar char="•"/>
            </a:pPr>
            <a:r>
              <a:rPr lang="en-US" sz="800" b="1" dirty="0" smtClean="0"/>
              <a:t>Sparsely connected network model with edge rates/costs (M)</a:t>
            </a:r>
          </a:p>
          <a:p>
            <a:pPr marL="117475" indent="-117475">
              <a:buFont typeface="Arial" pitchFamily="34" charset="0"/>
              <a:buChar char="•"/>
            </a:pPr>
            <a:endParaRPr lang="en-US" sz="800" b="1" dirty="0" smtClean="0"/>
          </a:p>
          <a:p>
            <a:pPr marL="117475" indent="-117475"/>
            <a:endParaRPr lang="en-US" sz="800" b="1" dirty="0" smtClean="0"/>
          </a:p>
          <a:p>
            <a:pPr marL="117475" indent="-117475"/>
            <a:endParaRPr lang="en-US" sz="800" b="1" dirty="0" smtClean="0"/>
          </a:p>
          <a:p>
            <a:pPr marL="117475" indent="-117475"/>
            <a:endParaRPr lang="en-US" sz="800" b="1" dirty="0" smtClean="0"/>
          </a:p>
          <a:p>
            <a:pPr marL="117475" indent="-117475"/>
            <a:endParaRPr lang="en-US" sz="800" b="1" dirty="0" smtClean="0"/>
          </a:p>
          <a:p>
            <a:pPr marL="117475" indent="-117475"/>
            <a:endParaRPr lang="en-US" sz="800" b="1" dirty="0" smtClean="0"/>
          </a:p>
          <a:p>
            <a:pPr marL="117475" indent="-117475"/>
            <a:endParaRPr lang="en-US" sz="800" b="1" dirty="0" smtClean="0"/>
          </a:p>
          <a:p>
            <a:pPr marL="117475" indent="-117475"/>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Point-to-point movement database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Hard copy map with </a:t>
            </a:r>
            <a:r>
              <a:rPr lang="en-US" sz="800" b="1" dirty="0" err="1" smtClean="0"/>
              <a:t>mensuration</a:t>
            </a:r>
            <a:r>
              <a:rPr lang="en-US" sz="800" b="1" dirty="0" smtClean="0"/>
              <a:t> tools (P)</a:t>
            </a:r>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21</a:t>
            </a:fld>
            <a:endParaRPr lang="en-US"/>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7" name="Action Button: Back or Previous 1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8" name="Rectangle 17"/>
          <p:cNvSpPr/>
          <p:nvPr/>
        </p:nvSpPr>
        <p:spPr>
          <a:xfrm>
            <a:off x="4244975" y="2834005"/>
            <a:ext cx="4359529" cy="149579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Supports model / GUI approach directly and is a likely intermediate step for database approach </a:t>
            </a:r>
          </a:p>
          <a:p>
            <a:pPr marL="228600" indent="-228600">
              <a:lnSpc>
                <a:spcPct val="95000"/>
              </a:lnSpc>
              <a:defRPr/>
            </a:pPr>
            <a:r>
              <a:rPr lang="en-US" sz="800" b="1" dirty="0" smtClean="0">
                <a:solidFill>
                  <a:srgbClr val="000000"/>
                </a:solidFill>
              </a:rPr>
              <a:t>++	Analytically tractable, leverages mature network analysis methodologies</a:t>
            </a:r>
          </a:p>
          <a:p>
            <a:pPr marL="228600" lvl="0" indent="-228600">
              <a:lnSpc>
                <a:spcPct val="95000"/>
              </a:lnSpc>
              <a:defRPr/>
            </a:pPr>
            <a:r>
              <a:rPr lang="en-US" sz="800" b="1" dirty="0" smtClean="0">
                <a:solidFill>
                  <a:srgbClr val="000000"/>
                </a:solidFill>
              </a:rPr>
              <a:t>++ 	Allows use of existing </a:t>
            </a:r>
            <a:r>
              <a:rPr lang="en-US" sz="800" b="1" dirty="0" err="1" smtClean="0">
                <a:solidFill>
                  <a:srgbClr val="000000"/>
                </a:solidFill>
              </a:rPr>
              <a:t>Matlab</a:t>
            </a:r>
            <a:r>
              <a:rPr lang="en-US" sz="800" b="1" dirty="0" smtClean="0">
                <a:solidFill>
                  <a:srgbClr val="000000"/>
                </a:solidFill>
              </a:rPr>
              <a:t> BGL network toolbox for analysis</a:t>
            </a:r>
          </a:p>
          <a:p>
            <a:pPr marL="228600" lvl="0" indent="-228600">
              <a:lnSpc>
                <a:spcPct val="95000"/>
              </a:lnSpc>
              <a:defRPr/>
            </a:pPr>
            <a:r>
              <a:rPr lang="en-US" sz="800" b="1" dirty="0" smtClean="0">
                <a:solidFill>
                  <a:srgbClr val="000000"/>
                </a:solidFill>
              </a:rPr>
              <a:t>++ 	Natural fit with terrain partition model approach and use of area / boundary sensor types</a:t>
            </a:r>
          </a:p>
          <a:p>
            <a:pPr marL="228600" lvl="0" indent="-228600">
              <a:lnSpc>
                <a:spcPct val="95000"/>
              </a:lnSpc>
              <a:defRPr/>
            </a:pPr>
            <a:r>
              <a:rPr lang="en-US" sz="800" b="1" dirty="0" smtClean="0">
                <a:solidFill>
                  <a:srgbClr val="000000"/>
                </a:solidFill>
              </a:rPr>
              <a:t>++	Allows use of threat and terrain independent network topology with threat and terrain specific edge weights</a:t>
            </a:r>
          </a:p>
          <a:p>
            <a:pPr marL="228600" lvl="0" indent="-228600">
              <a:lnSpc>
                <a:spcPct val="95000"/>
              </a:lnSpc>
              <a:defRPr/>
            </a:pPr>
            <a:r>
              <a:rPr lang="en-US" sz="800" b="1" dirty="0" smtClean="0">
                <a:solidFill>
                  <a:srgbClr val="000000"/>
                </a:solidFill>
              </a:rPr>
              <a:t>+	Computationally efficient since movement and paths may be calculated on demand </a:t>
            </a:r>
          </a:p>
          <a:p>
            <a:pPr marL="228600" lvl="0" indent="-228600">
              <a:lnSpc>
                <a:spcPct val="95000"/>
              </a:lnSpc>
              <a:defRPr/>
            </a:pPr>
            <a:r>
              <a:rPr lang="en-US" sz="800" b="1" dirty="0" smtClean="0">
                <a:solidFill>
                  <a:srgbClr val="000000"/>
                </a:solidFill>
              </a:rPr>
              <a:t>+	Directly supports graphical display of threat routes </a:t>
            </a:r>
            <a:endParaRPr lang="en-US" sz="800" b="1" dirty="0">
              <a:solidFill>
                <a:srgbClr val="000000"/>
              </a:solidFill>
            </a:endParaRPr>
          </a:p>
        </p:txBody>
      </p:sp>
      <p:sp>
        <p:nvSpPr>
          <p:cNvPr id="19" name="Rectangle 18"/>
          <p:cNvSpPr/>
          <p:nvPr/>
        </p:nvSpPr>
        <p:spPr>
          <a:xfrm>
            <a:off x="4244975" y="4447921"/>
            <a:ext cx="4359529" cy="911019"/>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database approach</a:t>
            </a:r>
          </a:p>
          <a:p>
            <a:pPr marL="228600" lvl="0" indent="-228600">
              <a:lnSpc>
                <a:spcPct val="95000"/>
              </a:lnSpc>
              <a:defRPr/>
            </a:pPr>
            <a:r>
              <a:rPr lang="en-US" sz="800" b="1" dirty="0" smtClean="0">
                <a:solidFill>
                  <a:srgbClr val="000000"/>
                </a:solidFill>
              </a:rPr>
              <a:t>- - 	More complex implementation since use of database does not address how we generate the  model to generate database entries initially – will still require network model or </a:t>
            </a:r>
          </a:p>
          <a:p>
            <a:pPr marL="228600" lvl="0" indent="-228600">
              <a:lnSpc>
                <a:spcPct val="95000"/>
              </a:lnSpc>
              <a:defRPr/>
            </a:pPr>
            <a:r>
              <a:rPr lang="en-US" sz="800" b="1" dirty="0" smtClean="0">
                <a:solidFill>
                  <a:srgbClr val="000000"/>
                </a:solidFill>
              </a:rPr>
              <a:t>- -	Computationally and storage inefficient since movement rates / costs must be pre-calculated for all routes and updated if terrain or threat changes</a:t>
            </a:r>
          </a:p>
        </p:txBody>
      </p:sp>
      <p:sp>
        <p:nvSpPr>
          <p:cNvPr id="20" name="Rectangle 19"/>
          <p:cNvSpPr/>
          <p:nvPr/>
        </p:nvSpPr>
        <p:spPr>
          <a:xfrm>
            <a:off x="4244975" y="5462905"/>
            <a:ext cx="4359529"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manual approach, does not support any type of automation</a:t>
            </a:r>
            <a:endParaRPr lang="en-US" sz="800" b="1" dirty="0">
              <a:solidFill>
                <a:srgbClr val="000000"/>
              </a:solidFill>
            </a:endParaRPr>
          </a:p>
        </p:txBody>
      </p:sp>
      <p:sp>
        <p:nvSpPr>
          <p:cNvPr id="21" name="Rectangle 20"/>
          <p:cNvSpPr/>
          <p:nvPr/>
        </p:nvSpPr>
        <p:spPr>
          <a:xfrm>
            <a:off x="4244975" y="1489075"/>
            <a:ext cx="4359529" cy="1144929"/>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Three separate but related issues: </a:t>
            </a:r>
          </a:p>
          <a:p>
            <a:pPr marL="228600" indent="-228600">
              <a:lnSpc>
                <a:spcPct val="95000"/>
              </a:lnSpc>
              <a:buAutoNum type="arabicPeriod"/>
              <a:defRPr/>
            </a:pPr>
            <a:r>
              <a:rPr lang="en-US" sz="800" b="1" dirty="0" smtClean="0">
                <a:solidFill>
                  <a:srgbClr val="000000"/>
                </a:solidFill>
              </a:rPr>
              <a:t>Form of mobility /</a:t>
            </a:r>
            <a:r>
              <a:rPr lang="en-US" sz="800" b="1" dirty="0" err="1" smtClean="0">
                <a:solidFill>
                  <a:srgbClr val="000000"/>
                </a:solidFill>
              </a:rPr>
              <a:t>trafficability</a:t>
            </a:r>
            <a:r>
              <a:rPr lang="en-US" sz="800" b="1" dirty="0" smtClean="0">
                <a:solidFill>
                  <a:srgbClr val="000000"/>
                </a:solidFill>
              </a:rPr>
              <a:t> model / database</a:t>
            </a:r>
          </a:p>
          <a:p>
            <a:pPr marL="228600" indent="-228600">
              <a:lnSpc>
                <a:spcPct val="95000"/>
              </a:lnSpc>
              <a:buAutoNum type="arabicPeriod"/>
              <a:defRPr/>
            </a:pPr>
            <a:r>
              <a:rPr lang="en-US" sz="800" b="1" dirty="0" smtClean="0">
                <a:solidFill>
                  <a:srgbClr val="000000"/>
                </a:solidFill>
              </a:rPr>
              <a:t>Selection of dense (all points to all other points)  or sparse (points to immediate neighbors only)  </a:t>
            </a:r>
          </a:p>
          <a:p>
            <a:pPr marL="228600" indent="-228600">
              <a:lnSpc>
                <a:spcPct val="95000"/>
              </a:lnSpc>
              <a:buAutoNum type="arabicPeriod"/>
              <a:defRPr/>
            </a:pPr>
            <a:r>
              <a:rPr lang="en-US" sz="800" b="1" dirty="0" smtClean="0">
                <a:solidFill>
                  <a:srgbClr val="000000"/>
                </a:solidFill>
              </a:rPr>
              <a:t>Method for constructing the model / database  from underlying terrain and threat data</a:t>
            </a:r>
          </a:p>
          <a:p>
            <a:pPr marL="228600" indent="-228600">
              <a:lnSpc>
                <a:spcPct val="95000"/>
              </a:lnSpc>
              <a:defRPr/>
            </a:pPr>
            <a:endParaRPr lang="en-US" sz="800" b="1" dirty="0" smtClean="0">
              <a:solidFill>
                <a:srgbClr val="000000"/>
              </a:solidFill>
            </a:endParaRPr>
          </a:p>
          <a:p>
            <a:pPr marL="228600" indent="-228600">
              <a:lnSpc>
                <a:spcPct val="95000"/>
              </a:lnSpc>
              <a:defRPr/>
            </a:pPr>
            <a:r>
              <a:rPr lang="en-US" sz="800" b="1" dirty="0" smtClean="0">
                <a:solidFill>
                  <a:srgbClr val="000000"/>
                </a:solidFill>
              </a:rPr>
              <a:t>Defer dense / sparse and construction decision pending selection of representation</a:t>
            </a:r>
            <a:endParaRPr lang="en-US" sz="800" b="1" dirty="0">
              <a:solidFill>
                <a:srgbClr val="000000"/>
              </a:solidFill>
            </a:endParaRPr>
          </a:p>
        </p:txBody>
      </p:sp>
      <p:sp>
        <p:nvSpPr>
          <p:cNvPr id="24" name="Rounded Rectangle 23"/>
          <p:cNvSpPr/>
          <p:nvPr/>
        </p:nvSpPr>
        <p:spPr bwMode="auto">
          <a:xfrm>
            <a:off x="1993392" y="3282696"/>
            <a:ext cx="1773936" cy="475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5" name="Straight Arrow Connector 24"/>
          <p:cNvCxnSpPr>
            <a:stCxn id="24" idx="3"/>
          </p:cNvCxnSpPr>
          <p:nvPr/>
        </p:nvCxnSpPr>
        <p:spPr bwMode="auto">
          <a:xfrm flipV="1">
            <a:off x="3767328" y="3465576"/>
            <a:ext cx="477647" cy="54864"/>
          </a:xfrm>
          <a:prstGeom prst="straightConnector1">
            <a:avLst/>
          </a:prstGeom>
          <a:noFill/>
          <a:ln w="19050" cap="flat" cmpd="sng" algn="ctr">
            <a:solidFill>
              <a:srgbClr val="009900"/>
            </a:solidFill>
            <a:prstDash val="solid"/>
            <a:round/>
            <a:headEnd type="none" w="med" len="med"/>
            <a:tailEnd type="arrow"/>
          </a:ln>
          <a:effectLst/>
        </p:spPr>
      </p:cxnSp>
      <p:cxnSp>
        <p:nvCxnSpPr>
          <p:cNvPr id="29" name="Straight Arrow Connector 28"/>
          <p:cNvCxnSpPr/>
          <p:nvPr/>
        </p:nvCxnSpPr>
        <p:spPr bwMode="auto">
          <a:xfrm>
            <a:off x="3604895" y="4805172"/>
            <a:ext cx="640080" cy="22860"/>
          </a:xfrm>
          <a:prstGeom prst="straightConnector1">
            <a:avLst/>
          </a:prstGeom>
          <a:noFill/>
          <a:ln w="19050" cap="flat" cmpd="sng" algn="ctr">
            <a:solidFill>
              <a:schemeClr val="tx1"/>
            </a:solidFill>
            <a:prstDash val="solid"/>
            <a:round/>
            <a:headEnd type="none" w="med" len="med"/>
            <a:tailEnd type="arrow"/>
          </a:ln>
          <a:effectLst/>
        </p:spPr>
      </p:cxnSp>
      <p:cxnSp>
        <p:nvCxnSpPr>
          <p:cNvPr id="30" name="Straight Arrow Connector 29"/>
          <p:cNvCxnSpPr>
            <a:endCxn id="20" idx="1"/>
          </p:cNvCxnSpPr>
          <p:nvPr/>
        </p:nvCxnSpPr>
        <p:spPr bwMode="auto">
          <a:xfrm>
            <a:off x="3374136" y="5504688"/>
            <a:ext cx="870839" cy="121339"/>
          </a:xfrm>
          <a:prstGeom prst="straightConnector1">
            <a:avLst/>
          </a:prstGeom>
          <a:noFill/>
          <a:ln w="19050" cap="flat" cmpd="sng" algn="ctr">
            <a:solidFill>
              <a:schemeClr val="tx1"/>
            </a:solidFill>
            <a:prstDash val="solid"/>
            <a:round/>
            <a:headEnd type="none" w="med" len="med"/>
            <a:tailEnd type="arrow"/>
          </a:ln>
          <a:effectLst/>
        </p:spPr>
      </p:cxnSp>
      <p:grpSp>
        <p:nvGrpSpPr>
          <p:cNvPr id="23" name="Group 22"/>
          <p:cNvGrpSpPr/>
          <p:nvPr/>
        </p:nvGrpSpPr>
        <p:grpSpPr>
          <a:xfrm>
            <a:off x="27708" y="1181298"/>
            <a:ext cx="6306417" cy="307777"/>
            <a:chOff x="27708" y="1181298"/>
            <a:chExt cx="6306417" cy="307777"/>
          </a:xfrm>
        </p:grpSpPr>
        <p:sp>
          <p:nvSpPr>
            <p:cNvPr id="26" name="TextBox 25"/>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7" name="TextBox 26"/>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8" name="TextBox 27"/>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1.2.3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252" name="Rectangle 251"/>
          <p:cNvSpPr/>
          <p:nvPr/>
        </p:nvSpPr>
        <p:spPr bwMode="auto">
          <a:xfrm>
            <a:off x="200025" y="2432304"/>
            <a:ext cx="1219200" cy="713232"/>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spcBef>
                <a:spcPct val="20000"/>
              </a:spcBef>
            </a:pPr>
            <a:r>
              <a:rPr lang="en-US" sz="800" b="1" dirty="0" smtClean="0"/>
              <a:t>1.2.3.1</a:t>
            </a:r>
          </a:p>
          <a:p>
            <a:pPr indent="1588">
              <a:spcBef>
                <a:spcPct val="20000"/>
              </a:spcBef>
            </a:pPr>
            <a:r>
              <a:rPr lang="en-US" sz="800" b="1" dirty="0" smtClean="0"/>
              <a:t>Estimate threat movement rates and expected dwell times</a:t>
            </a:r>
          </a:p>
        </p:txBody>
      </p:sp>
      <p:sp>
        <p:nvSpPr>
          <p:cNvPr id="269" name="TextBox 268"/>
          <p:cNvSpPr txBox="1"/>
          <p:nvPr/>
        </p:nvSpPr>
        <p:spPr>
          <a:xfrm>
            <a:off x="1827214" y="2441448"/>
            <a:ext cx="2044700" cy="289864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Automated calculation of point-to-point distances and rates using model data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Automated calculation of point-to-point distances and rates using database data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endParaRPr lang="en-US" sz="800" b="1" dirty="0" smtClean="0"/>
          </a:p>
          <a:p>
            <a:pPr marL="117475" indent="-117475">
              <a:buFont typeface="Arial" pitchFamily="34" charset="0"/>
              <a:buChar char="•"/>
            </a:pPr>
            <a:r>
              <a:rPr lang="en-US" sz="800" b="1" dirty="0" smtClean="0"/>
              <a:t>Direct interface with GIS system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 calculation and entry of distances and rates (P)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Software enabled editing of movement rates/costs  (M,D)</a:t>
            </a:r>
          </a:p>
          <a:p>
            <a:pPr marL="117475" indent="-117475">
              <a:buFont typeface="Arial" pitchFamily="34" charset="0"/>
              <a:buChar char="•"/>
            </a:pPr>
            <a:endParaRPr lang="en-US" sz="800" b="1" dirty="0" smtClean="0"/>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22</a:t>
            </a:fld>
            <a:endParaRPr lang="en-US"/>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7" name="Action Button: Back or Previous 16">
            <a:hlinkClick r:id="rId2" action="ppaction://hlinksldjump" highlightClick="1"/>
          </p:cNvPr>
          <p:cNvSpPr/>
          <p:nvPr/>
        </p:nvSpPr>
        <p:spPr bwMode="auto">
          <a:xfrm>
            <a:off x="8730171"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8" name="Rectangle 17"/>
          <p:cNvSpPr/>
          <p:nvPr/>
        </p:nvSpPr>
        <p:spPr>
          <a:xfrm>
            <a:off x="4289425" y="1602952"/>
            <a:ext cx="4359529" cy="149579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both model (directly) and database (indirectly) approaches</a:t>
            </a:r>
          </a:p>
          <a:p>
            <a:pPr marL="228600" lvl="0" indent="-228600">
              <a:lnSpc>
                <a:spcPct val="95000"/>
              </a:lnSpc>
              <a:defRPr/>
            </a:pPr>
            <a:r>
              <a:rPr lang="en-US" sz="800" b="1" dirty="0" smtClean="0">
                <a:solidFill>
                  <a:srgbClr val="000000"/>
                </a:solidFill>
              </a:rPr>
              <a:t>++	Straightforward to implement if threat movement rate as a function of terrain is available from model or database</a:t>
            </a:r>
          </a:p>
          <a:p>
            <a:pPr marL="228600" lvl="0" indent="-228600">
              <a:lnSpc>
                <a:spcPct val="95000"/>
              </a:lnSpc>
              <a:defRPr/>
            </a:pPr>
            <a:r>
              <a:rPr lang="en-US" sz="800" b="1" dirty="0" smtClean="0">
                <a:solidFill>
                  <a:srgbClr val="000000"/>
                </a:solidFill>
              </a:rPr>
              <a:t>++ Natural fit with partitioned terrain model and network representation </a:t>
            </a:r>
          </a:p>
          <a:p>
            <a:pPr marL="228600" lvl="0" indent="-228600">
              <a:lnSpc>
                <a:spcPct val="95000"/>
              </a:lnSpc>
              <a:defRPr/>
            </a:pPr>
            <a:r>
              <a:rPr lang="en-US" sz="800" b="1" dirty="0" smtClean="0">
                <a:solidFill>
                  <a:srgbClr val="000000"/>
                </a:solidFill>
              </a:rPr>
              <a:t>+	No need to pre-compute distances and rates following terrain map updates</a:t>
            </a:r>
          </a:p>
          <a:p>
            <a:pPr marL="228600" lvl="0" indent="-228600">
              <a:lnSpc>
                <a:spcPct val="95000"/>
              </a:lnSpc>
              <a:defRPr/>
            </a:pPr>
            <a:r>
              <a:rPr lang="en-US" sz="800" b="1" dirty="0" smtClean="0">
                <a:solidFill>
                  <a:srgbClr val="000000"/>
                </a:solidFill>
              </a:rPr>
              <a:t>-	Potentially longer run times since  shortest paths and path lengths are computed for each run</a:t>
            </a:r>
          </a:p>
          <a:p>
            <a:pPr marL="228600" lvl="0" indent="-228600">
              <a:lnSpc>
                <a:spcPct val="95000"/>
              </a:lnSpc>
              <a:defRPr/>
            </a:pPr>
            <a:r>
              <a:rPr lang="en-US" sz="800" b="1" dirty="0" smtClean="0">
                <a:solidFill>
                  <a:srgbClr val="000000"/>
                </a:solidFill>
              </a:rPr>
              <a:t>+ 	Readily supports with graphical display of distances and paths</a:t>
            </a:r>
          </a:p>
          <a:p>
            <a:pPr marL="228600" lvl="0" indent="-228600">
              <a:lnSpc>
                <a:spcPct val="95000"/>
              </a:lnSpc>
              <a:defRPr/>
            </a:pPr>
            <a:r>
              <a:rPr lang="en-US" sz="800" b="1" dirty="0" smtClean="0">
                <a:solidFill>
                  <a:srgbClr val="000000"/>
                </a:solidFill>
              </a:rPr>
              <a:t>++ 	Good enough to demonstrate SSES concept </a:t>
            </a:r>
          </a:p>
        </p:txBody>
      </p:sp>
      <p:sp>
        <p:nvSpPr>
          <p:cNvPr id="19" name="Rounded Rectangle 18"/>
          <p:cNvSpPr/>
          <p:nvPr/>
        </p:nvSpPr>
        <p:spPr bwMode="auto">
          <a:xfrm>
            <a:off x="1989519" y="2487168"/>
            <a:ext cx="1836674" cy="37490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0" name="Straight Arrow Connector 19"/>
          <p:cNvCxnSpPr>
            <a:stCxn id="19" idx="3"/>
            <a:endCxn id="18" idx="1"/>
          </p:cNvCxnSpPr>
          <p:nvPr/>
        </p:nvCxnSpPr>
        <p:spPr bwMode="auto">
          <a:xfrm flipV="1">
            <a:off x="3826193" y="2350849"/>
            <a:ext cx="463232" cy="323771"/>
          </a:xfrm>
          <a:prstGeom prst="straightConnector1">
            <a:avLst/>
          </a:prstGeom>
          <a:noFill/>
          <a:ln w="19050" cap="flat" cmpd="sng" algn="ctr">
            <a:solidFill>
              <a:srgbClr val="009900"/>
            </a:solidFill>
            <a:prstDash val="solid"/>
            <a:round/>
            <a:headEnd type="none" w="med" len="med"/>
            <a:tailEnd type="arrow"/>
          </a:ln>
          <a:effectLst/>
        </p:spPr>
      </p:cxnSp>
      <p:cxnSp>
        <p:nvCxnSpPr>
          <p:cNvPr id="22" name="Straight Arrow Connector 21"/>
          <p:cNvCxnSpPr>
            <a:endCxn id="26" idx="1"/>
          </p:cNvCxnSpPr>
          <p:nvPr/>
        </p:nvCxnSpPr>
        <p:spPr bwMode="auto">
          <a:xfrm>
            <a:off x="3739896" y="3447288"/>
            <a:ext cx="549529" cy="226614"/>
          </a:xfrm>
          <a:prstGeom prst="straightConnector1">
            <a:avLst/>
          </a:prstGeom>
          <a:noFill/>
          <a:ln w="19050" cap="flat" cmpd="sng" algn="ctr">
            <a:solidFill>
              <a:schemeClr val="tx1"/>
            </a:solidFill>
            <a:prstDash val="solid"/>
            <a:round/>
            <a:headEnd type="none" w="med" len="med"/>
            <a:tailEnd type="arrow"/>
          </a:ln>
          <a:effectLst/>
        </p:spPr>
      </p:cxnSp>
      <p:sp>
        <p:nvSpPr>
          <p:cNvPr id="26" name="Rectangle 25"/>
          <p:cNvSpPr/>
          <p:nvPr/>
        </p:nvSpPr>
        <p:spPr>
          <a:xfrm>
            <a:off x="4289425" y="3218392"/>
            <a:ext cx="4359529" cy="911019"/>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database approach</a:t>
            </a:r>
          </a:p>
          <a:p>
            <a:pPr marL="228600" lvl="0" indent="-228600">
              <a:lnSpc>
                <a:spcPct val="95000"/>
              </a:lnSpc>
              <a:defRPr/>
            </a:pPr>
            <a:r>
              <a:rPr lang="en-US" sz="800" b="1" dirty="0" smtClean="0">
                <a:solidFill>
                  <a:srgbClr val="000000"/>
                </a:solidFill>
              </a:rPr>
              <a:t>- -	Unclear how distance / rate database would be populated initially --  if distance / rate data is generated with network model database implementation adds additional effort</a:t>
            </a:r>
          </a:p>
          <a:p>
            <a:pPr marL="228600" lvl="0" indent="-228600">
              <a:lnSpc>
                <a:spcPct val="95000"/>
              </a:lnSpc>
              <a:defRPr/>
            </a:pPr>
            <a:r>
              <a:rPr lang="en-US" sz="800" b="1" dirty="0" smtClean="0">
                <a:solidFill>
                  <a:srgbClr val="000000"/>
                </a:solidFill>
              </a:rPr>
              <a:t>-	Need to re-calculate distances and rates if terrain map is modified</a:t>
            </a:r>
          </a:p>
          <a:p>
            <a:pPr marL="228600" lvl="0" indent="-228600">
              <a:lnSpc>
                <a:spcPct val="95000"/>
              </a:lnSpc>
              <a:defRPr/>
            </a:pPr>
            <a:r>
              <a:rPr lang="en-US" sz="800" b="1" dirty="0" smtClean="0">
                <a:solidFill>
                  <a:srgbClr val="000000"/>
                </a:solidFill>
              </a:rPr>
              <a:t>++ 	Potentially shorter run times since distances and rates are pre-computed</a:t>
            </a:r>
          </a:p>
        </p:txBody>
      </p:sp>
      <p:sp>
        <p:nvSpPr>
          <p:cNvPr id="31" name="Rectangle 30"/>
          <p:cNvSpPr/>
          <p:nvPr/>
        </p:nvSpPr>
        <p:spPr>
          <a:xfrm>
            <a:off x="4289425" y="4193752"/>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Probably not executable within course timeframe</a:t>
            </a:r>
          </a:p>
          <a:p>
            <a:pPr marL="228600" lvl="0" indent="-228600">
              <a:lnSpc>
                <a:spcPct val="95000"/>
              </a:lnSpc>
              <a:defRPr/>
            </a:pPr>
            <a:r>
              <a:rPr lang="en-US" sz="800" b="1" dirty="0" smtClean="0">
                <a:solidFill>
                  <a:srgbClr val="000000"/>
                </a:solidFill>
              </a:rPr>
              <a:t>--	Do not currently have access to requisite GIS systems</a:t>
            </a:r>
          </a:p>
          <a:p>
            <a:pPr marL="228600" lvl="0" indent="-228600">
              <a:lnSpc>
                <a:spcPct val="95000"/>
              </a:lnSpc>
              <a:defRPr/>
            </a:pPr>
            <a:r>
              <a:rPr lang="en-US" sz="800" b="1" dirty="0" smtClean="0">
                <a:solidFill>
                  <a:srgbClr val="000000"/>
                </a:solidFill>
              </a:rPr>
              <a:t>-	Not necessary to demonstrate SSES concept</a:t>
            </a:r>
          </a:p>
        </p:txBody>
      </p:sp>
      <p:cxnSp>
        <p:nvCxnSpPr>
          <p:cNvPr id="32" name="Straight Arrow Connector 31"/>
          <p:cNvCxnSpPr>
            <a:endCxn id="31" idx="1"/>
          </p:cNvCxnSpPr>
          <p:nvPr/>
        </p:nvCxnSpPr>
        <p:spPr bwMode="auto">
          <a:xfrm>
            <a:off x="3502152" y="4270248"/>
            <a:ext cx="787273" cy="145103"/>
          </a:xfrm>
          <a:prstGeom prst="straightConnector1">
            <a:avLst/>
          </a:prstGeom>
          <a:noFill/>
          <a:ln w="19050" cap="flat" cmpd="sng" algn="ctr">
            <a:solidFill>
              <a:schemeClr val="tx1"/>
            </a:solidFill>
            <a:prstDash val="solid"/>
            <a:round/>
            <a:headEnd type="none" w="med" len="med"/>
            <a:tailEnd type="arrow"/>
          </a:ln>
          <a:effectLst/>
        </p:spPr>
      </p:cxnSp>
      <p:sp>
        <p:nvSpPr>
          <p:cNvPr id="35" name="Rectangle 34"/>
          <p:cNvSpPr/>
          <p:nvPr/>
        </p:nvSpPr>
        <p:spPr>
          <a:xfrm>
            <a:off x="4289425" y="4658233"/>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manual approach</a:t>
            </a:r>
          </a:p>
          <a:p>
            <a:pPr marL="228600" lvl="0" indent="-228600">
              <a:lnSpc>
                <a:spcPct val="95000"/>
              </a:lnSpc>
              <a:defRPr/>
            </a:pPr>
            <a:r>
              <a:rPr lang="en-US" sz="800" b="1" dirty="0" smtClean="0">
                <a:solidFill>
                  <a:srgbClr val="000000"/>
                </a:solidFill>
              </a:rPr>
              <a:t>-- 	Does not support any type of automation</a:t>
            </a:r>
          </a:p>
          <a:p>
            <a:pPr marL="228600" lvl="0" indent="-228600">
              <a:lnSpc>
                <a:spcPct val="95000"/>
              </a:lnSpc>
              <a:defRPr/>
            </a:pPr>
            <a:r>
              <a:rPr lang="en-US" sz="800" b="1" dirty="0" smtClean="0">
                <a:solidFill>
                  <a:srgbClr val="000000"/>
                </a:solidFill>
              </a:rPr>
              <a:t>-- 	Excessive analyst workload</a:t>
            </a:r>
            <a:endParaRPr lang="en-US" sz="800" b="1" dirty="0">
              <a:solidFill>
                <a:srgbClr val="000000"/>
              </a:solidFill>
            </a:endParaRPr>
          </a:p>
        </p:txBody>
      </p:sp>
      <p:cxnSp>
        <p:nvCxnSpPr>
          <p:cNvPr id="36" name="Straight Arrow Connector 35"/>
          <p:cNvCxnSpPr>
            <a:endCxn id="35" idx="1"/>
          </p:cNvCxnSpPr>
          <p:nvPr/>
        </p:nvCxnSpPr>
        <p:spPr bwMode="auto">
          <a:xfrm>
            <a:off x="3696335" y="4785360"/>
            <a:ext cx="593090" cy="94472"/>
          </a:xfrm>
          <a:prstGeom prst="straightConnector1">
            <a:avLst/>
          </a:prstGeom>
          <a:noFill/>
          <a:ln w="19050" cap="flat" cmpd="sng" algn="ctr">
            <a:solidFill>
              <a:schemeClr val="tx1"/>
            </a:solidFill>
            <a:prstDash val="solid"/>
            <a:round/>
            <a:headEnd type="none" w="med" len="med"/>
            <a:tailEnd type="arrow"/>
          </a:ln>
          <a:effectLst/>
        </p:spPr>
      </p:cxnSp>
      <p:sp>
        <p:nvSpPr>
          <p:cNvPr id="39" name="Rectangle 38"/>
          <p:cNvSpPr/>
          <p:nvPr/>
        </p:nvSpPr>
        <p:spPr>
          <a:xfrm>
            <a:off x="4289425" y="5230368"/>
            <a:ext cx="4359529" cy="114492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Complementary with both model (directly) and database (indirectly) baseline approaches</a:t>
            </a:r>
          </a:p>
          <a:p>
            <a:pPr marL="228600" lvl="0" indent="-228600">
              <a:lnSpc>
                <a:spcPct val="95000"/>
              </a:lnSpc>
              <a:defRPr/>
            </a:pPr>
            <a:r>
              <a:rPr lang="en-US" sz="800" b="1" dirty="0" smtClean="0">
                <a:solidFill>
                  <a:srgbClr val="000000"/>
                </a:solidFill>
              </a:rPr>
              <a:t>+	Provides additional flexibility and mechanism to incorporate analyst judgment</a:t>
            </a:r>
          </a:p>
          <a:p>
            <a:pPr marL="228600" lvl="0" indent="-228600">
              <a:lnSpc>
                <a:spcPct val="95000"/>
              </a:lnSpc>
              <a:defRPr/>
            </a:pPr>
            <a:r>
              <a:rPr lang="en-US" sz="800" b="1" dirty="0" smtClean="0">
                <a:solidFill>
                  <a:srgbClr val="000000"/>
                </a:solidFill>
              </a:rPr>
              <a:t>+	 Natural fit with partitioned terrain model and network representation </a:t>
            </a:r>
          </a:p>
          <a:p>
            <a:pPr marL="228600" lvl="0" indent="-228600">
              <a:lnSpc>
                <a:spcPct val="95000"/>
              </a:lnSpc>
              <a:defRPr/>
            </a:pPr>
            <a:r>
              <a:rPr lang="en-US" sz="800" b="1" dirty="0" smtClean="0">
                <a:solidFill>
                  <a:srgbClr val="000000"/>
                </a:solidFill>
              </a:rPr>
              <a:t>-	Minor additional effort required to implement</a:t>
            </a:r>
          </a:p>
          <a:p>
            <a:pPr marL="228600" lvl="0" indent="-228600">
              <a:lnSpc>
                <a:spcPct val="95000"/>
              </a:lnSpc>
              <a:defRPr/>
            </a:pPr>
            <a:r>
              <a:rPr lang="en-US" sz="800" b="1" dirty="0" smtClean="0">
                <a:solidFill>
                  <a:srgbClr val="000000"/>
                </a:solidFill>
              </a:rPr>
              <a:t>-	Additional effort required to use – depends on extent of analyst editing</a:t>
            </a:r>
          </a:p>
        </p:txBody>
      </p:sp>
      <p:sp>
        <p:nvSpPr>
          <p:cNvPr id="40" name="Rounded Rectangle 39"/>
          <p:cNvSpPr/>
          <p:nvPr/>
        </p:nvSpPr>
        <p:spPr bwMode="auto">
          <a:xfrm>
            <a:off x="1989519" y="5010912"/>
            <a:ext cx="1836674" cy="30784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1" name="Straight Arrow Connector 40"/>
          <p:cNvCxnSpPr>
            <a:stCxn id="40" idx="3"/>
            <a:endCxn id="39" idx="1"/>
          </p:cNvCxnSpPr>
          <p:nvPr/>
        </p:nvCxnSpPr>
        <p:spPr bwMode="auto">
          <a:xfrm>
            <a:off x="3826193" y="5164836"/>
            <a:ext cx="463232" cy="637997"/>
          </a:xfrm>
          <a:prstGeom prst="straightConnector1">
            <a:avLst/>
          </a:prstGeom>
          <a:noFill/>
          <a:ln w="19050" cap="flat" cmpd="sng" algn="ctr">
            <a:solidFill>
              <a:srgbClr val="009900"/>
            </a:solidFill>
            <a:prstDash val="solid"/>
            <a:round/>
            <a:headEnd type="none" w="med" len="med"/>
            <a:tailEnd type="arrow"/>
          </a:ln>
          <a:effectLst/>
        </p:spPr>
      </p:cxnSp>
      <p:grpSp>
        <p:nvGrpSpPr>
          <p:cNvPr id="43" name="Group 42"/>
          <p:cNvGrpSpPr/>
          <p:nvPr/>
        </p:nvGrpSpPr>
        <p:grpSpPr>
          <a:xfrm>
            <a:off x="27708" y="1181298"/>
            <a:ext cx="6306417" cy="307777"/>
            <a:chOff x="27708" y="1181298"/>
            <a:chExt cx="6306417" cy="307777"/>
          </a:xfrm>
        </p:grpSpPr>
        <p:sp>
          <p:nvSpPr>
            <p:cNvPr id="44" name="TextBox 4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45" name="TextBox 4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46" name="TextBox 4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1.2.3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195" name="Text Box 12"/>
          <p:cNvSpPr txBox="1">
            <a:spLocks noChangeArrowheads="1"/>
          </p:cNvSpPr>
          <p:nvPr/>
        </p:nvSpPr>
        <p:spPr bwMode="auto">
          <a:xfrm>
            <a:off x="200025" y="2468880"/>
            <a:ext cx="1219200" cy="54864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1.2.3.2</a:t>
            </a:r>
          </a:p>
          <a:p>
            <a:pPr indent="1588">
              <a:lnSpc>
                <a:spcPct val="95000"/>
              </a:lnSpc>
              <a:spcBef>
                <a:spcPct val="20000"/>
              </a:spcBef>
            </a:pPr>
            <a:r>
              <a:rPr lang="en-US" sz="800" b="1" dirty="0" smtClean="0"/>
              <a:t>Identify feasible ingress and egress routes</a:t>
            </a:r>
          </a:p>
        </p:txBody>
      </p:sp>
      <p:sp>
        <p:nvSpPr>
          <p:cNvPr id="270" name="TextBox 269"/>
          <p:cNvSpPr txBox="1"/>
          <p:nvPr/>
        </p:nvSpPr>
        <p:spPr>
          <a:xfrm>
            <a:off x="1827213" y="2441448"/>
            <a:ext cx="2044700" cy="149047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Network representation with shortest path algorithms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Database look-up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Tabular data look-up (P)</a:t>
            </a:r>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23</a:t>
            </a:fld>
            <a:endParaRPr lang="en-US"/>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7" name="Action Button: Back or Previous 1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8" name="Rectangle 17"/>
          <p:cNvSpPr/>
          <p:nvPr/>
        </p:nvSpPr>
        <p:spPr>
          <a:xfrm>
            <a:off x="4289425" y="1602952"/>
            <a:ext cx="4359529" cy="172970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Can support both model (directly) and database (indirectly) approaches</a:t>
            </a:r>
          </a:p>
          <a:p>
            <a:pPr marL="228600" lvl="0" indent="-228600">
              <a:lnSpc>
                <a:spcPct val="95000"/>
              </a:lnSpc>
              <a:defRPr/>
            </a:pPr>
            <a:r>
              <a:rPr lang="en-US" sz="800" b="1" dirty="0" smtClean="0">
                <a:solidFill>
                  <a:srgbClr val="000000"/>
                </a:solidFill>
              </a:rPr>
              <a:t>o	Only feasible if network based terrain and mobility representation is selected but could operate on either terrain model or database</a:t>
            </a:r>
          </a:p>
          <a:p>
            <a:pPr marL="228600" lvl="0" indent="-228600">
              <a:lnSpc>
                <a:spcPct val="95000"/>
              </a:lnSpc>
              <a:defRPr/>
            </a:pPr>
            <a:r>
              <a:rPr lang="en-US" sz="800" b="1" dirty="0" smtClean="0">
                <a:solidFill>
                  <a:srgbClr val="000000"/>
                </a:solidFill>
              </a:rPr>
              <a:t>++	Allows fully automated identification and calculation of alternative paths</a:t>
            </a:r>
          </a:p>
          <a:p>
            <a:pPr marL="228600" lvl="0" indent="-228600">
              <a:lnSpc>
                <a:spcPct val="95000"/>
              </a:lnSpc>
              <a:defRPr/>
            </a:pPr>
            <a:r>
              <a:rPr lang="en-US" sz="800" b="1" dirty="0" smtClean="0">
                <a:solidFill>
                  <a:srgbClr val="000000"/>
                </a:solidFill>
              </a:rPr>
              <a:t>++  Allows use of mature network analysis techniques -- Can leverage </a:t>
            </a:r>
            <a:r>
              <a:rPr lang="en-US" sz="800" b="1" dirty="0" err="1" smtClean="0">
                <a:solidFill>
                  <a:srgbClr val="000000"/>
                </a:solidFill>
              </a:rPr>
              <a:t>Matlab</a:t>
            </a:r>
            <a:r>
              <a:rPr lang="en-US" sz="800" b="1" dirty="0" smtClean="0">
                <a:solidFill>
                  <a:srgbClr val="000000"/>
                </a:solidFill>
              </a:rPr>
              <a:t> network BGL package</a:t>
            </a:r>
          </a:p>
          <a:p>
            <a:pPr marL="228600" lvl="0" indent="-228600">
              <a:lnSpc>
                <a:spcPct val="95000"/>
              </a:lnSpc>
              <a:defRPr/>
            </a:pPr>
            <a:r>
              <a:rPr lang="en-US" sz="800" b="1" dirty="0" smtClean="0">
                <a:solidFill>
                  <a:srgbClr val="000000"/>
                </a:solidFill>
              </a:rPr>
              <a:t>+	Facilitates calculation of cumulative, path specific detection probabilities</a:t>
            </a:r>
          </a:p>
          <a:p>
            <a:pPr marL="228600" lvl="0" indent="-228600">
              <a:lnSpc>
                <a:spcPct val="95000"/>
              </a:lnSpc>
              <a:defRPr/>
            </a:pPr>
            <a:r>
              <a:rPr lang="en-US" sz="800" b="1" dirty="0" smtClean="0">
                <a:solidFill>
                  <a:srgbClr val="000000"/>
                </a:solidFill>
              </a:rPr>
              <a:t>-  	Potentially longer run times since  feasible paths are computed for each run</a:t>
            </a:r>
          </a:p>
          <a:p>
            <a:pPr marL="228600" lvl="0" indent="-228600">
              <a:lnSpc>
                <a:spcPct val="95000"/>
              </a:lnSpc>
              <a:defRPr/>
            </a:pPr>
            <a:r>
              <a:rPr lang="en-US" sz="800" b="1" dirty="0" smtClean="0">
                <a:solidFill>
                  <a:srgbClr val="000000"/>
                </a:solidFill>
              </a:rPr>
              <a:t>+ 	Readily supports with graphical display of distances and paths</a:t>
            </a:r>
          </a:p>
          <a:p>
            <a:pPr marL="228600" lvl="0" indent="-228600">
              <a:lnSpc>
                <a:spcPct val="95000"/>
              </a:lnSpc>
              <a:defRPr/>
            </a:pPr>
            <a:r>
              <a:rPr lang="en-US" sz="800" b="1" dirty="0" smtClean="0">
                <a:solidFill>
                  <a:srgbClr val="000000"/>
                </a:solidFill>
              </a:rPr>
              <a:t>++ 	Good enough to demonstrate SSES concept </a:t>
            </a:r>
          </a:p>
        </p:txBody>
      </p:sp>
      <p:sp>
        <p:nvSpPr>
          <p:cNvPr id="19" name="Rounded Rectangle 18"/>
          <p:cNvSpPr/>
          <p:nvPr/>
        </p:nvSpPr>
        <p:spPr bwMode="auto">
          <a:xfrm>
            <a:off x="1989519" y="2487168"/>
            <a:ext cx="1836674" cy="41148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0" name="Straight Arrow Connector 19"/>
          <p:cNvCxnSpPr>
            <a:stCxn id="19" idx="3"/>
            <a:endCxn id="18" idx="1"/>
          </p:cNvCxnSpPr>
          <p:nvPr/>
        </p:nvCxnSpPr>
        <p:spPr bwMode="auto">
          <a:xfrm flipV="1">
            <a:off x="3826193" y="2467804"/>
            <a:ext cx="463232" cy="225104"/>
          </a:xfrm>
          <a:prstGeom prst="straightConnector1">
            <a:avLst/>
          </a:prstGeom>
          <a:noFill/>
          <a:ln w="19050" cap="flat" cmpd="sng" algn="ctr">
            <a:solidFill>
              <a:srgbClr val="009900"/>
            </a:solidFill>
            <a:prstDash val="solid"/>
            <a:round/>
            <a:headEnd type="none" w="med" len="med"/>
            <a:tailEnd type="arrow"/>
          </a:ln>
          <a:effectLst/>
        </p:spPr>
      </p:cxnSp>
      <p:sp>
        <p:nvSpPr>
          <p:cNvPr id="26" name="Rectangle 25"/>
          <p:cNvSpPr/>
          <p:nvPr/>
        </p:nvSpPr>
        <p:spPr>
          <a:xfrm>
            <a:off x="4289425" y="3520144"/>
            <a:ext cx="4359529" cy="102797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database approach</a:t>
            </a:r>
          </a:p>
          <a:p>
            <a:pPr marL="228600" lvl="0" indent="-228600">
              <a:lnSpc>
                <a:spcPct val="95000"/>
              </a:lnSpc>
              <a:defRPr/>
            </a:pPr>
            <a:r>
              <a:rPr lang="en-US" sz="800" b="1" dirty="0" smtClean="0">
                <a:solidFill>
                  <a:srgbClr val="000000"/>
                </a:solidFill>
              </a:rPr>
              <a:t>- -	Unclear how ingress / egress database would be populated initially</a:t>
            </a:r>
          </a:p>
          <a:p>
            <a:pPr marL="228600" lvl="0" indent="-228600">
              <a:lnSpc>
                <a:spcPct val="95000"/>
              </a:lnSpc>
              <a:defRPr/>
            </a:pPr>
            <a:r>
              <a:rPr lang="en-US" sz="800" b="1" dirty="0" smtClean="0">
                <a:solidFill>
                  <a:srgbClr val="000000"/>
                </a:solidFill>
              </a:rPr>
              <a:t>+ 	Requires additional effort if route database is populated using network based model</a:t>
            </a:r>
          </a:p>
          <a:p>
            <a:pPr marL="228600" lvl="0" indent="-228600">
              <a:lnSpc>
                <a:spcPct val="95000"/>
              </a:lnSpc>
              <a:defRPr/>
            </a:pPr>
            <a:r>
              <a:rPr lang="en-US" sz="800" b="1" dirty="0" smtClean="0">
                <a:solidFill>
                  <a:srgbClr val="000000"/>
                </a:solidFill>
              </a:rPr>
              <a:t>-	Probably requires recalculation of ingress / egress routes if terrain map is modified</a:t>
            </a:r>
          </a:p>
          <a:p>
            <a:pPr marL="228600" lvl="0" indent="-228600">
              <a:lnSpc>
                <a:spcPct val="95000"/>
              </a:lnSpc>
              <a:defRPr/>
            </a:pPr>
            <a:r>
              <a:rPr lang="en-US" sz="800" b="1" dirty="0" smtClean="0">
                <a:solidFill>
                  <a:srgbClr val="000000"/>
                </a:solidFill>
              </a:rPr>
              <a:t>++ 	Potentially shorter run times since ingress / egress routes are pre-computed</a:t>
            </a:r>
          </a:p>
        </p:txBody>
      </p:sp>
      <p:cxnSp>
        <p:nvCxnSpPr>
          <p:cNvPr id="32" name="Straight Arrow Connector 31"/>
          <p:cNvCxnSpPr/>
          <p:nvPr/>
        </p:nvCxnSpPr>
        <p:spPr bwMode="auto">
          <a:xfrm>
            <a:off x="3291840" y="3639312"/>
            <a:ext cx="973709" cy="190823"/>
          </a:xfrm>
          <a:prstGeom prst="straightConnector1">
            <a:avLst/>
          </a:prstGeom>
          <a:noFill/>
          <a:ln w="19050" cap="flat" cmpd="sng" algn="ctr">
            <a:solidFill>
              <a:schemeClr val="tx1"/>
            </a:solidFill>
            <a:prstDash val="solid"/>
            <a:round/>
            <a:headEnd type="none" w="med" len="med"/>
            <a:tailEnd type="arrow"/>
          </a:ln>
          <a:effectLst/>
        </p:spPr>
      </p:cxnSp>
      <p:sp>
        <p:nvSpPr>
          <p:cNvPr id="35" name="Rectangle 34"/>
          <p:cNvSpPr/>
          <p:nvPr/>
        </p:nvSpPr>
        <p:spPr>
          <a:xfrm>
            <a:off x="4289425" y="4731385"/>
            <a:ext cx="4359529"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a:t>
            </a:r>
          </a:p>
          <a:p>
            <a:pPr marL="228600" lvl="0" indent="-228600">
              <a:lnSpc>
                <a:spcPct val="95000"/>
              </a:lnSpc>
              <a:defRPr/>
            </a:pPr>
            <a:r>
              <a:rPr lang="en-US" sz="800" b="1" dirty="0" smtClean="0">
                <a:solidFill>
                  <a:srgbClr val="000000"/>
                </a:solidFill>
              </a:rPr>
              <a:t>- - 	Does not support any type of automation</a:t>
            </a:r>
          </a:p>
          <a:p>
            <a:pPr marL="228600" lvl="0" indent="-228600">
              <a:lnSpc>
                <a:spcPct val="95000"/>
              </a:lnSpc>
              <a:defRPr/>
            </a:pPr>
            <a:r>
              <a:rPr lang="en-US" sz="800" b="1" dirty="0" smtClean="0">
                <a:solidFill>
                  <a:srgbClr val="000000"/>
                </a:solidFill>
              </a:rPr>
              <a:t>- - 	Excessive analyst workload for use</a:t>
            </a:r>
          </a:p>
          <a:p>
            <a:pPr marL="228600" lvl="0" indent="-228600">
              <a:lnSpc>
                <a:spcPct val="95000"/>
              </a:lnSpc>
              <a:defRPr/>
            </a:pPr>
            <a:r>
              <a:rPr lang="en-US" sz="800" b="1" dirty="0" smtClean="0">
                <a:solidFill>
                  <a:srgbClr val="000000"/>
                </a:solidFill>
              </a:rPr>
              <a:t>- -	As with database approach, it is not clear how tabular data would be generated initially</a:t>
            </a:r>
            <a:endParaRPr lang="en-US" sz="800" b="1" dirty="0">
              <a:solidFill>
                <a:srgbClr val="000000"/>
              </a:solidFill>
            </a:endParaRPr>
          </a:p>
        </p:txBody>
      </p:sp>
      <p:cxnSp>
        <p:nvCxnSpPr>
          <p:cNvPr id="36" name="Straight Arrow Connector 35"/>
          <p:cNvCxnSpPr>
            <a:endCxn id="35" idx="1"/>
          </p:cNvCxnSpPr>
          <p:nvPr/>
        </p:nvCxnSpPr>
        <p:spPr bwMode="auto">
          <a:xfrm>
            <a:off x="3529584" y="4864608"/>
            <a:ext cx="759841" cy="205331"/>
          </a:xfrm>
          <a:prstGeom prst="straightConnector1">
            <a:avLst/>
          </a:prstGeom>
          <a:noFill/>
          <a:ln w="19050" cap="flat" cmpd="sng" algn="ctr">
            <a:solidFill>
              <a:schemeClr val="tx1"/>
            </a:solidFill>
            <a:prstDash val="solid"/>
            <a:round/>
            <a:headEnd type="none" w="med" len="med"/>
            <a:tailEnd type="arrow"/>
          </a:ln>
          <a:effectLst/>
        </p:spPr>
      </p:cxnSp>
      <p:grpSp>
        <p:nvGrpSpPr>
          <p:cNvPr id="27" name="Group 26"/>
          <p:cNvGrpSpPr/>
          <p:nvPr/>
        </p:nvGrpSpPr>
        <p:grpSpPr>
          <a:xfrm>
            <a:off x="27708" y="1181298"/>
            <a:ext cx="6306417" cy="307777"/>
            <a:chOff x="27708" y="1181298"/>
            <a:chExt cx="6306417" cy="307777"/>
          </a:xfrm>
        </p:grpSpPr>
        <p:sp>
          <p:nvSpPr>
            <p:cNvPr id="28" name="TextBox 2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9" name="TextBox 28"/>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0" name="TextBox 29"/>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1.2.4</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1" name="Text Box 11"/>
          <p:cNvSpPr txBox="1">
            <a:spLocks noChangeArrowheads="1"/>
          </p:cNvSpPr>
          <p:nvPr/>
        </p:nvSpPr>
        <p:spPr bwMode="auto">
          <a:xfrm>
            <a:off x="228600" y="1600200"/>
            <a:ext cx="10668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1.</a:t>
            </a:r>
          </a:p>
          <a:p>
            <a:pPr>
              <a:lnSpc>
                <a:spcPct val="95000"/>
              </a:lnSpc>
              <a:defRPr/>
            </a:pPr>
            <a:r>
              <a:rPr lang="en-US" sz="800" b="1" dirty="0" smtClean="0"/>
              <a:t>Represent and assess site characteristics</a:t>
            </a:r>
            <a:endParaRPr lang="en-US" sz="800" b="1" dirty="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1.2</a:t>
            </a:r>
          </a:p>
          <a:p>
            <a:pPr>
              <a:lnSpc>
                <a:spcPct val="95000"/>
              </a:lnSpc>
              <a:defRPr/>
            </a:pPr>
            <a:r>
              <a:rPr lang="en-US" sz="800" b="1" dirty="0" smtClean="0"/>
              <a:t>Construct, display, and manipulate site models / analytic representations</a:t>
            </a:r>
            <a:endParaRPr lang="en-US" sz="800" b="1" dirty="0"/>
          </a:p>
        </p:txBody>
      </p:sp>
      <p:sp>
        <p:nvSpPr>
          <p:cNvPr id="20" name="Text Box 12"/>
          <p:cNvSpPr txBox="1">
            <a:spLocks noChangeArrowheads="1"/>
          </p:cNvSpPr>
          <p:nvPr/>
        </p:nvSpPr>
        <p:spPr bwMode="auto">
          <a:xfrm>
            <a:off x="200025" y="2384552"/>
            <a:ext cx="1219200"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solidFill>
                  <a:schemeClr val="dk1"/>
                </a:solidFill>
                <a:latin typeface="+mn-lt"/>
              </a:rPr>
              <a:t>1.2.4</a:t>
            </a:r>
          </a:p>
          <a:p>
            <a:pPr indent="1588">
              <a:lnSpc>
                <a:spcPct val="95000"/>
              </a:lnSpc>
              <a:spcBef>
                <a:spcPct val="20000"/>
              </a:spcBef>
            </a:pPr>
            <a:r>
              <a:rPr lang="en-US" sz="800" b="1" dirty="0" smtClean="0"/>
              <a:t>Save, recall, and manage site terrain models and data</a:t>
            </a:r>
            <a:endParaRPr lang="en-US" sz="800" b="1" dirty="0">
              <a:solidFill>
                <a:schemeClr val="dk1"/>
              </a:solidFill>
              <a:latin typeface="+mn-lt"/>
            </a:endParaRPr>
          </a:p>
        </p:txBody>
      </p:sp>
      <p:sp>
        <p:nvSpPr>
          <p:cNvPr id="21" name="TextBox 20"/>
          <p:cNvSpPr txBox="1"/>
          <p:nvPr/>
        </p:nvSpPr>
        <p:spPr>
          <a:xfrm>
            <a:off x="1827214" y="2421128"/>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Embedded model archive (M)</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Internal database (M,D)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Off-line database (D,P)</a:t>
            </a:r>
          </a:p>
        </p:txBody>
      </p:sp>
      <p:sp>
        <p:nvSpPr>
          <p:cNvPr id="11" name="Slide Number Placeholder 10"/>
          <p:cNvSpPr>
            <a:spLocks noGrp="1"/>
          </p:cNvSpPr>
          <p:nvPr>
            <p:ph type="sldNum" sz="quarter" idx="12"/>
          </p:nvPr>
        </p:nvSpPr>
        <p:spPr/>
        <p:txBody>
          <a:bodyPr/>
          <a:lstStyle/>
          <a:p>
            <a:pPr>
              <a:defRPr/>
            </a:pPr>
            <a:fld id="{01F8F860-3B9A-4D7F-836E-0C1BDA42292B}" type="slidenum">
              <a:rPr lang="en-US" smtClean="0"/>
              <a:pPr>
                <a:defRPr/>
              </a:pPr>
              <a:t>24</a:t>
            </a:fld>
            <a:endParaRPr lang="en-US"/>
          </a:p>
        </p:txBody>
      </p:sp>
      <p:sp>
        <p:nvSpPr>
          <p:cNvPr id="12" name="Footer Placeholder 11"/>
          <p:cNvSpPr>
            <a:spLocks noGrp="1"/>
          </p:cNvSpPr>
          <p:nvPr>
            <p:ph type="ftr" sz="quarter" idx="11"/>
          </p:nvPr>
        </p:nvSpPr>
        <p:spPr/>
        <p:txBody>
          <a:bodyPr/>
          <a:lstStyle/>
          <a:p>
            <a:pPr>
              <a:defRPr/>
            </a:pPr>
            <a:r>
              <a:rPr lang="en-US" smtClean="0"/>
              <a:t>Anderson, Beres, Shaw, Valadez</a:t>
            </a:r>
            <a:endParaRPr lang="en-US"/>
          </a:p>
        </p:txBody>
      </p:sp>
      <p:sp>
        <p:nvSpPr>
          <p:cNvPr id="13" name="Action Button: Back or Previous 12">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5" name="Rectangle 14"/>
          <p:cNvSpPr/>
          <p:nvPr/>
        </p:nvSpPr>
        <p:spPr>
          <a:xfrm>
            <a:off x="4289425" y="2414016"/>
            <a:ext cx="3172079" cy="677108"/>
          </a:xfrm>
          <a:prstGeom prst="rect">
            <a:avLst/>
          </a:prstGeom>
          <a:ln w="19050">
            <a:noFill/>
          </a:ln>
        </p:spPr>
        <p:txBody>
          <a:bodyPr wrap="square">
            <a:spAutoFit/>
          </a:bodyPr>
          <a:lstStyle/>
          <a:p>
            <a:pPr lvl="0">
              <a:lnSpc>
                <a:spcPct val="95000"/>
              </a:lnSpc>
              <a:defRPr/>
            </a:pPr>
            <a:r>
              <a:rPr lang="en-US" sz="1000" b="1" dirty="0" smtClean="0">
                <a:solidFill>
                  <a:srgbClr val="000000"/>
                </a:solidFill>
              </a:rPr>
              <a:t>Data management strategy will flow from selection of top-level approach and data structure design -- Defer selection pending decision on top level approach </a:t>
            </a:r>
            <a:endParaRPr lang="en-US" sz="1000" b="1" dirty="0">
              <a:solidFill>
                <a:srgbClr val="000000"/>
              </a:solidFill>
            </a:endParaRPr>
          </a:p>
        </p:txBody>
      </p:sp>
      <p:grpSp>
        <p:nvGrpSpPr>
          <p:cNvPr id="17" name="Group 16"/>
          <p:cNvGrpSpPr/>
          <p:nvPr/>
        </p:nvGrpSpPr>
        <p:grpSpPr>
          <a:xfrm>
            <a:off x="27708" y="1181298"/>
            <a:ext cx="6306417" cy="307777"/>
            <a:chOff x="27708" y="1181298"/>
            <a:chExt cx="6306417" cy="307777"/>
          </a:xfrm>
        </p:grpSpPr>
        <p:sp>
          <p:nvSpPr>
            <p:cNvPr id="18" name="TextBox 1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19" name="TextBox 18"/>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2" name="TextBox 21"/>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21" name="Text Box 12"/>
          <p:cNvSpPr txBox="1">
            <a:spLocks noChangeArrowheads="1"/>
          </p:cNvSpPr>
          <p:nvPr/>
        </p:nvSpPr>
        <p:spPr bwMode="auto">
          <a:xfrm>
            <a:off x="47625" y="2360549"/>
            <a:ext cx="1250824"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2.1</a:t>
            </a:r>
          </a:p>
          <a:p>
            <a:pPr>
              <a:lnSpc>
                <a:spcPct val="95000"/>
              </a:lnSpc>
              <a:defRPr/>
            </a:pPr>
            <a:r>
              <a:rPr lang="en-US" sz="800" b="1" dirty="0" smtClean="0"/>
              <a:t>Classify threats based on their type and attributes</a:t>
            </a:r>
            <a:endParaRPr lang="en-US" sz="800" b="1" dirty="0"/>
          </a:p>
        </p:txBody>
      </p:sp>
      <p:sp>
        <p:nvSpPr>
          <p:cNvPr id="22" name="TextBox 21"/>
          <p:cNvSpPr txBox="1"/>
          <p:nvPr/>
        </p:nvSpPr>
        <p:spPr>
          <a:xfrm>
            <a:off x="1827214" y="2167128"/>
            <a:ext cx="2177858" cy="154533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Manual threat classification (P)</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Threat database (P,D,M)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Explicitly model threat characteristics without classification (M)</a:t>
            </a:r>
          </a:p>
        </p:txBody>
      </p:sp>
      <p:sp>
        <p:nvSpPr>
          <p:cNvPr id="10" name="Slide Number Placeholder 9"/>
          <p:cNvSpPr>
            <a:spLocks noGrp="1"/>
          </p:cNvSpPr>
          <p:nvPr>
            <p:ph type="sldNum" sz="quarter" idx="12"/>
          </p:nvPr>
        </p:nvSpPr>
        <p:spPr/>
        <p:txBody>
          <a:bodyPr/>
          <a:lstStyle/>
          <a:p>
            <a:pPr>
              <a:defRPr/>
            </a:pPr>
            <a:fld id="{01F8F860-3B9A-4D7F-836E-0C1BDA42292B}" type="slidenum">
              <a:rPr lang="en-US" smtClean="0"/>
              <a:pPr>
                <a:defRPr/>
              </a:pPr>
              <a:t>25</a:t>
            </a:fld>
            <a:endParaRPr lang="en-US"/>
          </a:p>
        </p:txBody>
      </p:sp>
      <p:sp>
        <p:nvSpPr>
          <p:cNvPr id="11" name="Footer Placeholder 10"/>
          <p:cNvSpPr>
            <a:spLocks noGrp="1"/>
          </p:cNvSpPr>
          <p:nvPr>
            <p:ph type="ftr" sz="quarter" idx="11"/>
          </p:nvPr>
        </p:nvSpPr>
        <p:spPr/>
        <p:txBody>
          <a:bodyPr/>
          <a:lstStyle/>
          <a:p>
            <a:pPr>
              <a:defRPr/>
            </a:pPr>
            <a:r>
              <a:rPr lang="en-US" smtClean="0"/>
              <a:t>Anderson, Beres, Shaw, Valadez</a:t>
            </a:r>
            <a:endParaRPr lang="en-US"/>
          </a:p>
        </p:txBody>
      </p:sp>
      <p:sp>
        <p:nvSpPr>
          <p:cNvPr id="12" name="Action Button: Back or Previous 1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30" name="Group 29"/>
          <p:cNvGrpSpPr/>
          <p:nvPr/>
        </p:nvGrpSpPr>
        <p:grpSpPr>
          <a:xfrm>
            <a:off x="27708" y="1181298"/>
            <a:ext cx="6306417" cy="307777"/>
            <a:chOff x="27708" y="1181298"/>
            <a:chExt cx="6306417" cy="307777"/>
          </a:xfrm>
        </p:grpSpPr>
        <p:sp>
          <p:nvSpPr>
            <p:cNvPr id="273" name="TextBox 272"/>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76" name="TextBox 275"/>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13" name="TextBox 12"/>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14" name="Rectangle 13"/>
          <p:cNvSpPr/>
          <p:nvPr/>
        </p:nvSpPr>
        <p:spPr>
          <a:xfrm>
            <a:off x="4289425" y="2593848"/>
            <a:ext cx="4359529" cy="560153"/>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database, or manual processing approaches</a:t>
            </a:r>
          </a:p>
          <a:p>
            <a:pPr marL="228600" lvl="0" indent="-228600">
              <a:lnSpc>
                <a:spcPct val="95000"/>
              </a:lnSpc>
              <a:defRPr/>
            </a:pPr>
            <a:r>
              <a:rPr lang="en-US" sz="800" b="1" dirty="0" smtClean="0">
                <a:solidFill>
                  <a:srgbClr val="000000"/>
                </a:solidFill>
              </a:rPr>
              <a:t>++	Simplest to implement – lookup mobility and sensor performance tables indexed by threat type / behavior </a:t>
            </a:r>
          </a:p>
          <a:p>
            <a:pPr marL="228600" lvl="0" indent="-228600">
              <a:lnSpc>
                <a:spcPct val="95000"/>
              </a:lnSpc>
              <a:defRPr/>
            </a:pPr>
            <a:r>
              <a:rPr lang="en-US" sz="800" b="1" dirty="0" smtClean="0">
                <a:solidFill>
                  <a:srgbClr val="000000"/>
                </a:solidFill>
              </a:rPr>
              <a:t>++ 	Good enough to demonstrate prototype objectives </a:t>
            </a:r>
          </a:p>
        </p:txBody>
      </p:sp>
      <p:sp>
        <p:nvSpPr>
          <p:cNvPr id="15" name="Rectangle 14"/>
          <p:cNvSpPr/>
          <p:nvPr/>
        </p:nvSpPr>
        <p:spPr>
          <a:xfrm>
            <a:off x="4289425" y="3401568"/>
            <a:ext cx="4359529" cy="1261884"/>
          </a:xfrm>
          <a:prstGeom prst="rect">
            <a:avLst/>
          </a:prstGeom>
          <a:ln w="19050">
            <a:noFill/>
          </a:ln>
        </p:spPr>
        <p:txBody>
          <a:bodyPr wrap="square">
            <a:spAutoFit/>
          </a:bodyPr>
          <a:lstStyle/>
          <a:p>
            <a:pPr marL="228600" lvl="0" indent="-228600">
              <a:lnSpc>
                <a:spcPct val="95000"/>
              </a:lnSpc>
              <a:buFontTx/>
              <a:buChar char="-"/>
              <a:defRPr/>
            </a:pPr>
            <a:r>
              <a:rPr lang="en-US" sz="800" b="1" dirty="0" smtClean="0">
                <a:solidFill>
                  <a:srgbClr val="000000"/>
                </a:solidFill>
              </a:rPr>
              <a:t>Only supports model based approach</a:t>
            </a:r>
          </a:p>
          <a:p>
            <a:pPr marL="228600" lvl="0" indent="-228600">
              <a:lnSpc>
                <a:spcPct val="95000"/>
              </a:lnSpc>
              <a:defRPr/>
            </a:pPr>
            <a:r>
              <a:rPr lang="en-US" sz="800" b="1" dirty="0" smtClean="0">
                <a:solidFill>
                  <a:srgbClr val="000000"/>
                </a:solidFill>
              </a:rPr>
              <a:t>+	Supports highest fidelity modeling / analysis of sensor performance</a:t>
            </a:r>
          </a:p>
          <a:p>
            <a:pPr marL="228600" lvl="0" indent="-228600">
              <a:lnSpc>
                <a:spcPct val="95000"/>
              </a:lnSpc>
              <a:defRPr/>
            </a:pPr>
            <a:r>
              <a:rPr lang="en-US" sz="800" b="1" dirty="0" smtClean="0">
                <a:solidFill>
                  <a:srgbClr val="000000"/>
                </a:solidFill>
              </a:rPr>
              <a:t>++	Probably required for full implementation of model based performance analysis</a:t>
            </a:r>
          </a:p>
          <a:p>
            <a:pPr marL="228600" lvl="0" indent="-228600">
              <a:lnSpc>
                <a:spcPct val="95000"/>
              </a:lnSpc>
              <a:defRPr/>
            </a:pPr>
            <a:r>
              <a:rPr lang="en-US" sz="800" b="1" dirty="0" smtClean="0">
                <a:solidFill>
                  <a:srgbClr val="000000"/>
                </a:solidFill>
              </a:rPr>
              <a:t>- -	Level of effort required to build threat specific models probably not supportable given course timeline</a:t>
            </a:r>
          </a:p>
          <a:p>
            <a:pPr marL="228600" lvl="0" indent="-228600">
              <a:lnSpc>
                <a:spcPct val="95000"/>
              </a:lnSpc>
              <a:defRPr/>
            </a:pPr>
            <a:r>
              <a:rPr lang="en-US" sz="800" b="1" dirty="0" smtClean="0">
                <a:solidFill>
                  <a:srgbClr val="000000"/>
                </a:solidFill>
              </a:rPr>
              <a:t>- -	We currently do not have access to intelligence data needed to model threat attributes directly</a:t>
            </a:r>
          </a:p>
          <a:p>
            <a:pPr marL="228600" lvl="0" indent="-228600">
              <a:lnSpc>
                <a:spcPct val="95000"/>
              </a:lnSpc>
              <a:defRPr/>
            </a:pPr>
            <a:r>
              <a:rPr lang="en-US" sz="800" b="1" dirty="0" smtClean="0">
                <a:solidFill>
                  <a:srgbClr val="000000"/>
                </a:solidFill>
              </a:rPr>
              <a:t>-	Detailed threat attribute modeling is not critical to successful prototype demonstration</a:t>
            </a:r>
            <a:endParaRPr lang="en-US" sz="800" b="1" dirty="0">
              <a:solidFill>
                <a:srgbClr val="000000"/>
              </a:solidFill>
            </a:endParaRPr>
          </a:p>
        </p:txBody>
      </p:sp>
      <p:sp>
        <p:nvSpPr>
          <p:cNvPr id="16" name="Rounded Rectangle 15"/>
          <p:cNvSpPr/>
          <p:nvPr/>
        </p:nvSpPr>
        <p:spPr bwMode="auto">
          <a:xfrm>
            <a:off x="2002536" y="2779776"/>
            <a:ext cx="1836674" cy="21031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17" name="Straight Arrow Connector 16"/>
          <p:cNvCxnSpPr>
            <a:stCxn id="16" idx="3"/>
            <a:endCxn id="14" idx="1"/>
          </p:cNvCxnSpPr>
          <p:nvPr/>
        </p:nvCxnSpPr>
        <p:spPr bwMode="auto">
          <a:xfrm flipV="1">
            <a:off x="3839210" y="2873925"/>
            <a:ext cx="450215" cy="11007"/>
          </a:xfrm>
          <a:prstGeom prst="straightConnector1">
            <a:avLst/>
          </a:prstGeom>
          <a:noFill/>
          <a:ln w="19050" cap="flat" cmpd="sng" algn="ctr">
            <a:solidFill>
              <a:srgbClr val="009900"/>
            </a:solidFill>
            <a:prstDash val="solid"/>
            <a:round/>
            <a:headEnd type="none" w="med" len="med"/>
            <a:tailEnd type="arrow"/>
          </a:ln>
          <a:effectLst/>
        </p:spPr>
      </p:cxnSp>
      <p:cxnSp>
        <p:nvCxnSpPr>
          <p:cNvPr id="24" name="Straight Arrow Connector 23"/>
          <p:cNvCxnSpPr/>
          <p:nvPr/>
        </p:nvCxnSpPr>
        <p:spPr bwMode="auto">
          <a:xfrm>
            <a:off x="3399726" y="3461004"/>
            <a:ext cx="889699" cy="498348"/>
          </a:xfrm>
          <a:prstGeom prst="straightConnector1">
            <a:avLst/>
          </a:prstGeom>
          <a:noFill/>
          <a:ln w="19050" cap="flat" cmpd="sng" algn="ctr">
            <a:solidFill>
              <a:schemeClr val="tx1"/>
            </a:solidFill>
            <a:prstDash val="solid"/>
            <a:round/>
            <a:headEnd type="none" w="med" len="med"/>
            <a:tailEnd type="arrow"/>
          </a:ln>
          <a:effectLst/>
        </p:spPr>
      </p:cxnSp>
      <p:sp>
        <p:nvSpPr>
          <p:cNvPr id="27" name="Rectangle 26"/>
          <p:cNvSpPr/>
          <p:nvPr/>
        </p:nvSpPr>
        <p:spPr>
          <a:xfrm>
            <a:off x="4289425" y="1802203"/>
            <a:ext cx="4359529"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a:t>
            </a:r>
          </a:p>
          <a:p>
            <a:pPr marL="228600" indent="-228600">
              <a:lnSpc>
                <a:spcPct val="95000"/>
              </a:lnSpc>
              <a:defRPr/>
            </a:pPr>
            <a:r>
              <a:rPr lang="en-US" sz="800" b="1" dirty="0" smtClean="0">
                <a:solidFill>
                  <a:srgbClr val="000000"/>
                </a:solidFill>
              </a:rPr>
              <a:t>++	Negligible effort required to implement</a:t>
            </a:r>
          </a:p>
          <a:p>
            <a:pPr marL="228600" indent="-228600">
              <a:lnSpc>
                <a:spcPct val="95000"/>
              </a:lnSpc>
              <a:defRPr/>
            </a:pPr>
            <a:r>
              <a:rPr lang="en-US" sz="800" b="1" dirty="0" smtClean="0">
                <a:solidFill>
                  <a:srgbClr val="000000"/>
                </a:solidFill>
              </a:rPr>
              <a:t>- - 	Highest analyst workload for operation</a:t>
            </a:r>
          </a:p>
          <a:p>
            <a:pPr marL="228600" lvl="0" indent="-228600">
              <a:lnSpc>
                <a:spcPct val="95000"/>
              </a:lnSpc>
              <a:defRPr/>
            </a:pPr>
            <a:r>
              <a:rPr lang="en-US" sz="800" b="1" dirty="0" smtClean="0">
                <a:solidFill>
                  <a:srgbClr val="000000"/>
                </a:solidFill>
              </a:rPr>
              <a:t>- -	Does not support any type of automation</a:t>
            </a:r>
            <a:endParaRPr lang="en-US" sz="800" b="1" dirty="0">
              <a:solidFill>
                <a:srgbClr val="000000"/>
              </a:solidFill>
            </a:endParaRPr>
          </a:p>
        </p:txBody>
      </p:sp>
      <p:cxnSp>
        <p:nvCxnSpPr>
          <p:cNvPr id="28" name="Straight Arrow Connector 27"/>
          <p:cNvCxnSpPr>
            <a:endCxn id="27" idx="1"/>
          </p:cNvCxnSpPr>
          <p:nvPr/>
        </p:nvCxnSpPr>
        <p:spPr bwMode="auto">
          <a:xfrm flipV="1">
            <a:off x="3871913" y="2082280"/>
            <a:ext cx="417512" cy="185432"/>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2.2</a:t>
            </a:r>
          </a:p>
          <a:p>
            <a:pPr>
              <a:lnSpc>
                <a:spcPct val="95000"/>
              </a:lnSpc>
              <a:defRPr/>
            </a:pPr>
            <a:r>
              <a:rPr lang="en-US" sz="800" b="1" dirty="0" smtClean="0"/>
              <a:t>Obtain and manage threat classification and quantitative threat signature data</a:t>
            </a:r>
            <a:endParaRPr lang="en-US" sz="800" b="1" dirty="0"/>
          </a:p>
        </p:txBody>
      </p:sp>
      <p:sp>
        <p:nvSpPr>
          <p:cNvPr id="190" name="Text Box 12"/>
          <p:cNvSpPr txBox="1">
            <a:spLocks noChangeArrowheads="1"/>
          </p:cNvSpPr>
          <p:nvPr/>
        </p:nvSpPr>
        <p:spPr bwMode="auto">
          <a:xfrm>
            <a:off x="81153" y="2395728"/>
            <a:ext cx="1338072" cy="877824"/>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2.2.1.</a:t>
            </a:r>
            <a:endParaRPr lang="en-US" sz="800" b="1" dirty="0" smtClean="0">
              <a:solidFill>
                <a:schemeClr val="dk1"/>
              </a:solidFill>
              <a:latin typeface="+mn-lt"/>
            </a:endParaRPr>
          </a:p>
          <a:p>
            <a:pPr indent="1588">
              <a:lnSpc>
                <a:spcPct val="95000"/>
              </a:lnSpc>
              <a:spcBef>
                <a:spcPct val="20000"/>
              </a:spcBef>
            </a:pPr>
            <a:r>
              <a:rPr lang="en-US" sz="800" b="1" dirty="0" smtClean="0"/>
              <a:t>Represent threat types (e.g. personnel, wheeled vehicles, tracked vehicles, watercraft) and numbers</a:t>
            </a:r>
            <a:endParaRPr lang="en-US" sz="800" b="1" dirty="0">
              <a:solidFill>
                <a:schemeClr val="dk1"/>
              </a:solidFill>
              <a:latin typeface="+mn-lt"/>
            </a:endParaRPr>
          </a:p>
        </p:txBody>
      </p:sp>
      <p:sp>
        <p:nvSpPr>
          <p:cNvPr id="19" name="TextBox 18"/>
          <p:cNvSpPr txBox="1"/>
          <p:nvPr/>
        </p:nvSpPr>
        <p:spPr>
          <a:xfrm>
            <a:off x="1827214" y="2386584"/>
            <a:ext cx="2044700" cy="190195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Software entity models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Threat data base entries (M,D,P)</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Physical "toy soldier" models (P)</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21" name="Slide Number Placeholder 20"/>
          <p:cNvSpPr>
            <a:spLocks noGrp="1"/>
          </p:cNvSpPr>
          <p:nvPr>
            <p:ph type="sldNum" sz="quarter" idx="12"/>
          </p:nvPr>
        </p:nvSpPr>
        <p:spPr/>
        <p:txBody>
          <a:bodyPr/>
          <a:lstStyle/>
          <a:p>
            <a:pPr>
              <a:defRPr/>
            </a:pPr>
            <a:fld id="{01F8F860-3B9A-4D7F-836E-0C1BDA42292B}" type="slidenum">
              <a:rPr lang="en-US" smtClean="0"/>
              <a:pPr>
                <a:defRPr/>
              </a:pPr>
              <a:t>26</a:t>
            </a:fld>
            <a:endParaRPr lang="en-US" dirty="0"/>
          </a:p>
        </p:txBody>
      </p:sp>
      <p:sp>
        <p:nvSpPr>
          <p:cNvPr id="22" name="Footer Placeholder 21"/>
          <p:cNvSpPr>
            <a:spLocks noGrp="1"/>
          </p:cNvSpPr>
          <p:nvPr>
            <p:ph type="ftr" sz="quarter" idx="11"/>
          </p:nvPr>
        </p:nvSpPr>
        <p:spPr/>
        <p:txBody>
          <a:bodyPr/>
          <a:lstStyle/>
          <a:p>
            <a:pPr>
              <a:defRPr/>
            </a:pPr>
            <a:r>
              <a:rPr lang="en-US" smtClean="0"/>
              <a:t>Anderson, Beres, Shaw, Valadez</a:t>
            </a:r>
            <a:endParaRPr lang="en-US"/>
          </a:p>
        </p:txBody>
      </p:sp>
      <p:sp>
        <p:nvSpPr>
          <p:cNvPr id="23" name="Action Button: Back or Previous 22">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 name="Rectangle 23"/>
          <p:cNvSpPr/>
          <p:nvPr/>
        </p:nvSpPr>
        <p:spPr>
          <a:xfrm>
            <a:off x="4289425" y="3786451"/>
            <a:ext cx="4560888"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a:t>
            </a:r>
          </a:p>
          <a:p>
            <a:pPr marL="228600" lvl="0" indent="-228600">
              <a:lnSpc>
                <a:spcPct val="95000"/>
              </a:lnSpc>
              <a:defRPr/>
            </a:pPr>
            <a:r>
              <a:rPr lang="en-US" sz="800" b="1" dirty="0" smtClean="0">
                <a:solidFill>
                  <a:srgbClr val="000000"/>
                </a:solidFill>
              </a:rPr>
              <a:t>- -	Does not support any type of automation</a:t>
            </a:r>
            <a:endParaRPr lang="en-US" sz="800" b="1" dirty="0">
              <a:solidFill>
                <a:srgbClr val="000000"/>
              </a:solidFill>
            </a:endParaRPr>
          </a:p>
        </p:txBody>
      </p:sp>
      <p:cxnSp>
        <p:nvCxnSpPr>
          <p:cNvPr id="28" name="Straight Arrow Connector 27"/>
          <p:cNvCxnSpPr>
            <a:stCxn id="39" idx="3"/>
            <a:endCxn id="26" idx="1"/>
          </p:cNvCxnSpPr>
          <p:nvPr/>
        </p:nvCxnSpPr>
        <p:spPr bwMode="auto">
          <a:xfrm flipV="1">
            <a:off x="3727704" y="3127473"/>
            <a:ext cx="561721" cy="25683"/>
          </a:xfrm>
          <a:prstGeom prst="straightConnector1">
            <a:avLst/>
          </a:prstGeom>
          <a:noFill/>
          <a:ln w="19050" cap="flat" cmpd="sng" algn="ctr">
            <a:solidFill>
              <a:srgbClr val="009900"/>
            </a:solidFill>
            <a:prstDash val="solid"/>
            <a:round/>
            <a:headEnd type="none" w="med" len="med"/>
            <a:tailEnd type="arrow"/>
          </a:ln>
          <a:effectLst/>
        </p:spPr>
      </p:cxnSp>
      <p:sp>
        <p:nvSpPr>
          <p:cNvPr id="30" name="Rectangle 29"/>
          <p:cNvSpPr/>
          <p:nvPr/>
        </p:nvSpPr>
        <p:spPr>
          <a:xfrm>
            <a:off x="4289425" y="1655064"/>
            <a:ext cx="4359529" cy="102797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model based approach</a:t>
            </a:r>
          </a:p>
          <a:p>
            <a:pPr marL="228600" lvl="0" indent="-228600">
              <a:lnSpc>
                <a:spcPct val="95000"/>
              </a:lnSpc>
              <a:defRPr/>
            </a:pPr>
            <a:r>
              <a:rPr lang="en-US" sz="800" b="1" dirty="0" smtClean="0">
                <a:solidFill>
                  <a:srgbClr val="000000"/>
                </a:solidFill>
              </a:rPr>
              <a:t>- -	Level of effort to design threat entity models and behavior likely to be significant – probably not executable within course timeline</a:t>
            </a:r>
          </a:p>
          <a:p>
            <a:pPr marL="228600" lvl="0" indent="-228600">
              <a:lnSpc>
                <a:spcPct val="95000"/>
              </a:lnSpc>
              <a:defRPr/>
            </a:pPr>
            <a:r>
              <a:rPr lang="en-US" sz="800" b="1" dirty="0" smtClean="0">
                <a:solidFill>
                  <a:srgbClr val="000000"/>
                </a:solidFill>
              </a:rPr>
              <a:t>- - 	SSES team currently lacks skills experience for entity design and programming</a:t>
            </a:r>
          </a:p>
          <a:p>
            <a:pPr marL="228600" lvl="0" indent="-228600">
              <a:lnSpc>
                <a:spcPct val="95000"/>
              </a:lnSpc>
              <a:defRPr/>
            </a:pPr>
            <a:r>
              <a:rPr lang="en-US" sz="800" b="1" dirty="0" smtClean="0">
                <a:solidFill>
                  <a:srgbClr val="000000"/>
                </a:solidFill>
              </a:rPr>
              <a:t>++	Most flexible, and potentially most realistic modeling approach</a:t>
            </a:r>
          </a:p>
          <a:p>
            <a:pPr marL="228600" indent="-228600">
              <a:lnSpc>
                <a:spcPct val="95000"/>
              </a:lnSpc>
              <a:defRPr/>
            </a:pPr>
            <a:r>
              <a:rPr lang="en-US" sz="800" b="1" dirty="0" smtClean="0">
                <a:solidFill>
                  <a:srgbClr val="000000"/>
                </a:solidFill>
              </a:rPr>
              <a:t>++ 	Area of ongoing research – academically interesting approach</a:t>
            </a:r>
          </a:p>
          <a:p>
            <a:pPr marL="228600" indent="-228600">
              <a:lnSpc>
                <a:spcPct val="95000"/>
              </a:lnSpc>
              <a:defRPr/>
            </a:pPr>
            <a:r>
              <a:rPr lang="en-US" sz="800" b="1" dirty="0" smtClean="0">
                <a:solidFill>
                  <a:srgbClr val="000000"/>
                </a:solidFill>
              </a:rPr>
              <a:t>-	Not necessary to demonstrate SSES concept</a:t>
            </a:r>
          </a:p>
        </p:txBody>
      </p:sp>
      <p:cxnSp>
        <p:nvCxnSpPr>
          <p:cNvPr id="31" name="Straight Arrow Connector 30"/>
          <p:cNvCxnSpPr>
            <a:endCxn id="30" idx="1"/>
          </p:cNvCxnSpPr>
          <p:nvPr/>
        </p:nvCxnSpPr>
        <p:spPr bwMode="auto">
          <a:xfrm flipV="1">
            <a:off x="3648456" y="2169051"/>
            <a:ext cx="640969" cy="308973"/>
          </a:xfrm>
          <a:prstGeom prst="straightConnector1">
            <a:avLst/>
          </a:prstGeom>
          <a:noFill/>
          <a:ln w="19050" cap="flat" cmpd="sng" algn="ctr">
            <a:solidFill>
              <a:schemeClr val="tx1"/>
            </a:solidFill>
            <a:prstDash val="solid"/>
            <a:round/>
            <a:headEnd type="none" w="med" len="med"/>
            <a:tailEnd type="arrow"/>
          </a:ln>
          <a:effectLst/>
        </p:spPr>
      </p:cxnSp>
      <p:grpSp>
        <p:nvGrpSpPr>
          <p:cNvPr id="33" name="Group 32"/>
          <p:cNvGrpSpPr/>
          <p:nvPr/>
        </p:nvGrpSpPr>
        <p:grpSpPr>
          <a:xfrm>
            <a:off x="27708" y="1181298"/>
            <a:ext cx="6306417" cy="307777"/>
            <a:chOff x="27708" y="1181298"/>
            <a:chExt cx="6306417" cy="307777"/>
          </a:xfrm>
        </p:grpSpPr>
        <p:sp>
          <p:nvSpPr>
            <p:cNvPr id="34" name="TextBox 3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5" name="TextBox 3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6" name="TextBox 3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6" name="Rectangle 25"/>
          <p:cNvSpPr/>
          <p:nvPr/>
        </p:nvSpPr>
        <p:spPr>
          <a:xfrm>
            <a:off x="4289425" y="2847396"/>
            <a:ext cx="4560888" cy="560153"/>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database, or manual processing approaches</a:t>
            </a:r>
          </a:p>
          <a:p>
            <a:pPr marL="228600" lvl="0" indent="-228600">
              <a:lnSpc>
                <a:spcPct val="95000"/>
              </a:lnSpc>
              <a:defRPr/>
            </a:pPr>
            <a:r>
              <a:rPr lang="en-US" sz="800" b="1" dirty="0" smtClean="0">
                <a:solidFill>
                  <a:srgbClr val="000000"/>
                </a:solidFill>
              </a:rPr>
              <a:t>++	Simplest implementation – Implementation effort scales with the type and amount of data captured – can start simple and scale up</a:t>
            </a:r>
          </a:p>
          <a:p>
            <a:pPr marL="228600" lvl="0" indent="-228600">
              <a:lnSpc>
                <a:spcPct val="95000"/>
              </a:lnSpc>
              <a:defRPr/>
            </a:pPr>
            <a:r>
              <a:rPr lang="en-US" sz="800" b="1" dirty="0" smtClean="0">
                <a:solidFill>
                  <a:srgbClr val="000000"/>
                </a:solidFill>
              </a:rPr>
              <a:t>+ 	Adequate to demonstrate SSES concept</a:t>
            </a:r>
            <a:endParaRPr lang="en-US" sz="800" b="1" dirty="0">
              <a:solidFill>
                <a:srgbClr val="000000"/>
              </a:solidFill>
            </a:endParaRPr>
          </a:p>
        </p:txBody>
      </p:sp>
      <p:cxnSp>
        <p:nvCxnSpPr>
          <p:cNvPr id="32" name="Straight Arrow Connector 31"/>
          <p:cNvCxnSpPr>
            <a:endCxn id="24" idx="1"/>
          </p:cNvCxnSpPr>
          <p:nvPr/>
        </p:nvCxnSpPr>
        <p:spPr bwMode="auto">
          <a:xfrm>
            <a:off x="3767328" y="3855721"/>
            <a:ext cx="522097" cy="93852"/>
          </a:xfrm>
          <a:prstGeom prst="straightConnector1">
            <a:avLst/>
          </a:prstGeom>
          <a:noFill/>
          <a:ln w="19050" cap="flat" cmpd="sng" algn="ctr">
            <a:solidFill>
              <a:schemeClr val="tx1"/>
            </a:solidFill>
            <a:prstDash val="solid"/>
            <a:round/>
            <a:headEnd type="none" w="med" len="med"/>
            <a:tailEnd type="arrow"/>
          </a:ln>
          <a:effectLst/>
        </p:spPr>
      </p:cxnSp>
      <p:sp>
        <p:nvSpPr>
          <p:cNvPr id="39" name="Rounded Rectangle 38"/>
          <p:cNvSpPr/>
          <p:nvPr/>
        </p:nvSpPr>
        <p:spPr bwMode="auto">
          <a:xfrm>
            <a:off x="1953768" y="2971800"/>
            <a:ext cx="1773936" cy="36271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2.2</a:t>
            </a:r>
          </a:p>
          <a:p>
            <a:pPr>
              <a:lnSpc>
                <a:spcPct val="95000"/>
              </a:lnSpc>
              <a:defRPr/>
            </a:pPr>
            <a:r>
              <a:rPr lang="en-US" sz="800" b="1" dirty="0" smtClean="0"/>
              <a:t>Obtain and manage threat classification and quantitative threat signature data</a:t>
            </a:r>
            <a:endParaRPr lang="en-US" sz="800" b="1" dirty="0"/>
          </a:p>
        </p:txBody>
      </p:sp>
      <p:sp>
        <p:nvSpPr>
          <p:cNvPr id="195" name="Text Box 12"/>
          <p:cNvSpPr txBox="1">
            <a:spLocks noChangeArrowheads="1"/>
          </p:cNvSpPr>
          <p:nvPr/>
        </p:nvSpPr>
        <p:spPr bwMode="auto">
          <a:xfrm>
            <a:off x="90297" y="5285232"/>
            <a:ext cx="1328928" cy="877824"/>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2.2.5</a:t>
            </a:r>
          </a:p>
          <a:p>
            <a:pPr indent="1588">
              <a:lnSpc>
                <a:spcPct val="95000"/>
              </a:lnSpc>
              <a:spcBef>
                <a:spcPct val="20000"/>
              </a:spcBef>
            </a:pPr>
            <a:r>
              <a:rPr lang="en-US" sz="800" b="1" dirty="0" smtClean="0"/>
              <a:t>Represent threat acoustic and seismic emissions including signature dependency on threat speed</a:t>
            </a:r>
          </a:p>
        </p:txBody>
      </p:sp>
      <p:sp>
        <p:nvSpPr>
          <p:cNvPr id="251" name="Rectangle 250"/>
          <p:cNvSpPr/>
          <p:nvPr/>
        </p:nvSpPr>
        <p:spPr bwMode="auto">
          <a:xfrm>
            <a:off x="81153" y="3389376"/>
            <a:ext cx="1338072"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2.2.2</a:t>
            </a:r>
          </a:p>
          <a:p>
            <a:pPr indent="1588">
              <a:lnSpc>
                <a:spcPct val="95000"/>
              </a:lnSpc>
              <a:spcBef>
                <a:spcPct val="20000"/>
              </a:spcBef>
            </a:pPr>
            <a:r>
              <a:rPr lang="en-US" sz="800" b="1" dirty="0" smtClean="0"/>
              <a:t>Represent threat physical dimensions and visual /  infra-red (IR) characteristics</a:t>
            </a:r>
          </a:p>
        </p:txBody>
      </p:sp>
      <p:sp>
        <p:nvSpPr>
          <p:cNvPr id="252" name="Rectangle 251"/>
          <p:cNvSpPr/>
          <p:nvPr/>
        </p:nvSpPr>
        <p:spPr bwMode="auto">
          <a:xfrm>
            <a:off x="81153" y="4117848"/>
            <a:ext cx="1338072" cy="545592"/>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2.2.3</a:t>
            </a:r>
          </a:p>
          <a:p>
            <a:pPr indent="1588">
              <a:lnSpc>
                <a:spcPct val="95000"/>
              </a:lnSpc>
              <a:spcBef>
                <a:spcPct val="20000"/>
              </a:spcBef>
            </a:pPr>
            <a:r>
              <a:rPr lang="en-US" sz="800" b="1" dirty="0" smtClean="0"/>
              <a:t>Represent threat radar cross section (RCS)</a:t>
            </a:r>
          </a:p>
        </p:txBody>
      </p:sp>
      <p:sp>
        <p:nvSpPr>
          <p:cNvPr id="253" name="Rectangle 252"/>
          <p:cNvSpPr/>
          <p:nvPr/>
        </p:nvSpPr>
        <p:spPr bwMode="auto">
          <a:xfrm>
            <a:off x="90297" y="4696968"/>
            <a:ext cx="1328928" cy="533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2.2.4</a:t>
            </a:r>
          </a:p>
          <a:p>
            <a:pPr indent="1588">
              <a:lnSpc>
                <a:spcPct val="95000"/>
              </a:lnSpc>
              <a:spcBef>
                <a:spcPct val="20000"/>
              </a:spcBef>
            </a:pPr>
            <a:r>
              <a:rPr lang="en-US" sz="800" b="1" dirty="0" smtClean="0"/>
              <a:t>Represent threat radio-frequency (RF) emissions</a:t>
            </a:r>
          </a:p>
        </p:txBody>
      </p:sp>
      <p:sp>
        <p:nvSpPr>
          <p:cNvPr id="268" name="TextBox 267"/>
          <p:cNvSpPr txBox="1"/>
          <p:nvPr/>
        </p:nvSpPr>
        <p:spPr>
          <a:xfrm>
            <a:off x="1827214" y="2670048"/>
            <a:ext cx="2044700" cy="379476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Explicit modeling of signatures and characteristics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Database of signatures and characteristics for use  in sensor models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Implicitly represent in sensor-threat performance data (M,D,P)</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21" name="Slide Number Placeholder 20"/>
          <p:cNvSpPr>
            <a:spLocks noGrp="1"/>
          </p:cNvSpPr>
          <p:nvPr>
            <p:ph type="sldNum" sz="quarter" idx="12"/>
          </p:nvPr>
        </p:nvSpPr>
        <p:spPr/>
        <p:txBody>
          <a:bodyPr/>
          <a:lstStyle/>
          <a:p>
            <a:pPr>
              <a:defRPr/>
            </a:pPr>
            <a:fld id="{01F8F860-3B9A-4D7F-836E-0C1BDA42292B}" type="slidenum">
              <a:rPr lang="en-US" smtClean="0"/>
              <a:pPr>
                <a:defRPr/>
              </a:pPr>
              <a:t>27</a:t>
            </a:fld>
            <a:endParaRPr lang="en-US" dirty="0"/>
          </a:p>
        </p:txBody>
      </p:sp>
      <p:sp>
        <p:nvSpPr>
          <p:cNvPr id="22" name="Footer Placeholder 21"/>
          <p:cNvSpPr>
            <a:spLocks noGrp="1"/>
          </p:cNvSpPr>
          <p:nvPr>
            <p:ph type="ftr" sz="quarter" idx="11"/>
          </p:nvPr>
        </p:nvSpPr>
        <p:spPr/>
        <p:txBody>
          <a:bodyPr/>
          <a:lstStyle/>
          <a:p>
            <a:pPr>
              <a:defRPr/>
            </a:pPr>
            <a:r>
              <a:rPr lang="en-US" smtClean="0"/>
              <a:t>Anderson, Beres, Shaw, Valadez</a:t>
            </a:r>
            <a:endParaRPr lang="en-US"/>
          </a:p>
        </p:txBody>
      </p:sp>
      <p:sp>
        <p:nvSpPr>
          <p:cNvPr id="23" name="Action Button: Back or Previous 22">
            <a:hlinkClick r:id="rId2" action="ppaction://hlinksldjump" highlightClick="1"/>
          </p:cNvPr>
          <p:cNvSpPr/>
          <p:nvPr/>
        </p:nvSpPr>
        <p:spPr bwMode="auto">
          <a:xfrm>
            <a:off x="8730171"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6" name="Rectangle 25"/>
          <p:cNvSpPr/>
          <p:nvPr/>
        </p:nvSpPr>
        <p:spPr>
          <a:xfrm>
            <a:off x="4289425" y="5105964"/>
            <a:ext cx="4376738" cy="137883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database, or manual processing approaches</a:t>
            </a:r>
          </a:p>
          <a:p>
            <a:pPr marL="228600" indent="-228600">
              <a:lnSpc>
                <a:spcPct val="95000"/>
              </a:lnSpc>
              <a:defRPr/>
            </a:pPr>
            <a:r>
              <a:rPr lang="en-US" sz="800" b="1" dirty="0" smtClean="0">
                <a:solidFill>
                  <a:srgbClr val="000000"/>
                </a:solidFill>
              </a:rPr>
              <a:t>-	Lowest fidelity / least flexible approach</a:t>
            </a:r>
          </a:p>
          <a:p>
            <a:pPr marL="228600" lvl="0" indent="-228600">
              <a:lnSpc>
                <a:spcPct val="95000"/>
              </a:lnSpc>
              <a:defRPr/>
            </a:pPr>
            <a:r>
              <a:rPr lang="en-US" sz="800" b="1" dirty="0" smtClean="0">
                <a:solidFill>
                  <a:srgbClr val="000000"/>
                </a:solidFill>
              </a:rPr>
              <a:t>++	Simplest to implement (code) – lookup sensor performance based on threat type/behavior, terrain, and environment </a:t>
            </a:r>
          </a:p>
          <a:p>
            <a:pPr marL="228600" lvl="0" indent="-228600">
              <a:lnSpc>
                <a:spcPct val="95000"/>
              </a:lnSpc>
              <a:defRPr/>
            </a:pPr>
            <a:r>
              <a:rPr lang="en-US" sz="800" b="1" dirty="0" smtClean="0">
                <a:solidFill>
                  <a:srgbClr val="000000"/>
                </a:solidFill>
              </a:rPr>
              <a:t>- -	Potentially high-dimensional: requires up-front calculation of sensor performance for all threat / sensor / terrain / environment  combinations</a:t>
            </a:r>
          </a:p>
          <a:p>
            <a:pPr marL="228600" lvl="0" indent="-228600">
              <a:lnSpc>
                <a:spcPct val="95000"/>
              </a:lnSpc>
              <a:defRPr/>
            </a:pPr>
            <a:r>
              <a:rPr lang="en-US" sz="800" b="1" dirty="0" smtClean="0">
                <a:solidFill>
                  <a:srgbClr val="000000"/>
                </a:solidFill>
              </a:rPr>
              <a:t>= 	Good enough to demonstrate some but not all prototype objectives </a:t>
            </a:r>
          </a:p>
          <a:p>
            <a:pPr marL="228600" lvl="0" indent="-228600">
              <a:lnSpc>
                <a:spcPct val="95000"/>
              </a:lnSpc>
              <a:defRPr/>
            </a:pPr>
            <a:r>
              <a:rPr lang="en-US" sz="800" b="1" dirty="0" smtClean="0">
                <a:solidFill>
                  <a:srgbClr val="000000"/>
                </a:solidFill>
              </a:rPr>
              <a:t>- -	Links threat characteristics with sensor, terrain and environment characteristics – must update performance database for any changes</a:t>
            </a:r>
            <a:endParaRPr lang="en-US" sz="800" b="1" dirty="0">
              <a:solidFill>
                <a:srgbClr val="000000"/>
              </a:solidFill>
            </a:endParaRPr>
          </a:p>
        </p:txBody>
      </p:sp>
      <p:sp>
        <p:nvSpPr>
          <p:cNvPr id="27" name="Rectangle 26"/>
          <p:cNvSpPr/>
          <p:nvPr/>
        </p:nvSpPr>
        <p:spPr>
          <a:xfrm>
            <a:off x="4289425" y="1965325"/>
            <a:ext cx="4359529" cy="1261884"/>
          </a:xfrm>
          <a:prstGeom prst="rect">
            <a:avLst/>
          </a:prstGeom>
          <a:ln w="19050">
            <a:noFill/>
          </a:ln>
        </p:spPr>
        <p:txBody>
          <a:bodyPr wrap="square">
            <a:spAutoFit/>
          </a:bodyPr>
          <a:lstStyle/>
          <a:p>
            <a:pPr marL="228600" lvl="0" indent="-228600">
              <a:lnSpc>
                <a:spcPct val="95000"/>
              </a:lnSpc>
              <a:buFontTx/>
              <a:buChar char="-"/>
              <a:defRPr/>
            </a:pPr>
            <a:r>
              <a:rPr lang="en-US" sz="800" b="1" dirty="0" smtClean="0">
                <a:solidFill>
                  <a:srgbClr val="000000"/>
                </a:solidFill>
              </a:rPr>
              <a:t>Only supports model based approach</a:t>
            </a:r>
          </a:p>
          <a:p>
            <a:pPr marL="228600" lvl="0" indent="-228600">
              <a:lnSpc>
                <a:spcPct val="95000"/>
              </a:lnSpc>
              <a:defRPr/>
            </a:pPr>
            <a:r>
              <a:rPr lang="en-US" sz="800" b="1" dirty="0" smtClean="0">
                <a:solidFill>
                  <a:srgbClr val="000000"/>
                </a:solidFill>
              </a:rPr>
              <a:t>+	Supports highest fidelity modeling / analysis of sensor performance</a:t>
            </a:r>
          </a:p>
          <a:p>
            <a:pPr marL="228600" lvl="0" indent="-228600">
              <a:lnSpc>
                <a:spcPct val="95000"/>
              </a:lnSpc>
              <a:defRPr/>
            </a:pPr>
            <a:r>
              <a:rPr lang="en-US" sz="800" b="1" dirty="0" smtClean="0">
                <a:solidFill>
                  <a:srgbClr val="000000"/>
                </a:solidFill>
              </a:rPr>
              <a:t>+	Probably required if fully model based sensor performance analysis is selected</a:t>
            </a:r>
          </a:p>
          <a:p>
            <a:pPr marL="228600" lvl="0" indent="-228600">
              <a:lnSpc>
                <a:spcPct val="95000"/>
              </a:lnSpc>
              <a:defRPr/>
            </a:pPr>
            <a:r>
              <a:rPr lang="en-US" sz="800" b="1" dirty="0" smtClean="0">
                <a:solidFill>
                  <a:srgbClr val="000000"/>
                </a:solidFill>
              </a:rPr>
              <a:t>- -	Level of effort required to build threat specific signature models probably not supportable given course timeline</a:t>
            </a:r>
          </a:p>
          <a:p>
            <a:pPr marL="228600" lvl="0" indent="-228600">
              <a:lnSpc>
                <a:spcPct val="95000"/>
              </a:lnSpc>
              <a:defRPr/>
            </a:pPr>
            <a:r>
              <a:rPr lang="en-US" sz="800" b="1" dirty="0" smtClean="0">
                <a:solidFill>
                  <a:srgbClr val="000000"/>
                </a:solidFill>
              </a:rPr>
              <a:t>- -	We currently do not have access to intelligence data needed to model threat signatures directly</a:t>
            </a:r>
          </a:p>
          <a:p>
            <a:pPr marL="228600" lvl="0" indent="-228600">
              <a:lnSpc>
                <a:spcPct val="95000"/>
              </a:lnSpc>
              <a:defRPr/>
            </a:pPr>
            <a:r>
              <a:rPr lang="en-US" sz="800" b="1" dirty="0" smtClean="0">
                <a:solidFill>
                  <a:srgbClr val="000000"/>
                </a:solidFill>
              </a:rPr>
              <a:t>-	Detailed threat signature modeling is not critical to successful prototype demonstration</a:t>
            </a:r>
            <a:endParaRPr lang="en-US" sz="800" b="1" dirty="0">
              <a:solidFill>
                <a:srgbClr val="000000"/>
              </a:solidFill>
            </a:endParaRPr>
          </a:p>
        </p:txBody>
      </p:sp>
      <p:cxnSp>
        <p:nvCxnSpPr>
          <p:cNvPr id="28" name="Straight Arrow Connector 27"/>
          <p:cNvCxnSpPr>
            <a:stCxn id="31" idx="3"/>
            <a:endCxn id="26" idx="1"/>
          </p:cNvCxnSpPr>
          <p:nvPr/>
        </p:nvCxnSpPr>
        <p:spPr bwMode="auto">
          <a:xfrm>
            <a:off x="3727704" y="5684520"/>
            <a:ext cx="561721" cy="110864"/>
          </a:xfrm>
          <a:prstGeom prst="straightConnector1">
            <a:avLst/>
          </a:prstGeom>
          <a:noFill/>
          <a:ln w="19050" cap="flat" cmpd="sng" algn="ctr">
            <a:solidFill>
              <a:srgbClr val="009900"/>
            </a:solidFill>
            <a:prstDash val="solid"/>
            <a:round/>
            <a:headEnd type="none" w="med" len="med"/>
            <a:tailEnd type="arrow"/>
          </a:ln>
          <a:effectLst/>
        </p:spPr>
      </p:cxnSp>
      <p:grpSp>
        <p:nvGrpSpPr>
          <p:cNvPr id="2" name="Group 32"/>
          <p:cNvGrpSpPr/>
          <p:nvPr/>
        </p:nvGrpSpPr>
        <p:grpSpPr>
          <a:xfrm>
            <a:off x="27708" y="1181298"/>
            <a:ext cx="6306417" cy="307777"/>
            <a:chOff x="27708" y="1181298"/>
            <a:chExt cx="6306417" cy="307777"/>
          </a:xfrm>
        </p:grpSpPr>
        <p:sp>
          <p:nvSpPr>
            <p:cNvPr id="34" name="TextBox 3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5" name="TextBox 3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6" name="TextBox 3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40" name="Rectangle 39"/>
          <p:cNvSpPr/>
          <p:nvPr/>
        </p:nvSpPr>
        <p:spPr>
          <a:xfrm>
            <a:off x="4289425" y="3429564"/>
            <a:ext cx="4359529" cy="102797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Only supports model based approach</a:t>
            </a:r>
          </a:p>
          <a:p>
            <a:pPr marL="228600" indent="-228600">
              <a:lnSpc>
                <a:spcPct val="95000"/>
              </a:lnSpc>
              <a:defRPr/>
            </a:pPr>
            <a:r>
              <a:rPr lang="en-US" sz="800" b="1" dirty="0" smtClean="0">
                <a:solidFill>
                  <a:srgbClr val="000000"/>
                </a:solidFill>
              </a:rPr>
              <a:t>-	Only feasible where sensor performance models are available, or can be constructed</a:t>
            </a:r>
          </a:p>
          <a:p>
            <a:pPr marL="228600" indent="-228600">
              <a:lnSpc>
                <a:spcPct val="95000"/>
              </a:lnSpc>
              <a:defRPr/>
            </a:pPr>
            <a:r>
              <a:rPr lang="en-US" sz="800" b="1" dirty="0" smtClean="0">
                <a:solidFill>
                  <a:srgbClr val="000000"/>
                </a:solidFill>
              </a:rPr>
              <a:t>++	Balances implementation complexity and modeling fidelity</a:t>
            </a:r>
          </a:p>
          <a:p>
            <a:pPr marL="228600" lvl="0" indent="-228600">
              <a:lnSpc>
                <a:spcPct val="95000"/>
              </a:lnSpc>
              <a:defRPr/>
            </a:pPr>
            <a:r>
              <a:rPr lang="en-US" sz="800" b="1" dirty="0" smtClean="0">
                <a:solidFill>
                  <a:srgbClr val="000000"/>
                </a:solidFill>
              </a:rPr>
              <a:t>+	Threat signature data is decoupled from terrain, environment, and sensor data</a:t>
            </a:r>
          </a:p>
          <a:p>
            <a:pPr marL="228600" lvl="0" indent="-228600">
              <a:lnSpc>
                <a:spcPct val="95000"/>
              </a:lnSpc>
              <a:defRPr/>
            </a:pPr>
            <a:r>
              <a:rPr lang="en-US" sz="800" b="1" dirty="0" smtClean="0">
                <a:solidFill>
                  <a:srgbClr val="000000"/>
                </a:solidFill>
              </a:rPr>
              <a:t>++ No deed to pre-compute sensor performance</a:t>
            </a:r>
          </a:p>
          <a:p>
            <a:pPr marL="228600" lvl="0" indent="-228600">
              <a:lnSpc>
                <a:spcPct val="95000"/>
              </a:lnSpc>
              <a:defRPr/>
            </a:pPr>
            <a:r>
              <a:rPr lang="en-US" sz="800" b="1" dirty="0" smtClean="0">
                <a:solidFill>
                  <a:srgbClr val="000000"/>
                </a:solidFill>
              </a:rPr>
              <a:t>++ 	Good enough to demonstrate SSES concept </a:t>
            </a:r>
          </a:p>
        </p:txBody>
      </p:sp>
      <p:cxnSp>
        <p:nvCxnSpPr>
          <p:cNvPr id="32" name="Straight Arrow Connector 31"/>
          <p:cNvCxnSpPr>
            <a:endCxn id="27" idx="1"/>
          </p:cNvCxnSpPr>
          <p:nvPr/>
        </p:nvCxnSpPr>
        <p:spPr bwMode="auto">
          <a:xfrm flipV="1">
            <a:off x="3822192" y="2596267"/>
            <a:ext cx="467233" cy="293237"/>
          </a:xfrm>
          <a:prstGeom prst="straightConnector1">
            <a:avLst/>
          </a:prstGeom>
          <a:noFill/>
          <a:ln w="19050" cap="flat" cmpd="sng" algn="ctr">
            <a:solidFill>
              <a:schemeClr val="tx1"/>
            </a:solidFill>
            <a:prstDash val="solid"/>
            <a:round/>
            <a:headEnd type="none" w="med" len="med"/>
            <a:tailEnd type="arrow"/>
          </a:ln>
          <a:effectLst/>
        </p:spPr>
      </p:cxnSp>
      <p:sp>
        <p:nvSpPr>
          <p:cNvPr id="38" name="Rectangle 37"/>
          <p:cNvSpPr/>
          <p:nvPr/>
        </p:nvSpPr>
        <p:spPr>
          <a:xfrm>
            <a:off x="4289425" y="4542336"/>
            <a:ext cx="4351572" cy="461665"/>
          </a:xfrm>
          <a:prstGeom prst="rect">
            <a:avLst/>
          </a:prstGeom>
        </p:spPr>
        <p:txBody>
          <a:bodyPr wrap="square">
            <a:spAutoFit/>
          </a:bodyPr>
          <a:lstStyle/>
          <a:p>
            <a:r>
              <a:rPr lang="en-US" sz="800" b="1" dirty="0" smtClean="0">
                <a:solidFill>
                  <a:srgbClr val="0000FF"/>
                </a:solidFill>
              </a:rPr>
              <a:t>Signature database + sensor model and implicit sensor performance database approaches are complementary not mutually exclusive – Intend to pursue both approaches</a:t>
            </a:r>
            <a:endParaRPr lang="en-US" dirty="0">
              <a:solidFill>
                <a:srgbClr val="0000FF"/>
              </a:solidFill>
            </a:endParaRPr>
          </a:p>
        </p:txBody>
      </p:sp>
      <p:cxnSp>
        <p:nvCxnSpPr>
          <p:cNvPr id="41" name="Straight Arrow Connector 40"/>
          <p:cNvCxnSpPr>
            <a:stCxn id="29" idx="3"/>
            <a:endCxn id="40" idx="1"/>
          </p:cNvCxnSpPr>
          <p:nvPr/>
        </p:nvCxnSpPr>
        <p:spPr bwMode="auto">
          <a:xfrm flipV="1">
            <a:off x="3749040" y="3943551"/>
            <a:ext cx="540385" cy="143817"/>
          </a:xfrm>
          <a:prstGeom prst="straightConnector1">
            <a:avLst/>
          </a:prstGeom>
          <a:noFill/>
          <a:ln w="19050" cap="flat" cmpd="sng" algn="ctr">
            <a:solidFill>
              <a:srgbClr val="009900"/>
            </a:solidFill>
            <a:prstDash val="solid"/>
            <a:round/>
            <a:headEnd type="none" w="med" len="med"/>
            <a:tailEnd type="arrow"/>
          </a:ln>
          <a:effectLst/>
        </p:spPr>
      </p:cxnSp>
      <p:sp>
        <p:nvSpPr>
          <p:cNvPr id="29" name="Rounded Rectangle 28"/>
          <p:cNvSpPr/>
          <p:nvPr/>
        </p:nvSpPr>
        <p:spPr bwMode="auto">
          <a:xfrm>
            <a:off x="1975104" y="3849624"/>
            <a:ext cx="1773936" cy="475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1" name="Rounded Rectangle 30"/>
          <p:cNvSpPr/>
          <p:nvPr/>
        </p:nvSpPr>
        <p:spPr bwMode="auto">
          <a:xfrm>
            <a:off x="1953768" y="5446776"/>
            <a:ext cx="1773936" cy="475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6350"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2.3</a:t>
            </a:r>
          </a:p>
          <a:p>
            <a:pPr>
              <a:lnSpc>
                <a:spcPct val="95000"/>
              </a:lnSpc>
              <a:defRPr/>
            </a:pPr>
            <a:r>
              <a:rPr lang="en-US" sz="800" b="1" dirty="0" smtClean="0"/>
              <a:t>Provide threat class and signature data to sensor performance models</a:t>
            </a:r>
            <a:endParaRPr lang="en-US" sz="800" b="1" dirty="0"/>
          </a:p>
        </p:txBody>
      </p:sp>
      <p:sp>
        <p:nvSpPr>
          <p:cNvPr id="19" name="TextBox 18"/>
          <p:cNvSpPr txBox="1"/>
          <p:nvPr/>
        </p:nvSpPr>
        <p:spPr>
          <a:xfrm>
            <a:off x="1827214" y="2463672"/>
            <a:ext cx="2044700" cy="2044320"/>
          </a:xfrm>
          <a:prstGeom prst="rect">
            <a:avLst/>
          </a:prstGeom>
          <a:noFill/>
          <a:ln>
            <a:solidFill>
              <a:schemeClr val="tx1"/>
            </a:solidFill>
          </a:ln>
        </p:spPr>
        <p:txBody>
          <a:bodyPr wrap="square" rtlCol="0">
            <a:noAutofit/>
          </a:bodyPr>
          <a:lstStyle/>
          <a:p>
            <a:pPr marL="117475" indent="-117475">
              <a:buFont typeface="Arial" pitchFamily="34" charset="0"/>
              <a:buChar char="•"/>
            </a:pPr>
            <a:r>
              <a:rPr lang="en-US" sz="800" b="1" dirty="0" smtClean="0"/>
              <a:t>Integrated sensor performance model interface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Sensor performance model database &amp; query tools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 entry and calculation of sensor performance (P)</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6350"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10" name="Slide Number Placeholder 9"/>
          <p:cNvSpPr>
            <a:spLocks noGrp="1"/>
          </p:cNvSpPr>
          <p:nvPr>
            <p:ph type="sldNum" sz="quarter" idx="12"/>
          </p:nvPr>
        </p:nvSpPr>
        <p:spPr/>
        <p:txBody>
          <a:bodyPr/>
          <a:lstStyle/>
          <a:p>
            <a:pPr>
              <a:defRPr/>
            </a:pPr>
            <a:fld id="{01F8F860-3B9A-4D7F-836E-0C1BDA42292B}" type="slidenum">
              <a:rPr lang="en-US" smtClean="0"/>
              <a:pPr>
                <a:defRPr/>
              </a:pPr>
              <a:t>28</a:t>
            </a:fld>
            <a:endParaRPr lang="en-US"/>
          </a:p>
        </p:txBody>
      </p:sp>
      <p:sp>
        <p:nvSpPr>
          <p:cNvPr id="11" name="Footer Placeholder 10"/>
          <p:cNvSpPr>
            <a:spLocks noGrp="1"/>
          </p:cNvSpPr>
          <p:nvPr>
            <p:ph type="ftr" sz="quarter" idx="11"/>
          </p:nvPr>
        </p:nvSpPr>
        <p:spPr/>
        <p:txBody>
          <a:bodyPr/>
          <a:lstStyle/>
          <a:p>
            <a:pPr>
              <a:defRPr/>
            </a:pPr>
            <a:r>
              <a:rPr lang="en-US" smtClean="0"/>
              <a:t>Anderson, Beres, Shaw, Valadez</a:t>
            </a:r>
            <a:endParaRPr lang="en-US"/>
          </a:p>
        </p:txBody>
      </p:sp>
      <p:sp>
        <p:nvSpPr>
          <p:cNvPr id="12" name="Action Button: Back or Previous 1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13" name="Group 12"/>
          <p:cNvGrpSpPr/>
          <p:nvPr/>
        </p:nvGrpSpPr>
        <p:grpSpPr>
          <a:xfrm>
            <a:off x="27708" y="1181298"/>
            <a:ext cx="6306417" cy="307777"/>
            <a:chOff x="27708" y="1181298"/>
            <a:chExt cx="6306417" cy="307777"/>
          </a:xfrm>
        </p:grpSpPr>
        <p:sp>
          <p:nvSpPr>
            <p:cNvPr id="14" name="TextBox 1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15" name="TextBox 1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16" name="TextBox 1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17" name="Rectangle 16"/>
          <p:cNvSpPr/>
          <p:nvPr/>
        </p:nvSpPr>
        <p:spPr>
          <a:xfrm>
            <a:off x="4306634" y="2312797"/>
            <a:ext cx="4359529" cy="79406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Minimizes analyst level of effort</a:t>
            </a:r>
          </a:p>
          <a:p>
            <a:pPr marL="228600" lvl="0" indent="-228600">
              <a:lnSpc>
                <a:spcPct val="95000"/>
              </a:lnSpc>
              <a:defRPr/>
            </a:pPr>
            <a:r>
              <a:rPr lang="en-US" sz="800" b="1" dirty="0" smtClean="0">
                <a:solidFill>
                  <a:srgbClr val="000000"/>
                </a:solidFill>
              </a:rPr>
              <a:t>++ Supports automated modeling / analysis of sensor performance</a:t>
            </a:r>
          </a:p>
          <a:p>
            <a:pPr marL="228600" lvl="0" indent="-228600">
              <a:lnSpc>
                <a:spcPct val="95000"/>
              </a:lnSpc>
              <a:defRPr/>
            </a:pPr>
            <a:r>
              <a:rPr lang="en-US" sz="800" b="1" dirty="0" smtClean="0">
                <a:solidFill>
                  <a:srgbClr val="000000"/>
                </a:solidFill>
              </a:rPr>
              <a:t>+	Probably required if fully model based sensor performance analysis is selected</a:t>
            </a:r>
          </a:p>
          <a:p>
            <a:pPr marL="228600" lvl="0" indent="-228600">
              <a:lnSpc>
                <a:spcPct val="95000"/>
              </a:lnSpc>
              <a:defRPr/>
            </a:pPr>
            <a:r>
              <a:rPr lang="en-US" sz="800" b="1" dirty="0" smtClean="0">
                <a:solidFill>
                  <a:srgbClr val="000000"/>
                </a:solidFill>
              </a:rPr>
              <a:t>- 	Moderate level of effort required to build threat – sensor model interfaces</a:t>
            </a:r>
            <a:endParaRPr lang="en-US" sz="800" b="1" dirty="0">
              <a:solidFill>
                <a:srgbClr val="000000"/>
              </a:solidFill>
            </a:endParaRPr>
          </a:p>
        </p:txBody>
      </p:sp>
      <p:cxnSp>
        <p:nvCxnSpPr>
          <p:cNvPr id="18" name="Straight Arrow Connector 17"/>
          <p:cNvCxnSpPr>
            <a:stCxn id="21" idx="3"/>
            <a:endCxn id="17" idx="1"/>
          </p:cNvCxnSpPr>
          <p:nvPr/>
        </p:nvCxnSpPr>
        <p:spPr bwMode="auto">
          <a:xfrm flipV="1">
            <a:off x="3749040" y="2709829"/>
            <a:ext cx="557594" cy="15083"/>
          </a:xfrm>
          <a:prstGeom prst="straightConnector1">
            <a:avLst/>
          </a:prstGeom>
          <a:noFill/>
          <a:ln w="19050" cap="flat" cmpd="sng" algn="ctr">
            <a:solidFill>
              <a:srgbClr val="009900"/>
            </a:solidFill>
            <a:prstDash val="solid"/>
            <a:round/>
            <a:headEnd type="none" w="med" len="med"/>
            <a:tailEnd type="arrow"/>
          </a:ln>
          <a:effectLst/>
        </p:spPr>
      </p:cxnSp>
      <p:sp>
        <p:nvSpPr>
          <p:cNvPr id="21" name="Rounded Rectangle 20"/>
          <p:cNvSpPr/>
          <p:nvPr/>
        </p:nvSpPr>
        <p:spPr bwMode="auto">
          <a:xfrm>
            <a:off x="1975104" y="2487168"/>
            <a:ext cx="1773936" cy="475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 name="Rectangle 23"/>
          <p:cNvSpPr/>
          <p:nvPr/>
        </p:nvSpPr>
        <p:spPr>
          <a:xfrm>
            <a:off x="4358196" y="3346704"/>
            <a:ext cx="4359529" cy="560153"/>
          </a:xfrm>
          <a:prstGeom prst="rect">
            <a:avLst/>
          </a:prstGeom>
          <a:ln w="19050">
            <a:noFill/>
          </a:ln>
        </p:spPr>
        <p:txBody>
          <a:bodyPr wrap="square">
            <a:spAutoFit/>
          </a:bodyPr>
          <a:lstStyle/>
          <a:p>
            <a:pPr marL="228600" lvl="0" indent="-228600">
              <a:lnSpc>
                <a:spcPct val="95000"/>
              </a:lnSpc>
              <a:buFontTx/>
              <a:buChar char="-"/>
              <a:defRPr/>
            </a:pPr>
            <a:r>
              <a:rPr lang="en-US" sz="800" b="1" dirty="0" smtClean="0">
                <a:solidFill>
                  <a:srgbClr val="000000"/>
                </a:solidFill>
              </a:rPr>
              <a:t>Only supports database based approach</a:t>
            </a:r>
          </a:p>
          <a:p>
            <a:pPr marL="228600" lvl="0" indent="-228600">
              <a:lnSpc>
                <a:spcPct val="95000"/>
              </a:lnSpc>
              <a:defRPr/>
            </a:pPr>
            <a:r>
              <a:rPr lang="en-US" sz="800" b="1" dirty="0" smtClean="0">
                <a:solidFill>
                  <a:srgbClr val="000000"/>
                </a:solidFill>
              </a:rPr>
              <a:t>-	Significant level of effort required to populate database</a:t>
            </a:r>
          </a:p>
          <a:p>
            <a:pPr marL="228600" lvl="0" indent="-228600">
              <a:lnSpc>
                <a:spcPct val="95000"/>
              </a:lnSpc>
              <a:defRPr/>
            </a:pPr>
            <a:r>
              <a:rPr lang="en-US" sz="800" b="1" dirty="0" smtClean="0">
                <a:solidFill>
                  <a:srgbClr val="000000"/>
                </a:solidFill>
              </a:rPr>
              <a:t>-	Potentially significant analyst level of effort depending on level of automation of database query tools</a:t>
            </a:r>
            <a:endParaRPr lang="en-US" sz="800" b="1" dirty="0">
              <a:solidFill>
                <a:srgbClr val="000000"/>
              </a:solidFill>
            </a:endParaRPr>
          </a:p>
        </p:txBody>
      </p:sp>
      <p:cxnSp>
        <p:nvCxnSpPr>
          <p:cNvPr id="25" name="Straight Arrow Connector 24"/>
          <p:cNvCxnSpPr/>
          <p:nvPr/>
        </p:nvCxnSpPr>
        <p:spPr bwMode="auto">
          <a:xfrm>
            <a:off x="3657346" y="3502788"/>
            <a:ext cx="612902" cy="17652"/>
          </a:xfrm>
          <a:prstGeom prst="straightConnector1">
            <a:avLst/>
          </a:prstGeom>
          <a:noFill/>
          <a:ln w="19050" cap="flat" cmpd="sng" algn="ctr">
            <a:solidFill>
              <a:schemeClr val="tx1"/>
            </a:solidFill>
            <a:prstDash val="solid"/>
            <a:round/>
            <a:headEnd type="none" w="med" len="med"/>
            <a:tailEnd type="arrow"/>
          </a:ln>
          <a:effectLst/>
        </p:spPr>
      </p:cxnSp>
      <p:sp>
        <p:nvSpPr>
          <p:cNvPr id="27" name="Rectangle 26"/>
          <p:cNvSpPr/>
          <p:nvPr/>
        </p:nvSpPr>
        <p:spPr>
          <a:xfrm>
            <a:off x="4334669" y="4143067"/>
            <a:ext cx="4560888"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a:t>
            </a:r>
          </a:p>
          <a:p>
            <a:pPr marL="228600" lvl="0" indent="-228600">
              <a:lnSpc>
                <a:spcPct val="95000"/>
              </a:lnSpc>
              <a:defRPr/>
            </a:pPr>
            <a:r>
              <a:rPr lang="en-US" sz="800" b="1" dirty="0" smtClean="0">
                <a:solidFill>
                  <a:srgbClr val="000000"/>
                </a:solidFill>
              </a:rPr>
              <a:t>- -	Does not support any type of automation</a:t>
            </a:r>
            <a:endParaRPr lang="en-US" sz="800" b="1" dirty="0">
              <a:solidFill>
                <a:srgbClr val="000000"/>
              </a:solidFill>
            </a:endParaRPr>
          </a:p>
        </p:txBody>
      </p:sp>
      <p:cxnSp>
        <p:nvCxnSpPr>
          <p:cNvPr id="28" name="Straight Arrow Connector 27"/>
          <p:cNvCxnSpPr/>
          <p:nvPr/>
        </p:nvCxnSpPr>
        <p:spPr bwMode="auto">
          <a:xfrm>
            <a:off x="3736594" y="4267836"/>
            <a:ext cx="612902" cy="17652"/>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2.4</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95" name="Text Box 12"/>
          <p:cNvSpPr txBox="1">
            <a:spLocks noChangeArrowheads="1"/>
          </p:cNvSpPr>
          <p:nvPr/>
        </p:nvSpPr>
        <p:spPr bwMode="auto">
          <a:xfrm>
            <a:off x="81153" y="5509768"/>
            <a:ext cx="1338072"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2.4.3	</a:t>
            </a:r>
          </a:p>
          <a:p>
            <a:pPr indent="1588">
              <a:lnSpc>
                <a:spcPct val="95000"/>
              </a:lnSpc>
              <a:spcBef>
                <a:spcPct val="20000"/>
              </a:spcBef>
            </a:pPr>
            <a:r>
              <a:rPr lang="en-US" sz="800" b="1" dirty="0" smtClean="0"/>
              <a:t>Represent mobility effects of barriers and obstacles</a:t>
            </a:r>
          </a:p>
        </p:txBody>
      </p:sp>
      <p:sp>
        <p:nvSpPr>
          <p:cNvPr id="251" name="Rectangle 250"/>
          <p:cNvSpPr/>
          <p:nvPr/>
        </p:nvSpPr>
        <p:spPr bwMode="auto">
          <a:xfrm>
            <a:off x="81153" y="2450592"/>
            <a:ext cx="1338072" cy="896112"/>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2.4.1</a:t>
            </a:r>
          </a:p>
          <a:p>
            <a:pPr indent="1588">
              <a:lnSpc>
                <a:spcPct val="95000"/>
              </a:lnSpc>
              <a:spcBef>
                <a:spcPct val="20000"/>
              </a:spcBef>
            </a:pPr>
            <a:r>
              <a:rPr lang="en-US" sz="800" b="1" dirty="0" smtClean="0"/>
              <a:t>Represent threat speed as a function of the type of terrain being traversed</a:t>
            </a:r>
          </a:p>
        </p:txBody>
      </p:sp>
      <p:sp>
        <p:nvSpPr>
          <p:cNvPr id="252" name="Rectangle 251"/>
          <p:cNvSpPr/>
          <p:nvPr/>
        </p:nvSpPr>
        <p:spPr bwMode="auto">
          <a:xfrm>
            <a:off x="81153" y="4002024"/>
            <a:ext cx="1338072" cy="789432"/>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2.4.2	</a:t>
            </a:r>
          </a:p>
          <a:p>
            <a:pPr indent="1588">
              <a:lnSpc>
                <a:spcPct val="95000"/>
              </a:lnSpc>
              <a:spcBef>
                <a:spcPct val="20000"/>
              </a:spcBef>
            </a:pPr>
            <a:r>
              <a:rPr lang="en-US" sz="800" b="1" dirty="0" smtClean="0"/>
              <a:t>Represent prohibited terrain types which may not be traversed by specific classes / types of threat</a:t>
            </a:r>
          </a:p>
        </p:txBody>
      </p:sp>
      <p:sp>
        <p:nvSpPr>
          <p:cNvPr id="268" name="TextBox 267"/>
          <p:cNvSpPr txBox="1"/>
          <p:nvPr/>
        </p:nvSpPr>
        <p:spPr>
          <a:xfrm>
            <a:off x="1827214" y="2459736"/>
            <a:ext cx="2044700" cy="122529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Software terrain dependent threat mobility model (M)</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Terrain dependent threat movement rate look-up tables (M, 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 calculation of movement rates (P)</a:t>
            </a:r>
          </a:p>
        </p:txBody>
      </p:sp>
      <p:sp>
        <p:nvSpPr>
          <p:cNvPr id="269" name="TextBox 268"/>
          <p:cNvSpPr txBox="1"/>
          <p:nvPr/>
        </p:nvSpPr>
        <p:spPr>
          <a:xfrm>
            <a:off x="1827214" y="4029456"/>
            <a:ext cx="2044700" cy="130149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Specify prohibitive threat / terrain dependent mobility network edge costs (M,D)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Specify prohibitive threat / terrain dependent database movement costs (M,D)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Maintain threat-terrain </a:t>
            </a:r>
            <a:r>
              <a:rPr lang="en-US" sz="800" b="1" dirty="0" err="1" smtClean="0"/>
              <a:t>tabu</a:t>
            </a:r>
            <a:r>
              <a:rPr lang="en-US" sz="800" b="1" dirty="0" smtClean="0"/>
              <a:t> list (M,D, P)</a:t>
            </a:r>
          </a:p>
        </p:txBody>
      </p:sp>
      <p:sp>
        <p:nvSpPr>
          <p:cNvPr id="270" name="TextBox 269"/>
          <p:cNvSpPr txBox="1"/>
          <p:nvPr/>
        </p:nvSpPr>
        <p:spPr>
          <a:xfrm>
            <a:off x="1827214" y="5562600"/>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Add obstacle /barrier cost to terrain partitions and / or partition edges (M, D, P)</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21" name="Text Box 12"/>
          <p:cNvSpPr txBox="1">
            <a:spLocks noChangeArrowheads="1"/>
          </p:cNvSpPr>
          <p:nvPr/>
        </p:nvSpPr>
        <p:spPr bwMode="auto">
          <a:xfrm>
            <a:off x="1419224" y="1622425"/>
            <a:ext cx="1387983" cy="654431"/>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2.4</a:t>
            </a:r>
          </a:p>
          <a:p>
            <a:pPr>
              <a:lnSpc>
                <a:spcPct val="95000"/>
              </a:lnSpc>
              <a:defRPr/>
            </a:pPr>
            <a:r>
              <a:rPr lang="en-US" sz="800" b="1" dirty="0" smtClean="0"/>
              <a:t>Obtain and manage threat mobility data</a:t>
            </a:r>
            <a:endParaRPr lang="en-US" sz="800" b="1" dirty="0"/>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29</a:t>
            </a:fld>
            <a:endParaRPr lang="en-US"/>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7" name="Action Button: Back or Previous 1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18" name="Straight Arrow Connector 17"/>
          <p:cNvCxnSpPr>
            <a:endCxn id="22" idx="1"/>
          </p:cNvCxnSpPr>
          <p:nvPr/>
        </p:nvCxnSpPr>
        <p:spPr bwMode="auto">
          <a:xfrm flipV="1">
            <a:off x="3710940" y="2303879"/>
            <a:ext cx="534035" cy="289815"/>
          </a:xfrm>
          <a:prstGeom prst="straightConnector1">
            <a:avLst/>
          </a:prstGeom>
          <a:noFill/>
          <a:ln w="19050" cap="flat" cmpd="sng" algn="ctr">
            <a:solidFill>
              <a:schemeClr val="tx1"/>
            </a:solidFill>
            <a:prstDash val="solid"/>
            <a:round/>
            <a:headEnd type="none" w="med" len="med"/>
            <a:tailEnd type="arrow"/>
          </a:ln>
          <a:effectLst/>
        </p:spPr>
      </p:cxnSp>
      <p:cxnSp>
        <p:nvCxnSpPr>
          <p:cNvPr id="19" name="Straight Arrow Connector 18"/>
          <p:cNvCxnSpPr>
            <a:stCxn id="32" idx="3"/>
            <a:endCxn id="23" idx="1"/>
          </p:cNvCxnSpPr>
          <p:nvPr/>
        </p:nvCxnSpPr>
        <p:spPr bwMode="auto">
          <a:xfrm flipV="1">
            <a:off x="3785616" y="3060418"/>
            <a:ext cx="495935" cy="11966"/>
          </a:xfrm>
          <a:prstGeom prst="straightConnector1">
            <a:avLst/>
          </a:prstGeom>
          <a:noFill/>
          <a:ln w="19050" cap="flat" cmpd="sng" algn="ctr">
            <a:solidFill>
              <a:srgbClr val="009900"/>
            </a:solidFill>
            <a:prstDash val="solid"/>
            <a:round/>
            <a:headEnd type="none" w="med" len="med"/>
            <a:tailEnd type="arrow"/>
          </a:ln>
          <a:effectLst/>
        </p:spPr>
      </p:cxnSp>
      <p:sp>
        <p:nvSpPr>
          <p:cNvPr id="22" name="Rectangle 21"/>
          <p:cNvSpPr/>
          <p:nvPr/>
        </p:nvSpPr>
        <p:spPr>
          <a:xfrm>
            <a:off x="4244975" y="1965325"/>
            <a:ext cx="4359529"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Level of effort required to model threat mobility as a function of terrain type not supportable given course timeline</a:t>
            </a:r>
          </a:p>
          <a:p>
            <a:pPr marL="228600" lvl="0" indent="-228600">
              <a:lnSpc>
                <a:spcPct val="95000"/>
              </a:lnSpc>
              <a:defRPr/>
            </a:pPr>
            <a:r>
              <a:rPr lang="en-US" sz="800" b="1" dirty="0" smtClean="0">
                <a:solidFill>
                  <a:srgbClr val="000000"/>
                </a:solidFill>
              </a:rPr>
              <a:t>- -	We lack </a:t>
            </a:r>
            <a:r>
              <a:rPr lang="en-US" sz="800" b="1" dirty="0" err="1" smtClean="0">
                <a:solidFill>
                  <a:srgbClr val="000000"/>
                </a:solidFill>
              </a:rPr>
              <a:t>intel</a:t>
            </a:r>
            <a:r>
              <a:rPr lang="en-US" sz="800" b="1" dirty="0" smtClean="0">
                <a:solidFill>
                  <a:srgbClr val="000000"/>
                </a:solidFill>
              </a:rPr>
              <a:t> data needed to model threat movement rates</a:t>
            </a:r>
          </a:p>
          <a:p>
            <a:pPr marL="228600" lvl="0" indent="-228600">
              <a:lnSpc>
                <a:spcPct val="95000"/>
              </a:lnSpc>
              <a:defRPr/>
            </a:pPr>
            <a:r>
              <a:rPr lang="en-US" sz="800" b="1" dirty="0" smtClean="0">
                <a:solidFill>
                  <a:srgbClr val="000000"/>
                </a:solidFill>
              </a:rPr>
              <a:t>-	Detailed mobility modeling is not important to demonstrating prototype capabilities</a:t>
            </a:r>
            <a:endParaRPr lang="en-US" sz="800" b="1" dirty="0">
              <a:solidFill>
                <a:srgbClr val="000000"/>
              </a:solidFill>
            </a:endParaRPr>
          </a:p>
        </p:txBody>
      </p:sp>
      <p:sp>
        <p:nvSpPr>
          <p:cNvPr id="23" name="Rectangle 22"/>
          <p:cNvSpPr/>
          <p:nvPr/>
        </p:nvSpPr>
        <p:spPr>
          <a:xfrm>
            <a:off x="4281551" y="2721864"/>
            <a:ext cx="4359529"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or database approach</a:t>
            </a:r>
          </a:p>
          <a:p>
            <a:pPr marL="228600" lvl="0" indent="-228600">
              <a:lnSpc>
                <a:spcPct val="95000"/>
              </a:lnSpc>
              <a:defRPr/>
            </a:pPr>
            <a:r>
              <a:rPr lang="en-US" sz="800" b="1" dirty="0" smtClean="0">
                <a:solidFill>
                  <a:srgbClr val="000000"/>
                </a:solidFill>
              </a:rPr>
              <a:t>++	Simplest and computationally efficient approach</a:t>
            </a:r>
          </a:p>
          <a:p>
            <a:pPr marL="228600" lvl="0" indent="-228600">
              <a:lnSpc>
                <a:spcPct val="95000"/>
              </a:lnSpc>
              <a:defRPr/>
            </a:pPr>
            <a:r>
              <a:rPr lang="en-US" sz="800" b="1" dirty="0" smtClean="0">
                <a:solidFill>
                  <a:srgbClr val="000000"/>
                </a:solidFill>
              </a:rPr>
              <a:t>++ 	Good enough to demonstrate prototype objectives</a:t>
            </a:r>
          </a:p>
          <a:p>
            <a:pPr marL="228600" lvl="0" indent="-228600">
              <a:lnSpc>
                <a:spcPct val="95000"/>
              </a:lnSpc>
              <a:defRPr/>
            </a:pPr>
            <a:r>
              <a:rPr lang="en-US" sz="800" b="1" dirty="0" smtClean="0">
                <a:solidFill>
                  <a:srgbClr val="000000"/>
                </a:solidFill>
              </a:rPr>
              <a:t>+	Readily extensible to use model based approach in the future if desired</a:t>
            </a:r>
            <a:endParaRPr lang="en-US" sz="800" b="1" dirty="0">
              <a:solidFill>
                <a:srgbClr val="000000"/>
              </a:solidFill>
            </a:endParaRPr>
          </a:p>
        </p:txBody>
      </p:sp>
      <p:sp>
        <p:nvSpPr>
          <p:cNvPr id="26" name="Rectangle 25"/>
          <p:cNvSpPr/>
          <p:nvPr/>
        </p:nvSpPr>
        <p:spPr>
          <a:xfrm>
            <a:off x="4244975" y="3471037"/>
            <a:ext cx="4359529"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a:t>
            </a:r>
            <a:endParaRPr lang="en-US" sz="800" b="1" dirty="0">
              <a:solidFill>
                <a:srgbClr val="000000"/>
              </a:solidFill>
            </a:endParaRPr>
          </a:p>
        </p:txBody>
      </p:sp>
      <p:cxnSp>
        <p:nvCxnSpPr>
          <p:cNvPr id="29" name="Straight Arrow Connector 28"/>
          <p:cNvCxnSpPr>
            <a:endCxn id="26" idx="1"/>
          </p:cNvCxnSpPr>
          <p:nvPr/>
        </p:nvCxnSpPr>
        <p:spPr bwMode="auto">
          <a:xfrm>
            <a:off x="3291840" y="3493008"/>
            <a:ext cx="953135" cy="199628"/>
          </a:xfrm>
          <a:prstGeom prst="straightConnector1">
            <a:avLst/>
          </a:prstGeom>
          <a:noFill/>
          <a:ln w="19050" cap="flat" cmpd="sng" algn="ctr">
            <a:solidFill>
              <a:schemeClr val="tx1"/>
            </a:solidFill>
            <a:prstDash val="solid"/>
            <a:round/>
            <a:headEnd type="none" w="med" len="med"/>
            <a:tailEnd type="arrow"/>
          </a:ln>
          <a:effectLst/>
        </p:spPr>
      </p:cxnSp>
      <p:sp>
        <p:nvSpPr>
          <p:cNvPr id="32" name="Rounded Rectangle 31"/>
          <p:cNvSpPr/>
          <p:nvPr/>
        </p:nvSpPr>
        <p:spPr bwMode="auto">
          <a:xfrm>
            <a:off x="2011680" y="2834640"/>
            <a:ext cx="1773936" cy="475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 name="Rectangle 33"/>
          <p:cNvSpPr/>
          <p:nvPr/>
        </p:nvSpPr>
        <p:spPr>
          <a:xfrm>
            <a:off x="4289425" y="4035552"/>
            <a:ext cx="4359529"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(directly)  or database (indirectly) approach</a:t>
            </a:r>
          </a:p>
          <a:p>
            <a:pPr marL="228600" lvl="0" indent="-228600">
              <a:lnSpc>
                <a:spcPct val="95000"/>
              </a:lnSpc>
              <a:defRPr/>
            </a:pPr>
            <a:r>
              <a:rPr lang="en-US" sz="800" b="1" dirty="0" smtClean="0">
                <a:solidFill>
                  <a:srgbClr val="000000"/>
                </a:solidFill>
              </a:rPr>
              <a:t>++	Simple to implement – can incorporate directly into movement cost tables / functions</a:t>
            </a:r>
          </a:p>
          <a:p>
            <a:pPr marL="228600" lvl="0" indent="-228600">
              <a:lnSpc>
                <a:spcPct val="95000"/>
              </a:lnSpc>
              <a:defRPr/>
            </a:pPr>
            <a:r>
              <a:rPr lang="en-US" sz="800" b="1" dirty="0" smtClean="0">
                <a:solidFill>
                  <a:srgbClr val="000000"/>
                </a:solidFill>
              </a:rPr>
              <a:t>Concept is similar for both model and database approaches but implementation will depend on choice of model or database </a:t>
            </a:r>
            <a:endParaRPr lang="en-US" sz="800" b="1" dirty="0">
              <a:solidFill>
                <a:srgbClr val="000000"/>
              </a:solidFill>
            </a:endParaRPr>
          </a:p>
        </p:txBody>
      </p:sp>
      <p:sp>
        <p:nvSpPr>
          <p:cNvPr id="35" name="Rounded Rectangle 34"/>
          <p:cNvSpPr/>
          <p:nvPr/>
        </p:nvSpPr>
        <p:spPr bwMode="auto">
          <a:xfrm>
            <a:off x="1990344" y="4029456"/>
            <a:ext cx="1676400" cy="96316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36" name="Straight Arrow Connector 35"/>
          <p:cNvCxnSpPr>
            <a:stCxn id="35" idx="3"/>
            <a:endCxn id="34" idx="1"/>
          </p:cNvCxnSpPr>
          <p:nvPr/>
        </p:nvCxnSpPr>
        <p:spPr bwMode="auto">
          <a:xfrm flipV="1">
            <a:off x="3666744" y="4374106"/>
            <a:ext cx="622681" cy="136934"/>
          </a:xfrm>
          <a:prstGeom prst="straightConnector1">
            <a:avLst/>
          </a:prstGeom>
          <a:noFill/>
          <a:ln w="19050" cap="flat" cmpd="sng" algn="ctr">
            <a:solidFill>
              <a:srgbClr val="009900"/>
            </a:solidFill>
            <a:prstDash val="solid"/>
            <a:round/>
            <a:headEnd type="none" w="med" len="med"/>
            <a:tailEnd type="arrow"/>
          </a:ln>
          <a:effectLst/>
        </p:spPr>
      </p:cxnSp>
      <p:sp>
        <p:nvSpPr>
          <p:cNvPr id="41" name="Rectangle 40"/>
          <p:cNvSpPr/>
          <p:nvPr/>
        </p:nvSpPr>
        <p:spPr>
          <a:xfrm>
            <a:off x="4289425" y="4976749"/>
            <a:ext cx="4359529" cy="32624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Requires additional effort to generate and check </a:t>
            </a:r>
            <a:r>
              <a:rPr lang="en-US" sz="800" b="1" dirty="0" err="1" smtClean="0">
                <a:solidFill>
                  <a:srgbClr val="000000"/>
                </a:solidFill>
              </a:rPr>
              <a:t>tabu</a:t>
            </a:r>
            <a:r>
              <a:rPr lang="en-US" sz="800" b="1" dirty="0" smtClean="0">
                <a:solidFill>
                  <a:srgbClr val="000000"/>
                </a:solidFill>
              </a:rPr>
              <a:t> list</a:t>
            </a:r>
          </a:p>
          <a:p>
            <a:pPr marL="228600" lvl="0" indent="-228600">
              <a:lnSpc>
                <a:spcPct val="95000"/>
              </a:lnSpc>
              <a:defRPr/>
            </a:pPr>
            <a:r>
              <a:rPr lang="en-US" sz="800" b="1" dirty="0" smtClean="0">
                <a:solidFill>
                  <a:srgbClr val="000000"/>
                </a:solidFill>
              </a:rPr>
              <a:t>-	No obvious advantage over use of punitive network edge costs</a:t>
            </a:r>
          </a:p>
        </p:txBody>
      </p:sp>
      <p:cxnSp>
        <p:nvCxnSpPr>
          <p:cNvPr id="42" name="Straight Arrow Connector 41"/>
          <p:cNvCxnSpPr/>
          <p:nvPr/>
        </p:nvCxnSpPr>
        <p:spPr bwMode="auto">
          <a:xfrm>
            <a:off x="3730752" y="5120640"/>
            <a:ext cx="558673" cy="50276"/>
          </a:xfrm>
          <a:prstGeom prst="straightConnector1">
            <a:avLst/>
          </a:prstGeom>
          <a:noFill/>
          <a:ln w="19050" cap="flat" cmpd="sng" algn="ctr">
            <a:solidFill>
              <a:schemeClr val="tx1"/>
            </a:solidFill>
            <a:prstDash val="solid"/>
            <a:round/>
            <a:headEnd type="none" w="med" len="med"/>
            <a:tailEnd type="arrow"/>
          </a:ln>
          <a:effectLst/>
        </p:spPr>
      </p:cxnSp>
      <p:sp>
        <p:nvSpPr>
          <p:cNvPr id="44" name="Rounded Rectangle 43"/>
          <p:cNvSpPr/>
          <p:nvPr/>
        </p:nvSpPr>
        <p:spPr bwMode="auto">
          <a:xfrm>
            <a:off x="1969008" y="5615432"/>
            <a:ext cx="1780032" cy="41960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 name="Rectangle 44"/>
          <p:cNvSpPr/>
          <p:nvPr/>
        </p:nvSpPr>
        <p:spPr>
          <a:xfrm>
            <a:off x="4289425" y="5742432"/>
            <a:ext cx="4359529" cy="20928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Only identified solution</a:t>
            </a:r>
            <a:endParaRPr lang="en-US" sz="800" b="1" dirty="0">
              <a:solidFill>
                <a:srgbClr val="000000"/>
              </a:solidFill>
            </a:endParaRPr>
          </a:p>
        </p:txBody>
      </p:sp>
      <p:cxnSp>
        <p:nvCxnSpPr>
          <p:cNvPr id="46" name="Straight Arrow Connector 45"/>
          <p:cNvCxnSpPr>
            <a:stCxn id="44" idx="3"/>
            <a:endCxn id="45" idx="1"/>
          </p:cNvCxnSpPr>
          <p:nvPr/>
        </p:nvCxnSpPr>
        <p:spPr bwMode="auto">
          <a:xfrm>
            <a:off x="3749040" y="5825236"/>
            <a:ext cx="540385" cy="21840"/>
          </a:xfrm>
          <a:prstGeom prst="straightConnector1">
            <a:avLst/>
          </a:prstGeom>
          <a:noFill/>
          <a:ln w="19050" cap="flat" cmpd="sng" algn="ctr">
            <a:solidFill>
              <a:srgbClr val="009900"/>
            </a:solidFill>
            <a:prstDash val="solid"/>
            <a:round/>
            <a:headEnd type="none" w="med" len="med"/>
            <a:tailEnd type="arrow"/>
          </a:ln>
          <a:effectLst/>
        </p:spPr>
      </p:cxnSp>
      <p:grpSp>
        <p:nvGrpSpPr>
          <p:cNvPr id="37" name="Group 36"/>
          <p:cNvGrpSpPr/>
          <p:nvPr/>
        </p:nvGrpSpPr>
        <p:grpSpPr>
          <a:xfrm>
            <a:off x="27708" y="1181298"/>
            <a:ext cx="6306417" cy="307777"/>
            <a:chOff x="27708" y="1181298"/>
            <a:chExt cx="6306417" cy="307777"/>
          </a:xfrm>
        </p:grpSpPr>
        <p:sp>
          <p:nvSpPr>
            <p:cNvPr id="38" name="TextBox 3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9" name="TextBox 38"/>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40" name="TextBox 39"/>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919" y="579120"/>
            <a:ext cx="8229600" cy="762000"/>
          </a:xfrm>
        </p:spPr>
        <p:txBody>
          <a:bodyPr/>
          <a:lstStyle/>
          <a:p>
            <a:r>
              <a:rPr lang="en-US" dirty="0" smtClean="0"/>
              <a:t>SSES Architecture Selection Strategy:</a:t>
            </a:r>
            <a:endParaRPr lang="en-US" dirty="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3</a:t>
            </a:fld>
            <a:endParaRPr lang="en-US"/>
          </a:p>
        </p:txBody>
      </p:sp>
      <p:sp>
        <p:nvSpPr>
          <p:cNvPr id="38" name="Rectangle 37"/>
          <p:cNvSpPr/>
          <p:nvPr/>
        </p:nvSpPr>
        <p:spPr>
          <a:xfrm>
            <a:off x="160121" y="1273055"/>
            <a:ext cx="5463439" cy="5054593"/>
          </a:xfrm>
          <a:prstGeom prst="rect">
            <a:avLst/>
          </a:prstGeom>
        </p:spPr>
        <p:txBody>
          <a:bodyPr wrap="square">
            <a:noAutofit/>
          </a:bodyPr>
          <a:lstStyle/>
          <a:p>
            <a:pPr>
              <a:tabLst>
                <a:tab pos="347663" algn="l"/>
              </a:tabLst>
            </a:pPr>
            <a:r>
              <a:rPr lang="en-US" sz="2000" dirty="0" smtClean="0"/>
              <a:t>1.	Assess potential solution attributes</a:t>
            </a:r>
          </a:p>
          <a:p>
            <a:pPr marL="685800" lvl="1" indent="-228600">
              <a:spcBef>
                <a:spcPts val="600"/>
              </a:spcBef>
              <a:buFont typeface="Arial" pitchFamily="34" charset="0"/>
              <a:buChar char="•"/>
              <a:tabLst>
                <a:tab pos="347663" algn="l"/>
              </a:tabLst>
            </a:pPr>
            <a:r>
              <a:rPr lang="en-US" sz="1600" dirty="0" smtClean="0"/>
              <a:t>Determine feasibility, utility of architectures</a:t>
            </a:r>
          </a:p>
          <a:p>
            <a:pPr marL="685800" lvl="1" indent="-228600">
              <a:spcBef>
                <a:spcPts val="600"/>
              </a:spcBef>
              <a:buFont typeface="Arial" pitchFamily="34" charset="0"/>
              <a:buChar char="•"/>
              <a:tabLst>
                <a:tab pos="347663" algn="l"/>
              </a:tabLst>
            </a:pPr>
            <a:r>
              <a:rPr lang="en-US" sz="1600" dirty="0" smtClean="0"/>
              <a:t>Not necessary / desirable to select implementation for individual functions at this point</a:t>
            </a:r>
            <a:endParaRPr lang="en-US" sz="2000" dirty="0" smtClean="0"/>
          </a:p>
          <a:p>
            <a:pPr>
              <a:spcBef>
                <a:spcPts val="600"/>
              </a:spcBef>
              <a:tabLst>
                <a:tab pos="347663" algn="l"/>
              </a:tabLst>
            </a:pPr>
            <a:r>
              <a:rPr lang="en-US" sz="2000" dirty="0" smtClean="0"/>
              <a:t>2.	Select design and data environments</a:t>
            </a:r>
          </a:p>
          <a:p>
            <a:pPr marL="685800" lvl="1" indent="-228600">
              <a:spcBef>
                <a:spcPts val="600"/>
              </a:spcBef>
              <a:buFont typeface="Arial" pitchFamily="34" charset="0"/>
              <a:buChar char="•"/>
              <a:tabLst>
                <a:tab pos="347663" algn="l"/>
              </a:tabLst>
            </a:pPr>
            <a:r>
              <a:rPr lang="en-US" sz="1600" dirty="0" smtClean="0"/>
              <a:t>Primary drivers for overall SSES implementation</a:t>
            </a:r>
          </a:p>
          <a:p>
            <a:pPr marL="685800" lvl="1" indent="-228600">
              <a:spcBef>
                <a:spcPts val="600"/>
              </a:spcBef>
              <a:buFont typeface="Arial" pitchFamily="34" charset="0"/>
              <a:buChar char="•"/>
              <a:tabLst>
                <a:tab pos="347663" algn="l"/>
              </a:tabLst>
            </a:pPr>
            <a:r>
              <a:rPr lang="en-US" sz="1600" dirty="0" smtClean="0"/>
              <a:t>Shapes / prunes solution space for SSES functions and data structure design</a:t>
            </a:r>
          </a:p>
          <a:p>
            <a:pPr marL="347663" indent="-347663">
              <a:spcBef>
                <a:spcPts val="600"/>
              </a:spcBef>
              <a:tabLst>
                <a:tab pos="347663" algn="l"/>
              </a:tabLst>
            </a:pPr>
            <a:r>
              <a:rPr lang="en-US" sz="2000" dirty="0" smtClean="0"/>
              <a:t>3.	Select / design core SSES data structures and algorithms</a:t>
            </a:r>
          </a:p>
          <a:p>
            <a:pPr marL="347663" indent="-347663">
              <a:spcBef>
                <a:spcPts val="1800"/>
              </a:spcBef>
              <a:tabLst>
                <a:tab pos="347663" algn="l"/>
              </a:tabLst>
            </a:pPr>
            <a:r>
              <a:rPr lang="en-US" sz="2000" dirty="0" smtClean="0"/>
              <a:t>4.	Select / design implementation for individual functions</a:t>
            </a:r>
          </a:p>
          <a:p>
            <a:pPr marL="685800" lvl="1" indent="-228600">
              <a:spcBef>
                <a:spcPts val="600"/>
              </a:spcBef>
              <a:buFont typeface="Arial" pitchFamily="34" charset="0"/>
              <a:buChar char="•"/>
              <a:tabLst>
                <a:tab pos="347663" algn="l"/>
              </a:tabLst>
            </a:pPr>
            <a:endParaRPr lang="en-US" sz="2000" dirty="0"/>
          </a:p>
        </p:txBody>
      </p:sp>
      <p:graphicFrame>
        <p:nvGraphicFramePr>
          <p:cNvPr id="1027" name="Object 3"/>
          <p:cNvGraphicFramePr>
            <a:graphicFrameLocks noChangeAspect="1"/>
          </p:cNvGraphicFramePr>
          <p:nvPr/>
        </p:nvGraphicFramePr>
        <p:xfrm>
          <a:off x="5797296" y="1266446"/>
          <a:ext cx="3198813" cy="2398832"/>
        </p:xfrm>
        <a:graphic>
          <a:graphicData uri="http://schemas.openxmlformats.org/presentationml/2006/ole">
            <p:oleObj spid="_x0000_s1027" name="Slide" r:id="rId3" imgW="4335898" imgH="3250720" progId="PowerPoint.Slide.12">
              <p:embed/>
            </p:oleObj>
          </a:graphicData>
        </a:graphic>
      </p:graphicFrame>
      <p:cxnSp>
        <p:nvCxnSpPr>
          <p:cNvPr id="39" name="Straight Connector 38"/>
          <p:cNvCxnSpPr/>
          <p:nvPr/>
        </p:nvCxnSpPr>
        <p:spPr bwMode="auto">
          <a:xfrm>
            <a:off x="186881" y="5029200"/>
            <a:ext cx="6428232" cy="1588"/>
          </a:xfrm>
          <a:prstGeom prst="line">
            <a:avLst/>
          </a:prstGeom>
          <a:noFill/>
          <a:ln w="25400" cap="flat" cmpd="sng" algn="ctr">
            <a:solidFill>
              <a:srgbClr val="002060"/>
            </a:solidFill>
            <a:prstDash val="solid"/>
            <a:round/>
            <a:headEnd type="none" w="med" len="med"/>
            <a:tailEnd type="none"/>
          </a:ln>
          <a:effectLst/>
        </p:spPr>
      </p:cxnSp>
      <p:sp>
        <p:nvSpPr>
          <p:cNvPr id="47" name="Rectangle 46"/>
          <p:cNvSpPr/>
          <p:nvPr/>
        </p:nvSpPr>
        <p:spPr>
          <a:xfrm>
            <a:off x="5205414" y="4173527"/>
            <a:ext cx="3282806" cy="738664"/>
          </a:xfrm>
          <a:prstGeom prst="rect">
            <a:avLst/>
          </a:prstGeom>
        </p:spPr>
        <p:txBody>
          <a:bodyPr wrap="square">
            <a:spAutoFit/>
          </a:bodyPr>
          <a:lstStyle/>
          <a:p>
            <a:r>
              <a:rPr lang="en-US" sz="1400" dirty="0" smtClean="0">
                <a:solidFill>
                  <a:srgbClr val="009900"/>
                </a:solidFill>
              </a:rPr>
              <a:t>Highly desirable to maintain “core” architecture in prototype and objective SSES systems</a:t>
            </a:r>
            <a:endParaRPr lang="en-US" sz="1400" dirty="0">
              <a:solidFill>
                <a:srgbClr val="009900"/>
              </a:solidFill>
            </a:endParaRPr>
          </a:p>
        </p:txBody>
      </p:sp>
      <p:sp>
        <p:nvSpPr>
          <p:cNvPr id="48" name="Rectangle 47"/>
          <p:cNvSpPr/>
          <p:nvPr/>
        </p:nvSpPr>
        <p:spPr>
          <a:xfrm>
            <a:off x="5205413" y="5083311"/>
            <a:ext cx="3728275" cy="1384995"/>
          </a:xfrm>
          <a:prstGeom prst="rect">
            <a:avLst/>
          </a:prstGeom>
        </p:spPr>
        <p:txBody>
          <a:bodyPr wrap="square">
            <a:spAutoFit/>
          </a:bodyPr>
          <a:lstStyle/>
          <a:p>
            <a:r>
              <a:rPr lang="en-US" sz="1400" dirty="0" smtClean="0">
                <a:solidFill>
                  <a:srgbClr val="0000FF"/>
                </a:solidFill>
              </a:rPr>
              <a:t>Expect function implementations to differ between prototype and objective SSES systems – favor simple implementations for proof-of-concept but provide path to evolve expand design </a:t>
            </a:r>
            <a:endParaRPr lang="en-US" sz="1400" dirty="0">
              <a:solidFill>
                <a:srgbClr val="0000FF"/>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2.5</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2.5</a:t>
            </a:r>
          </a:p>
          <a:p>
            <a:pPr>
              <a:lnSpc>
                <a:spcPct val="95000"/>
              </a:lnSpc>
              <a:defRPr/>
            </a:pPr>
            <a:r>
              <a:rPr lang="en-US" sz="800" b="1" dirty="0" smtClean="0"/>
              <a:t>Represent threat objectives, behaviors and operating constraints</a:t>
            </a:r>
            <a:endParaRPr lang="en-US" sz="800" b="1" dirty="0"/>
          </a:p>
        </p:txBody>
      </p:sp>
      <p:sp>
        <p:nvSpPr>
          <p:cNvPr id="251" name="Rectangle 250"/>
          <p:cNvSpPr/>
          <p:nvPr/>
        </p:nvSpPr>
        <p:spPr bwMode="auto">
          <a:xfrm>
            <a:off x="91440" y="5432552"/>
            <a:ext cx="1328927" cy="460248"/>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2.5.2</a:t>
            </a:r>
          </a:p>
          <a:p>
            <a:pPr indent="1588">
              <a:lnSpc>
                <a:spcPct val="95000"/>
              </a:lnSpc>
              <a:spcBef>
                <a:spcPct val="20000"/>
              </a:spcBef>
            </a:pPr>
            <a:r>
              <a:rPr lang="en-US" sz="800" b="1" dirty="0" smtClean="0"/>
              <a:t>Represent threat covertness posture</a:t>
            </a:r>
          </a:p>
        </p:txBody>
      </p:sp>
      <p:sp>
        <p:nvSpPr>
          <p:cNvPr id="252" name="Rectangle 251"/>
          <p:cNvSpPr/>
          <p:nvPr/>
        </p:nvSpPr>
        <p:spPr bwMode="auto">
          <a:xfrm>
            <a:off x="98998" y="3395472"/>
            <a:ext cx="1328927" cy="8382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2.5.3	</a:t>
            </a:r>
          </a:p>
          <a:p>
            <a:pPr indent="1588">
              <a:lnSpc>
                <a:spcPct val="95000"/>
              </a:lnSpc>
              <a:spcBef>
                <a:spcPct val="20000"/>
              </a:spcBef>
            </a:pPr>
            <a:r>
              <a:rPr lang="en-US" sz="800" b="1" dirty="0" smtClean="0"/>
              <a:t>Represent threat survivability / escape objectives</a:t>
            </a:r>
          </a:p>
        </p:txBody>
      </p:sp>
      <p:sp>
        <p:nvSpPr>
          <p:cNvPr id="268" name="TextBox 267"/>
          <p:cNvSpPr txBox="1"/>
          <p:nvPr/>
        </p:nvSpPr>
        <p:spPr>
          <a:xfrm>
            <a:off x="1819656" y="5432552"/>
            <a:ext cx="2053400" cy="98653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Include behaviors as part of threat characterization data / algorithms (M,D)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Dynamically modify signatures and characteristics based on behavior</a:t>
            </a:r>
          </a:p>
        </p:txBody>
      </p:sp>
      <p:sp>
        <p:nvSpPr>
          <p:cNvPr id="269" name="TextBox 268"/>
          <p:cNvSpPr txBox="1"/>
          <p:nvPr/>
        </p:nvSpPr>
        <p:spPr>
          <a:xfrm>
            <a:off x="1827214" y="3395472"/>
            <a:ext cx="2168714" cy="181660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Manually specify threat movement paths (P)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Specify both objectives and egress points as sink nodes for two part network flow / shortest path algorithms (M,D)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Specify </a:t>
            </a:r>
            <a:r>
              <a:rPr lang="en-US" sz="800" b="1" dirty="0" err="1" smtClean="0"/>
              <a:t>tabu</a:t>
            </a:r>
            <a:r>
              <a:rPr lang="en-US" sz="800" b="1" dirty="0" smtClean="0"/>
              <a:t> points / regions based on actual or perceived detection probabilities (M,D)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Maintain threat-terrain </a:t>
            </a:r>
            <a:r>
              <a:rPr lang="en-US" sz="800" b="1" dirty="0" err="1" smtClean="0"/>
              <a:t>tabu</a:t>
            </a:r>
            <a:r>
              <a:rPr lang="en-US" sz="800" b="1" dirty="0" smtClean="0"/>
              <a:t> list (M,D)</a:t>
            </a:r>
          </a:p>
        </p:txBody>
      </p:sp>
      <p:sp>
        <p:nvSpPr>
          <p:cNvPr id="19" name="TextBox 18"/>
          <p:cNvSpPr txBox="1"/>
          <p:nvPr/>
        </p:nvSpPr>
        <p:spPr>
          <a:xfrm>
            <a:off x="1818514" y="2386584"/>
            <a:ext cx="2168270" cy="88696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Manually specify threat movement paths (P)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Specify objectives as sink nodes for network flow / shortest path algorithms (M, D)</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17" name="Rectangle 16"/>
          <p:cNvSpPr/>
          <p:nvPr/>
        </p:nvSpPr>
        <p:spPr bwMode="auto">
          <a:xfrm>
            <a:off x="90297" y="2386584"/>
            <a:ext cx="1328927"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2.5.1</a:t>
            </a:r>
          </a:p>
          <a:p>
            <a:pPr indent="1588">
              <a:lnSpc>
                <a:spcPct val="95000"/>
              </a:lnSpc>
              <a:spcBef>
                <a:spcPct val="20000"/>
              </a:spcBef>
            </a:pPr>
            <a:r>
              <a:rPr lang="en-US" sz="800" b="1" dirty="0" smtClean="0"/>
              <a:t>Represent threat intrusion objectives</a:t>
            </a:r>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30</a:t>
            </a:fld>
            <a:endParaRPr lang="en-US" dirty="0"/>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8" name="Action Button: Back or Previous 17">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1" name="Rectangle 20"/>
          <p:cNvSpPr/>
          <p:nvPr/>
        </p:nvSpPr>
        <p:spPr>
          <a:xfrm>
            <a:off x="5431536" y="1917462"/>
            <a:ext cx="3172968"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a:p>
            <a:pPr marL="228600" lvl="0" indent="-228600">
              <a:lnSpc>
                <a:spcPct val="95000"/>
              </a:lnSpc>
              <a:defRPr/>
            </a:pPr>
            <a:r>
              <a:rPr lang="en-US" sz="800" b="1" dirty="0" smtClean="0">
                <a:solidFill>
                  <a:srgbClr val="000000"/>
                </a:solidFill>
              </a:rPr>
              <a:t>++ 	Easy to incorporate analyst expertise and judgment regarding  </a:t>
            </a:r>
            <a:endParaRPr lang="en-US" sz="800" b="1" dirty="0">
              <a:solidFill>
                <a:srgbClr val="000000"/>
              </a:solidFill>
            </a:endParaRPr>
          </a:p>
        </p:txBody>
      </p:sp>
      <p:cxnSp>
        <p:nvCxnSpPr>
          <p:cNvPr id="22" name="Straight Arrow Connector 21"/>
          <p:cNvCxnSpPr/>
          <p:nvPr/>
        </p:nvCxnSpPr>
        <p:spPr bwMode="auto">
          <a:xfrm flipV="1">
            <a:off x="3383280" y="2139696"/>
            <a:ext cx="2039112" cy="438912"/>
          </a:xfrm>
          <a:prstGeom prst="straightConnector1">
            <a:avLst/>
          </a:prstGeom>
          <a:noFill/>
          <a:ln w="19050" cap="flat" cmpd="sng" algn="ctr">
            <a:solidFill>
              <a:schemeClr val="tx1"/>
            </a:solidFill>
            <a:prstDash val="solid"/>
            <a:round/>
            <a:headEnd type="none" w="med" len="med"/>
            <a:tailEnd type="arrow"/>
          </a:ln>
          <a:effectLst/>
        </p:spPr>
      </p:cxnSp>
      <p:sp>
        <p:nvSpPr>
          <p:cNvPr id="25" name="Rectangle 24"/>
          <p:cNvSpPr/>
          <p:nvPr/>
        </p:nvSpPr>
        <p:spPr>
          <a:xfrm>
            <a:off x="5384355" y="2721864"/>
            <a:ext cx="3055557" cy="126188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(directly) or database (indirectly) approaches</a:t>
            </a:r>
          </a:p>
          <a:p>
            <a:pPr marL="228600" lvl="0" indent="-228600">
              <a:lnSpc>
                <a:spcPct val="95000"/>
              </a:lnSpc>
              <a:defRPr/>
            </a:pPr>
            <a:r>
              <a:rPr lang="en-US" sz="800" b="1" dirty="0" smtClean="0">
                <a:solidFill>
                  <a:srgbClr val="000000"/>
                </a:solidFill>
              </a:rPr>
              <a:t>+	Simple and computationally efficient</a:t>
            </a:r>
          </a:p>
          <a:p>
            <a:pPr marL="228600" lvl="0" indent="-228600">
              <a:lnSpc>
                <a:spcPct val="95000"/>
              </a:lnSpc>
              <a:defRPr/>
            </a:pPr>
            <a:r>
              <a:rPr lang="en-US" sz="800" b="1" dirty="0" smtClean="0">
                <a:solidFill>
                  <a:srgbClr val="000000"/>
                </a:solidFill>
              </a:rPr>
              <a:t>+ 	Consistent with network based mobility modeling approach</a:t>
            </a:r>
          </a:p>
          <a:p>
            <a:pPr marL="228600" lvl="0" indent="-228600">
              <a:lnSpc>
                <a:spcPct val="95000"/>
              </a:lnSpc>
              <a:defRPr/>
            </a:pPr>
            <a:r>
              <a:rPr lang="en-US" sz="800" b="1" dirty="0" smtClean="0">
                <a:solidFill>
                  <a:srgbClr val="000000"/>
                </a:solidFill>
              </a:rPr>
              <a:t>+	Allows selection of single or multiple objectives (targets)</a:t>
            </a:r>
          </a:p>
          <a:p>
            <a:pPr marL="228600" lvl="0" indent="-228600">
              <a:lnSpc>
                <a:spcPct val="95000"/>
              </a:lnSpc>
              <a:defRPr/>
            </a:pPr>
            <a:r>
              <a:rPr lang="en-US" sz="800" b="1" dirty="0" smtClean="0">
                <a:solidFill>
                  <a:srgbClr val="000000"/>
                </a:solidFill>
              </a:rPr>
              <a:t>- 	Does not provide a mechanism to incorporate analyst expertise and judgment beyond selection of geographic objectives</a:t>
            </a:r>
            <a:endParaRPr lang="en-US" sz="800" b="1" dirty="0">
              <a:solidFill>
                <a:srgbClr val="000000"/>
              </a:solidFill>
            </a:endParaRPr>
          </a:p>
        </p:txBody>
      </p:sp>
      <p:cxnSp>
        <p:nvCxnSpPr>
          <p:cNvPr id="26" name="Straight Arrow Connector 25"/>
          <p:cNvCxnSpPr>
            <a:stCxn id="57" idx="3"/>
            <a:endCxn id="25" idx="1"/>
          </p:cNvCxnSpPr>
          <p:nvPr/>
        </p:nvCxnSpPr>
        <p:spPr bwMode="auto">
          <a:xfrm flipV="1">
            <a:off x="3908489" y="3352806"/>
            <a:ext cx="1475866" cy="682746"/>
          </a:xfrm>
          <a:prstGeom prst="straightConnector1">
            <a:avLst/>
          </a:prstGeom>
          <a:noFill/>
          <a:ln w="19050" cap="flat" cmpd="sng" algn="ctr">
            <a:solidFill>
              <a:srgbClr val="009900"/>
            </a:solidFill>
            <a:prstDash val="solid"/>
            <a:round/>
            <a:headEnd type="none" w="med" len="med"/>
            <a:tailEnd type="arrow"/>
          </a:ln>
          <a:effectLst/>
        </p:spPr>
      </p:cxnSp>
      <p:cxnSp>
        <p:nvCxnSpPr>
          <p:cNvPr id="31" name="Straight Arrow Connector 30"/>
          <p:cNvCxnSpPr>
            <a:endCxn id="21" idx="1"/>
          </p:cNvCxnSpPr>
          <p:nvPr/>
        </p:nvCxnSpPr>
        <p:spPr bwMode="auto">
          <a:xfrm flipV="1">
            <a:off x="3547872" y="2256016"/>
            <a:ext cx="1883664" cy="1337576"/>
          </a:xfrm>
          <a:prstGeom prst="straightConnector1">
            <a:avLst/>
          </a:prstGeom>
          <a:noFill/>
          <a:ln w="19050" cap="flat" cmpd="sng" algn="ctr">
            <a:solidFill>
              <a:schemeClr val="tx1"/>
            </a:solidFill>
            <a:prstDash val="solid"/>
            <a:round/>
            <a:headEnd type="none" w="med" len="med"/>
            <a:tailEnd type="arrow"/>
          </a:ln>
          <a:effectLst/>
        </p:spPr>
      </p:cxnSp>
      <p:cxnSp>
        <p:nvCxnSpPr>
          <p:cNvPr id="40" name="Straight Arrow Connector 39"/>
          <p:cNvCxnSpPr>
            <a:stCxn id="55" idx="3"/>
          </p:cNvCxnSpPr>
          <p:nvPr/>
        </p:nvCxnSpPr>
        <p:spPr bwMode="auto">
          <a:xfrm>
            <a:off x="3926777" y="2990088"/>
            <a:ext cx="1468183" cy="146304"/>
          </a:xfrm>
          <a:prstGeom prst="straightConnector1">
            <a:avLst/>
          </a:prstGeom>
          <a:noFill/>
          <a:ln w="19050" cap="flat" cmpd="sng" algn="ctr">
            <a:solidFill>
              <a:srgbClr val="009900"/>
            </a:solidFill>
            <a:prstDash val="solid"/>
            <a:round/>
            <a:headEnd type="none" w="med" len="med"/>
            <a:tailEnd type="arrow"/>
          </a:ln>
          <a:effectLst/>
        </p:spPr>
      </p:cxnSp>
      <p:sp>
        <p:nvSpPr>
          <p:cNvPr id="45" name="Rectangle 44"/>
          <p:cNvSpPr/>
          <p:nvPr/>
        </p:nvSpPr>
        <p:spPr>
          <a:xfrm>
            <a:off x="5419344" y="4108974"/>
            <a:ext cx="3172968" cy="794064"/>
          </a:xfrm>
          <a:prstGeom prst="rect">
            <a:avLst/>
          </a:prstGeom>
          <a:ln w="19050">
            <a:noFill/>
          </a:ln>
        </p:spPr>
        <p:txBody>
          <a:bodyPr wrap="square">
            <a:spAutoFit/>
          </a:bodyPr>
          <a:lstStyle/>
          <a:p>
            <a:pPr lvl="0">
              <a:lnSpc>
                <a:spcPct val="95000"/>
              </a:lnSpc>
              <a:defRPr/>
            </a:pPr>
            <a:r>
              <a:rPr lang="en-US" sz="800" b="1" dirty="0" smtClean="0">
                <a:solidFill>
                  <a:srgbClr val="000000"/>
                </a:solidFill>
              </a:rPr>
              <a:t>On further review use of </a:t>
            </a:r>
            <a:r>
              <a:rPr lang="en-US" sz="800" b="1" dirty="0" err="1" smtClean="0">
                <a:solidFill>
                  <a:srgbClr val="000000"/>
                </a:solidFill>
              </a:rPr>
              <a:t>tabu</a:t>
            </a:r>
            <a:r>
              <a:rPr lang="en-US" sz="800" b="1" dirty="0" smtClean="0">
                <a:solidFill>
                  <a:srgbClr val="000000"/>
                </a:solidFill>
              </a:rPr>
              <a:t> data appears to be  complementary with and an extension of  network flow modeling approach rather than a fully functional alternative -- consider use if  source –sink selection combined with movement network does not provide satisfactory results</a:t>
            </a:r>
            <a:endParaRPr lang="en-US" sz="800" b="1" dirty="0">
              <a:solidFill>
                <a:srgbClr val="000000"/>
              </a:solidFill>
            </a:endParaRPr>
          </a:p>
        </p:txBody>
      </p:sp>
      <p:cxnSp>
        <p:nvCxnSpPr>
          <p:cNvPr id="48" name="Straight Arrow Connector 47"/>
          <p:cNvCxnSpPr>
            <a:endCxn id="45" idx="1"/>
          </p:cNvCxnSpPr>
          <p:nvPr/>
        </p:nvCxnSpPr>
        <p:spPr bwMode="auto">
          <a:xfrm flipV="1">
            <a:off x="4069080" y="4506006"/>
            <a:ext cx="1350264" cy="285450"/>
          </a:xfrm>
          <a:prstGeom prst="straightConnector1">
            <a:avLst/>
          </a:prstGeom>
          <a:noFill/>
          <a:ln w="19050" cap="flat" cmpd="sng" algn="ctr">
            <a:solidFill>
              <a:schemeClr val="tx1"/>
            </a:solidFill>
            <a:prstDash val="solid"/>
            <a:round/>
            <a:headEnd type="none" w="med" len="med"/>
            <a:tailEnd type="arrow"/>
          </a:ln>
          <a:effectLst/>
        </p:spPr>
      </p:cxnSp>
      <p:sp>
        <p:nvSpPr>
          <p:cNvPr id="55" name="Rounded Rectangle 54"/>
          <p:cNvSpPr/>
          <p:nvPr/>
        </p:nvSpPr>
        <p:spPr bwMode="auto">
          <a:xfrm>
            <a:off x="2011681" y="2752344"/>
            <a:ext cx="1915096" cy="475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7" name="Rounded Rectangle 56"/>
          <p:cNvSpPr/>
          <p:nvPr/>
        </p:nvSpPr>
        <p:spPr bwMode="auto">
          <a:xfrm>
            <a:off x="1993393" y="3764280"/>
            <a:ext cx="1915096" cy="54254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 name="Rectangle 58"/>
          <p:cNvSpPr/>
          <p:nvPr/>
        </p:nvSpPr>
        <p:spPr>
          <a:xfrm>
            <a:off x="5353875" y="4949952"/>
            <a:ext cx="3055557" cy="91101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(directly) or database (indirectly) approaches</a:t>
            </a:r>
          </a:p>
          <a:p>
            <a:pPr marL="228600" lvl="0" indent="-228600">
              <a:lnSpc>
                <a:spcPct val="95000"/>
              </a:lnSpc>
              <a:defRPr/>
            </a:pPr>
            <a:r>
              <a:rPr lang="en-US" sz="800" b="1" dirty="0" smtClean="0">
                <a:solidFill>
                  <a:srgbClr val="000000"/>
                </a:solidFill>
              </a:rPr>
              <a:t>+	Simple implementation by incorporating covertness posture / behavior into movement and detection data – e.g. covert threat has lower Pd and lower movement rate for given terrain </a:t>
            </a:r>
            <a:endParaRPr lang="en-US" sz="800" b="1" dirty="0">
              <a:solidFill>
                <a:srgbClr val="000000"/>
              </a:solidFill>
            </a:endParaRPr>
          </a:p>
        </p:txBody>
      </p:sp>
      <p:sp>
        <p:nvSpPr>
          <p:cNvPr id="65" name="Rectangle 64"/>
          <p:cNvSpPr/>
          <p:nvPr/>
        </p:nvSpPr>
        <p:spPr>
          <a:xfrm>
            <a:off x="5376672" y="5983494"/>
            <a:ext cx="3288792"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More complex to implement</a:t>
            </a:r>
          </a:p>
          <a:p>
            <a:pPr marL="228600" lvl="0" indent="-228600">
              <a:lnSpc>
                <a:spcPct val="95000"/>
              </a:lnSpc>
              <a:defRPr/>
            </a:pPr>
            <a:r>
              <a:rPr lang="en-US" sz="800" b="1" dirty="0" smtClean="0">
                <a:solidFill>
                  <a:srgbClr val="000000"/>
                </a:solidFill>
              </a:rPr>
              <a:t>-  	Not needed to demonstrate prototype objectives</a:t>
            </a:r>
          </a:p>
          <a:p>
            <a:pPr marL="228600" lvl="0" indent="-228600">
              <a:lnSpc>
                <a:spcPct val="95000"/>
              </a:lnSpc>
              <a:defRPr/>
            </a:pPr>
            <a:r>
              <a:rPr lang="en-US" sz="800" b="1" dirty="0" smtClean="0">
                <a:solidFill>
                  <a:srgbClr val="000000"/>
                </a:solidFill>
              </a:rPr>
              <a:t>-	Not feasible if lookup table approach is selected for movement / sensor performance  </a:t>
            </a:r>
          </a:p>
        </p:txBody>
      </p:sp>
      <p:sp>
        <p:nvSpPr>
          <p:cNvPr id="66" name="Rounded Rectangle 65"/>
          <p:cNvSpPr/>
          <p:nvPr/>
        </p:nvSpPr>
        <p:spPr bwMode="auto">
          <a:xfrm>
            <a:off x="2002535" y="5431536"/>
            <a:ext cx="1777937" cy="49072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67" name="Straight Arrow Connector 66"/>
          <p:cNvCxnSpPr>
            <a:stCxn id="66" idx="3"/>
          </p:cNvCxnSpPr>
          <p:nvPr/>
        </p:nvCxnSpPr>
        <p:spPr bwMode="auto">
          <a:xfrm flipV="1">
            <a:off x="3780472" y="5230368"/>
            <a:ext cx="1568768" cy="446532"/>
          </a:xfrm>
          <a:prstGeom prst="straightConnector1">
            <a:avLst/>
          </a:prstGeom>
          <a:noFill/>
          <a:ln w="19050" cap="flat" cmpd="sng" algn="ctr">
            <a:solidFill>
              <a:srgbClr val="009900"/>
            </a:solidFill>
            <a:prstDash val="solid"/>
            <a:round/>
            <a:headEnd type="none" w="med" len="med"/>
            <a:tailEnd type="arrow"/>
          </a:ln>
          <a:effectLst/>
        </p:spPr>
      </p:cxnSp>
      <p:sp>
        <p:nvSpPr>
          <p:cNvPr id="70" name="Right Brace 69"/>
          <p:cNvSpPr/>
          <p:nvPr/>
        </p:nvSpPr>
        <p:spPr bwMode="auto">
          <a:xfrm>
            <a:off x="3871913" y="4434840"/>
            <a:ext cx="124015" cy="694944"/>
          </a:xfrm>
          <a:prstGeom prst="rightBrace">
            <a:avLst/>
          </a:prstGeom>
          <a:noFill/>
          <a:ln w="19050" cap="flat" cmpd="sng" algn="ctr">
            <a:solidFill>
              <a:schemeClr val="tx1"/>
            </a:solidFill>
            <a:prstDash val="solid"/>
            <a:round/>
            <a:headEnd type="none" w="med" len="med"/>
            <a:tailEnd type="none"/>
          </a:ln>
          <a:effectLst/>
        </p:spPr>
        <p:txBody>
          <a:bodyPr rtlCol="0" anchor="ctr"/>
          <a:lstStyle/>
          <a:p>
            <a:pPr algn="ctr"/>
            <a:endParaRPr lang="en-US"/>
          </a:p>
        </p:txBody>
      </p:sp>
      <p:cxnSp>
        <p:nvCxnSpPr>
          <p:cNvPr id="72" name="Straight Arrow Connector 71"/>
          <p:cNvCxnSpPr>
            <a:endCxn id="65" idx="1"/>
          </p:cNvCxnSpPr>
          <p:nvPr/>
        </p:nvCxnSpPr>
        <p:spPr bwMode="auto">
          <a:xfrm>
            <a:off x="3798763" y="6172203"/>
            <a:ext cx="1577909" cy="91368"/>
          </a:xfrm>
          <a:prstGeom prst="straightConnector1">
            <a:avLst/>
          </a:prstGeom>
          <a:noFill/>
          <a:ln w="19050" cap="flat" cmpd="sng" algn="ctr">
            <a:solidFill>
              <a:schemeClr val="tx1"/>
            </a:solidFill>
            <a:prstDash val="solid"/>
            <a:round/>
            <a:headEnd type="none" w="med" len="med"/>
            <a:tailEnd type="arrow"/>
          </a:ln>
          <a:effectLst/>
        </p:spPr>
      </p:cxnSp>
      <p:grpSp>
        <p:nvGrpSpPr>
          <p:cNvPr id="35" name="Group 34"/>
          <p:cNvGrpSpPr/>
          <p:nvPr/>
        </p:nvGrpSpPr>
        <p:grpSpPr>
          <a:xfrm>
            <a:off x="27708" y="1181298"/>
            <a:ext cx="6306417" cy="307777"/>
            <a:chOff x="27708" y="1181298"/>
            <a:chExt cx="6306417" cy="307777"/>
          </a:xfrm>
        </p:grpSpPr>
        <p:sp>
          <p:nvSpPr>
            <p:cNvPr id="36" name="TextBox 35"/>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7" name="TextBox 36"/>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8" name="TextBox 37"/>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2.6</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6350"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2.</a:t>
            </a:r>
          </a:p>
          <a:p>
            <a:pPr>
              <a:lnSpc>
                <a:spcPct val="95000"/>
              </a:lnSpc>
              <a:defRPr/>
            </a:pPr>
            <a:r>
              <a:rPr lang="en-US" sz="800" b="1" dirty="0" smtClean="0"/>
              <a:t>Assess and represent projected / potential threat characteristics</a:t>
            </a:r>
            <a:endParaRPr lang="en-US" sz="800" b="1" dirty="0"/>
          </a:p>
        </p:txBody>
      </p:sp>
      <p:sp>
        <p:nvSpPr>
          <p:cNvPr id="21" name="Text Box 12"/>
          <p:cNvSpPr txBox="1">
            <a:spLocks noChangeArrowheads="1"/>
          </p:cNvSpPr>
          <p:nvPr/>
        </p:nvSpPr>
        <p:spPr bwMode="auto">
          <a:xfrm>
            <a:off x="1371599" y="1625600"/>
            <a:ext cx="1371601" cy="762000"/>
          </a:xfrm>
          <a:prstGeom prst="rect">
            <a:avLst/>
          </a:prstGeom>
          <a:solidFill>
            <a:schemeClr val="accent5">
              <a:lumMod val="75000"/>
            </a:schemeClr>
          </a:solidFill>
          <a:ln w="6350"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2.6</a:t>
            </a:r>
          </a:p>
          <a:p>
            <a:pPr>
              <a:lnSpc>
                <a:spcPct val="95000"/>
              </a:lnSpc>
              <a:defRPr/>
            </a:pPr>
            <a:r>
              <a:rPr lang="en-US" sz="800" b="1" dirty="0" smtClean="0"/>
              <a:t> Provide mobility and behavior data to threat route planning, and performance assessment functions </a:t>
            </a:r>
            <a:endParaRPr lang="en-US" sz="800" b="1" dirty="0"/>
          </a:p>
        </p:txBody>
      </p:sp>
      <p:sp>
        <p:nvSpPr>
          <p:cNvPr id="22" name="TextBox 21"/>
          <p:cNvSpPr txBox="1"/>
          <p:nvPr/>
        </p:nvSpPr>
        <p:spPr>
          <a:xfrm>
            <a:off x="1827214" y="2658872"/>
            <a:ext cx="2044700" cy="3431032"/>
          </a:xfrm>
          <a:prstGeom prst="rect">
            <a:avLst/>
          </a:prstGeom>
          <a:noFill/>
          <a:ln>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Integrated design environment with direct interfaces (M)</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Database query or software enabled manual data import / export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Manual data import / export (P)</a:t>
            </a:r>
          </a:p>
        </p:txBody>
      </p:sp>
      <p:sp>
        <p:nvSpPr>
          <p:cNvPr id="10" name="Slide Number Placeholder 9"/>
          <p:cNvSpPr>
            <a:spLocks noGrp="1"/>
          </p:cNvSpPr>
          <p:nvPr>
            <p:ph type="sldNum" sz="quarter" idx="12"/>
          </p:nvPr>
        </p:nvSpPr>
        <p:spPr/>
        <p:txBody>
          <a:bodyPr/>
          <a:lstStyle/>
          <a:p>
            <a:pPr>
              <a:defRPr/>
            </a:pPr>
            <a:fld id="{01F8F860-3B9A-4D7F-836E-0C1BDA42292B}" type="slidenum">
              <a:rPr lang="en-US" smtClean="0"/>
              <a:pPr>
                <a:defRPr/>
              </a:pPr>
              <a:t>31</a:t>
            </a:fld>
            <a:endParaRPr lang="en-US" dirty="0"/>
          </a:p>
        </p:txBody>
      </p:sp>
      <p:sp>
        <p:nvSpPr>
          <p:cNvPr id="11" name="Footer Placeholder 10"/>
          <p:cNvSpPr>
            <a:spLocks noGrp="1"/>
          </p:cNvSpPr>
          <p:nvPr>
            <p:ph type="ftr" sz="quarter" idx="11"/>
          </p:nvPr>
        </p:nvSpPr>
        <p:spPr/>
        <p:txBody>
          <a:bodyPr/>
          <a:lstStyle/>
          <a:p>
            <a:pPr>
              <a:defRPr/>
            </a:pPr>
            <a:r>
              <a:rPr lang="en-US" smtClean="0"/>
              <a:t>Anderson, Beres, Shaw, Valadez</a:t>
            </a:r>
            <a:endParaRPr lang="en-US"/>
          </a:p>
        </p:txBody>
      </p:sp>
      <p:sp>
        <p:nvSpPr>
          <p:cNvPr id="12" name="Action Button: Back or Previous 1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13" name="Group 12"/>
          <p:cNvGrpSpPr/>
          <p:nvPr/>
        </p:nvGrpSpPr>
        <p:grpSpPr>
          <a:xfrm>
            <a:off x="27708" y="1181298"/>
            <a:ext cx="6306417" cy="307777"/>
            <a:chOff x="27708" y="1181298"/>
            <a:chExt cx="6306417" cy="307777"/>
          </a:xfrm>
        </p:grpSpPr>
        <p:sp>
          <p:nvSpPr>
            <p:cNvPr id="14" name="TextBox 1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15" name="TextBox 1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16" name="TextBox 1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cxnSp>
        <p:nvCxnSpPr>
          <p:cNvPr id="17" name="Straight Arrow Connector 16"/>
          <p:cNvCxnSpPr>
            <a:stCxn id="18" idx="3"/>
            <a:endCxn id="24" idx="1"/>
          </p:cNvCxnSpPr>
          <p:nvPr/>
        </p:nvCxnSpPr>
        <p:spPr bwMode="auto">
          <a:xfrm>
            <a:off x="3666744" y="2884932"/>
            <a:ext cx="706247" cy="739"/>
          </a:xfrm>
          <a:prstGeom prst="straightConnector1">
            <a:avLst/>
          </a:prstGeom>
          <a:noFill/>
          <a:ln w="19050" cap="flat" cmpd="sng" algn="ctr">
            <a:solidFill>
              <a:srgbClr val="009900"/>
            </a:solidFill>
            <a:prstDash val="solid"/>
            <a:round/>
            <a:headEnd type="none" w="med" len="med"/>
            <a:tailEnd type="arrow"/>
          </a:ln>
          <a:effectLst/>
        </p:spPr>
      </p:cxnSp>
      <p:sp>
        <p:nvSpPr>
          <p:cNvPr id="18" name="Rounded Rectangle 17"/>
          <p:cNvSpPr/>
          <p:nvPr/>
        </p:nvSpPr>
        <p:spPr bwMode="auto">
          <a:xfrm>
            <a:off x="1975867" y="2697480"/>
            <a:ext cx="1690877" cy="37490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 name="Rectangle 23"/>
          <p:cNvSpPr/>
          <p:nvPr/>
        </p:nvSpPr>
        <p:spPr>
          <a:xfrm>
            <a:off x="4372991" y="2430161"/>
            <a:ext cx="3172968" cy="911019"/>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supports model based approach</a:t>
            </a:r>
          </a:p>
          <a:p>
            <a:pPr marL="228600" indent="-228600">
              <a:lnSpc>
                <a:spcPct val="95000"/>
              </a:lnSpc>
              <a:defRPr/>
            </a:pPr>
            <a:r>
              <a:rPr lang="en-US" sz="800" b="1" dirty="0" smtClean="0">
                <a:solidFill>
                  <a:srgbClr val="000000"/>
                </a:solidFill>
              </a:rPr>
              <a:t>++	Minimizes analyst workload – data is provided automatically</a:t>
            </a:r>
          </a:p>
          <a:p>
            <a:pPr marL="228600" indent="-228600">
              <a:lnSpc>
                <a:spcPct val="95000"/>
              </a:lnSpc>
              <a:defRPr/>
            </a:pPr>
            <a:r>
              <a:rPr lang="en-US" sz="800" b="1" dirty="0" smtClean="0">
                <a:solidFill>
                  <a:srgbClr val="000000"/>
                </a:solidFill>
              </a:rPr>
              <a:t>+ 	Complementary with network based terrain representation</a:t>
            </a:r>
          </a:p>
          <a:p>
            <a:pPr marL="228600" indent="-228600">
              <a:lnSpc>
                <a:spcPct val="95000"/>
              </a:lnSpc>
              <a:defRPr/>
            </a:pPr>
            <a:r>
              <a:rPr lang="en-US" sz="800" b="1" dirty="0" smtClean="0">
                <a:solidFill>
                  <a:srgbClr val="000000"/>
                </a:solidFill>
              </a:rPr>
              <a:t>-	Significant effort required to design and code, but supportable within project timeframe</a:t>
            </a:r>
          </a:p>
        </p:txBody>
      </p:sp>
      <p:cxnSp>
        <p:nvCxnSpPr>
          <p:cNvPr id="23" name="Straight Arrow Connector 22"/>
          <p:cNvCxnSpPr>
            <a:stCxn id="25" idx="3"/>
            <a:endCxn id="26" idx="1"/>
          </p:cNvCxnSpPr>
          <p:nvPr/>
        </p:nvCxnSpPr>
        <p:spPr bwMode="auto">
          <a:xfrm>
            <a:off x="3822193" y="4922520"/>
            <a:ext cx="575181" cy="57692"/>
          </a:xfrm>
          <a:prstGeom prst="straightConnector1">
            <a:avLst/>
          </a:prstGeom>
          <a:noFill/>
          <a:ln w="19050" cap="flat" cmpd="sng" algn="ctr">
            <a:solidFill>
              <a:srgbClr val="009900"/>
            </a:solidFill>
            <a:prstDash val="solid"/>
            <a:round/>
            <a:headEnd type="none" w="med" len="med"/>
            <a:tailEnd type="arrow"/>
          </a:ln>
          <a:effectLst/>
        </p:spPr>
      </p:cxnSp>
      <p:sp>
        <p:nvSpPr>
          <p:cNvPr id="25" name="Rounded Rectangle 24"/>
          <p:cNvSpPr/>
          <p:nvPr/>
        </p:nvSpPr>
        <p:spPr bwMode="auto">
          <a:xfrm>
            <a:off x="2002537" y="4660392"/>
            <a:ext cx="1819656" cy="52425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6" name="Rectangle 25"/>
          <p:cNvSpPr/>
          <p:nvPr/>
        </p:nvSpPr>
        <p:spPr>
          <a:xfrm>
            <a:off x="4397374" y="4466225"/>
            <a:ext cx="4268789" cy="102797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based or database approaches</a:t>
            </a:r>
          </a:p>
          <a:p>
            <a:pPr marL="228600" lvl="0" indent="-228600">
              <a:lnSpc>
                <a:spcPct val="95000"/>
              </a:lnSpc>
              <a:defRPr/>
            </a:pPr>
            <a:r>
              <a:rPr lang="en-US" sz="800" b="1" dirty="0" smtClean="0">
                <a:solidFill>
                  <a:srgbClr val="000000"/>
                </a:solidFill>
              </a:rPr>
              <a:t>-	Increased analyst workload:</a:t>
            </a:r>
          </a:p>
          <a:p>
            <a:pPr marL="228600" lvl="0" indent="-228600">
              <a:lnSpc>
                <a:spcPct val="95000"/>
              </a:lnSpc>
              <a:defRPr/>
            </a:pPr>
            <a:r>
              <a:rPr lang="en-US" sz="800" b="1" dirty="0" smtClean="0">
                <a:solidFill>
                  <a:srgbClr val="000000"/>
                </a:solidFill>
              </a:rPr>
              <a:t>– 	    Small increase if manual action required to load data initially</a:t>
            </a:r>
          </a:p>
          <a:p>
            <a:pPr marL="228600" lvl="0" indent="-228600">
              <a:lnSpc>
                <a:spcPct val="95000"/>
              </a:lnSpc>
              <a:defRPr/>
            </a:pPr>
            <a:r>
              <a:rPr lang="en-US" sz="800" b="1" dirty="0" smtClean="0">
                <a:solidFill>
                  <a:srgbClr val="000000"/>
                </a:solidFill>
              </a:rPr>
              <a:t>- -	    Prohibitive if manual action required to export/distribute data</a:t>
            </a:r>
          </a:p>
          <a:p>
            <a:pPr marL="228600" lvl="0" indent="-228600">
              <a:lnSpc>
                <a:spcPct val="95000"/>
              </a:lnSpc>
              <a:defRPr/>
            </a:pPr>
            <a:r>
              <a:rPr lang="en-US" sz="800" b="1" dirty="0" smtClean="0">
                <a:solidFill>
                  <a:srgbClr val="000000"/>
                </a:solidFill>
              </a:rPr>
              <a:t>	    for route planning and performance assessment functions</a:t>
            </a:r>
          </a:p>
          <a:p>
            <a:pPr marL="228600" lvl="0" indent="-228600">
              <a:lnSpc>
                <a:spcPct val="95000"/>
              </a:lnSpc>
              <a:defRPr/>
            </a:pPr>
            <a:r>
              <a:rPr lang="en-US" sz="800" b="1" dirty="0" smtClean="0">
                <a:solidFill>
                  <a:srgbClr val="000000"/>
                </a:solidFill>
              </a:rPr>
              <a:t>++	Addresses stakeholder interest item</a:t>
            </a:r>
          </a:p>
          <a:p>
            <a:pPr marL="228600" lvl="0" indent="-228600">
              <a:lnSpc>
                <a:spcPct val="95000"/>
              </a:lnSpc>
              <a:defRPr/>
            </a:pPr>
            <a:r>
              <a:rPr lang="en-US" sz="800" b="1" dirty="0" smtClean="0">
                <a:solidFill>
                  <a:srgbClr val="000000"/>
                </a:solidFill>
              </a:rPr>
              <a:t>o 	Moderate effort required to design and code, largely shared if other database functionality is implemented</a:t>
            </a:r>
          </a:p>
        </p:txBody>
      </p:sp>
      <p:sp>
        <p:nvSpPr>
          <p:cNvPr id="30" name="Rectangle 29"/>
          <p:cNvSpPr/>
          <p:nvPr/>
        </p:nvSpPr>
        <p:spPr>
          <a:xfrm>
            <a:off x="4291013" y="5803662"/>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sp>
        <p:nvSpPr>
          <p:cNvPr id="34" name="Rectangle 33"/>
          <p:cNvSpPr/>
          <p:nvPr/>
        </p:nvSpPr>
        <p:spPr>
          <a:xfrm>
            <a:off x="4291013" y="3498088"/>
            <a:ext cx="4333875" cy="794064"/>
          </a:xfrm>
          <a:prstGeom prst="rect">
            <a:avLst/>
          </a:prstGeom>
        </p:spPr>
        <p:txBody>
          <a:bodyPr wrap="square">
            <a:spAutoFit/>
          </a:bodyPr>
          <a:lstStyle/>
          <a:p>
            <a:pPr lvl="0">
              <a:lnSpc>
                <a:spcPct val="95000"/>
              </a:lnSpc>
              <a:defRPr/>
            </a:pPr>
            <a:r>
              <a:rPr lang="en-US" sz="800" b="1" dirty="0" smtClean="0">
                <a:solidFill>
                  <a:srgbClr val="0000FF"/>
                </a:solidFill>
              </a:rPr>
              <a:t>Intend to pursue hybrid approach: Maintain external database(s) of threat mobility,  behavior, and signature data; have analyst select database and load data into SSES initially; then use internal data to feed SSES models.  Matab-Excel interface is relatively slow and direct operation on externally saved data will result in significant run-time increase</a:t>
            </a:r>
            <a:endParaRPr lang="en-US" sz="800" b="1" dirty="0">
              <a:solidFill>
                <a:srgbClr val="0000FF"/>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7620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3.1</a:t>
            </a:r>
          </a:p>
          <a:p>
            <a:pPr>
              <a:lnSpc>
                <a:spcPct val="95000"/>
              </a:lnSpc>
              <a:defRPr/>
            </a:pPr>
            <a:r>
              <a:rPr lang="en-US" sz="800" b="1" dirty="0" smtClean="0"/>
              <a:t>Obtain, display, and manage attribute and performance data on for individual sensor system elements</a:t>
            </a:r>
            <a:endParaRPr lang="en-US" sz="800" b="1" dirty="0"/>
          </a:p>
        </p:txBody>
      </p:sp>
      <p:sp>
        <p:nvSpPr>
          <p:cNvPr id="19" name="TextBox 18"/>
          <p:cNvSpPr txBox="1"/>
          <p:nvPr/>
        </p:nvSpPr>
        <p:spPr>
          <a:xfrm>
            <a:off x="1836738" y="2441447"/>
            <a:ext cx="2054225" cy="2778253"/>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Manual entry and management of sensor specifications and performance  (M, D,P)</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Software supported import of sensor specifications and performance data (M,D,P) </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Web based query of vendor sensor specs &amp; performance (D,M)</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17" name="Rectangle 16"/>
          <p:cNvSpPr/>
          <p:nvPr/>
        </p:nvSpPr>
        <p:spPr bwMode="auto">
          <a:xfrm>
            <a:off x="80963" y="2441448"/>
            <a:ext cx="1330325"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3.1.1</a:t>
            </a:r>
          </a:p>
          <a:p>
            <a:pPr indent="1588">
              <a:lnSpc>
                <a:spcPct val="95000"/>
              </a:lnSpc>
              <a:spcBef>
                <a:spcPct val="20000"/>
              </a:spcBef>
            </a:pPr>
            <a:r>
              <a:rPr lang="en-US" sz="800" b="1" dirty="0" smtClean="0"/>
              <a:t>Maintain a list/data base of available sensors</a:t>
            </a:r>
          </a:p>
        </p:txBody>
      </p:sp>
      <p:sp>
        <p:nvSpPr>
          <p:cNvPr id="21" name="Slide Number Placeholder 20"/>
          <p:cNvSpPr>
            <a:spLocks noGrp="1"/>
          </p:cNvSpPr>
          <p:nvPr>
            <p:ph type="sldNum" sz="quarter" idx="12"/>
          </p:nvPr>
        </p:nvSpPr>
        <p:spPr/>
        <p:txBody>
          <a:bodyPr/>
          <a:lstStyle/>
          <a:p>
            <a:pPr>
              <a:defRPr/>
            </a:pPr>
            <a:fld id="{01F8F860-3B9A-4D7F-836E-0C1BDA42292B}" type="slidenum">
              <a:rPr lang="en-US" smtClean="0"/>
              <a:pPr>
                <a:defRPr/>
              </a:pPr>
              <a:t>32</a:t>
            </a:fld>
            <a:endParaRPr lang="en-US" dirty="0"/>
          </a:p>
        </p:txBody>
      </p:sp>
      <p:sp>
        <p:nvSpPr>
          <p:cNvPr id="26" name="Footer Placeholder 25"/>
          <p:cNvSpPr>
            <a:spLocks noGrp="1"/>
          </p:cNvSpPr>
          <p:nvPr>
            <p:ph type="ftr" sz="quarter" idx="11"/>
          </p:nvPr>
        </p:nvSpPr>
        <p:spPr/>
        <p:txBody>
          <a:bodyPr/>
          <a:lstStyle/>
          <a:p>
            <a:pPr>
              <a:defRPr/>
            </a:pPr>
            <a:r>
              <a:rPr lang="en-US" smtClean="0"/>
              <a:t>Anderson, Beres, Shaw, Valadez</a:t>
            </a:r>
            <a:endParaRPr lang="en-US"/>
          </a:p>
        </p:txBody>
      </p:sp>
      <p:sp>
        <p:nvSpPr>
          <p:cNvPr id="27" name="Action Button: Back or Previous 2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8"/>
          <p:cNvGrpSpPr/>
          <p:nvPr/>
        </p:nvGrpSpPr>
        <p:grpSpPr>
          <a:xfrm>
            <a:off x="27708" y="1181298"/>
            <a:ext cx="6306417" cy="307777"/>
            <a:chOff x="27708" y="1181298"/>
            <a:chExt cx="6306417" cy="307777"/>
          </a:xfrm>
        </p:grpSpPr>
        <p:sp>
          <p:nvSpPr>
            <p:cNvPr id="30" name="TextBox 29"/>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1" name="TextBox 30"/>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2" name="TextBox 31"/>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cxnSp>
        <p:nvCxnSpPr>
          <p:cNvPr id="16" name="Straight Arrow Connector 15"/>
          <p:cNvCxnSpPr>
            <a:stCxn id="18" idx="3"/>
            <a:endCxn id="22" idx="1"/>
          </p:cNvCxnSpPr>
          <p:nvPr/>
        </p:nvCxnSpPr>
        <p:spPr bwMode="auto">
          <a:xfrm flipV="1">
            <a:off x="3750628" y="3532974"/>
            <a:ext cx="540385" cy="119546"/>
          </a:xfrm>
          <a:prstGeom prst="straightConnector1">
            <a:avLst/>
          </a:prstGeom>
          <a:noFill/>
          <a:ln w="19050" cap="flat" cmpd="sng" algn="ctr">
            <a:solidFill>
              <a:srgbClr val="009900"/>
            </a:solidFill>
            <a:prstDash val="solid"/>
            <a:round/>
            <a:headEnd type="none" w="med" len="med"/>
            <a:tailEnd type="arrow"/>
          </a:ln>
          <a:effectLst/>
        </p:spPr>
      </p:cxnSp>
      <p:sp>
        <p:nvSpPr>
          <p:cNvPr id="18" name="Rounded Rectangle 17"/>
          <p:cNvSpPr/>
          <p:nvPr/>
        </p:nvSpPr>
        <p:spPr bwMode="auto">
          <a:xfrm>
            <a:off x="1958405" y="3451352"/>
            <a:ext cx="1792223" cy="40233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 name="Rectangle 21"/>
          <p:cNvSpPr/>
          <p:nvPr/>
        </p:nvSpPr>
        <p:spPr>
          <a:xfrm>
            <a:off x="4291013" y="3077464"/>
            <a:ext cx="4333875" cy="91101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driven or database  approaches</a:t>
            </a:r>
          </a:p>
          <a:p>
            <a:pPr marL="228600" lvl="0" indent="-228600">
              <a:lnSpc>
                <a:spcPct val="95000"/>
              </a:lnSpc>
              <a:defRPr/>
            </a:pPr>
            <a:r>
              <a:rPr lang="en-US" sz="800" b="1" dirty="0" smtClean="0">
                <a:solidFill>
                  <a:srgbClr val="000000"/>
                </a:solidFill>
              </a:rPr>
              <a:t>++	Addresses stakeholder interest item</a:t>
            </a:r>
          </a:p>
          <a:p>
            <a:pPr marL="228600" lvl="0" indent="-228600">
              <a:lnSpc>
                <a:spcPct val="95000"/>
              </a:lnSpc>
              <a:defRPr/>
            </a:pPr>
            <a:r>
              <a:rPr lang="en-US" sz="800" b="1" dirty="0" smtClean="0">
                <a:solidFill>
                  <a:srgbClr val="000000"/>
                </a:solidFill>
              </a:rPr>
              <a:t>++ 	Allows external editing of performance data</a:t>
            </a:r>
          </a:p>
          <a:p>
            <a:pPr marL="228600" lvl="0" indent="-228600">
              <a:lnSpc>
                <a:spcPct val="95000"/>
              </a:lnSpc>
              <a:defRPr/>
            </a:pPr>
            <a:r>
              <a:rPr lang="en-US" sz="800" b="1" dirty="0" smtClean="0">
                <a:solidFill>
                  <a:srgbClr val="000000"/>
                </a:solidFill>
              </a:rPr>
              <a:t>+	Moderate level of effort required to implement sensor spec import functionality – effort required is probably less than that required to implement integrated editing capability</a:t>
            </a:r>
          </a:p>
          <a:p>
            <a:pPr marL="228600" lvl="0" indent="-228600">
              <a:lnSpc>
                <a:spcPct val="95000"/>
              </a:lnSpc>
              <a:defRPr/>
            </a:pPr>
            <a:r>
              <a:rPr lang="en-US" sz="800" b="1" dirty="0" smtClean="0">
                <a:solidFill>
                  <a:srgbClr val="000000"/>
                </a:solidFill>
              </a:rPr>
              <a:t>+	Good enough for proof-of-concept demo</a:t>
            </a:r>
            <a:endParaRPr lang="en-US" sz="800" b="1" dirty="0">
              <a:solidFill>
                <a:srgbClr val="000000"/>
              </a:solidFill>
            </a:endParaRPr>
          </a:p>
        </p:txBody>
      </p:sp>
      <p:sp>
        <p:nvSpPr>
          <p:cNvPr id="24" name="Rectangle 23"/>
          <p:cNvSpPr/>
          <p:nvPr/>
        </p:nvSpPr>
        <p:spPr>
          <a:xfrm>
            <a:off x="4291013" y="4504817"/>
            <a:ext cx="4375150"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model or database approaches</a:t>
            </a:r>
          </a:p>
          <a:p>
            <a:pPr marL="228600" lvl="0" indent="-228600">
              <a:lnSpc>
                <a:spcPct val="95000"/>
              </a:lnSpc>
              <a:defRPr/>
            </a:pPr>
            <a:r>
              <a:rPr lang="en-US" sz="800" b="1" dirty="0" smtClean="0">
                <a:solidFill>
                  <a:srgbClr val="000000"/>
                </a:solidFill>
              </a:rPr>
              <a:t>- -	Potentially significant effort required to implement web access tools</a:t>
            </a:r>
          </a:p>
          <a:p>
            <a:pPr marL="228600" lvl="0" indent="-228600">
              <a:lnSpc>
                <a:spcPct val="95000"/>
              </a:lnSpc>
              <a:defRPr/>
            </a:pPr>
            <a:r>
              <a:rPr lang="en-US" sz="800" b="1" dirty="0" smtClean="0">
                <a:solidFill>
                  <a:srgbClr val="000000"/>
                </a:solidFill>
              </a:rPr>
              <a:t>-	Currently do not have “live” partner for sample sensor data</a:t>
            </a:r>
          </a:p>
          <a:p>
            <a:pPr marL="228600" lvl="0" indent="-228600">
              <a:lnSpc>
                <a:spcPct val="95000"/>
              </a:lnSpc>
              <a:defRPr/>
            </a:pPr>
            <a:r>
              <a:rPr lang="en-US" sz="800" b="1" dirty="0" smtClean="0">
                <a:solidFill>
                  <a:srgbClr val="000000"/>
                </a:solidFill>
              </a:rPr>
              <a:t>- - 	Not necessary to demonstrate  SSES concept</a:t>
            </a:r>
          </a:p>
        </p:txBody>
      </p:sp>
      <p:sp>
        <p:nvSpPr>
          <p:cNvPr id="25" name="Rectangle 24"/>
          <p:cNvSpPr/>
          <p:nvPr/>
        </p:nvSpPr>
        <p:spPr>
          <a:xfrm>
            <a:off x="4291013" y="2290064"/>
            <a:ext cx="4333875"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model, database , and manual approaches</a:t>
            </a:r>
          </a:p>
          <a:p>
            <a:pPr marL="228600" lvl="0" indent="-228600">
              <a:lnSpc>
                <a:spcPct val="95000"/>
              </a:lnSpc>
              <a:defRPr/>
            </a:pPr>
            <a:r>
              <a:rPr lang="en-US" sz="800" b="1" dirty="0" smtClean="0">
                <a:solidFill>
                  <a:srgbClr val="000000"/>
                </a:solidFill>
              </a:rPr>
              <a:t>-	Moderate level of effort required to build integrated editing capability in SSES application</a:t>
            </a:r>
          </a:p>
          <a:p>
            <a:pPr marL="228600" lvl="0" indent="-228600">
              <a:lnSpc>
                <a:spcPct val="95000"/>
              </a:lnSpc>
              <a:defRPr/>
            </a:pPr>
            <a:r>
              <a:rPr lang="en-US" sz="800" b="1" dirty="0" smtClean="0">
                <a:solidFill>
                  <a:srgbClr val="000000"/>
                </a:solidFill>
              </a:rPr>
              <a:t>+	Good enough for proof-of-concept demo</a:t>
            </a:r>
            <a:endParaRPr lang="en-US" sz="800" b="1" dirty="0">
              <a:solidFill>
                <a:srgbClr val="000000"/>
              </a:solidFill>
            </a:endParaRPr>
          </a:p>
        </p:txBody>
      </p:sp>
      <p:cxnSp>
        <p:nvCxnSpPr>
          <p:cNvPr id="29" name="Straight Arrow Connector 28"/>
          <p:cNvCxnSpPr>
            <a:endCxn id="24" idx="1"/>
          </p:cNvCxnSpPr>
          <p:nvPr/>
        </p:nvCxnSpPr>
        <p:spPr bwMode="auto">
          <a:xfrm>
            <a:off x="3691731" y="4648200"/>
            <a:ext cx="599282" cy="136694"/>
          </a:xfrm>
          <a:prstGeom prst="straightConnector1">
            <a:avLst/>
          </a:prstGeom>
          <a:noFill/>
          <a:ln w="19050" cap="flat" cmpd="sng" algn="ctr">
            <a:solidFill>
              <a:schemeClr val="tx1"/>
            </a:solidFill>
            <a:prstDash val="solid"/>
            <a:round/>
            <a:headEnd type="none" w="med" len="med"/>
            <a:tailEnd type="arrow"/>
          </a:ln>
          <a:effectLst/>
        </p:spPr>
      </p:cxnSp>
      <p:cxnSp>
        <p:nvCxnSpPr>
          <p:cNvPr id="34" name="Straight Arrow Connector 33"/>
          <p:cNvCxnSpPr>
            <a:endCxn id="25" idx="1"/>
          </p:cNvCxnSpPr>
          <p:nvPr/>
        </p:nvCxnSpPr>
        <p:spPr bwMode="auto">
          <a:xfrm flipV="1">
            <a:off x="3581400" y="2570141"/>
            <a:ext cx="709613" cy="173059"/>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7620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3.1</a:t>
            </a:r>
          </a:p>
          <a:p>
            <a:pPr>
              <a:lnSpc>
                <a:spcPct val="95000"/>
              </a:lnSpc>
              <a:defRPr/>
            </a:pPr>
            <a:r>
              <a:rPr lang="en-US" sz="800" b="1" dirty="0" smtClean="0"/>
              <a:t>Obtain, display, and manage attribute and performance data on for individual sensor system elements</a:t>
            </a:r>
            <a:endParaRPr lang="en-US" sz="800" b="1" dirty="0"/>
          </a:p>
        </p:txBody>
      </p:sp>
      <p:sp>
        <p:nvSpPr>
          <p:cNvPr id="251" name="Rectangle 250"/>
          <p:cNvSpPr/>
          <p:nvPr/>
        </p:nvSpPr>
        <p:spPr bwMode="auto">
          <a:xfrm>
            <a:off x="80963" y="2502408"/>
            <a:ext cx="1338262" cy="7620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3.1.2</a:t>
            </a:r>
          </a:p>
          <a:p>
            <a:pPr indent="1588">
              <a:lnSpc>
                <a:spcPct val="95000"/>
              </a:lnSpc>
              <a:spcBef>
                <a:spcPct val="20000"/>
              </a:spcBef>
            </a:pPr>
            <a:r>
              <a:rPr lang="en-US" sz="800" b="1" dirty="0" smtClean="0"/>
              <a:t>Model/represent sensor nominal P</a:t>
            </a:r>
            <a:r>
              <a:rPr lang="en-US" sz="800" b="1" baseline="-25000" dirty="0" smtClean="0"/>
              <a:t>d</a:t>
            </a:r>
            <a:r>
              <a:rPr lang="en-US" sz="800" b="1" dirty="0" smtClean="0"/>
              <a:t> as a function of threat type/signature and terrain type</a:t>
            </a:r>
          </a:p>
        </p:txBody>
      </p:sp>
      <p:sp>
        <p:nvSpPr>
          <p:cNvPr id="252" name="Rectangle 251"/>
          <p:cNvSpPr/>
          <p:nvPr/>
        </p:nvSpPr>
        <p:spPr bwMode="auto">
          <a:xfrm>
            <a:off x="80964" y="3392424"/>
            <a:ext cx="1338262" cy="905256"/>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3.1.3</a:t>
            </a:r>
          </a:p>
          <a:p>
            <a:pPr indent="1588">
              <a:lnSpc>
                <a:spcPct val="95000"/>
              </a:lnSpc>
              <a:spcBef>
                <a:spcPct val="20000"/>
              </a:spcBef>
            </a:pPr>
            <a:r>
              <a:rPr lang="en-US" sz="800" b="1" dirty="0" smtClean="0"/>
              <a:t>Model/represent sensor nominal effective range as a function of threat type/signature and terrain type</a:t>
            </a:r>
          </a:p>
        </p:txBody>
      </p:sp>
      <p:sp>
        <p:nvSpPr>
          <p:cNvPr id="268" name="TextBox 267"/>
          <p:cNvSpPr txBox="1"/>
          <p:nvPr/>
        </p:nvSpPr>
        <p:spPr>
          <a:xfrm>
            <a:off x="1827214" y="2502408"/>
            <a:ext cx="2044700" cy="353009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Physics / engineering based sensor performance model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Sensor performance database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Hardcopy sensor performance tabular data (P)</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2" name="Rectangle 21"/>
          <p:cNvSpPr/>
          <p:nvPr/>
        </p:nvSpPr>
        <p:spPr bwMode="auto">
          <a:xfrm>
            <a:off x="80963" y="4379976"/>
            <a:ext cx="1338262" cy="54864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3.1.4</a:t>
            </a:r>
          </a:p>
          <a:p>
            <a:pPr indent="1588">
              <a:lnSpc>
                <a:spcPct val="95000"/>
              </a:lnSpc>
              <a:spcBef>
                <a:spcPct val="20000"/>
              </a:spcBef>
            </a:pPr>
            <a:r>
              <a:rPr lang="en-US" sz="800" b="1" dirty="0" smtClean="0"/>
              <a:t>Model/represent sensor nominal false alarm rate</a:t>
            </a:r>
          </a:p>
        </p:txBody>
      </p:sp>
      <p:sp>
        <p:nvSpPr>
          <p:cNvPr id="21" name="Slide Number Placeholder 20"/>
          <p:cNvSpPr>
            <a:spLocks noGrp="1"/>
          </p:cNvSpPr>
          <p:nvPr>
            <p:ph type="sldNum" sz="quarter" idx="12"/>
          </p:nvPr>
        </p:nvSpPr>
        <p:spPr/>
        <p:txBody>
          <a:bodyPr/>
          <a:lstStyle/>
          <a:p>
            <a:pPr>
              <a:defRPr/>
            </a:pPr>
            <a:fld id="{01F8F860-3B9A-4D7F-836E-0C1BDA42292B}" type="slidenum">
              <a:rPr lang="en-US" smtClean="0"/>
              <a:pPr>
                <a:defRPr/>
              </a:pPr>
              <a:t>33</a:t>
            </a:fld>
            <a:endParaRPr lang="en-US" dirty="0"/>
          </a:p>
        </p:txBody>
      </p:sp>
      <p:sp>
        <p:nvSpPr>
          <p:cNvPr id="26" name="Footer Placeholder 25"/>
          <p:cNvSpPr>
            <a:spLocks noGrp="1"/>
          </p:cNvSpPr>
          <p:nvPr>
            <p:ph type="ftr" sz="quarter" idx="11"/>
          </p:nvPr>
        </p:nvSpPr>
        <p:spPr/>
        <p:txBody>
          <a:bodyPr/>
          <a:lstStyle/>
          <a:p>
            <a:pPr>
              <a:defRPr/>
            </a:pPr>
            <a:r>
              <a:rPr lang="en-US" smtClean="0"/>
              <a:t>Anderson, Beres, Shaw, Valadez</a:t>
            </a:r>
            <a:endParaRPr lang="en-US"/>
          </a:p>
        </p:txBody>
      </p:sp>
      <p:sp>
        <p:nvSpPr>
          <p:cNvPr id="27" name="Action Button: Back or Previous 2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9" name="Group 28"/>
          <p:cNvGrpSpPr/>
          <p:nvPr/>
        </p:nvGrpSpPr>
        <p:grpSpPr>
          <a:xfrm>
            <a:off x="27708" y="1181298"/>
            <a:ext cx="6306417" cy="307777"/>
            <a:chOff x="27708" y="1181298"/>
            <a:chExt cx="6306417" cy="307777"/>
          </a:xfrm>
        </p:grpSpPr>
        <p:sp>
          <p:nvSpPr>
            <p:cNvPr id="30" name="TextBox 29"/>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1" name="TextBox 30"/>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2" name="TextBox 31"/>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cxnSp>
        <p:nvCxnSpPr>
          <p:cNvPr id="18" name="Straight Arrow Connector 17"/>
          <p:cNvCxnSpPr>
            <a:stCxn id="19" idx="3"/>
            <a:endCxn id="35" idx="1"/>
          </p:cNvCxnSpPr>
          <p:nvPr/>
        </p:nvCxnSpPr>
        <p:spPr bwMode="auto">
          <a:xfrm flipV="1">
            <a:off x="3785616" y="2596267"/>
            <a:ext cx="505397" cy="162173"/>
          </a:xfrm>
          <a:prstGeom prst="straightConnector1">
            <a:avLst/>
          </a:prstGeom>
          <a:noFill/>
          <a:ln w="19050" cap="flat" cmpd="sng" algn="ctr">
            <a:solidFill>
              <a:srgbClr val="009900"/>
            </a:solidFill>
            <a:prstDash val="solid"/>
            <a:round/>
            <a:headEnd type="none" w="med" len="med"/>
            <a:tailEnd type="arrow"/>
          </a:ln>
          <a:effectLst/>
        </p:spPr>
      </p:cxnSp>
      <p:sp>
        <p:nvSpPr>
          <p:cNvPr id="19" name="Rounded Rectangle 18"/>
          <p:cNvSpPr/>
          <p:nvPr/>
        </p:nvSpPr>
        <p:spPr bwMode="auto">
          <a:xfrm>
            <a:off x="1993393" y="2525268"/>
            <a:ext cx="1792223" cy="46634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5" name="Rounded Rectangle 24"/>
          <p:cNvSpPr/>
          <p:nvPr/>
        </p:nvSpPr>
        <p:spPr bwMode="auto">
          <a:xfrm>
            <a:off x="1992759" y="4304792"/>
            <a:ext cx="1796604" cy="41452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3" name="Rectangle 22"/>
          <p:cNvSpPr/>
          <p:nvPr/>
        </p:nvSpPr>
        <p:spPr>
          <a:xfrm>
            <a:off x="4291013" y="5803662"/>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sp>
        <p:nvSpPr>
          <p:cNvPr id="24" name="Rectangle 23"/>
          <p:cNvSpPr/>
          <p:nvPr/>
        </p:nvSpPr>
        <p:spPr>
          <a:xfrm>
            <a:off x="4291013" y="3953764"/>
            <a:ext cx="3201987" cy="149579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database  (directly) or simplified model (i.e. lookup table data becomes the model) approaches</a:t>
            </a:r>
          </a:p>
          <a:p>
            <a:pPr marL="228600" lvl="0" indent="-228600">
              <a:lnSpc>
                <a:spcPct val="95000"/>
              </a:lnSpc>
              <a:defRPr/>
            </a:pPr>
            <a:r>
              <a:rPr lang="en-US" sz="800" b="1" dirty="0" smtClean="0">
                <a:solidFill>
                  <a:srgbClr val="000000"/>
                </a:solidFill>
              </a:rPr>
              <a:t>+	Simplest to implement</a:t>
            </a:r>
          </a:p>
          <a:p>
            <a:pPr marL="228600" lvl="0" indent="-228600">
              <a:lnSpc>
                <a:spcPct val="95000"/>
              </a:lnSpc>
              <a:defRPr/>
            </a:pPr>
            <a:r>
              <a:rPr lang="en-US" sz="800" b="1" dirty="0" smtClean="0">
                <a:solidFill>
                  <a:srgbClr val="000000"/>
                </a:solidFill>
              </a:rPr>
              <a:t>+ 	Medium-to-low fidelity analysis approach, can be mitigated if high fidelity models are used to populate database, and multiple factors are considered when accessing the data</a:t>
            </a:r>
          </a:p>
          <a:p>
            <a:pPr marL="228600" lvl="0" indent="-228600">
              <a:lnSpc>
                <a:spcPct val="95000"/>
              </a:lnSpc>
              <a:defRPr/>
            </a:pPr>
            <a:r>
              <a:rPr lang="en-US" sz="800" b="1" dirty="0" smtClean="0">
                <a:solidFill>
                  <a:srgbClr val="000000"/>
                </a:solidFill>
              </a:rPr>
              <a:t>-	Do not have performance data for all candidate sensor types and threats</a:t>
            </a:r>
          </a:p>
          <a:p>
            <a:pPr marL="228600" lvl="0" indent="-228600">
              <a:lnSpc>
                <a:spcPct val="95000"/>
              </a:lnSpc>
              <a:defRPr/>
            </a:pPr>
            <a:r>
              <a:rPr lang="en-US" sz="800" b="1" dirty="0" smtClean="0">
                <a:solidFill>
                  <a:srgbClr val="000000"/>
                </a:solidFill>
              </a:rPr>
              <a:t>+	Can easily generate “illustrative” data  sets for demonstration purposes</a:t>
            </a:r>
            <a:endParaRPr lang="en-US" sz="800" b="1" dirty="0">
              <a:solidFill>
                <a:srgbClr val="000000"/>
              </a:solidFill>
            </a:endParaRPr>
          </a:p>
        </p:txBody>
      </p:sp>
      <p:cxnSp>
        <p:nvCxnSpPr>
          <p:cNvPr id="33" name="Straight Arrow Connector 32"/>
          <p:cNvCxnSpPr>
            <a:stCxn id="25" idx="3"/>
            <a:endCxn id="24" idx="1"/>
          </p:cNvCxnSpPr>
          <p:nvPr/>
        </p:nvCxnSpPr>
        <p:spPr bwMode="auto">
          <a:xfrm>
            <a:off x="3789363" y="4512056"/>
            <a:ext cx="501650" cy="189605"/>
          </a:xfrm>
          <a:prstGeom prst="straightConnector1">
            <a:avLst/>
          </a:prstGeom>
          <a:noFill/>
          <a:ln w="19050" cap="flat" cmpd="sng" algn="ctr">
            <a:solidFill>
              <a:srgbClr val="009900"/>
            </a:solidFill>
            <a:prstDash val="solid"/>
            <a:round/>
            <a:headEnd type="none" w="med" len="med"/>
            <a:tailEnd type="arrow"/>
          </a:ln>
          <a:effectLst/>
        </p:spPr>
      </p:cxnSp>
      <p:cxnSp>
        <p:nvCxnSpPr>
          <p:cNvPr id="34" name="Straight Arrow Connector 33"/>
          <p:cNvCxnSpPr>
            <a:endCxn id="23" idx="1"/>
          </p:cNvCxnSpPr>
          <p:nvPr/>
        </p:nvCxnSpPr>
        <p:spPr bwMode="auto">
          <a:xfrm>
            <a:off x="3890963" y="5689600"/>
            <a:ext cx="400050" cy="335661"/>
          </a:xfrm>
          <a:prstGeom prst="straightConnector1">
            <a:avLst/>
          </a:prstGeom>
          <a:noFill/>
          <a:ln w="19050" cap="flat" cmpd="sng" algn="ctr">
            <a:solidFill>
              <a:schemeClr val="tx1"/>
            </a:solidFill>
            <a:prstDash val="solid"/>
            <a:round/>
            <a:headEnd type="none" w="med" len="med"/>
            <a:tailEnd type="arrow"/>
          </a:ln>
          <a:effectLst/>
        </p:spPr>
      </p:cxnSp>
      <p:sp>
        <p:nvSpPr>
          <p:cNvPr id="35" name="Rectangle 34"/>
          <p:cNvSpPr/>
          <p:nvPr/>
        </p:nvSpPr>
        <p:spPr>
          <a:xfrm>
            <a:off x="4291013" y="1965325"/>
            <a:ext cx="3172968" cy="126188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supports model based approach</a:t>
            </a:r>
          </a:p>
          <a:p>
            <a:pPr marL="228600" indent="-228600">
              <a:lnSpc>
                <a:spcPct val="95000"/>
              </a:lnSpc>
              <a:defRPr/>
            </a:pPr>
            <a:r>
              <a:rPr lang="en-US" sz="800" b="1" dirty="0" smtClean="0">
                <a:solidFill>
                  <a:srgbClr val="000000"/>
                </a:solidFill>
              </a:rPr>
              <a:t>++	Allows highest fidelity modeling of sensor performance</a:t>
            </a:r>
          </a:p>
          <a:p>
            <a:pPr marL="228600" indent="-228600">
              <a:lnSpc>
                <a:spcPct val="95000"/>
              </a:lnSpc>
              <a:buFontTx/>
              <a:buChar char="-"/>
              <a:defRPr/>
            </a:pPr>
            <a:r>
              <a:rPr lang="en-US" sz="800" b="1" dirty="0" smtClean="0">
                <a:solidFill>
                  <a:srgbClr val="000000"/>
                </a:solidFill>
              </a:rPr>
              <a:t>Do not currently have analytic models for all candidate sensor types</a:t>
            </a:r>
          </a:p>
          <a:p>
            <a:pPr marL="228600" indent="-228600">
              <a:lnSpc>
                <a:spcPct val="95000"/>
              </a:lnSpc>
              <a:defRPr/>
            </a:pPr>
            <a:r>
              <a:rPr lang="en-US" sz="800" b="1" dirty="0" smtClean="0">
                <a:solidFill>
                  <a:srgbClr val="000000"/>
                </a:solidFill>
              </a:rPr>
              <a:t>+	Do have analytic models for some sensor types</a:t>
            </a:r>
          </a:p>
          <a:p>
            <a:pPr marL="228600" indent="-228600">
              <a:lnSpc>
                <a:spcPct val="95000"/>
              </a:lnSpc>
              <a:defRPr/>
            </a:pPr>
            <a:r>
              <a:rPr lang="en-US" sz="800" b="1" dirty="0" smtClean="0">
                <a:solidFill>
                  <a:srgbClr val="000000"/>
                </a:solidFill>
              </a:rPr>
              <a:t>-	Potentially high level of effort to implement sensor models – expect effort to depend on number of  different sensor class models implemented</a:t>
            </a:r>
            <a:endParaRPr lang="en-US" sz="800" b="1" dirty="0">
              <a:solidFill>
                <a:srgbClr val="000000"/>
              </a:solidFill>
            </a:endParaRPr>
          </a:p>
        </p:txBody>
      </p:sp>
      <p:sp>
        <p:nvSpPr>
          <p:cNvPr id="46" name="Rectangle 45"/>
          <p:cNvSpPr/>
          <p:nvPr/>
        </p:nvSpPr>
        <p:spPr>
          <a:xfrm>
            <a:off x="4291013" y="3285036"/>
            <a:ext cx="4351572" cy="584775"/>
          </a:xfrm>
          <a:prstGeom prst="rect">
            <a:avLst/>
          </a:prstGeom>
        </p:spPr>
        <p:txBody>
          <a:bodyPr wrap="square">
            <a:spAutoFit/>
          </a:bodyPr>
          <a:lstStyle/>
          <a:p>
            <a:r>
              <a:rPr lang="en-US" sz="800" b="1" dirty="0" smtClean="0">
                <a:solidFill>
                  <a:srgbClr val="0000FF"/>
                </a:solidFill>
              </a:rPr>
              <a:t>Engineering model and sensor performance database approaches are complementary not mutually exclusive – Intend to implement a few sensor models for proof-of-concept, and use externally generated  performance databases for most candidate sensors</a:t>
            </a:r>
            <a:endParaRPr lang="en-US" dirty="0">
              <a:solidFill>
                <a:srgbClr val="0000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7620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3.1</a:t>
            </a:r>
          </a:p>
          <a:p>
            <a:pPr>
              <a:lnSpc>
                <a:spcPct val="95000"/>
              </a:lnSpc>
              <a:defRPr/>
            </a:pPr>
            <a:r>
              <a:rPr lang="en-US" sz="800" b="1" dirty="0" smtClean="0"/>
              <a:t>Obtain, display, and manage attribute and performance data on for individual sensor system elements</a:t>
            </a:r>
            <a:endParaRPr lang="en-US" sz="800" b="1" dirty="0"/>
          </a:p>
        </p:txBody>
      </p:sp>
      <p:sp>
        <p:nvSpPr>
          <p:cNvPr id="195" name="Text Box 12"/>
          <p:cNvSpPr txBox="1">
            <a:spLocks noChangeArrowheads="1"/>
          </p:cNvSpPr>
          <p:nvPr/>
        </p:nvSpPr>
        <p:spPr bwMode="auto">
          <a:xfrm>
            <a:off x="80963" y="2599944"/>
            <a:ext cx="1338262" cy="1295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3.1.5	</a:t>
            </a:r>
          </a:p>
          <a:p>
            <a:pPr indent="1588">
              <a:lnSpc>
                <a:spcPct val="95000"/>
              </a:lnSpc>
              <a:spcBef>
                <a:spcPct val="20000"/>
              </a:spcBef>
            </a:pPr>
            <a:r>
              <a:rPr lang="en-US" sz="800" b="1" dirty="0" smtClean="0"/>
              <a:t>Model/represent sensor susceptibility to environmental effects and the effect of environment on P</a:t>
            </a:r>
            <a:r>
              <a:rPr lang="en-US" sz="800" b="1" baseline="-25000" dirty="0" smtClean="0"/>
              <a:t>d</a:t>
            </a:r>
            <a:r>
              <a:rPr lang="en-US" sz="800" b="1" dirty="0" smtClean="0"/>
              <a:t>, effective range and FAR</a:t>
            </a:r>
          </a:p>
        </p:txBody>
      </p:sp>
      <p:sp>
        <p:nvSpPr>
          <p:cNvPr id="270" name="TextBox 269"/>
          <p:cNvSpPr txBox="1"/>
          <p:nvPr/>
        </p:nvSpPr>
        <p:spPr>
          <a:xfrm>
            <a:off x="1836738" y="2463800"/>
            <a:ext cx="2278062" cy="3403600"/>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Incorporate directly into physics / engineering based sensor performance model (M)</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Incorporate directly into sensor performance database values / tabular data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Apply environment dependent correction factor to performance determined by model / database lookup (M,D,P)</a:t>
            </a:r>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1" name="Slide Number Placeholder 20"/>
          <p:cNvSpPr>
            <a:spLocks noGrp="1"/>
          </p:cNvSpPr>
          <p:nvPr>
            <p:ph type="sldNum" sz="quarter" idx="12"/>
          </p:nvPr>
        </p:nvSpPr>
        <p:spPr/>
        <p:txBody>
          <a:bodyPr/>
          <a:lstStyle/>
          <a:p>
            <a:pPr>
              <a:defRPr/>
            </a:pPr>
            <a:fld id="{01F8F860-3B9A-4D7F-836E-0C1BDA42292B}" type="slidenum">
              <a:rPr lang="en-US" smtClean="0"/>
              <a:pPr>
                <a:defRPr/>
              </a:pPr>
              <a:t>34</a:t>
            </a:fld>
            <a:endParaRPr lang="en-US" dirty="0"/>
          </a:p>
        </p:txBody>
      </p:sp>
      <p:sp>
        <p:nvSpPr>
          <p:cNvPr id="26" name="Footer Placeholder 25"/>
          <p:cNvSpPr>
            <a:spLocks noGrp="1"/>
          </p:cNvSpPr>
          <p:nvPr>
            <p:ph type="ftr" sz="quarter" idx="11"/>
          </p:nvPr>
        </p:nvSpPr>
        <p:spPr/>
        <p:txBody>
          <a:bodyPr/>
          <a:lstStyle/>
          <a:p>
            <a:pPr>
              <a:defRPr/>
            </a:pPr>
            <a:r>
              <a:rPr lang="en-US" dirty="0" smtClean="0"/>
              <a:t>Anderson, </a:t>
            </a:r>
            <a:r>
              <a:rPr lang="en-US" dirty="0" err="1" smtClean="0"/>
              <a:t>Beres</a:t>
            </a:r>
            <a:r>
              <a:rPr lang="en-US" dirty="0" smtClean="0"/>
              <a:t>, Shaw, </a:t>
            </a:r>
            <a:r>
              <a:rPr lang="en-US" dirty="0" err="1" smtClean="0"/>
              <a:t>Valadez</a:t>
            </a:r>
            <a:endParaRPr lang="en-US" dirty="0"/>
          </a:p>
        </p:txBody>
      </p:sp>
      <p:sp>
        <p:nvSpPr>
          <p:cNvPr id="27" name="Action Button: Back or Previous 2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8"/>
          <p:cNvGrpSpPr/>
          <p:nvPr/>
        </p:nvGrpSpPr>
        <p:grpSpPr>
          <a:xfrm>
            <a:off x="27708" y="1181298"/>
            <a:ext cx="6306417" cy="307777"/>
            <a:chOff x="27708" y="1181298"/>
            <a:chExt cx="6306417" cy="307777"/>
          </a:xfrm>
        </p:grpSpPr>
        <p:sp>
          <p:nvSpPr>
            <p:cNvPr id="30" name="TextBox 29"/>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1" name="TextBox 30"/>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2" name="TextBox 31"/>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cxnSp>
        <p:nvCxnSpPr>
          <p:cNvPr id="18" name="Straight Arrow Connector 17"/>
          <p:cNvCxnSpPr>
            <a:stCxn id="19" idx="3"/>
            <a:endCxn id="36" idx="1"/>
          </p:cNvCxnSpPr>
          <p:nvPr/>
        </p:nvCxnSpPr>
        <p:spPr bwMode="auto">
          <a:xfrm>
            <a:off x="4064000" y="4146296"/>
            <a:ext cx="568324" cy="387610"/>
          </a:xfrm>
          <a:prstGeom prst="straightConnector1">
            <a:avLst/>
          </a:prstGeom>
          <a:noFill/>
          <a:ln w="19050" cap="flat" cmpd="sng" algn="ctr">
            <a:solidFill>
              <a:srgbClr val="009900"/>
            </a:solidFill>
            <a:prstDash val="solid"/>
            <a:round/>
            <a:headEnd type="none" w="med" len="med"/>
            <a:tailEnd type="arrow"/>
          </a:ln>
          <a:effectLst/>
        </p:spPr>
      </p:cxnSp>
      <p:sp>
        <p:nvSpPr>
          <p:cNvPr id="19" name="Rounded Rectangle 18"/>
          <p:cNvSpPr/>
          <p:nvPr/>
        </p:nvSpPr>
        <p:spPr bwMode="auto">
          <a:xfrm>
            <a:off x="2009840" y="3913124"/>
            <a:ext cx="2054160" cy="46634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29" name="Straight Arrow Connector 28"/>
          <p:cNvCxnSpPr>
            <a:stCxn id="33" idx="3"/>
            <a:endCxn id="39" idx="1"/>
          </p:cNvCxnSpPr>
          <p:nvPr/>
        </p:nvCxnSpPr>
        <p:spPr bwMode="auto">
          <a:xfrm flipV="1">
            <a:off x="4064000" y="2373210"/>
            <a:ext cx="495300" cy="349924"/>
          </a:xfrm>
          <a:prstGeom prst="straightConnector1">
            <a:avLst/>
          </a:prstGeom>
          <a:noFill/>
          <a:ln w="19050" cap="flat" cmpd="sng" algn="ctr">
            <a:solidFill>
              <a:srgbClr val="009900"/>
            </a:solidFill>
            <a:prstDash val="solid"/>
            <a:round/>
            <a:headEnd type="none" w="med" len="med"/>
            <a:tailEnd type="arrow"/>
          </a:ln>
          <a:effectLst/>
        </p:spPr>
      </p:cxnSp>
      <p:sp>
        <p:nvSpPr>
          <p:cNvPr id="33" name="Rounded Rectangle 32"/>
          <p:cNvSpPr/>
          <p:nvPr/>
        </p:nvSpPr>
        <p:spPr bwMode="auto">
          <a:xfrm>
            <a:off x="1980693" y="2499868"/>
            <a:ext cx="2083307" cy="44653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 name="Rectangle 35"/>
          <p:cNvSpPr/>
          <p:nvPr/>
        </p:nvSpPr>
        <p:spPr>
          <a:xfrm>
            <a:off x="4632324" y="3902964"/>
            <a:ext cx="4333875" cy="126188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database  (directly) or simplified model (i.e. lookup table data becomes the model) approaches</a:t>
            </a:r>
          </a:p>
          <a:p>
            <a:pPr marL="228600" lvl="0" indent="-228600">
              <a:lnSpc>
                <a:spcPct val="95000"/>
              </a:lnSpc>
              <a:defRPr/>
            </a:pPr>
            <a:r>
              <a:rPr lang="en-US" sz="800" b="1" dirty="0" smtClean="0">
                <a:solidFill>
                  <a:srgbClr val="000000"/>
                </a:solidFill>
              </a:rPr>
              <a:t>+	Simplest to implement</a:t>
            </a:r>
          </a:p>
          <a:p>
            <a:pPr marL="228600" lvl="0" indent="-228600">
              <a:lnSpc>
                <a:spcPct val="95000"/>
              </a:lnSpc>
              <a:defRPr/>
            </a:pPr>
            <a:r>
              <a:rPr lang="en-US" sz="800" b="1" dirty="0" smtClean="0">
                <a:solidFill>
                  <a:srgbClr val="000000"/>
                </a:solidFill>
              </a:rPr>
              <a:t>+ 	Medium-to-low fidelity analysis approach, can be mitigated if high fidelity models are used to populate database, and multiple factors are considered when accessing the data</a:t>
            </a:r>
          </a:p>
          <a:p>
            <a:pPr marL="228600" lvl="0" indent="-228600">
              <a:lnSpc>
                <a:spcPct val="95000"/>
              </a:lnSpc>
              <a:defRPr/>
            </a:pPr>
            <a:r>
              <a:rPr lang="en-US" sz="800" b="1" dirty="0" smtClean="0">
                <a:solidFill>
                  <a:srgbClr val="000000"/>
                </a:solidFill>
              </a:rPr>
              <a:t>-	Do not have performance data for all candidate sensor types and threats</a:t>
            </a:r>
          </a:p>
          <a:p>
            <a:pPr marL="228600" lvl="0" indent="-228600">
              <a:lnSpc>
                <a:spcPct val="95000"/>
              </a:lnSpc>
              <a:defRPr/>
            </a:pPr>
            <a:r>
              <a:rPr lang="en-US" sz="800" b="1" dirty="0" smtClean="0">
                <a:solidFill>
                  <a:srgbClr val="000000"/>
                </a:solidFill>
              </a:rPr>
              <a:t>+	Can easily generate “illustrative” data  sets for demonstration purposes</a:t>
            </a:r>
            <a:endParaRPr lang="en-US" sz="800" b="1" dirty="0">
              <a:solidFill>
                <a:srgbClr val="000000"/>
              </a:solidFill>
            </a:endParaRPr>
          </a:p>
        </p:txBody>
      </p:sp>
      <p:sp>
        <p:nvSpPr>
          <p:cNvPr id="39" name="Rectangle 38"/>
          <p:cNvSpPr/>
          <p:nvPr/>
        </p:nvSpPr>
        <p:spPr>
          <a:xfrm>
            <a:off x="4559300" y="1917700"/>
            <a:ext cx="4395117" cy="911019"/>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supports model based approach</a:t>
            </a:r>
          </a:p>
          <a:p>
            <a:pPr marL="228600" indent="-228600">
              <a:lnSpc>
                <a:spcPct val="95000"/>
              </a:lnSpc>
              <a:defRPr/>
            </a:pPr>
            <a:r>
              <a:rPr lang="en-US" sz="800" b="1" dirty="0" smtClean="0">
                <a:solidFill>
                  <a:srgbClr val="000000"/>
                </a:solidFill>
              </a:rPr>
              <a:t>++	Allows highest fidelity modeling of sensor performance</a:t>
            </a:r>
          </a:p>
          <a:p>
            <a:pPr marL="228600" indent="-228600">
              <a:lnSpc>
                <a:spcPct val="95000"/>
              </a:lnSpc>
              <a:buFontTx/>
              <a:buChar char="-"/>
              <a:defRPr/>
            </a:pPr>
            <a:r>
              <a:rPr lang="en-US" sz="800" b="1" dirty="0" smtClean="0">
                <a:solidFill>
                  <a:srgbClr val="000000"/>
                </a:solidFill>
              </a:rPr>
              <a:t>Do not currently have analytic models for all candidate sensor types</a:t>
            </a:r>
          </a:p>
          <a:p>
            <a:pPr marL="228600" indent="-228600">
              <a:lnSpc>
                <a:spcPct val="95000"/>
              </a:lnSpc>
              <a:defRPr/>
            </a:pPr>
            <a:r>
              <a:rPr lang="en-US" sz="800" b="1" dirty="0" smtClean="0">
                <a:solidFill>
                  <a:srgbClr val="000000"/>
                </a:solidFill>
              </a:rPr>
              <a:t>+	Do have analytic models for some sensor types</a:t>
            </a:r>
          </a:p>
          <a:p>
            <a:pPr marL="228600" indent="-228600">
              <a:lnSpc>
                <a:spcPct val="95000"/>
              </a:lnSpc>
              <a:defRPr/>
            </a:pPr>
            <a:r>
              <a:rPr lang="en-US" sz="800" b="1" dirty="0" smtClean="0">
                <a:solidFill>
                  <a:srgbClr val="000000"/>
                </a:solidFill>
              </a:rPr>
              <a:t>-	Potentially high level of effort to implement sensor models – expect effort to depend on number of  different sensor class models implemented</a:t>
            </a:r>
            <a:endParaRPr lang="en-US" sz="800" b="1" dirty="0">
              <a:solidFill>
                <a:srgbClr val="000000"/>
              </a:solidFill>
            </a:endParaRPr>
          </a:p>
        </p:txBody>
      </p:sp>
      <p:sp>
        <p:nvSpPr>
          <p:cNvPr id="40" name="Rectangle 39"/>
          <p:cNvSpPr/>
          <p:nvPr/>
        </p:nvSpPr>
        <p:spPr>
          <a:xfrm>
            <a:off x="4570295" y="2954836"/>
            <a:ext cx="4350739" cy="830997"/>
          </a:xfrm>
          <a:prstGeom prst="rect">
            <a:avLst/>
          </a:prstGeom>
        </p:spPr>
        <p:txBody>
          <a:bodyPr wrap="square">
            <a:spAutoFit/>
          </a:bodyPr>
          <a:lstStyle/>
          <a:p>
            <a:r>
              <a:rPr lang="en-US" sz="800" b="1" dirty="0" smtClean="0">
                <a:solidFill>
                  <a:srgbClr val="0000FF"/>
                </a:solidFill>
              </a:rPr>
              <a:t>Considerations for incorporation of environmental effects are essentially the same as for the basic model vs. database selection.  For sensor classes where a model is developed it makes sense to incorporate environmental factors into the model.   For sensors that use  externally generated  performance databases environmental factors will be incorporated into the database.</a:t>
            </a:r>
            <a:endParaRPr lang="en-US" dirty="0">
              <a:solidFill>
                <a:srgbClr val="0000FF"/>
              </a:solidFill>
            </a:endParaRPr>
          </a:p>
        </p:txBody>
      </p:sp>
      <p:sp>
        <p:nvSpPr>
          <p:cNvPr id="51" name="Rectangle 50"/>
          <p:cNvSpPr/>
          <p:nvPr/>
        </p:nvSpPr>
        <p:spPr>
          <a:xfrm>
            <a:off x="4684712" y="5465064"/>
            <a:ext cx="4256087"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No readily available source of performance correction factor data</a:t>
            </a:r>
          </a:p>
          <a:p>
            <a:pPr marL="228600" lvl="0" indent="-228600">
              <a:lnSpc>
                <a:spcPct val="95000"/>
              </a:lnSpc>
              <a:defRPr/>
            </a:pPr>
            <a:r>
              <a:rPr lang="en-US" sz="800" b="1" dirty="0" smtClean="0">
                <a:solidFill>
                  <a:srgbClr val="000000"/>
                </a:solidFill>
              </a:rPr>
              <a:t>-	No obvious advantage over database approach since correction factors can simply be applied to the database data</a:t>
            </a:r>
          </a:p>
        </p:txBody>
      </p:sp>
      <p:cxnSp>
        <p:nvCxnSpPr>
          <p:cNvPr id="60" name="Straight Arrow Connector 59"/>
          <p:cNvCxnSpPr>
            <a:endCxn id="51" idx="1"/>
          </p:cNvCxnSpPr>
          <p:nvPr/>
        </p:nvCxnSpPr>
        <p:spPr bwMode="auto">
          <a:xfrm>
            <a:off x="4064000" y="5588000"/>
            <a:ext cx="620712" cy="98663"/>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7620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3.1</a:t>
            </a:r>
          </a:p>
          <a:p>
            <a:pPr>
              <a:lnSpc>
                <a:spcPct val="95000"/>
              </a:lnSpc>
              <a:defRPr/>
            </a:pPr>
            <a:r>
              <a:rPr lang="en-US" sz="800" b="1" dirty="0" smtClean="0"/>
              <a:t>Obtain, display, and manage attribute and performance data on for individual sensor system elements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4" name="Text Box 12"/>
          <p:cNvSpPr txBox="1">
            <a:spLocks noChangeArrowheads="1"/>
          </p:cNvSpPr>
          <p:nvPr/>
        </p:nvSpPr>
        <p:spPr bwMode="auto">
          <a:xfrm>
            <a:off x="80963" y="2637259"/>
            <a:ext cx="1338261" cy="707136"/>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3.1.6</a:t>
            </a:r>
          </a:p>
          <a:p>
            <a:pPr indent="1588">
              <a:lnSpc>
                <a:spcPct val="95000"/>
              </a:lnSpc>
              <a:spcBef>
                <a:spcPts val="0"/>
              </a:spcBef>
            </a:pPr>
            <a:r>
              <a:rPr lang="en-US" sz="800" b="1" dirty="0" smtClean="0"/>
              <a:t>Model/represent sensor field-of-view (azimuth and elevation limits)</a:t>
            </a:r>
          </a:p>
        </p:txBody>
      </p:sp>
      <p:sp>
        <p:nvSpPr>
          <p:cNvPr id="25" name="TextBox 24"/>
          <p:cNvSpPr txBox="1"/>
          <p:nvPr/>
        </p:nvSpPr>
        <p:spPr>
          <a:xfrm>
            <a:off x="1844674" y="2655040"/>
            <a:ext cx="1925637" cy="735860"/>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Represent explicitly (M)</a:t>
            </a:r>
          </a:p>
          <a:p>
            <a:pPr marL="117475" indent="-117475">
              <a:spcBef>
                <a:spcPts val="600"/>
              </a:spcBef>
            </a:pPr>
            <a:endParaRPr lang="en-US" sz="800" b="1" dirty="0" smtClean="0"/>
          </a:p>
          <a:p>
            <a:pPr marL="117475" indent="-117475">
              <a:spcBef>
                <a:spcPts val="600"/>
              </a:spcBef>
              <a:buFont typeface="Arial" pitchFamily="34" charset="0"/>
              <a:buChar char="•"/>
            </a:pPr>
            <a:r>
              <a:rPr lang="en-US" sz="800" b="1" dirty="0" smtClean="0"/>
              <a:t>Incorporate into P</a:t>
            </a:r>
            <a:r>
              <a:rPr lang="en-US" sz="800" b="1" baseline="-25000" dirty="0" smtClean="0"/>
              <a:t>d</a:t>
            </a:r>
            <a:r>
              <a:rPr lang="en-US" sz="800" b="1" dirty="0" smtClean="0"/>
              <a:t>  performance data (M,D,P)</a:t>
            </a:r>
          </a:p>
        </p:txBody>
      </p:sp>
      <p:sp>
        <p:nvSpPr>
          <p:cNvPr id="21" name="Slide Number Placeholder 20"/>
          <p:cNvSpPr>
            <a:spLocks noGrp="1"/>
          </p:cNvSpPr>
          <p:nvPr>
            <p:ph type="sldNum" sz="quarter" idx="12"/>
          </p:nvPr>
        </p:nvSpPr>
        <p:spPr/>
        <p:txBody>
          <a:bodyPr/>
          <a:lstStyle/>
          <a:p>
            <a:pPr>
              <a:defRPr/>
            </a:pPr>
            <a:fld id="{01F8F860-3B9A-4D7F-836E-0C1BDA42292B}" type="slidenum">
              <a:rPr lang="en-US" smtClean="0"/>
              <a:pPr>
                <a:defRPr/>
              </a:pPr>
              <a:t>35</a:t>
            </a:fld>
            <a:endParaRPr lang="en-US" dirty="0"/>
          </a:p>
        </p:txBody>
      </p:sp>
      <p:sp>
        <p:nvSpPr>
          <p:cNvPr id="26" name="Footer Placeholder 25"/>
          <p:cNvSpPr>
            <a:spLocks noGrp="1"/>
          </p:cNvSpPr>
          <p:nvPr>
            <p:ph type="ftr" sz="quarter" idx="11"/>
          </p:nvPr>
        </p:nvSpPr>
        <p:spPr/>
        <p:txBody>
          <a:bodyPr/>
          <a:lstStyle/>
          <a:p>
            <a:pPr>
              <a:defRPr/>
            </a:pPr>
            <a:r>
              <a:rPr lang="en-US" smtClean="0"/>
              <a:t>Anderson, Beres, Shaw, Valadez</a:t>
            </a:r>
            <a:endParaRPr lang="en-US"/>
          </a:p>
        </p:txBody>
      </p:sp>
      <p:sp>
        <p:nvSpPr>
          <p:cNvPr id="27" name="Action Button: Back or Previous 2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8" name="Text Box 12"/>
          <p:cNvSpPr txBox="1">
            <a:spLocks noChangeArrowheads="1"/>
          </p:cNvSpPr>
          <p:nvPr/>
        </p:nvSpPr>
        <p:spPr bwMode="auto">
          <a:xfrm>
            <a:off x="981456" y="6537960"/>
            <a:ext cx="1679448" cy="246888"/>
          </a:xfrm>
          <a:prstGeom prst="rect">
            <a:avLst/>
          </a:prstGeom>
          <a:solidFill>
            <a:schemeClr val="bg1"/>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ctr" anchorCtr="0" compatLnSpc="1">
            <a:prstTxWarp prst="textNoShape">
              <a:avLst/>
            </a:prstTxWarp>
          </a:bodyPr>
          <a:lstStyle/>
          <a:p>
            <a:pPr indent="1588" algn="ctr">
              <a:lnSpc>
                <a:spcPct val="95000"/>
              </a:lnSpc>
              <a:spcBef>
                <a:spcPct val="20000"/>
              </a:spcBef>
            </a:pPr>
            <a:r>
              <a:rPr lang="en-US" sz="800" b="1" dirty="0" smtClean="0"/>
              <a:t>Continued on next slide</a:t>
            </a:r>
          </a:p>
        </p:txBody>
      </p:sp>
      <p:grpSp>
        <p:nvGrpSpPr>
          <p:cNvPr id="2" name="Group 28"/>
          <p:cNvGrpSpPr/>
          <p:nvPr/>
        </p:nvGrpSpPr>
        <p:grpSpPr>
          <a:xfrm>
            <a:off x="27708" y="1181298"/>
            <a:ext cx="6306417" cy="307777"/>
            <a:chOff x="27708" y="1181298"/>
            <a:chExt cx="6306417" cy="307777"/>
          </a:xfrm>
        </p:grpSpPr>
        <p:sp>
          <p:nvSpPr>
            <p:cNvPr id="30" name="TextBox 29"/>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1" name="TextBox 30"/>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2" name="TextBox 31"/>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9" name="Text Box 12"/>
          <p:cNvSpPr txBox="1">
            <a:spLocks noChangeArrowheads="1"/>
          </p:cNvSpPr>
          <p:nvPr/>
        </p:nvSpPr>
        <p:spPr bwMode="auto">
          <a:xfrm>
            <a:off x="88899" y="4071208"/>
            <a:ext cx="1338262" cy="4953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3.1.7	</a:t>
            </a:r>
          </a:p>
          <a:p>
            <a:pPr indent="1588">
              <a:lnSpc>
                <a:spcPct val="95000"/>
              </a:lnSpc>
              <a:spcBef>
                <a:spcPts val="0"/>
              </a:spcBef>
            </a:pPr>
            <a:r>
              <a:rPr lang="en-US" sz="800" b="1" dirty="0" smtClean="0"/>
              <a:t>Model/represent sensor scan / revisit times</a:t>
            </a:r>
          </a:p>
        </p:txBody>
      </p:sp>
      <p:sp>
        <p:nvSpPr>
          <p:cNvPr id="23" name="Rounded Rectangle 22"/>
          <p:cNvSpPr/>
          <p:nvPr/>
        </p:nvSpPr>
        <p:spPr bwMode="auto">
          <a:xfrm>
            <a:off x="1979993" y="2678684"/>
            <a:ext cx="1685543" cy="16510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 name="Rectangle 33"/>
          <p:cNvSpPr/>
          <p:nvPr/>
        </p:nvSpPr>
        <p:spPr>
          <a:xfrm>
            <a:off x="4291013" y="3127090"/>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The team has been unable to come up with a generalized approach to incorporating field-of-view into detection performance.</a:t>
            </a:r>
          </a:p>
        </p:txBody>
      </p:sp>
      <p:sp>
        <p:nvSpPr>
          <p:cNvPr id="35" name="Rectangle 34"/>
          <p:cNvSpPr/>
          <p:nvPr/>
        </p:nvSpPr>
        <p:spPr>
          <a:xfrm>
            <a:off x="4291013" y="2257425"/>
            <a:ext cx="4333875"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or database  approach</a:t>
            </a:r>
          </a:p>
          <a:p>
            <a:pPr marL="228600" lvl="0" indent="-228600">
              <a:lnSpc>
                <a:spcPct val="95000"/>
              </a:lnSpc>
              <a:defRPr/>
            </a:pPr>
            <a:r>
              <a:rPr lang="en-US" sz="800" b="1" dirty="0" smtClean="0">
                <a:solidFill>
                  <a:srgbClr val="000000"/>
                </a:solidFill>
              </a:rPr>
              <a:t>+	Relatively simple to implement explicit field-of-view test</a:t>
            </a:r>
          </a:p>
          <a:p>
            <a:pPr marL="228600" lvl="0" indent="-228600">
              <a:lnSpc>
                <a:spcPct val="95000"/>
              </a:lnSpc>
              <a:defRPr/>
            </a:pPr>
            <a:r>
              <a:rPr lang="en-US" sz="800" b="1" dirty="0" smtClean="0">
                <a:solidFill>
                  <a:srgbClr val="000000"/>
                </a:solidFill>
              </a:rPr>
              <a:t>+ 	Complementary with line-of-sight calculations</a:t>
            </a:r>
          </a:p>
          <a:p>
            <a:pPr marL="228600" lvl="0" indent="-228600">
              <a:lnSpc>
                <a:spcPct val="95000"/>
              </a:lnSpc>
              <a:defRPr/>
            </a:pPr>
            <a:r>
              <a:rPr lang="en-US" sz="800" b="1" dirty="0" smtClean="0">
                <a:solidFill>
                  <a:srgbClr val="000000"/>
                </a:solidFill>
              </a:rPr>
              <a:t>+ 	Allows most accurate representation of  sensors with restricted </a:t>
            </a:r>
            <a:r>
              <a:rPr lang="en-US" sz="800" b="1" dirty="0" err="1" smtClean="0">
                <a:solidFill>
                  <a:srgbClr val="000000"/>
                </a:solidFill>
              </a:rPr>
              <a:t>FoV</a:t>
            </a:r>
            <a:r>
              <a:rPr lang="en-US" sz="800" b="1" dirty="0" smtClean="0">
                <a:solidFill>
                  <a:srgbClr val="000000"/>
                </a:solidFill>
              </a:rPr>
              <a:t> (e.g. CCTV)</a:t>
            </a:r>
            <a:endParaRPr lang="en-US" sz="800" b="1" dirty="0">
              <a:solidFill>
                <a:srgbClr val="000000"/>
              </a:solidFill>
            </a:endParaRPr>
          </a:p>
        </p:txBody>
      </p:sp>
      <p:sp>
        <p:nvSpPr>
          <p:cNvPr id="36" name="TextBox 35"/>
          <p:cNvSpPr txBox="1"/>
          <p:nvPr/>
        </p:nvSpPr>
        <p:spPr>
          <a:xfrm>
            <a:off x="1836738" y="4064740"/>
            <a:ext cx="1925637" cy="735860"/>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Represent explicitly (M)</a:t>
            </a:r>
          </a:p>
          <a:p>
            <a:pPr marL="117475" indent="-117475">
              <a:spcBef>
                <a:spcPts val="600"/>
              </a:spcBef>
            </a:pPr>
            <a:endParaRPr lang="en-US" sz="800" b="1" dirty="0" smtClean="0"/>
          </a:p>
          <a:p>
            <a:pPr marL="117475" indent="-117475">
              <a:spcBef>
                <a:spcPts val="600"/>
              </a:spcBef>
              <a:buFont typeface="Arial" pitchFamily="34" charset="0"/>
              <a:buChar char="•"/>
            </a:pPr>
            <a:r>
              <a:rPr lang="en-US" sz="800" b="1" dirty="0" smtClean="0"/>
              <a:t>Incorporate into P</a:t>
            </a:r>
            <a:r>
              <a:rPr lang="en-US" sz="800" b="1" baseline="-25000" dirty="0" smtClean="0"/>
              <a:t>d</a:t>
            </a:r>
            <a:r>
              <a:rPr lang="en-US" sz="800" b="1" dirty="0" smtClean="0"/>
              <a:t>  performance data (M,D,P)</a:t>
            </a:r>
          </a:p>
        </p:txBody>
      </p:sp>
      <p:sp>
        <p:nvSpPr>
          <p:cNvPr id="37" name="Rounded Rectangle 36"/>
          <p:cNvSpPr/>
          <p:nvPr/>
        </p:nvSpPr>
        <p:spPr bwMode="auto">
          <a:xfrm>
            <a:off x="1972057" y="4088384"/>
            <a:ext cx="1685543" cy="17881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38" name="Straight Arrow Connector 37"/>
          <p:cNvCxnSpPr>
            <a:stCxn id="23" idx="3"/>
            <a:endCxn id="35" idx="1"/>
          </p:cNvCxnSpPr>
          <p:nvPr/>
        </p:nvCxnSpPr>
        <p:spPr bwMode="auto">
          <a:xfrm flipV="1">
            <a:off x="3665536" y="2595979"/>
            <a:ext cx="625477" cy="165255"/>
          </a:xfrm>
          <a:prstGeom prst="straightConnector1">
            <a:avLst/>
          </a:prstGeom>
          <a:noFill/>
          <a:ln w="19050" cap="flat" cmpd="sng" algn="ctr">
            <a:solidFill>
              <a:srgbClr val="009900"/>
            </a:solidFill>
            <a:prstDash val="solid"/>
            <a:round/>
            <a:headEnd type="none" w="med" len="med"/>
            <a:tailEnd type="arrow"/>
          </a:ln>
          <a:effectLst/>
        </p:spPr>
      </p:cxnSp>
      <p:cxnSp>
        <p:nvCxnSpPr>
          <p:cNvPr id="41" name="Straight Arrow Connector 40"/>
          <p:cNvCxnSpPr>
            <a:endCxn id="34" idx="1"/>
          </p:cNvCxnSpPr>
          <p:nvPr/>
        </p:nvCxnSpPr>
        <p:spPr bwMode="auto">
          <a:xfrm>
            <a:off x="3580607" y="3200400"/>
            <a:ext cx="710406" cy="148289"/>
          </a:xfrm>
          <a:prstGeom prst="straightConnector1">
            <a:avLst/>
          </a:prstGeom>
          <a:noFill/>
          <a:ln w="19050" cap="flat" cmpd="sng" algn="ctr">
            <a:solidFill>
              <a:schemeClr val="tx1"/>
            </a:solidFill>
            <a:prstDash val="solid"/>
            <a:round/>
            <a:headEnd type="none" w="med" len="med"/>
            <a:tailEnd type="arrow"/>
          </a:ln>
          <a:effectLst/>
        </p:spPr>
      </p:cxnSp>
      <p:sp>
        <p:nvSpPr>
          <p:cNvPr id="43" name="Rounded Rectangle 42"/>
          <p:cNvSpPr/>
          <p:nvPr/>
        </p:nvSpPr>
        <p:spPr bwMode="auto">
          <a:xfrm>
            <a:off x="2010157" y="4494784"/>
            <a:ext cx="1685543" cy="26771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 name="Rectangle 43"/>
          <p:cNvSpPr/>
          <p:nvPr/>
        </p:nvSpPr>
        <p:spPr>
          <a:xfrm>
            <a:off x="4291013" y="4034336"/>
            <a:ext cx="4350739" cy="707886"/>
          </a:xfrm>
          <a:prstGeom prst="rect">
            <a:avLst/>
          </a:prstGeom>
        </p:spPr>
        <p:txBody>
          <a:bodyPr wrap="square">
            <a:spAutoFit/>
          </a:bodyPr>
          <a:lstStyle/>
          <a:p>
            <a:r>
              <a:rPr lang="en-US" sz="800" b="1" dirty="0" smtClean="0">
                <a:solidFill>
                  <a:srgbClr val="0000FF"/>
                </a:solidFill>
              </a:rPr>
              <a:t>Aligns with the model vs. database decision for particular sensor classes.  For sensor classes where a model is developed it is straightforward to incorporate scan times factors explicitly into the model.   For sensor “models” that rely on a performance database scan times will be subsumed into the performance data</a:t>
            </a:r>
            <a:endParaRPr lang="en-US" dirty="0">
              <a:solidFill>
                <a:srgbClr val="0000FF"/>
              </a:solidFill>
            </a:endParaRPr>
          </a:p>
        </p:txBody>
      </p:sp>
      <p:cxnSp>
        <p:nvCxnSpPr>
          <p:cNvPr id="45" name="Straight Arrow Connector 44"/>
          <p:cNvCxnSpPr>
            <a:stCxn id="37" idx="3"/>
            <a:endCxn id="44" idx="1"/>
          </p:cNvCxnSpPr>
          <p:nvPr/>
        </p:nvCxnSpPr>
        <p:spPr bwMode="auto">
          <a:xfrm>
            <a:off x="3657600" y="4177792"/>
            <a:ext cx="633413" cy="210487"/>
          </a:xfrm>
          <a:prstGeom prst="straightConnector1">
            <a:avLst/>
          </a:prstGeom>
          <a:noFill/>
          <a:ln w="19050" cap="flat" cmpd="sng" algn="ctr">
            <a:solidFill>
              <a:srgbClr val="009900"/>
            </a:solidFill>
            <a:prstDash val="solid"/>
            <a:round/>
            <a:headEnd type="none" w="med" len="med"/>
            <a:tailEnd type="arrow"/>
          </a:ln>
          <a:effectLst/>
        </p:spPr>
      </p:cxnSp>
      <p:cxnSp>
        <p:nvCxnSpPr>
          <p:cNvPr id="48" name="Straight Arrow Connector 47"/>
          <p:cNvCxnSpPr>
            <a:stCxn id="43" idx="3"/>
            <a:endCxn id="44" idx="1"/>
          </p:cNvCxnSpPr>
          <p:nvPr/>
        </p:nvCxnSpPr>
        <p:spPr bwMode="auto">
          <a:xfrm flipV="1">
            <a:off x="3695700" y="4388279"/>
            <a:ext cx="595313" cy="240363"/>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3.1 (cont)</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7620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3.1</a:t>
            </a:r>
          </a:p>
          <a:p>
            <a:pPr>
              <a:lnSpc>
                <a:spcPct val="95000"/>
              </a:lnSpc>
              <a:defRPr/>
            </a:pPr>
            <a:r>
              <a:rPr lang="en-US" sz="800" b="1" dirty="0" smtClean="0"/>
              <a:t>Obtain, display, and manage attribute and performance data on for individual sensor system elements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30" name="Text Box 12"/>
          <p:cNvSpPr txBox="1">
            <a:spLocks noChangeArrowheads="1"/>
          </p:cNvSpPr>
          <p:nvPr/>
        </p:nvSpPr>
        <p:spPr bwMode="auto">
          <a:xfrm>
            <a:off x="80963" y="2615184"/>
            <a:ext cx="1338262" cy="1133856"/>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3.1.8</a:t>
            </a:r>
          </a:p>
          <a:p>
            <a:pPr indent="1588">
              <a:lnSpc>
                <a:spcPct val="95000"/>
              </a:lnSpc>
              <a:spcBef>
                <a:spcPts val="0"/>
              </a:spcBef>
            </a:pPr>
            <a:r>
              <a:rPr lang="en-US" sz="800" b="1" dirty="0" smtClean="0"/>
              <a:t>Represent sensor support requirements including electrical power, communications / connectivity mechanisms, and interfaces</a:t>
            </a:r>
          </a:p>
        </p:txBody>
      </p:sp>
      <p:sp>
        <p:nvSpPr>
          <p:cNvPr id="31" name="TextBox 30"/>
          <p:cNvSpPr txBox="1"/>
          <p:nvPr/>
        </p:nvSpPr>
        <p:spPr>
          <a:xfrm>
            <a:off x="1836738" y="2596896"/>
            <a:ext cx="2054225" cy="2165604"/>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Electronic sensor support requirement database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Hardcopy sensor support requirement tabular data (P)</a:t>
            </a:r>
          </a:p>
        </p:txBody>
      </p:sp>
      <p:sp>
        <p:nvSpPr>
          <p:cNvPr id="32" name="Text Box 12"/>
          <p:cNvSpPr txBox="1">
            <a:spLocks noChangeArrowheads="1"/>
          </p:cNvSpPr>
          <p:nvPr/>
        </p:nvSpPr>
        <p:spPr bwMode="auto">
          <a:xfrm>
            <a:off x="80963" y="3855720"/>
            <a:ext cx="1338262" cy="94488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3.1.9</a:t>
            </a:r>
          </a:p>
          <a:p>
            <a:pPr indent="1588">
              <a:lnSpc>
                <a:spcPct val="95000"/>
              </a:lnSpc>
              <a:spcBef>
                <a:spcPts val="0"/>
              </a:spcBef>
            </a:pPr>
            <a:r>
              <a:rPr lang="en-US" sz="800" b="1" dirty="0" smtClean="0"/>
              <a:t>Represent sensor cost data including procurement, installation, and life-cycle operations and support costs</a:t>
            </a:r>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36</a:t>
            </a:fld>
            <a:endParaRPr lang="en-US" dirty="0"/>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7" name="Action Button: Back or Previous 1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18" name="Group 17"/>
          <p:cNvGrpSpPr/>
          <p:nvPr/>
        </p:nvGrpSpPr>
        <p:grpSpPr>
          <a:xfrm>
            <a:off x="27708" y="1181298"/>
            <a:ext cx="6306417" cy="307777"/>
            <a:chOff x="27708" y="1181298"/>
            <a:chExt cx="6306417" cy="307777"/>
          </a:xfrm>
        </p:grpSpPr>
        <p:sp>
          <p:nvSpPr>
            <p:cNvPr id="19" name="TextBox 18"/>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1" name="TextBox 20"/>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2" name="TextBox 21"/>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3" name="Rectangle 22"/>
          <p:cNvSpPr/>
          <p:nvPr/>
        </p:nvSpPr>
        <p:spPr>
          <a:xfrm>
            <a:off x="4291013" y="2339213"/>
            <a:ext cx="4333875" cy="91101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or database  approach</a:t>
            </a:r>
          </a:p>
          <a:p>
            <a:pPr marL="228600" lvl="0" indent="-228600">
              <a:lnSpc>
                <a:spcPct val="95000"/>
              </a:lnSpc>
              <a:defRPr/>
            </a:pPr>
            <a:r>
              <a:rPr lang="en-US" sz="800" b="1" dirty="0" smtClean="0">
                <a:solidFill>
                  <a:srgbClr val="000000"/>
                </a:solidFill>
              </a:rPr>
              <a:t>+	Relatively simple to  implement – minimal additional effort to add cost data for sensors that use external spec / performance database </a:t>
            </a:r>
          </a:p>
          <a:p>
            <a:pPr marL="228600" lvl="0" indent="-228600">
              <a:lnSpc>
                <a:spcPct val="95000"/>
              </a:lnSpc>
              <a:defRPr/>
            </a:pPr>
            <a:r>
              <a:rPr lang="en-US" sz="800" b="1" dirty="0" smtClean="0">
                <a:solidFill>
                  <a:srgbClr val="000000"/>
                </a:solidFill>
              </a:rPr>
              <a:t>++ 	Allows automated / integrated cost estimation</a:t>
            </a:r>
          </a:p>
          <a:p>
            <a:pPr marL="228600" lvl="0" indent="-228600">
              <a:lnSpc>
                <a:spcPct val="95000"/>
              </a:lnSpc>
              <a:defRPr/>
            </a:pPr>
            <a:r>
              <a:rPr lang="en-US" sz="800" b="1" dirty="0" smtClean="0">
                <a:solidFill>
                  <a:srgbClr val="000000"/>
                </a:solidFill>
              </a:rPr>
              <a:t>+ 	Could be extended to automated generation of installation plans / specs in follow on system</a:t>
            </a:r>
            <a:endParaRPr lang="en-US" sz="800" b="1" dirty="0">
              <a:solidFill>
                <a:srgbClr val="000000"/>
              </a:solidFill>
            </a:endParaRPr>
          </a:p>
        </p:txBody>
      </p:sp>
      <p:sp>
        <p:nvSpPr>
          <p:cNvPr id="24" name="Rectangle 23"/>
          <p:cNvSpPr/>
          <p:nvPr/>
        </p:nvSpPr>
        <p:spPr>
          <a:xfrm>
            <a:off x="4291012" y="4024138"/>
            <a:ext cx="4375151"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endParaRPr lang="en-US" sz="800" b="1" dirty="0" smtClean="0">
              <a:solidFill>
                <a:srgbClr val="000000"/>
              </a:solidFill>
            </a:endParaRPr>
          </a:p>
          <a:p>
            <a:pPr marL="228600" lvl="0" indent="-228600">
              <a:lnSpc>
                <a:spcPct val="95000"/>
              </a:lnSpc>
              <a:defRPr/>
            </a:pPr>
            <a:r>
              <a:rPr lang="en-US" sz="800" b="1" dirty="0" smtClean="0">
                <a:solidFill>
                  <a:srgbClr val="000000"/>
                </a:solidFill>
              </a:rPr>
              <a:t>- 	No reduction in analyst / designer workload</a:t>
            </a:r>
          </a:p>
        </p:txBody>
      </p:sp>
      <p:cxnSp>
        <p:nvCxnSpPr>
          <p:cNvPr id="25" name="Straight Arrow Connector 24"/>
          <p:cNvCxnSpPr>
            <a:endCxn id="23" idx="1"/>
          </p:cNvCxnSpPr>
          <p:nvPr/>
        </p:nvCxnSpPr>
        <p:spPr bwMode="auto">
          <a:xfrm>
            <a:off x="3721608" y="2788920"/>
            <a:ext cx="569405" cy="5803"/>
          </a:xfrm>
          <a:prstGeom prst="straightConnector1">
            <a:avLst/>
          </a:prstGeom>
          <a:noFill/>
          <a:ln w="19050" cap="flat" cmpd="sng" algn="ctr">
            <a:solidFill>
              <a:srgbClr val="009900"/>
            </a:solidFill>
            <a:prstDash val="solid"/>
            <a:round/>
            <a:headEnd type="none" w="med" len="med"/>
            <a:tailEnd type="arrow"/>
          </a:ln>
          <a:effectLst/>
        </p:spPr>
      </p:cxnSp>
      <p:cxnSp>
        <p:nvCxnSpPr>
          <p:cNvPr id="28" name="Straight Arrow Connector 27"/>
          <p:cNvCxnSpPr>
            <a:endCxn id="24" idx="1"/>
          </p:cNvCxnSpPr>
          <p:nvPr/>
        </p:nvCxnSpPr>
        <p:spPr bwMode="auto">
          <a:xfrm>
            <a:off x="3730752" y="4297680"/>
            <a:ext cx="560260" cy="6535"/>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90297" y="2439416"/>
            <a:ext cx="1328928" cy="559816"/>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3.2.1	</a:t>
            </a:r>
          </a:p>
          <a:p>
            <a:pPr indent="1588">
              <a:lnSpc>
                <a:spcPct val="95000"/>
              </a:lnSpc>
              <a:spcBef>
                <a:spcPts val="0"/>
              </a:spcBef>
            </a:pPr>
            <a:r>
              <a:rPr lang="en-US" sz="800" b="1" dirty="0" smtClean="0"/>
              <a:t>Select sensors from list of available sensors</a:t>
            </a:r>
          </a:p>
        </p:txBody>
      </p:sp>
      <p:sp>
        <p:nvSpPr>
          <p:cNvPr id="28" name="Text Box 12"/>
          <p:cNvSpPr txBox="1">
            <a:spLocks noChangeArrowheads="1"/>
          </p:cNvSpPr>
          <p:nvPr/>
        </p:nvSpPr>
        <p:spPr bwMode="auto">
          <a:xfrm>
            <a:off x="90297" y="3148584"/>
            <a:ext cx="1328928" cy="490728"/>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3.2.1.1	</a:t>
            </a:r>
          </a:p>
          <a:p>
            <a:pPr indent="1588">
              <a:lnSpc>
                <a:spcPct val="95000"/>
              </a:lnSpc>
              <a:spcBef>
                <a:spcPct val="20000"/>
              </a:spcBef>
            </a:pPr>
            <a:r>
              <a:rPr lang="en-US" sz="800" b="1" dirty="0" smtClean="0"/>
              <a:t>Manually select sensors</a:t>
            </a:r>
          </a:p>
        </p:txBody>
      </p:sp>
      <p:sp>
        <p:nvSpPr>
          <p:cNvPr id="29" name="TextBox 28"/>
          <p:cNvSpPr txBox="1"/>
          <p:nvPr/>
        </p:nvSpPr>
        <p:spPr>
          <a:xfrm>
            <a:off x="1846263" y="2462784"/>
            <a:ext cx="2044700" cy="174345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Manually select from pull down menu in development environment (G)</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Manually select by drag-and-drop in development environment (G)</a:t>
            </a:r>
          </a:p>
          <a:p>
            <a:pPr marL="117475" indent="-117475"/>
            <a:endParaRPr lang="en-US" sz="800" b="1" dirty="0" smtClean="0"/>
          </a:p>
          <a:p>
            <a:pPr marL="117475" indent="-117475"/>
            <a:endParaRPr lang="en-US" sz="800" b="1" dirty="0" smtClean="0"/>
          </a:p>
          <a:p>
            <a:pPr marL="117475" indent="-117475"/>
            <a:endParaRPr lang="en-US" sz="800" b="1" dirty="0" smtClean="0"/>
          </a:p>
          <a:p>
            <a:pPr marL="117475" indent="-117475">
              <a:buFont typeface="Arial" pitchFamily="34" charset="0"/>
              <a:buChar char="•"/>
            </a:pPr>
            <a:r>
              <a:rPr lang="en-US" sz="800" b="1" dirty="0" smtClean="0"/>
              <a:t>Manually select via database query (D)</a:t>
            </a:r>
          </a:p>
        </p:txBody>
      </p:sp>
      <p:sp>
        <p:nvSpPr>
          <p:cNvPr id="17" name="Text Box 12"/>
          <p:cNvSpPr txBox="1">
            <a:spLocks noChangeArrowheads="1"/>
          </p:cNvSpPr>
          <p:nvPr/>
        </p:nvSpPr>
        <p:spPr bwMode="auto">
          <a:xfrm>
            <a:off x="90297" y="4637532"/>
            <a:ext cx="1328928" cy="4572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3.2.1.2	</a:t>
            </a:r>
          </a:p>
          <a:p>
            <a:pPr indent="1588">
              <a:lnSpc>
                <a:spcPct val="95000"/>
              </a:lnSpc>
              <a:spcBef>
                <a:spcPct val="20000"/>
              </a:spcBef>
            </a:pPr>
            <a:r>
              <a:rPr lang="en-US" sz="800" b="1" dirty="0" smtClean="0"/>
              <a:t>Recommend sensors for manual selection</a:t>
            </a:r>
          </a:p>
        </p:txBody>
      </p:sp>
      <p:sp>
        <p:nvSpPr>
          <p:cNvPr id="18" name="TextBox 17"/>
          <p:cNvSpPr txBox="1"/>
          <p:nvPr/>
        </p:nvSpPr>
        <p:spPr>
          <a:xfrm>
            <a:off x="1827213" y="4683252"/>
            <a:ext cx="2044700" cy="4572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Same as 3.2.1.2. below, but with manual acceptance and editing</a:t>
            </a:r>
          </a:p>
        </p:txBody>
      </p:sp>
      <p:sp>
        <p:nvSpPr>
          <p:cNvPr id="16" name="Slide Number Placeholder 15"/>
          <p:cNvSpPr>
            <a:spLocks noGrp="1"/>
          </p:cNvSpPr>
          <p:nvPr>
            <p:ph type="sldNum" sz="quarter" idx="12"/>
          </p:nvPr>
        </p:nvSpPr>
        <p:spPr/>
        <p:txBody>
          <a:bodyPr/>
          <a:lstStyle/>
          <a:p>
            <a:pPr>
              <a:defRPr/>
            </a:pPr>
            <a:fld id="{01F8F860-3B9A-4D7F-836E-0C1BDA42292B}" type="slidenum">
              <a:rPr lang="en-US" smtClean="0"/>
              <a:pPr>
                <a:defRPr/>
              </a:pPr>
              <a:t>37</a:t>
            </a:fld>
            <a:endParaRPr lang="en-US"/>
          </a:p>
        </p:txBody>
      </p:sp>
      <p:sp>
        <p:nvSpPr>
          <p:cNvPr id="19" name="Footer Placeholder 18"/>
          <p:cNvSpPr>
            <a:spLocks noGrp="1"/>
          </p:cNvSpPr>
          <p:nvPr>
            <p:ph type="ftr" sz="quarter" idx="11"/>
          </p:nvPr>
        </p:nvSpPr>
        <p:spPr/>
        <p:txBody>
          <a:bodyPr/>
          <a:lstStyle/>
          <a:p>
            <a:pPr>
              <a:defRPr/>
            </a:pPr>
            <a:r>
              <a:rPr lang="en-US" smtClean="0"/>
              <a:t>Anderson, Beres, Shaw, Valadez</a:t>
            </a:r>
            <a:endParaRPr lang="en-US"/>
          </a:p>
        </p:txBody>
      </p:sp>
      <p:sp>
        <p:nvSpPr>
          <p:cNvPr id="21" name="Action Button: Back or Previous 20">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2" name="Group 21"/>
          <p:cNvGrpSpPr/>
          <p:nvPr/>
        </p:nvGrpSpPr>
        <p:grpSpPr>
          <a:xfrm>
            <a:off x="27708" y="1181298"/>
            <a:ext cx="6306417" cy="307777"/>
            <a:chOff x="27708" y="1181298"/>
            <a:chExt cx="6306417" cy="307777"/>
          </a:xfrm>
        </p:grpSpPr>
        <p:sp>
          <p:nvSpPr>
            <p:cNvPr id="23" name="TextBox 22"/>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4" name="TextBox 23"/>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5" name="TextBox 24"/>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7" name="Rounded Rectangle 26"/>
          <p:cNvSpPr/>
          <p:nvPr/>
        </p:nvSpPr>
        <p:spPr bwMode="auto">
          <a:xfrm>
            <a:off x="2013205" y="2509012"/>
            <a:ext cx="1792223" cy="4246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ounded Rectangle 31"/>
          <p:cNvSpPr/>
          <p:nvPr/>
        </p:nvSpPr>
        <p:spPr bwMode="auto">
          <a:xfrm>
            <a:off x="2022540" y="3079496"/>
            <a:ext cx="1792223" cy="4246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 name="Rectangle 32"/>
          <p:cNvSpPr/>
          <p:nvPr/>
        </p:nvSpPr>
        <p:spPr>
          <a:xfrm>
            <a:off x="4439743" y="1901537"/>
            <a:ext cx="4350739" cy="584775"/>
          </a:xfrm>
          <a:prstGeom prst="rect">
            <a:avLst/>
          </a:prstGeom>
        </p:spPr>
        <p:txBody>
          <a:bodyPr wrap="square">
            <a:spAutoFit/>
          </a:bodyPr>
          <a:lstStyle/>
          <a:p>
            <a:r>
              <a:rPr lang="en-US" sz="800" b="1" dirty="0" smtClean="0">
                <a:solidFill>
                  <a:srgbClr val="0000FF"/>
                </a:solidFill>
              </a:rPr>
              <a:t>Specific interface mechanism does not impact overall SSES architecture given development environment approach is selected --  both approaches work.  Defer pending assessment of GUI “real estate” available.</a:t>
            </a:r>
            <a:endParaRPr lang="en-US" dirty="0">
              <a:solidFill>
                <a:srgbClr val="0000FF"/>
              </a:solidFill>
            </a:endParaRPr>
          </a:p>
        </p:txBody>
      </p:sp>
      <p:cxnSp>
        <p:nvCxnSpPr>
          <p:cNvPr id="34" name="Straight Arrow Connector 33"/>
          <p:cNvCxnSpPr>
            <a:stCxn id="27" idx="3"/>
            <a:endCxn id="36" idx="1"/>
          </p:cNvCxnSpPr>
          <p:nvPr/>
        </p:nvCxnSpPr>
        <p:spPr bwMode="auto">
          <a:xfrm>
            <a:off x="3805428" y="2721356"/>
            <a:ext cx="526860" cy="278638"/>
          </a:xfrm>
          <a:prstGeom prst="straightConnector1">
            <a:avLst/>
          </a:prstGeom>
          <a:noFill/>
          <a:ln w="19050" cap="flat" cmpd="sng" algn="ctr">
            <a:solidFill>
              <a:srgbClr val="009900"/>
            </a:solidFill>
            <a:prstDash val="solid"/>
            <a:round/>
            <a:headEnd type="none" w="med" len="med"/>
            <a:tailEnd type="arrow"/>
          </a:ln>
          <a:effectLst/>
        </p:spPr>
      </p:cxnSp>
      <p:cxnSp>
        <p:nvCxnSpPr>
          <p:cNvPr id="35" name="Straight Arrow Connector 34"/>
          <p:cNvCxnSpPr>
            <a:stCxn id="32" idx="3"/>
            <a:endCxn id="36" idx="1"/>
          </p:cNvCxnSpPr>
          <p:nvPr/>
        </p:nvCxnSpPr>
        <p:spPr bwMode="auto">
          <a:xfrm flipV="1">
            <a:off x="3814763" y="2999994"/>
            <a:ext cx="517525" cy="291846"/>
          </a:xfrm>
          <a:prstGeom prst="straightConnector1">
            <a:avLst/>
          </a:prstGeom>
          <a:noFill/>
          <a:ln w="19050" cap="flat" cmpd="sng" algn="ctr">
            <a:solidFill>
              <a:srgbClr val="009900"/>
            </a:solidFill>
            <a:prstDash val="solid"/>
            <a:round/>
            <a:headEnd type="none" w="med" len="med"/>
            <a:tailEnd type="arrow"/>
          </a:ln>
          <a:effectLst/>
        </p:spPr>
      </p:cxnSp>
      <p:sp>
        <p:nvSpPr>
          <p:cNvPr id="36" name="Rectangle 35"/>
          <p:cNvSpPr/>
          <p:nvPr/>
        </p:nvSpPr>
        <p:spPr>
          <a:xfrm>
            <a:off x="4332288" y="2544484"/>
            <a:ext cx="4333875" cy="911019"/>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Only supports model based approach</a:t>
            </a:r>
          </a:p>
          <a:p>
            <a:pPr marL="228600" lvl="0" indent="-228600">
              <a:lnSpc>
                <a:spcPct val="95000"/>
              </a:lnSpc>
              <a:defRPr/>
            </a:pPr>
            <a:r>
              <a:rPr lang="en-US" sz="800" b="1" dirty="0" smtClean="0">
                <a:solidFill>
                  <a:srgbClr val="000000"/>
                </a:solidFill>
              </a:rPr>
              <a:t>+	Moderate level of effort to implement manual selection and placement controls</a:t>
            </a:r>
          </a:p>
          <a:p>
            <a:pPr marL="228600" lvl="0" indent="-228600">
              <a:lnSpc>
                <a:spcPct val="95000"/>
              </a:lnSpc>
              <a:defRPr/>
            </a:pPr>
            <a:r>
              <a:rPr lang="en-US" sz="800" b="1" dirty="0" smtClean="0">
                <a:solidFill>
                  <a:srgbClr val="000000"/>
                </a:solidFill>
              </a:rPr>
              <a:t>++	Provides intuitive, user friendly interface approach</a:t>
            </a:r>
          </a:p>
          <a:p>
            <a:pPr marL="228600" lvl="0" indent="-228600">
              <a:lnSpc>
                <a:spcPct val="95000"/>
              </a:lnSpc>
              <a:defRPr/>
            </a:pPr>
            <a:r>
              <a:rPr lang="en-US" sz="800" b="1" dirty="0" smtClean="0">
                <a:solidFill>
                  <a:srgbClr val="000000"/>
                </a:solidFill>
              </a:rPr>
              <a:t>+	Minimum functionality for useful proof-of-concept demonstration</a:t>
            </a:r>
          </a:p>
          <a:p>
            <a:pPr marL="228600" lvl="0" indent="-228600">
              <a:lnSpc>
                <a:spcPct val="95000"/>
              </a:lnSpc>
              <a:defRPr/>
            </a:pPr>
            <a:r>
              <a:rPr lang="en-US" sz="800" b="1" dirty="0" smtClean="0">
                <a:solidFill>
                  <a:srgbClr val="000000"/>
                </a:solidFill>
              </a:rPr>
              <a:t>+	Same controls used for manual selection and editing can be leveraged for approval / editing of automatically generated plans</a:t>
            </a:r>
            <a:endParaRPr lang="en-US" sz="800" b="1" dirty="0">
              <a:solidFill>
                <a:srgbClr val="000000"/>
              </a:solidFill>
            </a:endParaRPr>
          </a:p>
        </p:txBody>
      </p:sp>
      <p:sp>
        <p:nvSpPr>
          <p:cNvPr id="40" name="Rectangle 39"/>
          <p:cNvSpPr/>
          <p:nvPr/>
        </p:nvSpPr>
        <p:spPr>
          <a:xfrm>
            <a:off x="4372991" y="3609102"/>
            <a:ext cx="4293172"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Only supports database approach</a:t>
            </a:r>
          </a:p>
          <a:p>
            <a:pPr marL="228600" lvl="0" indent="-228600">
              <a:lnSpc>
                <a:spcPct val="95000"/>
              </a:lnSpc>
              <a:defRPr/>
            </a:pPr>
            <a:r>
              <a:rPr lang="en-US" sz="800" b="1" dirty="0" smtClean="0">
                <a:solidFill>
                  <a:srgbClr val="000000"/>
                </a:solidFill>
              </a:rPr>
              <a:t>- 	May require database skills not currently available in current workforce </a:t>
            </a:r>
          </a:p>
          <a:p>
            <a:pPr marL="228600" lvl="0" indent="-228600">
              <a:lnSpc>
                <a:spcPct val="95000"/>
              </a:lnSpc>
              <a:defRPr/>
            </a:pPr>
            <a:r>
              <a:rPr lang="en-US" sz="800" b="1" dirty="0" smtClean="0">
                <a:solidFill>
                  <a:srgbClr val="000000"/>
                </a:solidFill>
              </a:rPr>
              <a:t>-  	Increased workload relative to GUI approach</a:t>
            </a:r>
          </a:p>
        </p:txBody>
      </p:sp>
      <p:cxnSp>
        <p:nvCxnSpPr>
          <p:cNvPr id="44" name="Straight Arrow Connector 43"/>
          <p:cNvCxnSpPr>
            <a:endCxn id="40" idx="1"/>
          </p:cNvCxnSpPr>
          <p:nvPr/>
        </p:nvCxnSpPr>
        <p:spPr bwMode="auto">
          <a:xfrm flipV="1">
            <a:off x="3721608" y="3889179"/>
            <a:ext cx="651383" cy="6165"/>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3.2.1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30" name="Text Box 12"/>
          <p:cNvSpPr txBox="1">
            <a:spLocks noChangeArrowheads="1"/>
          </p:cNvSpPr>
          <p:nvPr/>
        </p:nvSpPr>
        <p:spPr bwMode="auto">
          <a:xfrm>
            <a:off x="109347" y="2541016"/>
            <a:ext cx="1328928" cy="8382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3.2.1.3</a:t>
            </a:r>
          </a:p>
          <a:p>
            <a:pPr indent="1588">
              <a:lnSpc>
                <a:spcPct val="95000"/>
              </a:lnSpc>
              <a:spcBef>
                <a:spcPct val="20000"/>
              </a:spcBef>
            </a:pPr>
            <a:r>
              <a:rPr lang="en-US" sz="800" b="1" dirty="0" smtClean="0"/>
              <a:t>Automatically select sensors</a:t>
            </a:r>
          </a:p>
        </p:txBody>
      </p:sp>
      <p:sp>
        <p:nvSpPr>
          <p:cNvPr id="31" name="TextBox 30"/>
          <p:cNvSpPr txBox="1"/>
          <p:nvPr/>
        </p:nvSpPr>
        <p:spPr>
          <a:xfrm>
            <a:off x="1846263" y="2542032"/>
            <a:ext cx="2044700" cy="3721608"/>
          </a:xfrm>
          <a:prstGeom prst="rect">
            <a:avLst/>
          </a:prstGeom>
          <a:noFill/>
          <a:ln w="3175">
            <a:solidFill>
              <a:schemeClr val="tx1"/>
            </a:solidFill>
          </a:ln>
        </p:spPr>
        <p:txBody>
          <a:bodyPr wrap="square" rtlCol="0">
            <a:noAutofit/>
          </a:bodyPr>
          <a:lstStyle/>
          <a:p>
            <a:pPr marL="117475" indent="-117475">
              <a:spcBef>
                <a:spcPts val="1200"/>
              </a:spcBef>
              <a:buFont typeface="Arial" pitchFamily="34" charset="0"/>
              <a:buChar char="•"/>
            </a:pPr>
            <a:r>
              <a:rPr lang="en-US" sz="800" b="1" dirty="0" smtClean="0"/>
              <a:t>Rule based expert system (M,D)</a:t>
            </a:r>
          </a:p>
          <a:p>
            <a:pPr marL="117475" indent="-117475">
              <a:spcBef>
                <a:spcPts val="1200"/>
              </a:spcBef>
            </a:pPr>
            <a:endParaRPr lang="en-US" sz="800" b="1" dirty="0" smtClean="0"/>
          </a:p>
          <a:p>
            <a:pPr marL="117475" indent="-117475">
              <a:spcBef>
                <a:spcPts val="1200"/>
              </a:spcBef>
              <a:buFont typeface="Arial" pitchFamily="34" charset="0"/>
              <a:buChar char="•"/>
            </a:pPr>
            <a:r>
              <a:rPr lang="en-US" sz="800" b="1" dirty="0" smtClean="0"/>
              <a:t>Greedy set covering algorithms (M)</a:t>
            </a:r>
          </a:p>
          <a:p>
            <a:pPr marL="117475" indent="-117475">
              <a:spcBef>
                <a:spcPts val="1200"/>
              </a:spcBef>
            </a:pPr>
            <a:endParaRPr lang="en-US" sz="800" b="1" dirty="0" smtClean="0"/>
          </a:p>
          <a:p>
            <a:pPr marL="117475" indent="-117475">
              <a:spcBef>
                <a:spcPts val="1200"/>
              </a:spcBef>
              <a:buFont typeface="Arial" pitchFamily="34" charset="0"/>
              <a:buChar char="•"/>
            </a:pPr>
            <a:r>
              <a:rPr lang="en-US" sz="800" b="1" dirty="0" smtClean="0"/>
              <a:t>Network flow / spanning   tree  algorithms (M)</a:t>
            </a:r>
          </a:p>
          <a:p>
            <a:pPr marL="117475" indent="-117475">
              <a:spcBef>
                <a:spcPts val="1200"/>
              </a:spcBef>
            </a:pPr>
            <a:endParaRPr lang="en-US" sz="800" b="1" dirty="0" smtClean="0"/>
          </a:p>
          <a:p>
            <a:pPr marL="117475" indent="-117475">
              <a:spcBef>
                <a:spcPts val="1200"/>
              </a:spcBef>
            </a:pPr>
            <a:endParaRPr lang="en-US" sz="800" b="1" dirty="0" smtClean="0"/>
          </a:p>
          <a:p>
            <a:pPr marL="117475" indent="-117475">
              <a:spcBef>
                <a:spcPts val="1200"/>
              </a:spcBef>
              <a:buFont typeface="Arial" pitchFamily="34" charset="0"/>
              <a:buChar char="•"/>
            </a:pPr>
            <a:r>
              <a:rPr lang="en-US" sz="800" b="1" dirty="0" smtClean="0"/>
              <a:t>Dynamic programming algorithms (M)</a:t>
            </a:r>
          </a:p>
          <a:p>
            <a:pPr marL="117475" indent="-117475">
              <a:spcBef>
                <a:spcPts val="1200"/>
              </a:spcBef>
              <a:buFont typeface="Arial" pitchFamily="34" charset="0"/>
              <a:buChar char="•"/>
            </a:pPr>
            <a:endParaRPr lang="en-US" sz="800" b="1" dirty="0" smtClean="0"/>
          </a:p>
          <a:p>
            <a:pPr marL="117475" indent="-117475">
              <a:spcBef>
                <a:spcPts val="1200"/>
              </a:spcBef>
              <a:buFont typeface="Arial" pitchFamily="34" charset="0"/>
              <a:buChar char="•"/>
            </a:pPr>
            <a:endParaRPr lang="en-US" sz="800" b="1" dirty="0" smtClean="0"/>
          </a:p>
          <a:p>
            <a:pPr marL="117475" indent="-117475">
              <a:spcBef>
                <a:spcPts val="1200"/>
              </a:spcBef>
              <a:buFont typeface="Arial" pitchFamily="34" charset="0"/>
              <a:buChar char="•"/>
            </a:pPr>
            <a:r>
              <a:rPr lang="en-US" sz="800" b="1" dirty="0" smtClean="0"/>
              <a:t>Stochastic design using genetic algorithms or simulated annealing (M)</a:t>
            </a:r>
          </a:p>
        </p:txBody>
      </p:sp>
      <p:sp>
        <p:nvSpPr>
          <p:cNvPr id="16" name="Slide Number Placeholder 15"/>
          <p:cNvSpPr>
            <a:spLocks noGrp="1"/>
          </p:cNvSpPr>
          <p:nvPr>
            <p:ph type="sldNum" sz="quarter" idx="12"/>
          </p:nvPr>
        </p:nvSpPr>
        <p:spPr/>
        <p:txBody>
          <a:bodyPr/>
          <a:lstStyle/>
          <a:p>
            <a:pPr>
              <a:defRPr/>
            </a:pPr>
            <a:fld id="{01F8F860-3B9A-4D7F-836E-0C1BDA42292B}" type="slidenum">
              <a:rPr lang="en-US" smtClean="0"/>
              <a:pPr>
                <a:defRPr/>
              </a:pPr>
              <a:t>38</a:t>
            </a:fld>
            <a:endParaRPr lang="en-US"/>
          </a:p>
        </p:txBody>
      </p:sp>
      <p:sp>
        <p:nvSpPr>
          <p:cNvPr id="19" name="Footer Placeholder 18"/>
          <p:cNvSpPr>
            <a:spLocks noGrp="1"/>
          </p:cNvSpPr>
          <p:nvPr>
            <p:ph type="ftr" sz="quarter" idx="11"/>
          </p:nvPr>
        </p:nvSpPr>
        <p:spPr/>
        <p:txBody>
          <a:bodyPr/>
          <a:lstStyle/>
          <a:p>
            <a:pPr>
              <a:defRPr/>
            </a:pPr>
            <a:r>
              <a:rPr lang="en-US" smtClean="0"/>
              <a:t>Anderson, Beres, Shaw, Valadez</a:t>
            </a:r>
            <a:endParaRPr lang="en-US"/>
          </a:p>
        </p:txBody>
      </p:sp>
      <p:sp>
        <p:nvSpPr>
          <p:cNvPr id="21" name="Action Button: Back or Previous 20">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1"/>
          <p:cNvGrpSpPr/>
          <p:nvPr/>
        </p:nvGrpSpPr>
        <p:grpSpPr>
          <a:xfrm>
            <a:off x="27708" y="1181298"/>
            <a:ext cx="6306417" cy="307777"/>
            <a:chOff x="27708" y="1181298"/>
            <a:chExt cx="6306417" cy="307777"/>
          </a:xfrm>
        </p:grpSpPr>
        <p:sp>
          <p:nvSpPr>
            <p:cNvPr id="23" name="TextBox 22"/>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4" name="TextBox 23"/>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5" name="TextBox 24"/>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9" name="Rectangle 38"/>
          <p:cNvSpPr/>
          <p:nvPr/>
        </p:nvSpPr>
        <p:spPr>
          <a:xfrm>
            <a:off x="4291013" y="2056804"/>
            <a:ext cx="4333875" cy="102797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Conceptually simplest approach</a:t>
            </a:r>
          </a:p>
          <a:p>
            <a:pPr marL="228600" lvl="0" indent="-228600">
              <a:lnSpc>
                <a:spcPct val="95000"/>
              </a:lnSpc>
              <a:defRPr/>
            </a:pPr>
            <a:r>
              <a:rPr lang="en-US" sz="800" b="1" dirty="0" smtClean="0">
                <a:solidFill>
                  <a:srgbClr val="000000"/>
                </a:solidFill>
              </a:rPr>
              <a:t>+	Potentially easiest to develop and code</a:t>
            </a:r>
          </a:p>
          <a:p>
            <a:pPr marL="228600" lvl="0" indent="-228600">
              <a:lnSpc>
                <a:spcPct val="95000"/>
              </a:lnSpc>
              <a:defRPr/>
            </a:pPr>
            <a:r>
              <a:rPr lang="en-US" sz="800" b="1" dirty="0" smtClean="0">
                <a:solidFill>
                  <a:srgbClr val="000000"/>
                </a:solidFill>
              </a:rPr>
              <a:t>+	Low expected processing time</a:t>
            </a:r>
          </a:p>
          <a:p>
            <a:pPr marL="228600" lvl="0" indent="-228600">
              <a:lnSpc>
                <a:spcPct val="95000"/>
              </a:lnSpc>
              <a:defRPr/>
            </a:pPr>
            <a:r>
              <a:rPr lang="en-US" sz="800" b="1" dirty="0" smtClean="0">
                <a:solidFill>
                  <a:srgbClr val="000000"/>
                </a:solidFill>
              </a:rPr>
              <a:t>- 	Depends on ability to generate broadly applicable selection heuristic – not a given</a:t>
            </a:r>
          </a:p>
          <a:p>
            <a:pPr marL="228600" lvl="0" indent="-228600">
              <a:lnSpc>
                <a:spcPct val="95000"/>
              </a:lnSpc>
              <a:defRPr/>
            </a:pPr>
            <a:r>
              <a:rPr lang="en-US" sz="800" b="1" dirty="0" smtClean="0">
                <a:solidFill>
                  <a:srgbClr val="000000"/>
                </a:solidFill>
              </a:rPr>
              <a:t>-	Solutions not provably optimal</a:t>
            </a:r>
          </a:p>
          <a:p>
            <a:pPr marL="228600" lvl="0" indent="-228600">
              <a:lnSpc>
                <a:spcPct val="95000"/>
              </a:lnSpc>
              <a:defRPr/>
            </a:pPr>
            <a:r>
              <a:rPr lang="en-US" sz="800" b="1" dirty="0" smtClean="0">
                <a:solidFill>
                  <a:srgbClr val="000000"/>
                </a:solidFill>
              </a:rPr>
              <a:t>+	Minimum requirement for successful proof-of-concept demonstration</a:t>
            </a:r>
            <a:endParaRPr lang="en-US" sz="800" b="1" dirty="0">
              <a:solidFill>
                <a:srgbClr val="000000"/>
              </a:solidFill>
            </a:endParaRPr>
          </a:p>
        </p:txBody>
      </p:sp>
      <p:sp>
        <p:nvSpPr>
          <p:cNvPr id="43" name="Rectangle 42"/>
          <p:cNvSpPr/>
          <p:nvPr/>
        </p:nvSpPr>
        <p:spPr>
          <a:xfrm>
            <a:off x="4291013" y="3187612"/>
            <a:ext cx="4333875"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Conceptually relatively simple approach</a:t>
            </a:r>
          </a:p>
          <a:p>
            <a:pPr marL="228600" lvl="0" indent="-228600">
              <a:lnSpc>
                <a:spcPct val="95000"/>
              </a:lnSpc>
              <a:defRPr/>
            </a:pPr>
            <a:r>
              <a:rPr lang="en-US" sz="800" b="1" dirty="0" smtClean="0">
                <a:solidFill>
                  <a:srgbClr val="000000"/>
                </a:solidFill>
              </a:rPr>
              <a:t>o	Moderate effort to develop and code</a:t>
            </a:r>
          </a:p>
          <a:p>
            <a:pPr marL="228600" lvl="0" indent="-228600">
              <a:lnSpc>
                <a:spcPct val="95000"/>
              </a:lnSpc>
              <a:defRPr/>
            </a:pPr>
            <a:r>
              <a:rPr lang="en-US" sz="800" b="1" dirty="0" smtClean="0">
                <a:solidFill>
                  <a:srgbClr val="000000"/>
                </a:solidFill>
              </a:rPr>
              <a:t>- 	Solutions will generally not be optimal, and may be relatively poor</a:t>
            </a:r>
            <a:endParaRPr lang="en-US" sz="800" b="1" dirty="0">
              <a:solidFill>
                <a:srgbClr val="000000"/>
              </a:solidFill>
            </a:endParaRPr>
          </a:p>
        </p:txBody>
      </p:sp>
      <p:sp>
        <p:nvSpPr>
          <p:cNvPr id="37" name="Rectangle 36"/>
          <p:cNvSpPr/>
          <p:nvPr/>
        </p:nvSpPr>
        <p:spPr>
          <a:xfrm>
            <a:off x="4291013" y="3717964"/>
            <a:ext cx="4333875" cy="79406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More complicated algorithm</a:t>
            </a:r>
          </a:p>
          <a:p>
            <a:pPr marL="228600" lvl="0" indent="-228600">
              <a:lnSpc>
                <a:spcPct val="95000"/>
              </a:lnSpc>
              <a:defRPr/>
            </a:pPr>
            <a:r>
              <a:rPr lang="en-US" sz="800" b="1" dirty="0" smtClean="0">
                <a:solidFill>
                  <a:srgbClr val="000000"/>
                </a:solidFill>
              </a:rPr>
              <a:t>-	Higher level of effort to develop and code</a:t>
            </a:r>
          </a:p>
          <a:p>
            <a:pPr marL="228600" lvl="0" indent="-228600">
              <a:lnSpc>
                <a:spcPct val="95000"/>
              </a:lnSpc>
              <a:defRPr/>
            </a:pPr>
            <a:r>
              <a:rPr lang="en-US" sz="800" b="1" dirty="0" smtClean="0">
                <a:solidFill>
                  <a:srgbClr val="000000"/>
                </a:solidFill>
              </a:rPr>
              <a:t>+	May be complementary with, and able to leverage network based terrain and movement representations</a:t>
            </a:r>
          </a:p>
          <a:p>
            <a:pPr marL="228600" lvl="0" indent="-228600">
              <a:lnSpc>
                <a:spcPct val="95000"/>
              </a:lnSpc>
              <a:defRPr/>
            </a:pPr>
            <a:r>
              <a:rPr lang="en-US" sz="800" b="1" dirty="0" smtClean="0">
                <a:solidFill>
                  <a:srgbClr val="000000"/>
                </a:solidFill>
              </a:rPr>
              <a:t>o	Processing demand is unclear </a:t>
            </a:r>
          </a:p>
          <a:p>
            <a:pPr marL="228600" lvl="0" indent="-228600">
              <a:lnSpc>
                <a:spcPct val="95000"/>
              </a:lnSpc>
              <a:defRPr/>
            </a:pPr>
            <a:r>
              <a:rPr lang="en-US" sz="800" b="1" dirty="0" smtClean="0">
                <a:solidFill>
                  <a:srgbClr val="000000"/>
                </a:solidFill>
              </a:rPr>
              <a:t>o	Not clear whether generated solutions will be provably optimal</a:t>
            </a:r>
            <a:endParaRPr lang="en-US" sz="800" b="1" dirty="0">
              <a:solidFill>
                <a:srgbClr val="000000"/>
              </a:solidFill>
            </a:endParaRPr>
          </a:p>
        </p:txBody>
      </p:sp>
      <p:sp>
        <p:nvSpPr>
          <p:cNvPr id="38" name="Rectangle 37"/>
          <p:cNvSpPr/>
          <p:nvPr/>
        </p:nvSpPr>
        <p:spPr>
          <a:xfrm>
            <a:off x="4291013" y="4702468"/>
            <a:ext cx="4333875"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More complicated algorithm</a:t>
            </a:r>
          </a:p>
          <a:p>
            <a:pPr marL="228600" lvl="0" indent="-228600">
              <a:lnSpc>
                <a:spcPct val="95000"/>
              </a:lnSpc>
              <a:defRPr/>
            </a:pPr>
            <a:r>
              <a:rPr lang="en-US" sz="800" b="1" dirty="0" smtClean="0">
                <a:solidFill>
                  <a:srgbClr val="000000"/>
                </a:solidFill>
              </a:rPr>
              <a:t>-	Significantly higher level of effort to develop and code</a:t>
            </a:r>
          </a:p>
          <a:p>
            <a:pPr marL="228600" lvl="0" indent="-228600">
              <a:lnSpc>
                <a:spcPct val="95000"/>
              </a:lnSpc>
              <a:defRPr/>
            </a:pPr>
            <a:r>
              <a:rPr lang="en-US" sz="800" b="1" dirty="0" smtClean="0">
                <a:solidFill>
                  <a:srgbClr val="000000"/>
                </a:solidFill>
              </a:rPr>
              <a:t>-	Potentially very high processing demand for larger designs unless combined with heuristic that can reduce selection space </a:t>
            </a:r>
          </a:p>
          <a:p>
            <a:pPr marL="228600" lvl="0" indent="-228600">
              <a:lnSpc>
                <a:spcPct val="95000"/>
              </a:lnSpc>
              <a:defRPr/>
            </a:pPr>
            <a:r>
              <a:rPr lang="en-US" sz="800" b="1" dirty="0" smtClean="0">
                <a:solidFill>
                  <a:srgbClr val="000000"/>
                </a:solidFill>
              </a:rPr>
              <a:t>++	Can produce provably optimal solutions</a:t>
            </a:r>
            <a:endParaRPr lang="en-US" sz="800" b="1" dirty="0">
              <a:solidFill>
                <a:srgbClr val="000000"/>
              </a:solidFill>
            </a:endParaRPr>
          </a:p>
        </p:txBody>
      </p:sp>
      <p:sp>
        <p:nvSpPr>
          <p:cNvPr id="42" name="Rectangle 41"/>
          <p:cNvSpPr/>
          <p:nvPr/>
        </p:nvSpPr>
        <p:spPr>
          <a:xfrm>
            <a:off x="4291013" y="5531524"/>
            <a:ext cx="4333875" cy="911019"/>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Significantly  more complicated algorithm</a:t>
            </a:r>
          </a:p>
          <a:p>
            <a:pPr marL="228600" lvl="0" indent="-228600">
              <a:lnSpc>
                <a:spcPct val="95000"/>
              </a:lnSpc>
              <a:defRPr/>
            </a:pPr>
            <a:r>
              <a:rPr lang="en-US" sz="800" b="1" dirty="0" smtClean="0">
                <a:solidFill>
                  <a:srgbClr val="000000"/>
                </a:solidFill>
              </a:rPr>
              <a:t>- -	Significantly higher level of effort to develop and code, probably not executable within project timeframe</a:t>
            </a:r>
          </a:p>
          <a:p>
            <a:pPr marL="228600" lvl="0" indent="-228600">
              <a:lnSpc>
                <a:spcPct val="95000"/>
              </a:lnSpc>
              <a:defRPr/>
            </a:pPr>
            <a:r>
              <a:rPr lang="en-US" sz="800" b="1" dirty="0" smtClean="0">
                <a:solidFill>
                  <a:srgbClr val="000000"/>
                </a:solidFill>
              </a:rPr>
              <a:t>++	Scalable processing demand, i.e. can find “best” solution  for given analysis budget</a:t>
            </a:r>
          </a:p>
          <a:p>
            <a:pPr marL="228600" lvl="0" indent="-228600">
              <a:lnSpc>
                <a:spcPct val="95000"/>
              </a:lnSpc>
              <a:defRPr/>
            </a:pPr>
            <a:r>
              <a:rPr lang="en-US" sz="800" b="1" dirty="0" smtClean="0">
                <a:solidFill>
                  <a:srgbClr val="000000"/>
                </a:solidFill>
              </a:rPr>
              <a:t>++	Can produce multiple “good” solutions</a:t>
            </a:r>
          </a:p>
          <a:p>
            <a:pPr marL="228600" lvl="0" indent="-228600">
              <a:lnSpc>
                <a:spcPct val="95000"/>
              </a:lnSpc>
              <a:defRPr/>
            </a:pPr>
            <a:r>
              <a:rPr lang="en-US" sz="800" b="1" dirty="0" smtClean="0">
                <a:solidFill>
                  <a:srgbClr val="000000"/>
                </a:solidFill>
              </a:rPr>
              <a:t>++ 	Complementary with other potential solutions </a:t>
            </a:r>
            <a:endParaRPr lang="en-US" sz="800" b="1" dirty="0">
              <a:solidFill>
                <a:srgbClr val="000000"/>
              </a:solidFill>
            </a:endParaRPr>
          </a:p>
        </p:txBody>
      </p:sp>
      <p:cxnSp>
        <p:nvCxnSpPr>
          <p:cNvPr id="44" name="Straight Arrow Connector 43"/>
          <p:cNvCxnSpPr>
            <a:endCxn id="37" idx="1"/>
          </p:cNvCxnSpPr>
          <p:nvPr/>
        </p:nvCxnSpPr>
        <p:spPr bwMode="auto">
          <a:xfrm>
            <a:off x="3511296" y="4087368"/>
            <a:ext cx="779717" cy="27628"/>
          </a:xfrm>
          <a:prstGeom prst="straightConnector1">
            <a:avLst/>
          </a:prstGeom>
          <a:noFill/>
          <a:ln w="19050" cap="flat" cmpd="sng" algn="ctr">
            <a:solidFill>
              <a:schemeClr val="tx1"/>
            </a:solidFill>
            <a:prstDash val="solid"/>
            <a:round/>
            <a:headEnd type="none" w="med" len="med"/>
            <a:tailEnd type="arrow"/>
          </a:ln>
          <a:effectLst/>
        </p:spPr>
      </p:cxnSp>
      <p:cxnSp>
        <p:nvCxnSpPr>
          <p:cNvPr id="46" name="Straight Arrow Connector 45"/>
          <p:cNvCxnSpPr>
            <a:endCxn id="43" idx="1"/>
          </p:cNvCxnSpPr>
          <p:nvPr/>
        </p:nvCxnSpPr>
        <p:spPr bwMode="auto">
          <a:xfrm>
            <a:off x="3291840" y="3383280"/>
            <a:ext cx="999173" cy="25931"/>
          </a:xfrm>
          <a:prstGeom prst="straightConnector1">
            <a:avLst/>
          </a:prstGeom>
          <a:noFill/>
          <a:ln w="19050" cap="flat" cmpd="sng" algn="ctr">
            <a:solidFill>
              <a:schemeClr val="tx1"/>
            </a:solidFill>
            <a:prstDash val="solid"/>
            <a:round/>
            <a:headEnd type="none" w="med" len="med"/>
            <a:tailEnd type="arrow"/>
          </a:ln>
          <a:effectLst/>
        </p:spPr>
      </p:cxnSp>
      <p:cxnSp>
        <p:nvCxnSpPr>
          <p:cNvPr id="49" name="Straight Arrow Connector 48"/>
          <p:cNvCxnSpPr>
            <a:endCxn id="39" idx="1"/>
          </p:cNvCxnSpPr>
          <p:nvPr/>
        </p:nvCxnSpPr>
        <p:spPr bwMode="auto">
          <a:xfrm flipV="1">
            <a:off x="3584448" y="2570791"/>
            <a:ext cx="706565" cy="80969"/>
          </a:xfrm>
          <a:prstGeom prst="straightConnector1">
            <a:avLst/>
          </a:prstGeom>
          <a:noFill/>
          <a:ln w="19050" cap="flat" cmpd="sng" algn="ctr">
            <a:solidFill>
              <a:schemeClr val="tx1"/>
            </a:solidFill>
            <a:prstDash val="solid"/>
            <a:round/>
            <a:headEnd type="none" w="med" len="med"/>
            <a:tailEnd type="arrow"/>
          </a:ln>
          <a:effectLst/>
        </p:spPr>
      </p:cxnSp>
      <p:cxnSp>
        <p:nvCxnSpPr>
          <p:cNvPr id="53" name="Straight Arrow Connector 52"/>
          <p:cNvCxnSpPr>
            <a:endCxn id="38" idx="1"/>
          </p:cNvCxnSpPr>
          <p:nvPr/>
        </p:nvCxnSpPr>
        <p:spPr bwMode="auto">
          <a:xfrm>
            <a:off x="3501104" y="4980432"/>
            <a:ext cx="789909" cy="60590"/>
          </a:xfrm>
          <a:prstGeom prst="straightConnector1">
            <a:avLst/>
          </a:prstGeom>
          <a:noFill/>
          <a:ln w="19050" cap="flat" cmpd="sng" algn="ctr">
            <a:solidFill>
              <a:schemeClr val="tx1"/>
            </a:solidFill>
            <a:prstDash val="solid"/>
            <a:round/>
            <a:headEnd type="none" w="med" len="med"/>
            <a:tailEnd type="arrow"/>
          </a:ln>
          <a:effectLst/>
        </p:spPr>
      </p:cxnSp>
      <p:cxnSp>
        <p:nvCxnSpPr>
          <p:cNvPr id="55" name="Straight Arrow Connector 54"/>
          <p:cNvCxnSpPr>
            <a:endCxn id="42" idx="1"/>
          </p:cNvCxnSpPr>
          <p:nvPr/>
        </p:nvCxnSpPr>
        <p:spPr bwMode="auto">
          <a:xfrm flipV="1">
            <a:off x="3501104" y="5987034"/>
            <a:ext cx="789909" cy="5334"/>
          </a:xfrm>
          <a:prstGeom prst="straightConnector1">
            <a:avLst/>
          </a:prstGeom>
          <a:noFill/>
          <a:ln w="19050" cap="flat" cmpd="sng" algn="ctr">
            <a:solidFill>
              <a:schemeClr val="tx1"/>
            </a:solidFill>
            <a:prstDash val="solid"/>
            <a:round/>
            <a:headEnd type="none" w="med" len="med"/>
            <a:tailEnd type="arrow"/>
          </a:ln>
          <a:effectLst/>
        </p:spPr>
      </p:cxnSp>
      <p:sp>
        <p:nvSpPr>
          <p:cNvPr id="57" name="Rectangle 56"/>
          <p:cNvSpPr/>
          <p:nvPr/>
        </p:nvSpPr>
        <p:spPr>
          <a:xfrm>
            <a:off x="4291013" y="1489075"/>
            <a:ext cx="4350739" cy="461665"/>
          </a:xfrm>
          <a:prstGeom prst="rect">
            <a:avLst/>
          </a:prstGeom>
        </p:spPr>
        <p:txBody>
          <a:bodyPr wrap="square">
            <a:spAutoFit/>
          </a:bodyPr>
          <a:lstStyle/>
          <a:p>
            <a:r>
              <a:rPr lang="en-US" sz="800" b="1" dirty="0" smtClean="0">
                <a:solidFill>
                  <a:srgbClr val="0000FF"/>
                </a:solidFill>
              </a:rPr>
              <a:t>No clear winner at this point.  At a minimum, intend to implement rule based approach with option to trade us after remaining SSES functionality and architecture have been established and tested.</a:t>
            </a:r>
            <a:endParaRPr lang="en-US" dirty="0">
              <a:solidFill>
                <a:srgbClr val="0000FF"/>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3.2.2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35" name="Text Box 12"/>
          <p:cNvSpPr txBox="1">
            <a:spLocks noChangeArrowheads="1"/>
          </p:cNvSpPr>
          <p:nvPr/>
        </p:nvSpPr>
        <p:spPr bwMode="auto">
          <a:xfrm>
            <a:off x="124968" y="2448560"/>
            <a:ext cx="1294257" cy="395224"/>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3.2.2	</a:t>
            </a:r>
          </a:p>
          <a:p>
            <a:pPr indent="1588">
              <a:lnSpc>
                <a:spcPct val="95000"/>
              </a:lnSpc>
              <a:spcBef>
                <a:spcPts val="0"/>
              </a:spcBef>
            </a:pPr>
            <a:r>
              <a:rPr lang="en-US" sz="800" b="1" dirty="0" smtClean="0"/>
              <a:t>Position and orient sensors</a:t>
            </a:r>
          </a:p>
        </p:txBody>
      </p:sp>
      <p:sp>
        <p:nvSpPr>
          <p:cNvPr id="36" name="Text Box 12"/>
          <p:cNvSpPr txBox="1">
            <a:spLocks noChangeArrowheads="1"/>
          </p:cNvSpPr>
          <p:nvPr/>
        </p:nvSpPr>
        <p:spPr bwMode="auto">
          <a:xfrm>
            <a:off x="124968" y="2950464"/>
            <a:ext cx="1294257"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3.2.2.1	</a:t>
            </a:r>
          </a:p>
          <a:p>
            <a:pPr indent="1588">
              <a:lnSpc>
                <a:spcPct val="95000"/>
              </a:lnSpc>
              <a:spcBef>
                <a:spcPct val="20000"/>
              </a:spcBef>
            </a:pPr>
            <a:r>
              <a:rPr lang="en-US" sz="800" b="1" dirty="0" smtClean="0"/>
              <a:t>Manually position and orient sensors</a:t>
            </a:r>
          </a:p>
        </p:txBody>
      </p:sp>
      <p:sp>
        <p:nvSpPr>
          <p:cNvPr id="37" name="TextBox 36"/>
          <p:cNvSpPr txBox="1"/>
          <p:nvPr/>
        </p:nvSpPr>
        <p:spPr>
          <a:xfrm>
            <a:off x="1827213" y="2476500"/>
            <a:ext cx="2462211" cy="2095500"/>
          </a:xfrm>
          <a:prstGeom prst="rect">
            <a:avLst/>
          </a:prstGeom>
          <a:noFill/>
          <a:ln w="3175">
            <a:solidFill>
              <a:schemeClr val="tx1"/>
            </a:solidFill>
          </a:ln>
        </p:spPr>
        <p:txBody>
          <a:bodyPr wrap="square" rtlCol="0">
            <a:noAutofit/>
          </a:bodyPr>
          <a:lstStyle/>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Drag sensor position / orientation in development environment (G+M)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Manually edit sensor position / orientation in development environment (G+M)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Manually edit sensor position / orientation in database (D)</a:t>
            </a:r>
          </a:p>
        </p:txBody>
      </p:sp>
      <p:sp>
        <p:nvSpPr>
          <p:cNvPr id="38" name="Text Box 12"/>
          <p:cNvSpPr txBox="1">
            <a:spLocks noChangeArrowheads="1"/>
          </p:cNvSpPr>
          <p:nvPr/>
        </p:nvSpPr>
        <p:spPr bwMode="auto">
          <a:xfrm>
            <a:off x="124968" y="5086604"/>
            <a:ext cx="1294257"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3.2.2.2</a:t>
            </a:r>
          </a:p>
          <a:p>
            <a:pPr indent="1588">
              <a:lnSpc>
                <a:spcPct val="95000"/>
              </a:lnSpc>
              <a:spcBef>
                <a:spcPct val="20000"/>
              </a:spcBef>
            </a:pPr>
            <a:r>
              <a:rPr lang="en-US" sz="800" b="1" dirty="0" smtClean="0"/>
              <a:t>Recommend sensors for manual selection</a:t>
            </a:r>
          </a:p>
        </p:txBody>
      </p:sp>
      <p:sp>
        <p:nvSpPr>
          <p:cNvPr id="39" name="TextBox 38"/>
          <p:cNvSpPr txBox="1"/>
          <p:nvPr/>
        </p:nvSpPr>
        <p:spPr>
          <a:xfrm>
            <a:off x="1827214" y="5132324"/>
            <a:ext cx="2462212"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Integrated into 3.2.1.3 functionality</a:t>
            </a:r>
          </a:p>
        </p:txBody>
      </p:sp>
      <p:sp>
        <p:nvSpPr>
          <p:cNvPr id="14" name="Slide Number Placeholder 13"/>
          <p:cNvSpPr>
            <a:spLocks noGrp="1"/>
          </p:cNvSpPr>
          <p:nvPr>
            <p:ph type="sldNum" sz="quarter" idx="12"/>
          </p:nvPr>
        </p:nvSpPr>
        <p:spPr/>
        <p:txBody>
          <a:bodyPr/>
          <a:lstStyle/>
          <a:p>
            <a:pPr>
              <a:defRPr/>
            </a:pPr>
            <a:fld id="{01F8F860-3B9A-4D7F-836E-0C1BDA42292B}" type="slidenum">
              <a:rPr lang="en-US" smtClean="0"/>
              <a:pPr>
                <a:defRPr/>
              </a:pPr>
              <a:t>39</a:t>
            </a:fld>
            <a:endParaRPr lang="en-US"/>
          </a:p>
        </p:txBody>
      </p:sp>
      <p:sp>
        <p:nvSpPr>
          <p:cNvPr id="15" name="Footer Placeholder 14"/>
          <p:cNvSpPr>
            <a:spLocks noGrp="1"/>
          </p:cNvSpPr>
          <p:nvPr>
            <p:ph type="ftr" sz="quarter" idx="11"/>
          </p:nvPr>
        </p:nvSpPr>
        <p:spPr/>
        <p:txBody>
          <a:bodyPr/>
          <a:lstStyle/>
          <a:p>
            <a:pPr>
              <a:defRPr/>
            </a:pPr>
            <a:r>
              <a:rPr lang="en-US" smtClean="0"/>
              <a:t>Anderson, Beres, Shaw, Valadez</a:t>
            </a:r>
            <a:endParaRPr lang="en-US"/>
          </a:p>
        </p:txBody>
      </p:sp>
      <p:sp>
        <p:nvSpPr>
          <p:cNvPr id="16" name="Action Button: Back or Previous 15">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17" name="Straight Arrow Connector 16"/>
          <p:cNvCxnSpPr>
            <a:endCxn id="42" idx="1"/>
          </p:cNvCxnSpPr>
          <p:nvPr/>
        </p:nvCxnSpPr>
        <p:spPr bwMode="auto">
          <a:xfrm>
            <a:off x="3890963" y="4330700"/>
            <a:ext cx="617696" cy="292211"/>
          </a:xfrm>
          <a:prstGeom prst="straightConnector1">
            <a:avLst/>
          </a:prstGeom>
          <a:noFill/>
          <a:ln w="19050" cap="flat" cmpd="sng" algn="ctr">
            <a:solidFill>
              <a:schemeClr val="tx1"/>
            </a:solidFill>
            <a:prstDash val="solid"/>
            <a:round/>
            <a:headEnd type="none" w="med" len="med"/>
            <a:tailEnd type="arrow"/>
          </a:ln>
          <a:effectLst/>
        </p:spPr>
      </p:cxnSp>
      <p:cxnSp>
        <p:nvCxnSpPr>
          <p:cNvPr id="18" name="Straight Arrow Connector 17"/>
          <p:cNvCxnSpPr>
            <a:stCxn id="25" idx="3"/>
            <a:endCxn id="21" idx="1"/>
          </p:cNvCxnSpPr>
          <p:nvPr/>
        </p:nvCxnSpPr>
        <p:spPr bwMode="auto">
          <a:xfrm>
            <a:off x="4114799" y="3803904"/>
            <a:ext cx="413640" cy="102277"/>
          </a:xfrm>
          <a:prstGeom prst="straightConnector1">
            <a:avLst/>
          </a:prstGeom>
          <a:noFill/>
          <a:ln w="19050" cap="flat" cmpd="sng" algn="ctr">
            <a:solidFill>
              <a:srgbClr val="009900"/>
            </a:solidFill>
            <a:prstDash val="solid"/>
            <a:round/>
            <a:headEnd type="none" w="med" len="med"/>
            <a:tailEnd type="arrow"/>
          </a:ln>
          <a:effectLst/>
        </p:spPr>
      </p:cxnSp>
      <p:sp>
        <p:nvSpPr>
          <p:cNvPr id="21" name="Rectangle 20"/>
          <p:cNvSpPr/>
          <p:nvPr/>
        </p:nvSpPr>
        <p:spPr>
          <a:xfrm>
            <a:off x="4528439" y="3626104"/>
            <a:ext cx="4193858" cy="560153"/>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approach only</a:t>
            </a:r>
          </a:p>
          <a:p>
            <a:pPr marL="228600" lvl="0" indent="-228600">
              <a:lnSpc>
                <a:spcPct val="95000"/>
              </a:lnSpc>
              <a:defRPr/>
            </a:pPr>
            <a:r>
              <a:rPr lang="en-US" sz="800" b="1" dirty="0" smtClean="0">
                <a:solidFill>
                  <a:srgbClr val="000000"/>
                </a:solidFill>
              </a:rPr>
              <a:t>-	More time consuming than drag &amp; drop</a:t>
            </a:r>
          </a:p>
          <a:p>
            <a:pPr marL="228600" lvl="0" indent="-228600">
              <a:lnSpc>
                <a:spcPct val="95000"/>
              </a:lnSpc>
              <a:defRPr/>
            </a:pPr>
            <a:r>
              <a:rPr lang="en-US" sz="800" b="1" dirty="0" smtClean="0">
                <a:solidFill>
                  <a:srgbClr val="000000"/>
                </a:solidFill>
              </a:rPr>
              <a:t>- 	Does not provide direct visual feedback on sensor coverage</a:t>
            </a:r>
          </a:p>
          <a:p>
            <a:pPr marL="228600" lvl="0" indent="-228600">
              <a:lnSpc>
                <a:spcPct val="95000"/>
              </a:lnSpc>
              <a:defRPr/>
            </a:pPr>
            <a:r>
              <a:rPr lang="en-US" sz="800" b="1" dirty="0" smtClean="0">
                <a:solidFill>
                  <a:srgbClr val="000000"/>
                </a:solidFill>
              </a:rPr>
              <a:t>+	Provides more explicit control of sensor placement &amp; orientation</a:t>
            </a:r>
          </a:p>
        </p:txBody>
      </p:sp>
      <p:sp>
        <p:nvSpPr>
          <p:cNvPr id="25" name="Rounded Rectangle 24"/>
          <p:cNvSpPr/>
          <p:nvPr/>
        </p:nvSpPr>
        <p:spPr bwMode="auto">
          <a:xfrm>
            <a:off x="1975866" y="3556508"/>
            <a:ext cx="2138933" cy="49479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6" name="Rectangle 25"/>
          <p:cNvSpPr/>
          <p:nvPr/>
        </p:nvSpPr>
        <p:spPr>
          <a:xfrm>
            <a:off x="4536091" y="2240280"/>
            <a:ext cx="4193858" cy="79406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approach only</a:t>
            </a:r>
          </a:p>
          <a:p>
            <a:pPr marL="228600" lvl="0" indent="-228600">
              <a:lnSpc>
                <a:spcPct val="95000"/>
              </a:lnSpc>
              <a:defRPr/>
            </a:pPr>
            <a:r>
              <a:rPr lang="en-US" sz="800" b="1" dirty="0" smtClean="0">
                <a:solidFill>
                  <a:srgbClr val="000000"/>
                </a:solidFill>
              </a:rPr>
              <a:t>+	Faster and easier than numeric / text editing</a:t>
            </a:r>
          </a:p>
          <a:p>
            <a:pPr marL="228600" lvl="0" indent="-228600">
              <a:lnSpc>
                <a:spcPct val="95000"/>
              </a:lnSpc>
              <a:defRPr/>
            </a:pPr>
            <a:r>
              <a:rPr lang="en-US" sz="800" b="1" dirty="0" smtClean="0">
                <a:solidFill>
                  <a:srgbClr val="000000"/>
                </a:solidFill>
              </a:rPr>
              <a:t>+	Intuitive approach familiar to most computer users</a:t>
            </a:r>
          </a:p>
          <a:p>
            <a:pPr marL="228600" lvl="0" indent="-228600">
              <a:lnSpc>
                <a:spcPct val="95000"/>
              </a:lnSpc>
              <a:defRPr/>
            </a:pPr>
            <a:r>
              <a:rPr lang="en-US" sz="800" b="1" dirty="0" smtClean="0">
                <a:solidFill>
                  <a:srgbClr val="000000"/>
                </a:solidFill>
              </a:rPr>
              <a:t>+ 	Can provide direct visual feedback on sensor coverage</a:t>
            </a:r>
          </a:p>
          <a:p>
            <a:pPr marL="228600" lvl="0" indent="-228600">
              <a:lnSpc>
                <a:spcPct val="95000"/>
              </a:lnSpc>
              <a:defRPr/>
            </a:pPr>
            <a:r>
              <a:rPr lang="en-US" sz="800" b="1" dirty="0" smtClean="0">
                <a:solidFill>
                  <a:srgbClr val="000000"/>
                </a:solidFill>
              </a:rPr>
              <a:t>-	May offer less explicit control of sensor placement &amp; orientation than direct editing</a:t>
            </a:r>
          </a:p>
        </p:txBody>
      </p:sp>
      <p:cxnSp>
        <p:nvCxnSpPr>
          <p:cNvPr id="27" name="Straight Arrow Connector 26"/>
          <p:cNvCxnSpPr>
            <a:stCxn id="28" idx="3"/>
            <a:endCxn id="26" idx="1"/>
          </p:cNvCxnSpPr>
          <p:nvPr/>
        </p:nvCxnSpPr>
        <p:spPr bwMode="auto">
          <a:xfrm flipV="1">
            <a:off x="4240213" y="2637312"/>
            <a:ext cx="295878" cy="108174"/>
          </a:xfrm>
          <a:prstGeom prst="straightConnector1">
            <a:avLst/>
          </a:prstGeom>
          <a:noFill/>
          <a:ln w="19050" cap="flat" cmpd="sng" algn="ctr">
            <a:solidFill>
              <a:srgbClr val="009900"/>
            </a:solidFill>
            <a:prstDash val="solid"/>
            <a:round/>
            <a:headEnd type="none" w="med" len="med"/>
            <a:tailEnd type="arrow"/>
          </a:ln>
          <a:effectLst/>
        </p:spPr>
      </p:cxnSp>
      <p:sp>
        <p:nvSpPr>
          <p:cNvPr id="28" name="Rounded Rectangle 27"/>
          <p:cNvSpPr/>
          <p:nvPr/>
        </p:nvSpPr>
        <p:spPr bwMode="auto">
          <a:xfrm>
            <a:off x="1993900" y="2544572"/>
            <a:ext cx="2246313" cy="40182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 name="Rectangle 40"/>
          <p:cNvSpPr/>
          <p:nvPr/>
        </p:nvSpPr>
        <p:spPr>
          <a:xfrm>
            <a:off x="4439327" y="3090980"/>
            <a:ext cx="4351572" cy="461665"/>
          </a:xfrm>
          <a:prstGeom prst="rect">
            <a:avLst/>
          </a:prstGeom>
        </p:spPr>
        <p:txBody>
          <a:bodyPr wrap="square">
            <a:spAutoFit/>
          </a:bodyPr>
          <a:lstStyle/>
          <a:p>
            <a:r>
              <a:rPr lang="en-US" sz="800" b="1" dirty="0" smtClean="0">
                <a:solidFill>
                  <a:srgbClr val="0000FF"/>
                </a:solidFill>
              </a:rPr>
              <a:t>Drag &amp; drop and editing are complementary not mutually exclusive – may use both with drag &amp; drop for gross positioning and editor for fine tuning</a:t>
            </a:r>
            <a:endParaRPr lang="en-US" dirty="0">
              <a:solidFill>
                <a:srgbClr val="0000FF"/>
              </a:solidFill>
            </a:endParaRPr>
          </a:p>
        </p:txBody>
      </p:sp>
      <p:sp>
        <p:nvSpPr>
          <p:cNvPr id="42" name="Rectangle 41"/>
          <p:cNvSpPr/>
          <p:nvPr/>
        </p:nvSpPr>
        <p:spPr>
          <a:xfrm>
            <a:off x="4508659" y="4401312"/>
            <a:ext cx="419385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database approach only</a:t>
            </a:r>
          </a:p>
          <a:p>
            <a:pPr marL="228600" lvl="0" indent="-228600">
              <a:lnSpc>
                <a:spcPct val="95000"/>
              </a:lnSpc>
              <a:defRPr/>
            </a:pPr>
            <a:r>
              <a:rPr lang="en-US" sz="800" b="1" dirty="0" smtClean="0">
                <a:solidFill>
                  <a:srgbClr val="000000"/>
                </a:solidFill>
              </a:rPr>
              <a:t>- 	Does not provide direct visual feedback on sensor coverage</a:t>
            </a:r>
          </a:p>
          <a:p>
            <a:pPr marL="228600" lvl="0" indent="-228600">
              <a:lnSpc>
                <a:spcPct val="95000"/>
              </a:lnSpc>
              <a:defRPr/>
            </a:pPr>
            <a:r>
              <a:rPr lang="en-US" sz="800" b="1" dirty="0" smtClean="0">
                <a:solidFill>
                  <a:srgbClr val="000000"/>
                </a:solidFill>
              </a:rPr>
              <a:t>+	Only apparent option if database approach is selected</a:t>
            </a:r>
          </a:p>
        </p:txBody>
      </p:sp>
      <p:grpSp>
        <p:nvGrpSpPr>
          <p:cNvPr id="30" name="Group 29"/>
          <p:cNvGrpSpPr/>
          <p:nvPr/>
        </p:nvGrpSpPr>
        <p:grpSpPr>
          <a:xfrm>
            <a:off x="27708" y="1181298"/>
            <a:ext cx="6306417" cy="307777"/>
            <a:chOff x="27708" y="1181298"/>
            <a:chExt cx="6306417" cy="307777"/>
          </a:xfrm>
        </p:grpSpPr>
        <p:sp>
          <p:nvSpPr>
            <p:cNvPr id="31" name="TextBox 30"/>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2" name="TextBox 31"/>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3" name="TextBox 32"/>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727075"/>
            <a:ext cx="8677656" cy="762000"/>
          </a:xfrm>
        </p:spPr>
        <p:txBody>
          <a:bodyPr/>
          <a:lstStyle/>
          <a:p>
            <a:r>
              <a:rPr lang="en-US" dirty="0" smtClean="0"/>
              <a:t>Overarching SSES Solution Considerations </a:t>
            </a:r>
            <a:endParaRPr lang="en-US" dirty="0"/>
          </a:p>
        </p:txBody>
      </p:sp>
      <p:sp>
        <p:nvSpPr>
          <p:cNvPr id="3" name="Content Placeholder 2"/>
          <p:cNvSpPr>
            <a:spLocks noGrp="1"/>
          </p:cNvSpPr>
          <p:nvPr>
            <p:ph idx="1"/>
          </p:nvPr>
        </p:nvSpPr>
        <p:spPr>
          <a:xfrm>
            <a:off x="688848" y="1489075"/>
            <a:ext cx="7696200" cy="4297363"/>
          </a:xfrm>
        </p:spPr>
        <p:txBody>
          <a:bodyPr/>
          <a:lstStyle/>
          <a:p>
            <a:r>
              <a:rPr lang="en-US" sz="2000" u="sng" dirty="0" smtClean="0"/>
              <a:t>SSES Team has:</a:t>
            </a:r>
          </a:p>
          <a:p>
            <a:pPr lvl="1"/>
            <a:r>
              <a:rPr lang="en-US" sz="1800" dirty="0" smtClean="0"/>
              <a:t>Simulation design and analysis expertise</a:t>
            </a:r>
          </a:p>
          <a:p>
            <a:pPr lvl="1"/>
            <a:r>
              <a:rPr lang="en-US" sz="1800" dirty="0" smtClean="0"/>
              <a:t>GUI development expertise</a:t>
            </a:r>
          </a:p>
          <a:p>
            <a:pPr lvl="1"/>
            <a:r>
              <a:rPr lang="en-US" sz="1800" dirty="0" smtClean="0"/>
              <a:t>Computer programming expertise</a:t>
            </a:r>
          </a:p>
          <a:p>
            <a:pPr lvl="2"/>
            <a:r>
              <a:rPr lang="en-US" sz="1600" dirty="0" smtClean="0"/>
              <a:t>Primarily </a:t>
            </a:r>
            <a:r>
              <a:rPr lang="en-US" sz="1600" dirty="0" err="1" smtClean="0"/>
              <a:t>Matlab</a:t>
            </a:r>
            <a:r>
              <a:rPr lang="en-US" sz="1600" dirty="0" smtClean="0"/>
              <a:t> with some VBA and Java</a:t>
            </a:r>
          </a:p>
          <a:p>
            <a:pPr lvl="1"/>
            <a:r>
              <a:rPr lang="en-US" sz="1800" dirty="0" smtClean="0"/>
              <a:t>Network analysis expertise and tools</a:t>
            </a:r>
          </a:p>
          <a:p>
            <a:pPr lvl="1"/>
            <a:r>
              <a:rPr lang="en-US" sz="1800" dirty="0" smtClean="0"/>
              <a:t>Access to DTED elevation data</a:t>
            </a:r>
          </a:p>
          <a:p>
            <a:pPr lvl="1"/>
            <a:r>
              <a:rPr lang="en-US" sz="1800" dirty="0" smtClean="0"/>
              <a:t>Military and physical security expertise</a:t>
            </a:r>
          </a:p>
          <a:p>
            <a:endParaRPr lang="en-US" sz="2000" dirty="0" smtClean="0"/>
          </a:p>
          <a:p>
            <a:r>
              <a:rPr lang="en-US" sz="2000" u="sng" dirty="0" smtClean="0"/>
              <a:t>SSES Team lacks:</a:t>
            </a:r>
          </a:p>
          <a:p>
            <a:pPr lvl="1"/>
            <a:r>
              <a:rPr lang="en-US" sz="1600" dirty="0" smtClean="0"/>
              <a:t>Database design and programming expertise</a:t>
            </a:r>
          </a:p>
          <a:p>
            <a:pPr lvl="1"/>
            <a:r>
              <a:rPr lang="en-US" sz="1600" dirty="0" smtClean="0"/>
              <a:t>Expert system design expertise</a:t>
            </a:r>
          </a:p>
          <a:p>
            <a:pPr lvl="1"/>
            <a:r>
              <a:rPr lang="en-US" sz="1600" dirty="0" smtClean="0"/>
              <a:t>Significant software architecture expertise</a:t>
            </a:r>
            <a:endParaRPr lang="en-US" sz="1600" dirty="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3.2.3.1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3.2.3</a:t>
            </a:r>
          </a:p>
          <a:p>
            <a:pPr indent="1588">
              <a:lnSpc>
                <a:spcPct val="95000"/>
              </a:lnSpc>
              <a:spcBef>
                <a:spcPts val="0"/>
              </a:spcBef>
            </a:pPr>
            <a:r>
              <a:rPr lang="en-US" sz="800" b="1" dirty="0" smtClean="0"/>
              <a:t>Assess and display sensor coverage and detection performance</a:t>
            </a:r>
          </a:p>
        </p:txBody>
      </p:sp>
      <p:sp>
        <p:nvSpPr>
          <p:cNvPr id="28" name="Text Box 12"/>
          <p:cNvSpPr txBox="1">
            <a:spLocks noChangeArrowheads="1"/>
          </p:cNvSpPr>
          <p:nvPr/>
        </p:nvSpPr>
        <p:spPr bwMode="auto">
          <a:xfrm>
            <a:off x="80963" y="2392680"/>
            <a:ext cx="1338262" cy="5334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	</a:t>
            </a:r>
          </a:p>
          <a:p>
            <a:pPr indent="1588">
              <a:lnSpc>
                <a:spcPct val="95000"/>
              </a:lnSpc>
              <a:spcBef>
                <a:spcPct val="20000"/>
              </a:spcBef>
            </a:pPr>
            <a:r>
              <a:rPr lang="en-US" sz="800" b="1" dirty="0" smtClean="0"/>
              <a:t>Model emplaced sensor detection performance</a:t>
            </a:r>
          </a:p>
        </p:txBody>
      </p:sp>
      <p:sp>
        <p:nvSpPr>
          <p:cNvPr id="29" name="TextBox 28"/>
          <p:cNvSpPr txBox="1"/>
          <p:nvPr/>
        </p:nvSpPr>
        <p:spPr>
          <a:xfrm>
            <a:off x="1836738" y="2365248"/>
            <a:ext cx="2360357" cy="103835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Physics / engineering based sensor performance model (M)</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Sensor performance database (D)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Hardcopy sensor performance tabular data (P)</a:t>
            </a:r>
          </a:p>
        </p:txBody>
      </p:sp>
      <p:sp>
        <p:nvSpPr>
          <p:cNvPr id="17" name="Text Box 12"/>
          <p:cNvSpPr txBox="1">
            <a:spLocks noChangeArrowheads="1"/>
          </p:cNvSpPr>
          <p:nvPr/>
        </p:nvSpPr>
        <p:spPr bwMode="auto">
          <a:xfrm>
            <a:off x="80963" y="3612896"/>
            <a:ext cx="1338262" cy="476504"/>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3.2.3.1.1	</a:t>
            </a:r>
          </a:p>
          <a:p>
            <a:pPr indent="1588">
              <a:lnSpc>
                <a:spcPct val="95000"/>
              </a:lnSpc>
              <a:spcBef>
                <a:spcPct val="20000"/>
              </a:spcBef>
            </a:pPr>
            <a:r>
              <a:rPr lang="en-US" sz="800" b="1" dirty="0" smtClean="0"/>
              <a:t>Calculate sensor-to-target LOS</a:t>
            </a:r>
          </a:p>
        </p:txBody>
      </p:sp>
      <p:sp>
        <p:nvSpPr>
          <p:cNvPr id="18" name="TextBox 17"/>
          <p:cNvSpPr txBox="1"/>
          <p:nvPr/>
        </p:nvSpPr>
        <p:spPr>
          <a:xfrm>
            <a:off x="1836738" y="3585464"/>
            <a:ext cx="2351213" cy="234543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Automatic LOS calculation based on terrain elevation grid &amp; feature data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Automatic LOS calculation based on terrain facet &amp; feature data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endParaRPr lang="en-US" sz="800" b="1" dirty="0" smtClean="0"/>
          </a:p>
          <a:p>
            <a:pPr marL="117475" indent="-117475">
              <a:buFont typeface="Arial" pitchFamily="34" charset="0"/>
              <a:buChar char="•"/>
            </a:pPr>
            <a:r>
              <a:rPr lang="en-US" sz="800" b="1" dirty="0" smtClean="0"/>
              <a:t>Database LOS lookup (M,D)</a:t>
            </a:r>
          </a:p>
        </p:txBody>
      </p:sp>
      <p:sp>
        <p:nvSpPr>
          <p:cNvPr id="25" name="Slide Number Placeholder 24"/>
          <p:cNvSpPr>
            <a:spLocks noGrp="1"/>
          </p:cNvSpPr>
          <p:nvPr>
            <p:ph type="sldNum" sz="quarter" idx="12"/>
          </p:nvPr>
        </p:nvSpPr>
        <p:spPr/>
        <p:txBody>
          <a:bodyPr/>
          <a:lstStyle/>
          <a:p>
            <a:pPr>
              <a:defRPr/>
            </a:pPr>
            <a:fld id="{01F8F860-3B9A-4D7F-836E-0C1BDA42292B}" type="slidenum">
              <a:rPr lang="en-US" smtClean="0"/>
              <a:pPr>
                <a:defRPr/>
              </a:pPr>
              <a:t>40</a:t>
            </a:fld>
            <a:endParaRPr lang="en-US" dirty="0"/>
          </a:p>
        </p:txBody>
      </p:sp>
      <p:sp>
        <p:nvSpPr>
          <p:cNvPr id="27" name="Footer Placeholder 26"/>
          <p:cNvSpPr>
            <a:spLocks noGrp="1"/>
          </p:cNvSpPr>
          <p:nvPr>
            <p:ph type="ftr" sz="quarter" idx="11"/>
          </p:nvPr>
        </p:nvSpPr>
        <p:spPr/>
        <p:txBody>
          <a:bodyPr/>
          <a:lstStyle/>
          <a:p>
            <a:pPr>
              <a:defRPr/>
            </a:pPr>
            <a:r>
              <a:rPr lang="en-US" smtClean="0"/>
              <a:t>Anderson, Beres, Shaw, Valadez</a:t>
            </a:r>
            <a:endParaRPr lang="en-US"/>
          </a:p>
        </p:txBody>
      </p:sp>
      <p:sp>
        <p:nvSpPr>
          <p:cNvPr id="32" name="Action Button: Back or Previous 3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33" name="Group 32"/>
          <p:cNvGrpSpPr/>
          <p:nvPr/>
        </p:nvGrpSpPr>
        <p:grpSpPr>
          <a:xfrm>
            <a:off x="27708" y="1181298"/>
            <a:ext cx="6306417" cy="307777"/>
            <a:chOff x="27708" y="1181298"/>
            <a:chExt cx="6306417" cy="307777"/>
          </a:xfrm>
        </p:grpSpPr>
        <p:sp>
          <p:nvSpPr>
            <p:cNvPr id="35" name="TextBox 34"/>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6" name="TextBox 35"/>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7" name="TextBox 36"/>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3" name="Rounded Rectangle 22"/>
          <p:cNvSpPr/>
          <p:nvPr/>
        </p:nvSpPr>
        <p:spPr bwMode="auto">
          <a:xfrm>
            <a:off x="1965961" y="2386584"/>
            <a:ext cx="2194559" cy="55981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 name="Rounded Rectangle 23"/>
          <p:cNvSpPr/>
          <p:nvPr/>
        </p:nvSpPr>
        <p:spPr bwMode="auto">
          <a:xfrm>
            <a:off x="2008633" y="3625088"/>
            <a:ext cx="2087879" cy="39319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 name="Rectangle 40"/>
          <p:cNvSpPr/>
          <p:nvPr/>
        </p:nvSpPr>
        <p:spPr>
          <a:xfrm>
            <a:off x="4540927" y="2421436"/>
            <a:ext cx="4351572" cy="461665"/>
          </a:xfrm>
          <a:prstGeom prst="rect">
            <a:avLst/>
          </a:prstGeom>
        </p:spPr>
        <p:txBody>
          <a:bodyPr wrap="square">
            <a:spAutoFit/>
          </a:bodyPr>
          <a:lstStyle/>
          <a:p>
            <a:r>
              <a:rPr lang="en-US" sz="800" b="1" dirty="0" smtClean="0">
                <a:solidFill>
                  <a:srgbClr val="0000FF"/>
                </a:solidFill>
              </a:rPr>
              <a:t>See discussion of functions 3.1.2, 3.1.3, 3.1.4 – Intend to implement a few sensor models for proof-of-concept, and use externally generated  performance databases for most candidate sensors</a:t>
            </a:r>
            <a:endParaRPr lang="en-US" dirty="0">
              <a:solidFill>
                <a:srgbClr val="0000FF"/>
              </a:solidFill>
            </a:endParaRPr>
          </a:p>
        </p:txBody>
      </p:sp>
      <p:sp>
        <p:nvSpPr>
          <p:cNvPr id="42" name="Rectangle 41"/>
          <p:cNvSpPr/>
          <p:nvPr/>
        </p:nvSpPr>
        <p:spPr>
          <a:xfrm>
            <a:off x="4538663" y="2908062"/>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cxnSp>
        <p:nvCxnSpPr>
          <p:cNvPr id="43" name="Straight Arrow Connector 42"/>
          <p:cNvCxnSpPr>
            <a:endCxn id="42" idx="1"/>
          </p:cNvCxnSpPr>
          <p:nvPr/>
        </p:nvCxnSpPr>
        <p:spPr bwMode="auto">
          <a:xfrm flipV="1">
            <a:off x="3890963" y="3129661"/>
            <a:ext cx="647700" cy="7239"/>
          </a:xfrm>
          <a:prstGeom prst="straightConnector1">
            <a:avLst/>
          </a:prstGeom>
          <a:noFill/>
          <a:ln w="19050" cap="flat" cmpd="sng" algn="ctr">
            <a:solidFill>
              <a:schemeClr val="tx1"/>
            </a:solidFill>
            <a:prstDash val="solid"/>
            <a:round/>
            <a:headEnd type="none" w="med" len="med"/>
            <a:tailEnd type="arrow"/>
          </a:ln>
          <a:effectLst/>
        </p:spPr>
      </p:cxnSp>
      <p:cxnSp>
        <p:nvCxnSpPr>
          <p:cNvPr id="46" name="Straight Arrow Connector 45"/>
          <p:cNvCxnSpPr>
            <a:stCxn id="23" idx="3"/>
            <a:endCxn id="41" idx="1"/>
          </p:cNvCxnSpPr>
          <p:nvPr/>
        </p:nvCxnSpPr>
        <p:spPr bwMode="auto">
          <a:xfrm flipV="1">
            <a:off x="4160520" y="2652269"/>
            <a:ext cx="380407" cy="14223"/>
          </a:xfrm>
          <a:prstGeom prst="straightConnector1">
            <a:avLst/>
          </a:prstGeom>
          <a:noFill/>
          <a:ln w="19050" cap="flat" cmpd="sng" algn="ctr">
            <a:solidFill>
              <a:srgbClr val="009900"/>
            </a:solidFill>
            <a:prstDash val="solid"/>
            <a:round/>
            <a:headEnd type="none" w="med" len="med"/>
            <a:tailEnd type="arrow"/>
          </a:ln>
          <a:effectLst/>
        </p:spPr>
      </p:cxnSp>
      <p:sp>
        <p:nvSpPr>
          <p:cNvPr id="50" name="Rectangle 49"/>
          <p:cNvSpPr/>
          <p:nvPr/>
        </p:nvSpPr>
        <p:spPr>
          <a:xfrm>
            <a:off x="4545013" y="3535680"/>
            <a:ext cx="4193858" cy="560153"/>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approach only</a:t>
            </a:r>
          </a:p>
          <a:p>
            <a:pPr marL="228600" lvl="0" indent="-228600">
              <a:lnSpc>
                <a:spcPct val="95000"/>
              </a:lnSpc>
              <a:defRPr/>
            </a:pPr>
            <a:r>
              <a:rPr lang="en-US" sz="800" b="1" dirty="0" smtClean="0">
                <a:solidFill>
                  <a:srgbClr val="000000"/>
                </a:solidFill>
              </a:rPr>
              <a:t>+	Native format of DTED / DEM data is elevation grid</a:t>
            </a:r>
          </a:p>
          <a:p>
            <a:pPr marL="228600" lvl="0" indent="-228600">
              <a:lnSpc>
                <a:spcPct val="95000"/>
              </a:lnSpc>
              <a:defRPr/>
            </a:pPr>
            <a:r>
              <a:rPr lang="en-US" sz="800" b="1" dirty="0" smtClean="0">
                <a:solidFill>
                  <a:srgbClr val="000000"/>
                </a:solidFill>
              </a:rPr>
              <a:t>++	</a:t>
            </a:r>
            <a:r>
              <a:rPr lang="en-US" sz="800" b="1" dirty="0" err="1" smtClean="0">
                <a:solidFill>
                  <a:srgbClr val="000000"/>
                </a:solidFill>
              </a:rPr>
              <a:t>Matlab</a:t>
            </a:r>
            <a:r>
              <a:rPr lang="en-US" sz="800" b="1" dirty="0" smtClean="0">
                <a:solidFill>
                  <a:srgbClr val="000000"/>
                </a:solidFill>
              </a:rPr>
              <a:t> mapping toolbox includes line-of-site calculation function that operates on grid data</a:t>
            </a:r>
          </a:p>
        </p:txBody>
      </p:sp>
      <p:sp>
        <p:nvSpPr>
          <p:cNvPr id="51" name="Rectangle 50"/>
          <p:cNvSpPr/>
          <p:nvPr/>
        </p:nvSpPr>
        <p:spPr>
          <a:xfrm>
            <a:off x="4518184" y="4183380"/>
            <a:ext cx="4193858" cy="102797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model approach only</a:t>
            </a:r>
          </a:p>
          <a:p>
            <a:pPr marL="228600" lvl="0" indent="-228600">
              <a:lnSpc>
                <a:spcPct val="95000"/>
              </a:lnSpc>
              <a:buFontTx/>
              <a:buChar char="-"/>
              <a:defRPr/>
            </a:pPr>
            <a:r>
              <a:rPr lang="en-US" sz="800" b="1" dirty="0" smtClean="0">
                <a:solidFill>
                  <a:srgbClr val="000000"/>
                </a:solidFill>
              </a:rPr>
              <a:t>Additional effort required to design and code facet based line-of-sight calculation</a:t>
            </a:r>
          </a:p>
          <a:p>
            <a:pPr marL="228600" lvl="0" indent="-228600">
              <a:lnSpc>
                <a:spcPct val="95000"/>
              </a:lnSpc>
              <a:buFontTx/>
              <a:buChar char="-"/>
              <a:defRPr/>
            </a:pPr>
            <a:r>
              <a:rPr lang="en-US" sz="800" b="1" dirty="0" smtClean="0">
                <a:solidFill>
                  <a:srgbClr val="000000"/>
                </a:solidFill>
              </a:rPr>
              <a:t>May be lower resolution than grid data depending on the size of terrain faces </a:t>
            </a:r>
            <a:r>
              <a:rPr lang="en-US" sz="800" b="1" dirty="0" err="1" smtClean="0">
                <a:solidFill>
                  <a:srgbClr val="000000"/>
                </a:solidFill>
              </a:rPr>
              <a:t>vs</a:t>
            </a:r>
            <a:r>
              <a:rPr lang="en-US" sz="800" b="1" dirty="0" smtClean="0">
                <a:solidFill>
                  <a:srgbClr val="000000"/>
                </a:solidFill>
              </a:rPr>
              <a:t> grid spacing</a:t>
            </a:r>
          </a:p>
          <a:p>
            <a:pPr marL="228600" lvl="0" indent="-228600">
              <a:lnSpc>
                <a:spcPct val="95000"/>
              </a:lnSpc>
              <a:defRPr/>
            </a:pPr>
            <a:r>
              <a:rPr lang="en-US" sz="800" b="1" dirty="0" smtClean="0">
                <a:solidFill>
                  <a:srgbClr val="000000"/>
                </a:solidFill>
              </a:rPr>
              <a:t>o	Potentially faster or significantly slower than grid based line-of-sight calculation depending on ability to limit number of faces tested</a:t>
            </a:r>
          </a:p>
        </p:txBody>
      </p:sp>
      <p:sp>
        <p:nvSpPr>
          <p:cNvPr id="52" name="Rectangle 51"/>
          <p:cNvSpPr/>
          <p:nvPr/>
        </p:nvSpPr>
        <p:spPr>
          <a:xfrm>
            <a:off x="4518184" y="5351780"/>
            <a:ext cx="4193858" cy="79406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Could support either database or model approach</a:t>
            </a:r>
          </a:p>
          <a:p>
            <a:pPr marL="228600" lvl="0" indent="-228600">
              <a:lnSpc>
                <a:spcPct val="95000"/>
              </a:lnSpc>
              <a:buFontTx/>
              <a:buChar char="-"/>
              <a:defRPr/>
            </a:pPr>
            <a:r>
              <a:rPr lang="en-US" sz="800" b="1" dirty="0" smtClean="0">
                <a:solidFill>
                  <a:srgbClr val="000000"/>
                </a:solidFill>
              </a:rPr>
              <a:t>Does not resolve issue of how line-of-sight is calculated initially</a:t>
            </a:r>
          </a:p>
          <a:p>
            <a:pPr marL="228600" lvl="0" indent="-228600">
              <a:lnSpc>
                <a:spcPct val="95000"/>
              </a:lnSpc>
              <a:defRPr/>
            </a:pPr>
            <a:r>
              <a:rPr lang="en-US" sz="800" b="1" dirty="0" smtClean="0">
                <a:solidFill>
                  <a:srgbClr val="000000"/>
                </a:solidFill>
              </a:rPr>
              <a:t>- - 	Significant up-front cost to calculate line-of-sight data, potentially prohibitive storage requirement for large terrain maps</a:t>
            </a:r>
          </a:p>
          <a:p>
            <a:pPr marL="228600" lvl="0" indent="-228600">
              <a:lnSpc>
                <a:spcPct val="95000"/>
              </a:lnSpc>
              <a:defRPr/>
            </a:pPr>
            <a:r>
              <a:rPr lang="en-US" sz="800" b="1" dirty="0" smtClean="0">
                <a:solidFill>
                  <a:srgbClr val="000000"/>
                </a:solidFill>
              </a:rPr>
              <a:t>+	Potentially faster in execution</a:t>
            </a:r>
          </a:p>
        </p:txBody>
      </p:sp>
      <p:cxnSp>
        <p:nvCxnSpPr>
          <p:cNvPr id="53" name="Straight Arrow Connector 52"/>
          <p:cNvCxnSpPr>
            <a:endCxn id="51" idx="1"/>
          </p:cNvCxnSpPr>
          <p:nvPr/>
        </p:nvCxnSpPr>
        <p:spPr bwMode="auto">
          <a:xfrm>
            <a:off x="4051300" y="4673600"/>
            <a:ext cx="466884" cy="23767"/>
          </a:xfrm>
          <a:prstGeom prst="straightConnector1">
            <a:avLst/>
          </a:prstGeom>
          <a:noFill/>
          <a:ln w="19050" cap="flat" cmpd="sng" algn="ctr">
            <a:solidFill>
              <a:schemeClr val="tx1"/>
            </a:solidFill>
            <a:prstDash val="solid"/>
            <a:round/>
            <a:headEnd type="none" w="med" len="med"/>
            <a:tailEnd type="arrow"/>
          </a:ln>
          <a:effectLst/>
        </p:spPr>
      </p:cxnSp>
      <p:cxnSp>
        <p:nvCxnSpPr>
          <p:cNvPr id="56" name="Straight Arrow Connector 55"/>
          <p:cNvCxnSpPr>
            <a:endCxn id="52" idx="1"/>
          </p:cNvCxnSpPr>
          <p:nvPr/>
        </p:nvCxnSpPr>
        <p:spPr bwMode="auto">
          <a:xfrm>
            <a:off x="3890963" y="5664200"/>
            <a:ext cx="627221" cy="84612"/>
          </a:xfrm>
          <a:prstGeom prst="straightConnector1">
            <a:avLst/>
          </a:prstGeom>
          <a:noFill/>
          <a:ln w="19050" cap="flat" cmpd="sng" algn="ctr">
            <a:solidFill>
              <a:schemeClr val="tx1"/>
            </a:solidFill>
            <a:prstDash val="solid"/>
            <a:round/>
            <a:headEnd type="none" w="med" len="med"/>
            <a:tailEnd type="arrow"/>
          </a:ln>
          <a:effectLst/>
        </p:spPr>
      </p:cxnSp>
      <p:cxnSp>
        <p:nvCxnSpPr>
          <p:cNvPr id="59" name="Straight Arrow Connector 58"/>
          <p:cNvCxnSpPr>
            <a:stCxn id="24" idx="3"/>
            <a:endCxn id="50" idx="1"/>
          </p:cNvCxnSpPr>
          <p:nvPr/>
        </p:nvCxnSpPr>
        <p:spPr bwMode="auto">
          <a:xfrm flipV="1">
            <a:off x="4096512" y="3815757"/>
            <a:ext cx="448501" cy="5927"/>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3.2.3.1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3.2.3</a:t>
            </a:r>
          </a:p>
          <a:p>
            <a:pPr indent="1588">
              <a:lnSpc>
                <a:spcPct val="95000"/>
              </a:lnSpc>
              <a:spcBef>
                <a:spcPts val="0"/>
              </a:spcBef>
            </a:pPr>
            <a:r>
              <a:rPr lang="en-US" sz="800" b="1" dirty="0" smtClean="0"/>
              <a:t>Assess and display sensor coverage and detection performance</a:t>
            </a:r>
          </a:p>
        </p:txBody>
      </p:sp>
      <p:sp>
        <p:nvSpPr>
          <p:cNvPr id="30" name="Text Box 12"/>
          <p:cNvSpPr txBox="1">
            <a:spLocks noChangeArrowheads="1"/>
          </p:cNvSpPr>
          <p:nvPr/>
        </p:nvSpPr>
        <p:spPr bwMode="auto">
          <a:xfrm>
            <a:off x="80963" y="2499360"/>
            <a:ext cx="1338262" cy="685800"/>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3.2.3.1.2</a:t>
            </a:r>
          </a:p>
          <a:p>
            <a:pPr indent="1588">
              <a:lnSpc>
                <a:spcPct val="95000"/>
              </a:lnSpc>
              <a:spcBef>
                <a:spcPct val="20000"/>
              </a:spcBef>
            </a:pPr>
            <a:r>
              <a:rPr lang="en-US" sz="800" b="1" dirty="0" smtClean="0"/>
              <a:t>Determine target-to-sensor propagation path losses</a:t>
            </a:r>
          </a:p>
        </p:txBody>
      </p:sp>
      <p:sp>
        <p:nvSpPr>
          <p:cNvPr id="31" name="TextBox 30"/>
          <p:cNvSpPr txBox="1"/>
          <p:nvPr/>
        </p:nvSpPr>
        <p:spPr>
          <a:xfrm>
            <a:off x="1836738" y="2590800"/>
            <a:ext cx="2454275" cy="2127504"/>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Automatic propagation path / path loss calculation based on terrain model / database (M,D)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Database path/path loss look-up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 calculation and entry of path losses (P)</a:t>
            </a:r>
          </a:p>
        </p:txBody>
      </p:sp>
      <p:sp>
        <p:nvSpPr>
          <p:cNvPr id="21" name="Text Box 12"/>
          <p:cNvSpPr txBox="1">
            <a:spLocks noChangeArrowheads="1"/>
          </p:cNvSpPr>
          <p:nvPr/>
        </p:nvSpPr>
        <p:spPr bwMode="auto">
          <a:xfrm>
            <a:off x="73026" y="4992624"/>
            <a:ext cx="1338262" cy="685800"/>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3.2.3.1.3</a:t>
            </a:r>
          </a:p>
          <a:p>
            <a:pPr indent="1588">
              <a:lnSpc>
                <a:spcPct val="95000"/>
              </a:lnSpc>
              <a:spcBef>
                <a:spcPct val="20000"/>
              </a:spcBef>
            </a:pPr>
            <a:r>
              <a:rPr lang="en-US" sz="800" b="1" dirty="0" smtClean="0"/>
              <a:t>Determine sensor azimuth and elevation coverage</a:t>
            </a:r>
          </a:p>
        </p:txBody>
      </p:sp>
      <p:sp>
        <p:nvSpPr>
          <p:cNvPr id="22" name="TextBox 21"/>
          <p:cNvSpPr txBox="1"/>
          <p:nvPr/>
        </p:nvSpPr>
        <p:spPr>
          <a:xfrm>
            <a:off x="1828801" y="4965192"/>
            <a:ext cx="2406077" cy="112471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Incorporate azimuth and elevation and field-of-view limits directly into physics / engineering based sensor performance model (M)</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Incorporate azimuth and elevation and field-of-view limits into sensor performance data (M,D)</a:t>
            </a:r>
          </a:p>
        </p:txBody>
      </p:sp>
      <p:sp>
        <p:nvSpPr>
          <p:cNvPr id="25" name="Slide Number Placeholder 24"/>
          <p:cNvSpPr>
            <a:spLocks noGrp="1"/>
          </p:cNvSpPr>
          <p:nvPr>
            <p:ph type="sldNum" sz="quarter" idx="12"/>
          </p:nvPr>
        </p:nvSpPr>
        <p:spPr/>
        <p:txBody>
          <a:bodyPr/>
          <a:lstStyle/>
          <a:p>
            <a:pPr>
              <a:defRPr/>
            </a:pPr>
            <a:fld id="{01F8F860-3B9A-4D7F-836E-0C1BDA42292B}" type="slidenum">
              <a:rPr lang="en-US" smtClean="0"/>
              <a:pPr>
                <a:defRPr/>
              </a:pPr>
              <a:t>41</a:t>
            </a:fld>
            <a:endParaRPr lang="en-US"/>
          </a:p>
        </p:txBody>
      </p:sp>
      <p:sp>
        <p:nvSpPr>
          <p:cNvPr id="27" name="Footer Placeholder 26"/>
          <p:cNvSpPr>
            <a:spLocks noGrp="1"/>
          </p:cNvSpPr>
          <p:nvPr>
            <p:ph type="ftr" sz="quarter" idx="11"/>
          </p:nvPr>
        </p:nvSpPr>
        <p:spPr/>
        <p:txBody>
          <a:bodyPr/>
          <a:lstStyle/>
          <a:p>
            <a:pPr>
              <a:defRPr/>
            </a:pPr>
            <a:r>
              <a:rPr lang="en-US" smtClean="0"/>
              <a:t>Anderson, Beres, Shaw, Valadez</a:t>
            </a:r>
            <a:endParaRPr lang="en-US"/>
          </a:p>
        </p:txBody>
      </p:sp>
      <p:sp>
        <p:nvSpPr>
          <p:cNvPr id="32" name="Action Button: Back or Previous 31">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32"/>
          <p:cNvGrpSpPr/>
          <p:nvPr/>
        </p:nvGrpSpPr>
        <p:grpSpPr>
          <a:xfrm>
            <a:off x="27708" y="1181298"/>
            <a:ext cx="6306417" cy="307777"/>
            <a:chOff x="27708" y="1181298"/>
            <a:chExt cx="6306417" cy="307777"/>
          </a:xfrm>
        </p:grpSpPr>
        <p:sp>
          <p:nvSpPr>
            <p:cNvPr id="35" name="TextBox 34"/>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6" name="TextBox 35"/>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7" name="TextBox 36"/>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9" name="Rounded Rectangle 38"/>
          <p:cNvSpPr/>
          <p:nvPr/>
        </p:nvSpPr>
        <p:spPr bwMode="auto">
          <a:xfrm>
            <a:off x="2005585" y="2630424"/>
            <a:ext cx="2087879" cy="36880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 name="Rectangle 40"/>
          <p:cNvSpPr/>
          <p:nvPr/>
        </p:nvSpPr>
        <p:spPr>
          <a:xfrm>
            <a:off x="4704503" y="6193820"/>
            <a:ext cx="3195913" cy="215444"/>
          </a:xfrm>
          <a:prstGeom prst="rect">
            <a:avLst/>
          </a:prstGeom>
        </p:spPr>
        <p:txBody>
          <a:bodyPr wrap="square">
            <a:spAutoFit/>
          </a:bodyPr>
          <a:lstStyle/>
          <a:p>
            <a:r>
              <a:rPr lang="en-US" sz="800" b="1" dirty="0" smtClean="0">
                <a:solidFill>
                  <a:srgbClr val="0000FF"/>
                </a:solidFill>
              </a:rPr>
              <a:t>Considerations are the same as for 3.1 6 </a:t>
            </a:r>
            <a:endParaRPr lang="en-US" dirty="0">
              <a:solidFill>
                <a:srgbClr val="0000FF"/>
              </a:solidFill>
            </a:endParaRPr>
          </a:p>
        </p:txBody>
      </p:sp>
      <p:sp>
        <p:nvSpPr>
          <p:cNvPr id="33" name="Rectangle 32"/>
          <p:cNvSpPr/>
          <p:nvPr/>
        </p:nvSpPr>
        <p:spPr>
          <a:xfrm>
            <a:off x="4518184" y="2340864"/>
            <a:ext cx="4193858" cy="1027974"/>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o	Although automated propagation path calculation can be implemented for both a model based or database based approach, it is effectively only applicable to sensors whose performance will be modeled</a:t>
            </a:r>
          </a:p>
          <a:p>
            <a:pPr marL="228600" lvl="0" indent="-228600">
              <a:lnSpc>
                <a:spcPct val="95000"/>
              </a:lnSpc>
              <a:defRPr/>
            </a:pPr>
            <a:r>
              <a:rPr lang="en-US" sz="800" b="1" dirty="0" smtClean="0">
                <a:solidFill>
                  <a:srgbClr val="000000"/>
                </a:solidFill>
              </a:rPr>
              <a:t>+ 	Relatively straightforward to model signal attenuation as a function of range and terrain type</a:t>
            </a:r>
          </a:p>
          <a:p>
            <a:pPr marL="228600" lvl="0" indent="-228600">
              <a:lnSpc>
                <a:spcPct val="95000"/>
              </a:lnSpc>
              <a:defRPr/>
            </a:pPr>
            <a:r>
              <a:rPr lang="en-US" sz="800" b="1" dirty="0" smtClean="0">
                <a:solidFill>
                  <a:srgbClr val="000000"/>
                </a:solidFill>
              </a:rPr>
              <a:t>+	Can leverage line-of-sight algorithms</a:t>
            </a:r>
          </a:p>
          <a:p>
            <a:pPr marL="228600" lvl="0" indent="-228600">
              <a:lnSpc>
                <a:spcPct val="95000"/>
              </a:lnSpc>
              <a:defRPr/>
            </a:pPr>
            <a:r>
              <a:rPr lang="en-US" sz="800" b="1" dirty="0" smtClean="0">
                <a:solidFill>
                  <a:srgbClr val="000000"/>
                </a:solidFill>
              </a:rPr>
              <a:t>+	Lowest workload on analyst / designer </a:t>
            </a:r>
          </a:p>
        </p:txBody>
      </p:sp>
      <p:cxnSp>
        <p:nvCxnSpPr>
          <p:cNvPr id="42" name="Straight Arrow Connector 41"/>
          <p:cNvCxnSpPr>
            <a:endCxn id="44" idx="1"/>
          </p:cNvCxnSpPr>
          <p:nvPr/>
        </p:nvCxnSpPr>
        <p:spPr bwMode="auto">
          <a:xfrm>
            <a:off x="4203875" y="3795776"/>
            <a:ext cx="314309" cy="41940"/>
          </a:xfrm>
          <a:prstGeom prst="straightConnector1">
            <a:avLst/>
          </a:prstGeom>
          <a:noFill/>
          <a:ln w="19050" cap="flat" cmpd="sng" algn="ctr">
            <a:solidFill>
              <a:schemeClr val="tx1"/>
            </a:solidFill>
            <a:prstDash val="solid"/>
            <a:round/>
            <a:headEnd type="none" w="med" len="med"/>
            <a:tailEnd type="arrow"/>
          </a:ln>
          <a:effectLst/>
        </p:spPr>
      </p:cxnSp>
      <p:cxnSp>
        <p:nvCxnSpPr>
          <p:cNvPr id="43" name="Straight Arrow Connector 42"/>
          <p:cNvCxnSpPr/>
          <p:nvPr/>
        </p:nvCxnSpPr>
        <p:spPr bwMode="auto">
          <a:xfrm>
            <a:off x="4135215" y="5728208"/>
            <a:ext cx="491649" cy="87376"/>
          </a:xfrm>
          <a:prstGeom prst="straightConnector1">
            <a:avLst/>
          </a:prstGeom>
          <a:noFill/>
          <a:ln w="19050" cap="flat" cmpd="sng" algn="ctr">
            <a:solidFill>
              <a:schemeClr val="tx1"/>
            </a:solidFill>
            <a:prstDash val="solid"/>
            <a:round/>
            <a:headEnd type="none" w="med" len="med"/>
            <a:tailEnd type="arrow"/>
          </a:ln>
          <a:effectLst/>
        </p:spPr>
      </p:cxnSp>
      <p:sp>
        <p:nvSpPr>
          <p:cNvPr id="44" name="Rectangle 43"/>
          <p:cNvSpPr/>
          <p:nvPr/>
        </p:nvSpPr>
        <p:spPr>
          <a:xfrm>
            <a:off x="4518184" y="3440684"/>
            <a:ext cx="4193858" cy="794064"/>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Could support either database or model approach</a:t>
            </a:r>
          </a:p>
          <a:p>
            <a:pPr marL="228600" lvl="0" indent="-228600">
              <a:lnSpc>
                <a:spcPct val="95000"/>
              </a:lnSpc>
              <a:buFontTx/>
              <a:buChar char="-"/>
              <a:defRPr/>
            </a:pPr>
            <a:r>
              <a:rPr lang="en-US" sz="800" b="1" dirty="0" smtClean="0">
                <a:solidFill>
                  <a:srgbClr val="000000"/>
                </a:solidFill>
              </a:rPr>
              <a:t>Does not eliminate need for model to perform initial propagation path / loss calculation</a:t>
            </a:r>
          </a:p>
          <a:p>
            <a:pPr marL="228600" lvl="0" indent="-228600">
              <a:lnSpc>
                <a:spcPct val="95000"/>
              </a:lnSpc>
              <a:defRPr/>
            </a:pPr>
            <a:r>
              <a:rPr lang="en-US" sz="800" b="1" dirty="0" smtClean="0">
                <a:solidFill>
                  <a:srgbClr val="000000"/>
                </a:solidFill>
              </a:rPr>
              <a:t>- - 	Significant up-front cost to calculate loss data, potentially prohibitive storage requirement for large terrain maps</a:t>
            </a:r>
          </a:p>
          <a:p>
            <a:pPr marL="228600" lvl="0" indent="-228600">
              <a:lnSpc>
                <a:spcPct val="95000"/>
              </a:lnSpc>
              <a:defRPr/>
            </a:pPr>
            <a:r>
              <a:rPr lang="en-US" sz="800" b="1" dirty="0" smtClean="0">
                <a:solidFill>
                  <a:srgbClr val="000000"/>
                </a:solidFill>
              </a:rPr>
              <a:t>+	Potentially faster in execution</a:t>
            </a:r>
          </a:p>
        </p:txBody>
      </p:sp>
      <p:sp>
        <p:nvSpPr>
          <p:cNvPr id="46" name="Rectangle 45"/>
          <p:cNvSpPr/>
          <p:nvPr/>
        </p:nvSpPr>
        <p:spPr>
          <a:xfrm>
            <a:off x="4528756" y="4249182"/>
            <a:ext cx="4414075"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Prohibitive workload for analyst</a:t>
            </a:r>
          </a:p>
        </p:txBody>
      </p:sp>
      <p:cxnSp>
        <p:nvCxnSpPr>
          <p:cNvPr id="47" name="Straight Arrow Connector 46"/>
          <p:cNvCxnSpPr>
            <a:endCxn id="46" idx="1"/>
          </p:cNvCxnSpPr>
          <p:nvPr/>
        </p:nvCxnSpPr>
        <p:spPr bwMode="auto">
          <a:xfrm>
            <a:off x="4169664" y="4270248"/>
            <a:ext cx="359092" cy="200533"/>
          </a:xfrm>
          <a:prstGeom prst="straightConnector1">
            <a:avLst/>
          </a:prstGeom>
          <a:noFill/>
          <a:ln w="19050" cap="flat" cmpd="sng" algn="ctr">
            <a:solidFill>
              <a:schemeClr val="tx1"/>
            </a:solidFill>
            <a:prstDash val="solid"/>
            <a:round/>
            <a:headEnd type="none" w="med" len="med"/>
            <a:tailEnd type="arrow"/>
          </a:ln>
          <a:effectLst/>
        </p:spPr>
      </p:cxnSp>
      <p:cxnSp>
        <p:nvCxnSpPr>
          <p:cNvPr id="50" name="Straight Arrow Connector 49"/>
          <p:cNvCxnSpPr>
            <a:stCxn id="39" idx="3"/>
            <a:endCxn id="33" idx="1"/>
          </p:cNvCxnSpPr>
          <p:nvPr/>
        </p:nvCxnSpPr>
        <p:spPr bwMode="auto">
          <a:xfrm>
            <a:off x="4093464" y="2814828"/>
            <a:ext cx="424720" cy="40023"/>
          </a:xfrm>
          <a:prstGeom prst="straightConnector1">
            <a:avLst/>
          </a:prstGeom>
          <a:noFill/>
          <a:ln w="19050" cap="flat" cmpd="sng" algn="ctr">
            <a:solidFill>
              <a:srgbClr val="009900"/>
            </a:solidFill>
            <a:prstDash val="solid"/>
            <a:round/>
            <a:headEnd type="none" w="med" len="med"/>
            <a:tailEnd type="arrow"/>
          </a:ln>
          <a:effectLst/>
        </p:spPr>
      </p:cxnSp>
      <p:sp>
        <p:nvSpPr>
          <p:cNvPr id="53" name="Rectangle 52"/>
          <p:cNvSpPr/>
          <p:nvPr/>
        </p:nvSpPr>
        <p:spPr>
          <a:xfrm>
            <a:off x="4528757" y="5705698"/>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The team has been unable to come up with a generalized approach to incorporating field of view into detection performance.</a:t>
            </a:r>
          </a:p>
        </p:txBody>
      </p:sp>
      <p:sp>
        <p:nvSpPr>
          <p:cNvPr id="54" name="Rectangle 53"/>
          <p:cNvSpPr/>
          <p:nvPr/>
        </p:nvSpPr>
        <p:spPr>
          <a:xfrm>
            <a:off x="4574477" y="4927473"/>
            <a:ext cx="4333875" cy="677108"/>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either model or database  approach</a:t>
            </a:r>
          </a:p>
          <a:p>
            <a:pPr marL="228600" lvl="0" indent="-228600">
              <a:lnSpc>
                <a:spcPct val="95000"/>
              </a:lnSpc>
              <a:defRPr/>
            </a:pPr>
            <a:r>
              <a:rPr lang="en-US" sz="800" b="1" dirty="0" smtClean="0">
                <a:solidFill>
                  <a:srgbClr val="000000"/>
                </a:solidFill>
              </a:rPr>
              <a:t>+	Relatively simple to implement explicit field-of-view test</a:t>
            </a:r>
          </a:p>
          <a:p>
            <a:pPr marL="228600" lvl="0" indent="-228600">
              <a:lnSpc>
                <a:spcPct val="95000"/>
              </a:lnSpc>
              <a:defRPr/>
            </a:pPr>
            <a:r>
              <a:rPr lang="en-US" sz="800" b="1" dirty="0" smtClean="0">
                <a:solidFill>
                  <a:srgbClr val="000000"/>
                </a:solidFill>
              </a:rPr>
              <a:t>+ 	Complementary with line-of-sight calculations</a:t>
            </a:r>
          </a:p>
          <a:p>
            <a:pPr marL="228600" lvl="0" indent="-228600">
              <a:lnSpc>
                <a:spcPct val="95000"/>
              </a:lnSpc>
              <a:defRPr/>
            </a:pPr>
            <a:r>
              <a:rPr lang="en-US" sz="800" b="1" dirty="0" smtClean="0">
                <a:solidFill>
                  <a:srgbClr val="000000"/>
                </a:solidFill>
              </a:rPr>
              <a:t>+ 	Allows most accurate representation of  sensors with restricted </a:t>
            </a:r>
            <a:r>
              <a:rPr lang="en-US" sz="800" b="1" dirty="0" err="1" smtClean="0">
                <a:solidFill>
                  <a:srgbClr val="000000"/>
                </a:solidFill>
              </a:rPr>
              <a:t>FoV</a:t>
            </a:r>
            <a:r>
              <a:rPr lang="en-US" sz="800" b="1" dirty="0" smtClean="0">
                <a:solidFill>
                  <a:srgbClr val="000000"/>
                </a:solidFill>
              </a:rPr>
              <a:t> (e.g. CCTV)</a:t>
            </a:r>
            <a:endParaRPr lang="en-US" sz="800" b="1" dirty="0">
              <a:solidFill>
                <a:srgbClr val="000000"/>
              </a:solidFill>
            </a:endParaRPr>
          </a:p>
        </p:txBody>
      </p:sp>
      <p:cxnSp>
        <p:nvCxnSpPr>
          <p:cNvPr id="56" name="Straight Arrow Connector 55"/>
          <p:cNvCxnSpPr>
            <a:stCxn id="57" idx="3"/>
          </p:cNvCxnSpPr>
          <p:nvPr/>
        </p:nvCxnSpPr>
        <p:spPr bwMode="auto">
          <a:xfrm>
            <a:off x="4160520" y="5263896"/>
            <a:ext cx="342853" cy="47643"/>
          </a:xfrm>
          <a:prstGeom prst="straightConnector1">
            <a:avLst/>
          </a:prstGeom>
          <a:noFill/>
          <a:ln w="19050" cap="flat" cmpd="sng" algn="ctr">
            <a:solidFill>
              <a:srgbClr val="009900"/>
            </a:solidFill>
            <a:prstDash val="solid"/>
            <a:round/>
            <a:headEnd type="none" w="med" len="med"/>
            <a:tailEnd type="arrow"/>
          </a:ln>
          <a:effectLst/>
        </p:spPr>
      </p:cxnSp>
      <p:sp>
        <p:nvSpPr>
          <p:cNvPr id="57" name="Rounded Rectangle 56"/>
          <p:cNvSpPr/>
          <p:nvPr/>
        </p:nvSpPr>
        <p:spPr bwMode="auto">
          <a:xfrm>
            <a:off x="1979486" y="4986528"/>
            <a:ext cx="2181034" cy="55473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2" y="449263"/>
            <a:ext cx="8590851" cy="609600"/>
          </a:xfrm>
        </p:spPr>
        <p:txBody>
          <a:bodyPr/>
          <a:lstStyle/>
          <a:p>
            <a:pPr eaLnBrk="1" hangingPunct="1"/>
            <a:r>
              <a:rPr lang="en-US" sz="2400" dirty="0" smtClean="0"/>
              <a:t>SSES Function - Form Alternatives 3.2.3.1 (cont)</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3.2.3</a:t>
            </a:r>
          </a:p>
          <a:p>
            <a:pPr indent="1588">
              <a:lnSpc>
                <a:spcPct val="95000"/>
              </a:lnSpc>
              <a:spcBef>
                <a:spcPts val="0"/>
              </a:spcBef>
            </a:pPr>
            <a:r>
              <a:rPr lang="en-US" sz="800" b="1" dirty="0" smtClean="0"/>
              <a:t>Assess and display sensor coverage and detection performance</a:t>
            </a:r>
          </a:p>
        </p:txBody>
      </p:sp>
      <p:sp>
        <p:nvSpPr>
          <p:cNvPr id="30" name="Text Box 12"/>
          <p:cNvSpPr txBox="1">
            <a:spLocks noChangeArrowheads="1"/>
          </p:cNvSpPr>
          <p:nvPr/>
        </p:nvSpPr>
        <p:spPr bwMode="auto">
          <a:xfrm>
            <a:off x="80963" y="5477256"/>
            <a:ext cx="1338262" cy="963232"/>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3.2.3.1.6</a:t>
            </a:r>
          </a:p>
          <a:p>
            <a:pPr indent="1588">
              <a:lnSpc>
                <a:spcPct val="95000"/>
              </a:lnSpc>
              <a:spcBef>
                <a:spcPct val="20000"/>
              </a:spcBef>
            </a:pPr>
            <a:r>
              <a:rPr lang="en-US" sz="800" b="1" dirty="0" smtClean="0"/>
              <a:t>Calculate P</a:t>
            </a:r>
            <a:r>
              <a:rPr lang="en-US" sz="800" b="1" baseline="-25000" dirty="0" smtClean="0"/>
              <a:t>d </a:t>
            </a:r>
            <a:r>
              <a:rPr lang="en-US" sz="800" b="1" dirty="0" smtClean="0"/>
              <a:t>at discrete points as a function of sensor, threat, terrain, and environmental conditions</a:t>
            </a:r>
          </a:p>
        </p:txBody>
      </p:sp>
      <p:sp>
        <p:nvSpPr>
          <p:cNvPr id="31" name="TextBox 30"/>
          <p:cNvSpPr txBox="1"/>
          <p:nvPr/>
        </p:nvSpPr>
        <p:spPr>
          <a:xfrm>
            <a:off x="1836738" y="5504688"/>
            <a:ext cx="2790125" cy="841248"/>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Perform on-demand P</a:t>
            </a:r>
            <a:r>
              <a:rPr lang="en-US" sz="800" b="1" baseline="-25000" dirty="0" smtClean="0"/>
              <a:t>d</a:t>
            </a:r>
            <a:r>
              <a:rPr lang="en-US" sz="800" b="1" dirty="0" smtClean="0"/>
              <a:t> calculations / data lookup (M,D)</a:t>
            </a:r>
          </a:p>
          <a:p>
            <a:pPr marL="117475" indent="-117475">
              <a:spcBef>
                <a:spcPts val="600"/>
              </a:spcBef>
              <a:buFont typeface="Arial" pitchFamily="34" charset="0"/>
              <a:buChar char="•"/>
            </a:pPr>
            <a:r>
              <a:rPr lang="en-US" sz="800" b="1" dirty="0" smtClean="0"/>
              <a:t>Pre-calculate point-to-point P</a:t>
            </a:r>
            <a:r>
              <a:rPr lang="en-US" sz="800" b="1" baseline="-25000" dirty="0" smtClean="0"/>
              <a:t>d</a:t>
            </a:r>
            <a:r>
              <a:rPr lang="en-US" sz="800" b="1" dirty="0" smtClean="0"/>
              <a:t> values and populate database (D)</a:t>
            </a:r>
          </a:p>
          <a:p>
            <a:pPr marL="117475" indent="-117475">
              <a:spcBef>
                <a:spcPts val="600"/>
              </a:spcBef>
              <a:buFont typeface="Arial" pitchFamily="34" charset="0"/>
              <a:buChar char="•"/>
            </a:pPr>
            <a:r>
              <a:rPr lang="en-US" sz="800" b="1" dirty="0" smtClean="0"/>
              <a:t>Manually calculate P</a:t>
            </a:r>
            <a:r>
              <a:rPr lang="en-US" sz="800" b="1" baseline="-25000" dirty="0" smtClean="0"/>
              <a:t>d </a:t>
            </a:r>
            <a:r>
              <a:rPr lang="en-US" sz="800" b="1" dirty="0" smtClean="0"/>
              <a:t>performance (P)</a:t>
            </a:r>
          </a:p>
        </p:txBody>
      </p:sp>
      <p:sp>
        <p:nvSpPr>
          <p:cNvPr id="32" name="Text Box 12"/>
          <p:cNvSpPr txBox="1">
            <a:spLocks noChangeArrowheads="1"/>
          </p:cNvSpPr>
          <p:nvPr/>
        </p:nvSpPr>
        <p:spPr bwMode="auto">
          <a:xfrm>
            <a:off x="80963" y="3800856"/>
            <a:ext cx="1338262" cy="597408"/>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3.2.3.1.5</a:t>
            </a:r>
          </a:p>
          <a:p>
            <a:pPr indent="1588">
              <a:lnSpc>
                <a:spcPct val="95000"/>
              </a:lnSpc>
              <a:spcBef>
                <a:spcPct val="20000"/>
              </a:spcBef>
            </a:pPr>
            <a:r>
              <a:rPr lang="en-US" sz="800" b="1" dirty="0" smtClean="0"/>
              <a:t>Adjust sensor performance for environmental effects</a:t>
            </a:r>
          </a:p>
        </p:txBody>
      </p:sp>
      <p:sp>
        <p:nvSpPr>
          <p:cNvPr id="33" name="TextBox 32"/>
          <p:cNvSpPr txBox="1"/>
          <p:nvPr/>
        </p:nvSpPr>
        <p:spPr>
          <a:xfrm>
            <a:off x="1836738" y="3956304"/>
            <a:ext cx="2771837" cy="137464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Incorporate environmental factors directly into physics / engineering based sensor performance model (M)</a:t>
            </a:r>
          </a:p>
          <a:p>
            <a:pPr marL="117475" indent="-117475">
              <a:spcBef>
                <a:spcPts val="600"/>
              </a:spcBef>
              <a:buFont typeface="Arial" pitchFamily="34" charset="0"/>
              <a:buChar char="•"/>
            </a:pPr>
            <a:r>
              <a:rPr lang="en-US" sz="800" b="1" dirty="0" smtClean="0"/>
              <a:t>Incorporate environment into sensor performance database values / tabular data (D)</a:t>
            </a:r>
          </a:p>
          <a:p>
            <a:pPr marL="117475" indent="-117475">
              <a:spcBef>
                <a:spcPts val="600"/>
              </a:spcBef>
              <a:buFont typeface="Arial" pitchFamily="34" charset="0"/>
              <a:buChar char="•"/>
            </a:pPr>
            <a:r>
              <a:rPr lang="en-US" sz="800" b="1" dirty="0" smtClean="0"/>
              <a:t>Apply environment dependent correction factor to performance determined by model / database lookup (D,P)</a:t>
            </a:r>
          </a:p>
        </p:txBody>
      </p:sp>
      <p:sp>
        <p:nvSpPr>
          <p:cNvPr id="19" name="Slide Number Placeholder 18"/>
          <p:cNvSpPr>
            <a:spLocks noGrp="1"/>
          </p:cNvSpPr>
          <p:nvPr>
            <p:ph type="sldNum" sz="quarter" idx="12"/>
          </p:nvPr>
        </p:nvSpPr>
        <p:spPr/>
        <p:txBody>
          <a:bodyPr/>
          <a:lstStyle/>
          <a:p>
            <a:pPr>
              <a:defRPr/>
            </a:pPr>
            <a:fld id="{01F8F860-3B9A-4D7F-836E-0C1BDA42292B}" type="slidenum">
              <a:rPr lang="en-US" smtClean="0"/>
              <a:pPr>
                <a:defRPr/>
              </a:pPr>
              <a:t>42</a:t>
            </a:fld>
            <a:endParaRPr lang="en-US" dirty="0"/>
          </a:p>
        </p:txBody>
      </p:sp>
      <p:sp>
        <p:nvSpPr>
          <p:cNvPr id="25" name="Footer Placeholder 24"/>
          <p:cNvSpPr>
            <a:spLocks noGrp="1"/>
          </p:cNvSpPr>
          <p:nvPr>
            <p:ph type="ftr" sz="quarter" idx="11"/>
          </p:nvPr>
        </p:nvSpPr>
        <p:spPr/>
        <p:txBody>
          <a:bodyPr/>
          <a:lstStyle/>
          <a:p>
            <a:pPr>
              <a:defRPr/>
            </a:pPr>
            <a:r>
              <a:rPr lang="en-US" smtClean="0"/>
              <a:t>Anderson, Beres, Shaw, Valadez</a:t>
            </a:r>
            <a:endParaRPr lang="en-US"/>
          </a:p>
        </p:txBody>
      </p:sp>
      <p:sp>
        <p:nvSpPr>
          <p:cNvPr id="27" name="Action Button: Back or Previous 2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9" name="Group 28"/>
          <p:cNvGrpSpPr/>
          <p:nvPr/>
        </p:nvGrpSpPr>
        <p:grpSpPr>
          <a:xfrm>
            <a:off x="27708" y="1181298"/>
            <a:ext cx="6306417" cy="307777"/>
            <a:chOff x="27708" y="1181298"/>
            <a:chExt cx="6306417" cy="307777"/>
          </a:xfrm>
        </p:grpSpPr>
        <p:sp>
          <p:nvSpPr>
            <p:cNvPr id="34" name="TextBox 3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5" name="TextBox 3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6" name="TextBox 3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8" name="Text Box 12"/>
          <p:cNvSpPr txBox="1">
            <a:spLocks noChangeArrowheads="1"/>
          </p:cNvSpPr>
          <p:nvPr/>
        </p:nvSpPr>
        <p:spPr bwMode="auto">
          <a:xfrm>
            <a:off x="80962" y="2429256"/>
            <a:ext cx="1338262" cy="838200"/>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3.2.3.1.4</a:t>
            </a:r>
          </a:p>
          <a:p>
            <a:pPr indent="1588">
              <a:lnSpc>
                <a:spcPct val="95000"/>
              </a:lnSpc>
              <a:spcBef>
                <a:spcPct val="20000"/>
              </a:spcBef>
            </a:pPr>
            <a:r>
              <a:rPr lang="en-US" sz="800" b="1" dirty="0" smtClean="0"/>
              <a:t>Calculate terrain type effects on sensor performance</a:t>
            </a:r>
          </a:p>
        </p:txBody>
      </p:sp>
      <p:sp>
        <p:nvSpPr>
          <p:cNvPr id="37" name="TextBox 36"/>
          <p:cNvSpPr txBox="1"/>
          <p:nvPr/>
        </p:nvSpPr>
        <p:spPr>
          <a:xfrm>
            <a:off x="1836738" y="2401824"/>
            <a:ext cx="2771838" cy="134721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Incorporate terrain type factors directly into physics / engineering based sensor performance model (M)</a:t>
            </a:r>
          </a:p>
          <a:p>
            <a:pPr marL="117475" indent="-117475">
              <a:spcBef>
                <a:spcPts val="600"/>
              </a:spcBef>
              <a:buFont typeface="Arial" pitchFamily="34" charset="0"/>
              <a:buChar char="•"/>
            </a:pPr>
            <a:r>
              <a:rPr lang="en-US" sz="800" b="1" dirty="0" smtClean="0"/>
              <a:t>Incorporate terrain type into sensor performance database values / tabular data (D)</a:t>
            </a:r>
          </a:p>
          <a:p>
            <a:pPr marL="117475" indent="-117475">
              <a:spcBef>
                <a:spcPts val="600"/>
              </a:spcBef>
              <a:buFont typeface="Arial" pitchFamily="34" charset="0"/>
              <a:buChar char="•"/>
            </a:pPr>
            <a:r>
              <a:rPr lang="en-US" sz="800" b="1" dirty="0" smtClean="0"/>
              <a:t>Apply terrain dependent correction factor to performance determined by model / database lookup (M,D,P)</a:t>
            </a:r>
          </a:p>
        </p:txBody>
      </p:sp>
      <p:sp>
        <p:nvSpPr>
          <p:cNvPr id="21" name="Rounded Rectangle 20"/>
          <p:cNvSpPr/>
          <p:nvPr/>
        </p:nvSpPr>
        <p:spPr bwMode="auto">
          <a:xfrm>
            <a:off x="2014728" y="2429256"/>
            <a:ext cx="2429255" cy="41452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 name="Rounded Rectangle 21"/>
          <p:cNvSpPr/>
          <p:nvPr/>
        </p:nvSpPr>
        <p:spPr bwMode="auto">
          <a:xfrm>
            <a:off x="2016062" y="2898648"/>
            <a:ext cx="2437066" cy="374904"/>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3" name="Rounded Rectangle 22"/>
          <p:cNvSpPr/>
          <p:nvPr/>
        </p:nvSpPr>
        <p:spPr bwMode="auto">
          <a:xfrm>
            <a:off x="1976438" y="4005072"/>
            <a:ext cx="2558986" cy="36880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 name="Rounded Rectangle 23"/>
          <p:cNvSpPr/>
          <p:nvPr/>
        </p:nvSpPr>
        <p:spPr bwMode="auto">
          <a:xfrm>
            <a:off x="2000822" y="4459224"/>
            <a:ext cx="2543746" cy="36880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9" name="Rounded Rectangle 38"/>
          <p:cNvSpPr/>
          <p:nvPr/>
        </p:nvSpPr>
        <p:spPr bwMode="auto">
          <a:xfrm>
            <a:off x="2000822" y="5532120"/>
            <a:ext cx="2580322" cy="27432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 name="Rectangle 39"/>
          <p:cNvSpPr/>
          <p:nvPr/>
        </p:nvSpPr>
        <p:spPr>
          <a:xfrm>
            <a:off x="4937760" y="2549452"/>
            <a:ext cx="3728404" cy="584775"/>
          </a:xfrm>
          <a:prstGeom prst="rect">
            <a:avLst/>
          </a:prstGeom>
        </p:spPr>
        <p:txBody>
          <a:bodyPr wrap="square">
            <a:spAutoFit/>
          </a:bodyPr>
          <a:lstStyle/>
          <a:p>
            <a:r>
              <a:rPr lang="en-US" sz="800" b="1" dirty="0" smtClean="0">
                <a:solidFill>
                  <a:srgbClr val="0000FF"/>
                </a:solidFill>
              </a:rPr>
              <a:t>See discussion of functions 3.1.2 – Intend to model terrain factors directly for sensors that are modeled explicitly and represent terrain effects via performance data for other sensors.</a:t>
            </a:r>
            <a:endParaRPr lang="en-US" dirty="0">
              <a:solidFill>
                <a:srgbClr val="0000FF"/>
              </a:solidFill>
            </a:endParaRPr>
          </a:p>
        </p:txBody>
      </p:sp>
      <p:cxnSp>
        <p:nvCxnSpPr>
          <p:cNvPr id="41" name="Straight Arrow Connector 40"/>
          <p:cNvCxnSpPr>
            <a:stCxn id="21" idx="3"/>
            <a:endCxn id="40" idx="1"/>
          </p:cNvCxnSpPr>
          <p:nvPr/>
        </p:nvCxnSpPr>
        <p:spPr bwMode="auto">
          <a:xfrm>
            <a:off x="4443983" y="2636520"/>
            <a:ext cx="493777" cy="205320"/>
          </a:xfrm>
          <a:prstGeom prst="straightConnector1">
            <a:avLst/>
          </a:prstGeom>
          <a:noFill/>
          <a:ln w="19050" cap="flat" cmpd="sng" algn="ctr">
            <a:solidFill>
              <a:srgbClr val="009900"/>
            </a:solidFill>
            <a:prstDash val="solid"/>
            <a:round/>
            <a:headEnd type="none" w="med" len="med"/>
            <a:tailEnd type="arrow"/>
          </a:ln>
          <a:effectLst/>
        </p:spPr>
      </p:cxnSp>
      <p:cxnSp>
        <p:nvCxnSpPr>
          <p:cNvPr id="44" name="Straight Arrow Connector 43"/>
          <p:cNvCxnSpPr>
            <a:stCxn id="22" idx="3"/>
            <a:endCxn id="40" idx="1"/>
          </p:cNvCxnSpPr>
          <p:nvPr/>
        </p:nvCxnSpPr>
        <p:spPr bwMode="auto">
          <a:xfrm flipV="1">
            <a:off x="4453128" y="2841840"/>
            <a:ext cx="484632" cy="244260"/>
          </a:xfrm>
          <a:prstGeom prst="straightConnector1">
            <a:avLst/>
          </a:prstGeom>
          <a:noFill/>
          <a:ln w="19050" cap="flat" cmpd="sng" algn="ctr">
            <a:solidFill>
              <a:srgbClr val="009900"/>
            </a:solidFill>
            <a:prstDash val="solid"/>
            <a:round/>
            <a:headEnd type="none" w="med" len="med"/>
            <a:tailEnd type="arrow"/>
          </a:ln>
          <a:effectLst/>
        </p:spPr>
      </p:cxnSp>
      <p:sp>
        <p:nvSpPr>
          <p:cNvPr id="50" name="Rectangle 49"/>
          <p:cNvSpPr/>
          <p:nvPr/>
        </p:nvSpPr>
        <p:spPr>
          <a:xfrm>
            <a:off x="5037709" y="4073452"/>
            <a:ext cx="3728404" cy="584775"/>
          </a:xfrm>
          <a:prstGeom prst="rect">
            <a:avLst/>
          </a:prstGeom>
        </p:spPr>
        <p:txBody>
          <a:bodyPr wrap="square">
            <a:spAutoFit/>
          </a:bodyPr>
          <a:lstStyle/>
          <a:p>
            <a:r>
              <a:rPr lang="en-US" sz="800" b="1" dirty="0" smtClean="0">
                <a:solidFill>
                  <a:srgbClr val="0000FF"/>
                </a:solidFill>
              </a:rPr>
              <a:t>See discussion of functions 3.1.5– Intend to model environmental factors directly for sensors that are modeled explicitly and represent environmental effects via performance data for other sensors.</a:t>
            </a:r>
            <a:endParaRPr lang="en-US" dirty="0">
              <a:solidFill>
                <a:srgbClr val="0000FF"/>
              </a:solidFill>
            </a:endParaRPr>
          </a:p>
        </p:txBody>
      </p:sp>
      <p:cxnSp>
        <p:nvCxnSpPr>
          <p:cNvPr id="51" name="Straight Arrow Connector 50"/>
          <p:cNvCxnSpPr>
            <a:endCxn id="50" idx="1"/>
          </p:cNvCxnSpPr>
          <p:nvPr/>
        </p:nvCxnSpPr>
        <p:spPr bwMode="auto">
          <a:xfrm>
            <a:off x="4507992" y="4187952"/>
            <a:ext cx="529717" cy="177888"/>
          </a:xfrm>
          <a:prstGeom prst="straightConnector1">
            <a:avLst/>
          </a:prstGeom>
          <a:noFill/>
          <a:ln w="19050" cap="flat" cmpd="sng" algn="ctr">
            <a:solidFill>
              <a:srgbClr val="009900"/>
            </a:solidFill>
            <a:prstDash val="solid"/>
            <a:round/>
            <a:headEnd type="none" w="med" len="med"/>
            <a:tailEnd type="arrow"/>
          </a:ln>
          <a:effectLst/>
        </p:spPr>
      </p:cxnSp>
      <p:cxnSp>
        <p:nvCxnSpPr>
          <p:cNvPr id="52" name="Straight Arrow Connector 51"/>
          <p:cNvCxnSpPr>
            <a:stCxn id="24" idx="3"/>
            <a:endCxn id="50" idx="1"/>
          </p:cNvCxnSpPr>
          <p:nvPr/>
        </p:nvCxnSpPr>
        <p:spPr bwMode="auto">
          <a:xfrm flipV="1">
            <a:off x="4544568" y="4365840"/>
            <a:ext cx="493141" cy="277788"/>
          </a:xfrm>
          <a:prstGeom prst="straightConnector1">
            <a:avLst/>
          </a:prstGeom>
          <a:noFill/>
          <a:ln w="19050" cap="flat" cmpd="sng" algn="ctr">
            <a:solidFill>
              <a:srgbClr val="009900"/>
            </a:solidFill>
            <a:prstDash val="solid"/>
            <a:round/>
            <a:headEnd type="none" w="med" len="med"/>
            <a:tailEnd type="arrow"/>
          </a:ln>
          <a:effectLst/>
        </p:spPr>
      </p:cxnSp>
      <p:sp>
        <p:nvSpPr>
          <p:cNvPr id="55" name="Rectangle 54"/>
          <p:cNvSpPr/>
          <p:nvPr/>
        </p:nvSpPr>
        <p:spPr>
          <a:xfrm>
            <a:off x="5020055" y="4976876"/>
            <a:ext cx="3646107" cy="44319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Supports model based or database approaches</a:t>
            </a:r>
          </a:p>
          <a:p>
            <a:pPr marL="228600" indent="-228600">
              <a:lnSpc>
                <a:spcPct val="95000"/>
              </a:lnSpc>
              <a:defRPr/>
            </a:pPr>
            <a:r>
              <a:rPr lang="en-US" sz="800" b="1" dirty="0" smtClean="0">
                <a:solidFill>
                  <a:srgbClr val="000000"/>
                </a:solidFill>
              </a:rPr>
              <a:t>++	Low up-front cost and minimal storage requirement</a:t>
            </a:r>
          </a:p>
          <a:p>
            <a:pPr marL="228600" indent="-228600">
              <a:lnSpc>
                <a:spcPct val="95000"/>
              </a:lnSpc>
              <a:defRPr/>
            </a:pPr>
            <a:r>
              <a:rPr lang="en-US" sz="800" b="1" dirty="0" smtClean="0">
                <a:solidFill>
                  <a:srgbClr val="000000"/>
                </a:solidFill>
              </a:rPr>
              <a:t>-  	Potentially slower in execution</a:t>
            </a:r>
          </a:p>
        </p:txBody>
      </p:sp>
      <p:sp>
        <p:nvSpPr>
          <p:cNvPr id="56" name="Rectangle 55"/>
          <p:cNvSpPr/>
          <p:nvPr/>
        </p:nvSpPr>
        <p:spPr>
          <a:xfrm>
            <a:off x="5020056" y="5485892"/>
            <a:ext cx="3646107"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database approach only</a:t>
            </a:r>
          </a:p>
          <a:p>
            <a:pPr marL="228600" lvl="0" indent="-228600">
              <a:lnSpc>
                <a:spcPct val="95000"/>
              </a:lnSpc>
              <a:defRPr/>
            </a:pPr>
            <a:r>
              <a:rPr lang="en-US" sz="800" b="1" dirty="0" smtClean="0">
                <a:solidFill>
                  <a:srgbClr val="000000"/>
                </a:solidFill>
              </a:rPr>
              <a:t>- -	High up-front calculation cost and high storage requirement</a:t>
            </a:r>
          </a:p>
          <a:p>
            <a:pPr marL="228600" lvl="0" indent="-228600">
              <a:lnSpc>
                <a:spcPct val="95000"/>
              </a:lnSpc>
              <a:defRPr/>
            </a:pPr>
            <a:r>
              <a:rPr lang="en-US" sz="800" b="1" dirty="0" smtClean="0">
                <a:solidFill>
                  <a:srgbClr val="000000"/>
                </a:solidFill>
              </a:rPr>
              <a:t>-  -	May need to recalculate all database values each time sensor selection / placement / orientation is changed</a:t>
            </a:r>
          </a:p>
        </p:txBody>
      </p:sp>
      <p:sp>
        <p:nvSpPr>
          <p:cNvPr id="57" name="Rectangle 56"/>
          <p:cNvSpPr/>
          <p:nvPr/>
        </p:nvSpPr>
        <p:spPr>
          <a:xfrm>
            <a:off x="4992053" y="6180170"/>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cxnSp>
        <p:nvCxnSpPr>
          <p:cNvPr id="58" name="Straight Arrow Connector 57"/>
          <p:cNvCxnSpPr>
            <a:stCxn id="39" idx="3"/>
            <a:endCxn id="55" idx="1"/>
          </p:cNvCxnSpPr>
          <p:nvPr/>
        </p:nvCxnSpPr>
        <p:spPr bwMode="auto">
          <a:xfrm flipV="1">
            <a:off x="4581144" y="5198475"/>
            <a:ext cx="438911" cy="470805"/>
          </a:xfrm>
          <a:prstGeom prst="straightConnector1">
            <a:avLst/>
          </a:prstGeom>
          <a:noFill/>
          <a:ln w="19050" cap="flat" cmpd="sng" algn="ctr">
            <a:solidFill>
              <a:srgbClr val="009900"/>
            </a:solidFill>
            <a:prstDash val="solid"/>
            <a:round/>
            <a:headEnd type="none" w="med" len="med"/>
            <a:tailEnd type="arrow"/>
          </a:ln>
          <a:effectLst/>
        </p:spPr>
      </p:cxnSp>
      <p:cxnSp>
        <p:nvCxnSpPr>
          <p:cNvPr id="61" name="Straight Arrow Connector 60"/>
          <p:cNvCxnSpPr>
            <a:endCxn id="56" idx="1"/>
          </p:cNvCxnSpPr>
          <p:nvPr/>
        </p:nvCxnSpPr>
        <p:spPr bwMode="auto">
          <a:xfrm flipV="1">
            <a:off x="4453128" y="5824446"/>
            <a:ext cx="566928" cy="128302"/>
          </a:xfrm>
          <a:prstGeom prst="straightConnector1">
            <a:avLst/>
          </a:prstGeom>
          <a:noFill/>
          <a:ln w="19050" cap="flat" cmpd="sng" algn="ctr">
            <a:solidFill>
              <a:schemeClr val="tx1"/>
            </a:solidFill>
            <a:prstDash val="solid"/>
            <a:round/>
            <a:headEnd type="none" w="med" len="med"/>
            <a:tailEnd type="arrow"/>
          </a:ln>
          <a:effectLst/>
        </p:spPr>
      </p:cxnSp>
      <p:cxnSp>
        <p:nvCxnSpPr>
          <p:cNvPr id="64" name="Straight Arrow Connector 63"/>
          <p:cNvCxnSpPr>
            <a:endCxn id="57" idx="1"/>
          </p:cNvCxnSpPr>
          <p:nvPr/>
        </p:nvCxnSpPr>
        <p:spPr bwMode="auto">
          <a:xfrm>
            <a:off x="4291013" y="6236208"/>
            <a:ext cx="701040" cy="165561"/>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2" y="449263"/>
            <a:ext cx="8590851" cy="609600"/>
          </a:xfrm>
        </p:spPr>
        <p:txBody>
          <a:bodyPr/>
          <a:lstStyle/>
          <a:p>
            <a:pPr eaLnBrk="1" hangingPunct="1"/>
            <a:r>
              <a:rPr lang="en-US" sz="2400" dirty="0" smtClean="0"/>
              <a:t>SSES Function - Form Alternatives 3.2.3.1 (cont)</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3.2</a:t>
            </a:r>
          </a:p>
          <a:p>
            <a:pPr>
              <a:lnSpc>
                <a:spcPct val="95000"/>
              </a:lnSpc>
              <a:defRPr/>
            </a:pPr>
            <a:r>
              <a:rPr lang="en-US" sz="800" b="1" dirty="0" smtClean="0"/>
              <a:t>Select, place,  assess, and display the performance of individual sensors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3.2.3</a:t>
            </a:r>
          </a:p>
          <a:p>
            <a:pPr indent="1588">
              <a:lnSpc>
                <a:spcPct val="95000"/>
              </a:lnSpc>
              <a:spcBef>
                <a:spcPts val="0"/>
              </a:spcBef>
            </a:pPr>
            <a:r>
              <a:rPr lang="en-US" sz="800" b="1" dirty="0" smtClean="0"/>
              <a:t>Assess and display sensor coverage and detection performance</a:t>
            </a:r>
          </a:p>
        </p:txBody>
      </p:sp>
      <p:sp>
        <p:nvSpPr>
          <p:cNvPr id="21" name="Text Box 12"/>
          <p:cNvSpPr txBox="1">
            <a:spLocks noChangeArrowheads="1"/>
          </p:cNvSpPr>
          <p:nvPr/>
        </p:nvSpPr>
        <p:spPr bwMode="auto">
          <a:xfrm>
            <a:off x="80962" y="2474976"/>
            <a:ext cx="1338262" cy="1045464"/>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3.2.3.1.7</a:t>
            </a:r>
          </a:p>
          <a:p>
            <a:pPr indent="1588">
              <a:lnSpc>
                <a:spcPct val="95000"/>
              </a:lnSpc>
              <a:spcBef>
                <a:spcPct val="20000"/>
              </a:spcBef>
            </a:pPr>
            <a:r>
              <a:rPr lang="en-US" sz="800" b="1" dirty="0" smtClean="0"/>
              <a:t>Calculate aggregate P</a:t>
            </a:r>
            <a:r>
              <a:rPr lang="en-US" sz="800" b="1" baseline="-25000" dirty="0" smtClean="0"/>
              <a:t>d </a:t>
            </a:r>
            <a:r>
              <a:rPr lang="en-US" sz="800" b="1" dirty="0" smtClean="0"/>
              <a:t>for designated areas as a function of sensor, threat, terrain, and environmental conditions</a:t>
            </a:r>
          </a:p>
        </p:txBody>
      </p:sp>
      <p:sp>
        <p:nvSpPr>
          <p:cNvPr id="22" name="TextBox 21"/>
          <p:cNvSpPr txBox="1"/>
          <p:nvPr/>
        </p:nvSpPr>
        <p:spPr>
          <a:xfrm>
            <a:off x="1836738" y="2447544"/>
            <a:ext cx="2634678" cy="1905000"/>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Pre-calculate area aggregate P</a:t>
            </a:r>
            <a:r>
              <a:rPr lang="en-US" sz="800" b="1" baseline="-25000" dirty="0" smtClean="0"/>
              <a:t>d </a:t>
            </a:r>
            <a:r>
              <a:rPr lang="en-US" sz="800" b="1" dirty="0" smtClean="0"/>
              <a:t>values and populate database (D)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Manually calculate aggregate area P</a:t>
            </a:r>
            <a:r>
              <a:rPr lang="en-US" sz="800" b="1" baseline="-25000" dirty="0" smtClean="0"/>
              <a:t>d</a:t>
            </a:r>
            <a:r>
              <a:rPr lang="en-US" sz="800" b="1" dirty="0" smtClean="0"/>
              <a:t> performance (P)</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Sample P</a:t>
            </a:r>
            <a:r>
              <a:rPr lang="en-US" sz="800" b="1" baseline="-25000" dirty="0" smtClean="0"/>
              <a:t>d</a:t>
            </a:r>
            <a:r>
              <a:rPr lang="en-US" sz="800" b="1" dirty="0" smtClean="0"/>
              <a:t> data over a grid and aggregate results (M)</a:t>
            </a:r>
          </a:p>
          <a:p>
            <a:pPr marL="117475" indent="-117475">
              <a:spcBef>
                <a:spcPts val="600"/>
              </a:spcBef>
              <a:buFont typeface="Arial" pitchFamily="34" charset="0"/>
              <a:buChar char="•"/>
            </a:pPr>
            <a:r>
              <a:rPr lang="en-US" sz="800" b="1" dirty="0" smtClean="0"/>
              <a:t>Stochastically sample P</a:t>
            </a:r>
            <a:r>
              <a:rPr lang="en-US" sz="800" b="1" baseline="-25000" dirty="0" smtClean="0"/>
              <a:t>d</a:t>
            </a:r>
            <a:r>
              <a:rPr lang="en-US" sz="800" b="1" dirty="0" smtClean="0"/>
              <a:t> data at random points and compute expected values (M)</a:t>
            </a:r>
          </a:p>
        </p:txBody>
      </p:sp>
      <p:sp>
        <p:nvSpPr>
          <p:cNvPr id="23" name="Text Box 12"/>
          <p:cNvSpPr txBox="1">
            <a:spLocks noChangeArrowheads="1"/>
          </p:cNvSpPr>
          <p:nvPr/>
        </p:nvSpPr>
        <p:spPr bwMode="auto">
          <a:xfrm>
            <a:off x="80962" y="4983480"/>
            <a:ext cx="1338262" cy="676656"/>
          </a:xfrm>
          <a:prstGeom prst="rect">
            <a:avLst/>
          </a:prstGeom>
          <a:solidFill>
            <a:srgbClr val="FFCC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3.2.3.1.8</a:t>
            </a:r>
          </a:p>
          <a:p>
            <a:pPr indent="1588">
              <a:lnSpc>
                <a:spcPct val="95000"/>
              </a:lnSpc>
              <a:spcBef>
                <a:spcPct val="20000"/>
              </a:spcBef>
            </a:pPr>
            <a:r>
              <a:rPr lang="en-US" sz="800" b="1" dirty="0" smtClean="0"/>
              <a:t>Calculate sensor internally and externally generated false alarm rates</a:t>
            </a:r>
          </a:p>
        </p:txBody>
      </p:sp>
      <p:sp>
        <p:nvSpPr>
          <p:cNvPr id="24" name="TextBox 23"/>
          <p:cNvSpPr txBox="1"/>
          <p:nvPr/>
        </p:nvSpPr>
        <p:spPr>
          <a:xfrm>
            <a:off x="1836738" y="5020056"/>
            <a:ext cx="2634678" cy="1335024"/>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Physics / engineering based sensor false alarm model (M)</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Sensor false alarm database (D)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Hardcopy sensor false alarm tabular data (P)</a:t>
            </a:r>
          </a:p>
        </p:txBody>
      </p:sp>
      <p:sp>
        <p:nvSpPr>
          <p:cNvPr id="19" name="Slide Number Placeholder 18"/>
          <p:cNvSpPr>
            <a:spLocks noGrp="1"/>
          </p:cNvSpPr>
          <p:nvPr>
            <p:ph type="sldNum" sz="quarter" idx="12"/>
          </p:nvPr>
        </p:nvSpPr>
        <p:spPr/>
        <p:txBody>
          <a:bodyPr/>
          <a:lstStyle/>
          <a:p>
            <a:pPr>
              <a:defRPr/>
            </a:pPr>
            <a:fld id="{01F8F860-3B9A-4D7F-836E-0C1BDA42292B}" type="slidenum">
              <a:rPr lang="en-US" smtClean="0"/>
              <a:pPr>
                <a:defRPr/>
              </a:pPr>
              <a:t>43</a:t>
            </a:fld>
            <a:endParaRPr lang="en-US"/>
          </a:p>
        </p:txBody>
      </p:sp>
      <p:sp>
        <p:nvSpPr>
          <p:cNvPr id="25" name="Footer Placeholder 24"/>
          <p:cNvSpPr>
            <a:spLocks noGrp="1"/>
          </p:cNvSpPr>
          <p:nvPr>
            <p:ph type="ftr" sz="quarter" idx="11"/>
          </p:nvPr>
        </p:nvSpPr>
        <p:spPr/>
        <p:txBody>
          <a:bodyPr/>
          <a:lstStyle/>
          <a:p>
            <a:pPr>
              <a:defRPr/>
            </a:pPr>
            <a:r>
              <a:rPr lang="en-US" smtClean="0"/>
              <a:t>Anderson, Beres, Shaw, Valadez</a:t>
            </a:r>
            <a:endParaRPr lang="en-US"/>
          </a:p>
        </p:txBody>
      </p:sp>
      <p:sp>
        <p:nvSpPr>
          <p:cNvPr id="27" name="Action Button: Back or Previous 26">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8"/>
          <p:cNvGrpSpPr/>
          <p:nvPr/>
        </p:nvGrpSpPr>
        <p:grpSpPr>
          <a:xfrm>
            <a:off x="27708" y="1181298"/>
            <a:ext cx="6306417" cy="307777"/>
            <a:chOff x="27708" y="1181298"/>
            <a:chExt cx="6306417" cy="307777"/>
          </a:xfrm>
        </p:grpSpPr>
        <p:sp>
          <p:nvSpPr>
            <p:cNvPr id="34" name="TextBox 33"/>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5" name="TextBox 34"/>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6" name="TextBox 35"/>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18" name="Rounded Rectangle 17"/>
          <p:cNvSpPr/>
          <p:nvPr/>
        </p:nvSpPr>
        <p:spPr bwMode="auto">
          <a:xfrm>
            <a:off x="1989962" y="3429000"/>
            <a:ext cx="2444877" cy="86868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8" name="Rounded Rectangle 27"/>
          <p:cNvSpPr/>
          <p:nvPr/>
        </p:nvSpPr>
        <p:spPr bwMode="auto">
          <a:xfrm>
            <a:off x="1986914" y="5047488"/>
            <a:ext cx="2304099" cy="32613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9" name="Rectangle 28"/>
          <p:cNvSpPr/>
          <p:nvPr/>
        </p:nvSpPr>
        <p:spPr>
          <a:xfrm>
            <a:off x="4763453" y="3116930"/>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sp>
        <p:nvSpPr>
          <p:cNvPr id="30" name="Rectangle 29"/>
          <p:cNvSpPr/>
          <p:nvPr/>
        </p:nvSpPr>
        <p:spPr>
          <a:xfrm>
            <a:off x="4792059" y="3696716"/>
            <a:ext cx="3646107" cy="560153"/>
          </a:xfrm>
          <a:prstGeom prst="rect">
            <a:avLst/>
          </a:prstGeom>
          <a:ln w="19050">
            <a:solidFill>
              <a:srgbClr val="009900"/>
            </a:solidFill>
          </a:ln>
        </p:spPr>
        <p:txBody>
          <a:bodyPr wrap="square">
            <a:spAutoFit/>
          </a:bodyPr>
          <a:lstStyle/>
          <a:p>
            <a:pPr marL="228600" lvl="0" indent="-228600">
              <a:lnSpc>
                <a:spcPct val="95000"/>
              </a:lnSpc>
              <a:defRPr/>
            </a:pPr>
            <a:r>
              <a:rPr lang="en-US" sz="800" b="1" dirty="0" smtClean="0">
                <a:solidFill>
                  <a:srgbClr val="000000"/>
                </a:solidFill>
              </a:rPr>
              <a:t>-	Supports model based approach only</a:t>
            </a:r>
          </a:p>
          <a:p>
            <a:pPr marL="228600" lvl="0" indent="-228600">
              <a:lnSpc>
                <a:spcPct val="95000"/>
              </a:lnSpc>
              <a:defRPr/>
            </a:pPr>
            <a:r>
              <a:rPr lang="en-US" sz="800" b="1" dirty="0" smtClean="0">
                <a:solidFill>
                  <a:srgbClr val="000000"/>
                </a:solidFill>
              </a:rPr>
              <a:t>++	Straightforward to implement – basically just involves performing point-to-point detection calculation for multiple points and aggregating results </a:t>
            </a:r>
          </a:p>
        </p:txBody>
      </p:sp>
      <p:sp>
        <p:nvSpPr>
          <p:cNvPr id="31" name="Rectangle 30"/>
          <p:cNvSpPr/>
          <p:nvPr/>
        </p:nvSpPr>
        <p:spPr>
          <a:xfrm>
            <a:off x="4792059" y="2358644"/>
            <a:ext cx="3646107" cy="67710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Supports database approach only</a:t>
            </a:r>
          </a:p>
          <a:p>
            <a:pPr marL="228600" lvl="0" indent="-228600">
              <a:lnSpc>
                <a:spcPct val="95000"/>
              </a:lnSpc>
              <a:defRPr/>
            </a:pPr>
            <a:r>
              <a:rPr lang="en-US" sz="800" b="1" dirty="0" smtClean="0">
                <a:solidFill>
                  <a:srgbClr val="000000"/>
                </a:solidFill>
              </a:rPr>
              <a:t>- -	High up-front calculation cost and high storage requirement</a:t>
            </a:r>
          </a:p>
          <a:p>
            <a:pPr marL="228600" lvl="0" indent="-228600">
              <a:lnSpc>
                <a:spcPct val="95000"/>
              </a:lnSpc>
              <a:defRPr/>
            </a:pPr>
            <a:r>
              <a:rPr lang="en-US" sz="800" b="1" dirty="0" smtClean="0">
                <a:solidFill>
                  <a:srgbClr val="000000"/>
                </a:solidFill>
              </a:rPr>
              <a:t>-  -	May need to recalculate all database values each time sensor selection / placement / orientation is changed</a:t>
            </a:r>
          </a:p>
        </p:txBody>
      </p:sp>
      <p:cxnSp>
        <p:nvCxnSpPr>
          <p:cNvPr id="33" name="Straight Arrow Connector 32"/>
          <p:cNvCxnSpPr>
            <a:stCxn id="18" idx="3"/>
            <a:endCxn id="30" idx="1"/>
          </p:cNvCxnSpPr>
          <p:nvPr/>
        </p:nvCxnSpPr>
        <p:spPr bwMode="auto">
          <a:xfrm>
            <a:off x="4434839" y="3863340"/>
            <a:ext cx="357220" cy="113453"/>
          </a:xfrm>
          <a:prstGeom prst="straightConnector1">
            <a:avLst/>
          </a:prstGeom>
          <a:noFill/>
          <a:ln w="19050" cap="flat" cmpd="sng" algn="ctr">
            <a:solidFill>
              <a:srgbClr val="009900"/>
            </a:solidFill>
            <a:prstDash val="solid"/>
            <a:round/>
            <a:headEnd type="none" w="med" len="med"/>
            <a:tailEnd type="arrow"/>
          </a:ln>
          <a:effectLst/>
        </p:spPr>
      </p:cxnSp>
      <p:cxnSp>
        <p:nvCxnSpPr>
          <p:cNvPr id="37" name="Straight Arrow Connector 36"/>
          <p:cNvCxnSpPr>
            <a:endCxn id="31" idx="1"/>
          </p:cNvCxnSpPr>
          <p:nvPr/>
        </p:nvCxnSpPr>
        <p:spPr bwMode="auto">
          <a:xfrm>
            <a:off x="4291013" y="2587752"/>
            <a:ext cx="501046" cy="109446"/>
          </a:xfrm>
          <a:prstGeom prst="straightConnector1">
            <a:avLst/>
          </a:prstGeom>
          <a:noFill/>
          <a:ln w="19050" cap="flat" cmpd="sng" algn="ctr">
            <a:solidFill>
              <a:schemeClr val="tx1"/>
            </a:solidFill>
            <a:prstDash val="solid"/>
            <a:round/>
            <a:headEnd type="none" w="med" len="med"/>
            <a:tailEnd type="arrow"/>
          </a:ln>
          <a:effectLst/>
        </p:spPr>
      </p:cxnSp>
      <p:cxnSp>
        <p:nvCxnSpPr>
          <p:cNvPr id="42" name="Straight Arrow Connector 41"/>
          <p:cNvCxnSpPr>
            <a:endCxn id="29" idx="1"/>
          </p:cNvCxnSpPr>
          <p:nvPr/>
        </p:nvCxnSpPr>
        <p:spPr bwMode="auto">
          <a:xfrm>
            <a:off x="4291013" y="3087624"/>
            <a:ext cx="472440" cy="250905"/>
          </a:xfrm>
          <a:prstGeom prst="straightConnector1">
            <a:avLst/>
          </a:prstGeom>
          <a:noFill/>
          <a:ln w="19050" cap="flat" cmpd="sng" algn="ctr">
            <a:solidFill>
              <a:schemeClr val="tx1"/>
            </a:solidFill>
            <a:prstDash val="solid"/>
            <a:round/>
            <a:headEnd type="none" w="med" len="med"/>
            <a:tailEnd type="arrow"/>
          </a:ln>
          <a:effectLst/>
        </p:spPr>
      </p:cxnSp>
      <p:sp>
        <p:nvSpPr>
          <p:cNvPr id="44" name="Rectangle 43"/>
          <p:cNvSpPr/>
          <p:nvPr/>
        </p:nvSpPr>
        <p:spPr>
          <a:xfrm>
            <a:off x="4937759" y="4256332"/>
            <a:ext cx="3728404" cy="461665"/>
          </a:xfrm>
          <a:prstGeom prst="rect">
            <a:avLst/>
          </a:prstGeom>
        </p:spPr>
        <p:txBody>
          <a:bodyPr wrap="square">
            <a:spAutoFit/>
          </a:bodyPr>
          <a:lstStyle/>
          <a:p>
            <a:r>
              <a:rPr lang="en-US" sz="800" b="1" dirty="0" smtClean="0">
                <a:solidFill>
                  <a:srgbClr val="0000FF"/>
                </a:solidFill>
              </a:rPr>
              <a:t>Decision to sample over regular grid </a:t>
            </a:r>
            <a:r>
              <a:rPr lang="en-US" sz="800" b="1" dirty="0" err="1" smtClean="0">
                <a:solidFill>
                  <a:srgbClr val="0000FF"/>
                </a:solidFill>
              </a:rPr>
              <a:t>vs</a:t>
            </a:r>
            <a:r>
              <a:rPr lang="en-US" sz="800" b="1" dirty="0" smtClean="0">
                <a:solidFill>
                  <a:srgbClr val="0000FF"/>
                </a:solidFill>
              </a:rPr>
              <a:t> random gird does not impact SSES architecture – will try both and select approach with better execution time and accuracy</a:t>
            </a:r>
            <a:endParaRPr lang="en-US" dirty="0">
              <a:solidFill>
                <a:srgbClr val="0000FF"/>
              </a:solidFill>
            </a:endParaRPr>
          </a:p>
        </p:txBody>
      </p:sp>
      <p:sp>
        <p:nvSpPr>
          <p:cNvPr id="45" name="Rounded Rectangle 44"/>
          <p:cNvSpPr/>
          <p:nvPr/>
        </p:nvSpPr>
        <p:spPr bwMode="auto">
          <a:xfrm>
            <a:off x="1986914" y="5474208"/>
            <a:ext cx="2304099" cy="32613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6" name="Rectangle 45"/>
          <p:cNvSpPr/>
          <p:nvPr/>
        </p:nvSpPr>
        <p:spPr>
          <a:xfrm>
            <a:off x="4653004" y="5100628"/>
            <a:ext cx="4351572" cy="707886"/>
          </a:xfrm>
          <a:prstGeom prst="rect">
            <a:avLst/>
          </a:prstGeom>
        </p:spPr>
        <p:txBody>
          <a:bodyPr wrap="square">
            <a:spAutoFit/>
          </a:bodyPr>
          <a:lstStyle/>
          <a:p>
            <a:r>
              <a:rPr lang="en-US" sz="800" b="1" dirty="0" smtClean="0">
                <a:solidFill>
                  <a:srgbClr val="0000FF"/>
                </a:solidFill>
              </a:rPr>
              <a:t>See discussion of functions 3.1.2, 3.1.3, 3.1.4 and 3.2.3.1 considerations for false alarm modeling are basically the same as for P</a:t>
            </a:r>
            <a:r>
              <a:rPr lang="en-US" sz="800" b="1" baseline="-25000" dirty="0" smtClean="0">
                <a:solidFill>
                  <a:srgbClr val="0000FF"/>
                </a:solidFill>
              </a:rPr>
              <a:t>d</a:t>
            </a:r>
            <a:r>
              <a:rPr lang="en-US" sz="800" b="1" dirty="0" smtClean="0">
                <a:solidFill>
                  <a:srgbClr val="0000FF"/>
                </a:solidFill>
              </a:rPr>
              <a:t> modeling – Intend to implement false alarm models for the same sensors that use P</a:t>
            </a:r>
            <a:r>
              <a:rPr lang="en-US" sz="800" b="1" baseline="-25000" dirty="0" smtClean="0">
                <a:solidFill>
                  <a:srgbClr val="0000FF"/>
                </a:solidFill>
              </a:rPr>
              <a:t>d</a:t>
            </a:r>
            <a:r>
              <a:rPr lang="en-US" sz="800" b="1" dirty="0" smtClean="0">
                <a:solidFill>
                  <a:srgbClr val="0000FF"/>
                </a:solidFill>
              </a:rPr>
              <a:t> models, and use false alarm databases for sensors that use P</a:t>
            </a:r>
            <a:r>
              <a:rPr lang="en-US" sz="800" b="1" baseline="-25000" dirty="0" smtClean="0">
                <a:solidFill>
                  <a:srgbClr val="0000FF"/>
                </a:solidFill>
              </a:rPr>
              <a:t>d</a:t>
            </a:r>
            <a:r>
              <a:rPr lang="en-US" sz="800" b="1" dirty="0" smtClean="0">
                <a:solidFill>
                  <a:srgbClr val="0000FF"/>
                </a:solidFill>
              </a:rPr>
              <a:t> database</a:t>
            </a:r>
            <a:endParaRPr lang="en-US" dirty="0">
              <a:solidFill>
                <a:srgbClr val="0000FF"/>
              </a:solidFill>
            </a:endParaRPr>
          </a:p>
        </p:txBody>
      </p:sp>
      <p:cxnSp>
        <p:nvCxnSpPr>
          <p:cNvPr id="47" name="Straight Arrow Connector 46"/>
          <p:cNvCxnSpPr>
            <a:stCxn id="28" idx="3"/>
            <a:endCxn id="46" idx="1"/>
          </p:cNvCxnSpPr>
          <p:nvPr/>
        </p:nvCxnSpPr>
        <p:spPr bwMode="auto">
          <a:xfrm>
            <a:off x="4291013" y="5210556"/>
            <a:ext cx="361991" cy="244015"/>
          </a:xfrm>
          <a:prstGeom prst="straightConnector1">
            <a:avLst/>
          </a:prstGeom>
          <a:noFill/>
          <a:ln w="19050" cap="flat" cmpd="sng" algn="ctr">
            <a:solidFill>
              <a:srgbClr val="009900"/>
            </a:solidFill>
            <a:prstDash val="solid"/>
            <a:round/>
            <a:headEnd type="none" w="med" len="med"/>
            <a:tailEnd type="arrow"/>
          </a:ln>
          <a:effectLst/>
        </p:spPr>
      </p:cxnSp>
      <p:cxnSp>
        <p:nvCxnSpPr>
          <p:cNvPr id="50" name="Straight Arrow Connector 49"/>
          <p:cNvCxnSpPr>
            <a:stCxn id="45" idx="3"/>
            <a:endCxn id="46" idx="1"/>
          </p:cNvCxnSpPr>
          <p:nvPr/>
        </p:nvCxnSpPr>
        <p:spPr bwMode="auto">
          <a:xfrm flipV="1">
            <a:off x="4291013" y="5454571"/>
            <a:ext cx="361991" cy="182705"/>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3.3</a:t>
            </a:r>
          </a:p>
          <a:p>
            <a:pPr>
              <a:lnSpc>
                <a:spcPct val="95000"/>
              </a:lnSpc>
              <a:defRPr/>
            </a:pPr>
            <a:r>
              <a:rPr lang="en-US" sz="800" b="1" dirty="0" smtClean="0"/>
              <a:t>Construct, assess, and display the performance and cost of sensor suites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3.3.1	</a:t>
            </a:r>
          </a:p>
          <a:p>
            <a:pPr indent="1588">
              <a:lnSpc>
                <a:spcPct val="95000"/>
              </a:lnSpc>
              <a:spcBef>
                <a:spcPts val="0"/>
              </a:spcBef>
            </a:pPr>
            <a:r>
              <a:rPr lang="en-US" sz="800" b="1" dirty="0" smtClean="0"/>
              <a:t>Construct sensor networks from individual sensors</a:t>
            </a:r>
          </a:p>
        </p:txBody>
      </p:sp>
      <p:sp>
        <p:nvSpPr>
          <p:cNvPr id="28" name="Text Box 12"/>
          <p:cNvSpPr txBox="1">
            <a:spLocks noChangeArrowheads="1"/>
          </p:cNvSpPr>
          <p:nvPr/>
        </p:nvSpPr>
        <p:spPr bwMode="auto">
          <a:xfrm>
            <a:off x="80963" y="2420112"/>
            <a:ext cx="1338262"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3.3.1.1	</a:t>
            </a:r>
          </a:p>
          <a:p>
            <a:pPr indent="1588">
              <a:lnSpc>
                <a:spcPct val="95000"/>
              </a:lnSpc>
              <a:spcBef>
                <a:spcPct val="20000"/>
              </a:spcBef>
            </a:pPr>
            <a:r>
              <a:rPr lang="en-US" sz="800" b="1" dirty="0" smtClean="0"/>
              <a:t>Manually select and position sets of sensors</a:t>
            </a:r>
          </a:p>
        </p:txBody>
      </p:sp>
      <p:sp>
        <p:nvSpPr>
          <p:cNvPr id="29" name="TextBox 28"/>
          <p:cNvSpPr txBox="1"/>
          <p:nvPr/>
        </p:nvSpPr>
        <p:spPr>
          <a:xfrm>
            <a:off x="1836738" y="2447544"/>
            <a:ext cx="2054225" cy="1027176"/>
          </a:xfrm>
          <a:prstGeom prst="rect">
            <a:avLst/>
          </a:prstGeom>
          <a:noFill/>
          <a:ln w="3175">
            <a:solidFill>
              <a:schemeClr val="tx1"/>
            </a:solidFill>
          </a:ln>
        </p:spPr>
        <p:txBody>
          <a:bodyPr wrap="square" rtlCol="0">
            <a:noAutofit/>
          </a:bodyPr>
          <a:lstStyle/>
          <a:p>
            <a:pPr marL="117475" indent="-117475">
              <a:spcBef>
                <a:spcPts val="0"/>
              </a:spcBef>
              <a:buFont typeface="Arial" pitchFamily="34" charset="0"/>
              <a:buChar char="•"/>
            </a:pPr>
            <a:r>
              <a:rPr lang="en-US" sz="800" b="1" dirty="0" smtClean="0"/>
              <a:t>Direct manual selection and placement (G+M, D, P)</a:t>
            </a:r>
          </a:p>
          <a:p>
            <a:pPr marL="117475" indent="-117475">
              <a:spcBef>
                <a:spcPts val="0"/>
              </a:spcBef>
              <a:buFont typeface="Arial" pitchFamily="34" charset="0"/>
              <a:buChar char="•"/>
            </a:pPr>
            <a:endParaRPr lang="en-US" sz="800" b="1" dirty="0" smtClean="0"/>
          </a:p>
          <a:p>
            <a:pPr marL="117475" indent="-117475">
              <a:spcBef>
                <a:spcPts val="0"/>
              </a:spcBef>
              <a:buFont typeface="Arial" pitchFamily="34" charset="0"/>
              <a:buChar char="•"/>
            </a:pPr>
            <a:r>
              <a:rPr lang="en-US" sz="800" b="1" dirty="0" smtClean="0"/>
              <a:t>Manual selection and placement by rule (G+M,D)</a:t>
            </a:r>
          </a:p>
          <a:p>
            <a:pPr marL="117475" indent="-117475">
              <a:spcBef>
                <a:spcPts val="0"/>
              </a:spcBef>
              <a:buFont typeface="Arial" pitchFamily="34" charset="0"/>
              <a:buChar char="•"/>
            </a:pPr>
            <a:r>
              <a:rPr lang="en-US" sz="800" b="1" dirty="0" smtClean="0"/>
              <a:t> </a:t>
            </a:r>
          </a:p>
          <a:p>
            <a:pPr marL="117475" indent="-117475">
              <a:spcBef>
                <a:spcPts val="0"/>
              </a:spcBef>
              <a:buFont typeface="Arial" pitchFamily="34" charset="0"/>
              <a:buChar char="•"/>
            </a:pPr>
            <a:r>
              <a:rPr lang="en-US" sz="800" b="1" dirty="0" smtClean="0"/>
              <a:t>Manually select sensor type, with auto placement (G+M,D) </a:t>
            </a:r>
          </a:p>
        </p:txBody>
      </p:sp>
      <p:sp>
        <p:nvSpPr>
          <p:cNvPr id="30" name="Text Box 12"/>
          <p:cNvSpPr txBox="1">
            <a:spLocks noChangeArrowheads="1"/>
          </p:cNvSpPr>
          <p:nvPr/>
        </p:nvSpPr>
        <p:spPr bwMode="auto">
          <a:xfrm>
            <a:off x="80963" y="5715000"/>
            <a:ext cx="1338262" cy="8382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3.3.1.3</a:t>
            </a:r>
          </a:p>
          <a:p>
            <a:pPr indent="1588">
              <a:lnSpc>
                <a:spcPct val="95000"/>
              </a:lnSpc>
              <a:spcBef>
                <a:spcPct val="20000"/>
              </a:spcBef>
            </a:pPr>
            <a:r>
              <a:rPr lang="en-US" sz="800" b="1" dirty="0" smtClean="0"/>
              <a:t>Form sensor networks</a:t>
            </a:r>
          </a:p>
        </p:txBody>
      </p:sp>
      <p:sp>
        <p:nvSpPr>
          <p:cNvPr id="31" name="TextBox 30"/>
          <p:cNvSpPr txBox="1"/>
          <p:nvPr/>
        </p:nvSpPr>
        <p:spPr>
          <a:xfrm>
            <a:off x="1836738" y="5257800"/>
            <a:ext cx="2054225" cy="1252728"/>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Shortest path / spanning tree algorithms (M)</a:t>
            </a:r>
          </a:p>
          <a:p>
            <a:pPr marL="117475" indent="-117475">
              <a:spcBef>
                <a:spcPts val="600"/>
              </a:spcBef>
              <a:buFont typeface="Arial" pitchFamily="34" charset="0"/>
              <a:buChar char="•"/>
            </a:pPr>
            <a:r>
              <a:rPr lang="en-US" sz="800" b="1" dirty="0" smtClean="0"/>
              <a:t>Manually connect sensors (M,D,P)</a:t>
            </a:r>
          </a:p>
          <a:p>
            <a:pPr marL="117475" indent="-117475">
              <a:spcBef>
                <a:spcPts val="600"/>
              </a:spcBef>
              <a:buFont typeface="Arial" pitchFamily="34" charset="0"/>
              <a:buChar char="•"/>
            </a:pPr>
            <a:r>
              <a:rPr lang="en-US" sz="800" b="1" dirty="0" err="1" smtClean="0"/>
              <a:t>Bayesnet</a:t>
            </a:r>
            <a:r>
              <a:rPr lang="en-US" sz="800" b="1" dirty="0" smtClean="0"/>
              <a:t> algorithms (M)</a:t>
            </a:r>
          </a:p>
          <a:p>
            <a:pPr marL="117475" indent="-117475">
              <a:spcBef>
                <a:spcPts val="600"/>
              </a:spcBef>
              <a:buFont typeface="Arial" pitchFamily="34" charset="0"/>
              <a:buChar char="•"/>
            </a:pPr>
            <a:r>
              <a:rPr lang="en-US" sz="800" b="1" dirty="0" smtClean="0"/>
              <a:t>Colored Petri Net algorithms  (M)</a:t>
            </a:r>
          </a:p>
        </p:txBody>
      </p:sp>
      <p:sp>
        <p:nvSpPr>
          <p:cNvPr id="17" name="Text Box 12"/>
          <p:cNvSpPr txBox="1">
            <a:spLocks noChangeArrowheads="1"/>
          </p:cNvSpPr>
          <p:nvPr/>
        </p:nvSpPr>
        <p:spPr bwMode="auto">
          <a:xfrm>
            <a:off x="80963" y="3633216"/>
            <a:ext cx="1338262"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3.3.1.2</a:t>
            </a:r>
          </a:p>
          <a:p>
            <a:pPr indent="1588">
              <a:lnSpc>
                <a:spcPct val="95000"/>
              </a:lnSpc>
              <a:spcBef>
                <a:spcPct val="20000"/>
              </a:spcBef>
            </a:pPr>
            <a:r>
              <a:rPr lang="en-US" sz="800" b="1" dirty="0" smtClean="0"/>
              <a:t>Heuristically select and position sets of sensors</a:t>
            </a:r>
          </a:p>
        </p:txBody>
      </p:sp>
      <p:sp>
        <p:nvSpPr>
          <p:cNvPr id="18" name="TextBox 17"/>
          <p:cNvSpPr txBox="1"/>
          <p:nvPr/>
        </p:nvSpPr>
        <p:spPr>
          <a:xfrm>
            <a:off x="1836738" y="3614928"/>
            <a:ext cx="2054225" cy="1075944"/>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Heuristic fill-in of manually seeded sensors (M,D)</a:t>
            </a:r>
          </a:p>
          <a:p>
            <a:pPr marL="117475" indent="-117475">
              <a:spcBef>
                <a:spcPts val="600"/>
              </a:spcBef>
              <a:buFont typeface="Arial" pitchFamily="34" charset="0"/>
              <a:buChar char="•"/>
            </a:pPr>
            <a:r>
              <a:rPr lang="en-US" sz="800" b="1" dirty="0" smtClean="0"/>
              <a:t>Dynamic programming algorithms (M)</a:t>
            </a:r>
          </a:p>
          <a:p>
            <a:pPr marL="117475" indent="-117475">
              <a:spcBef>
                <a:spcPts val="600"/>
              </a:spcBef>
              <a:buFont typeface="Arial" pitchFamily="34" charset="0"/>
              <a:buChar char="•"/>
            </a:pPr>
            <a:r>
              <a:rPr lang="en-US" sz="800" b="1" dirty="0" smtClean="0"/>
              <a:t>Spanning tree / network flow algorithms (M)</a:t>
            </a:r>
          </a:p>
        </p:txBody>
      </p:sp>
      <p:sp>
        <p:nvSpPr>
          <p:cNvPr id="16" name="Slide Number Placeholder 15"/>
          <p:cNvSpPr>
            <a:spLocks noGrp="1"/>
          </p:cNvSpPr>
          <p:nvPr>
            <p:ph type="sldNum" sz="quarter" idx="12"/>
          </p:nvPr>
        </p:nvSpPr>
        <p:spPr/>
        <p:txBody>
          <a:bodyPr/>
          <a:lstStyle/>
          <a:p>
            <a:pPr>
              <a:defRPr/>
            </a:pPr>
            <a:fld id="{01F8F860-3B9A-4D7F-836E-0C1BDA42292B}" type="slidenum">
              <a:rPr lang="en-US" smtClean="0"/>
              <a:pPr>
                <a:defRPr/>
              </a:pPr>
              <a:t>44</a:t>
            </a:fld>
            <a:endParaRPr lang="en-US"/>
          </a:p>
        </p:txBody>
      </p:sp>
      <p:sp>
        <p:nvSpPr>
          <p:cNvPr id="19" name="Footer Placeholder 18"/>
          <p:cNvSpPr>
            <a:spLocks noGrp="1"/>
          </p:cNvSpPr>
          <p:nvPr>
            <p:ph type="ftr" sz="quarter" idx="11"/>
          </p:nvPr>
        </p:nvSpPr>
        <p:spPr/>
        <p:txBody>
          <a:bodyPr/>
          <a:lstStyle/>
          <a:p>
            <a:pPr>
              <a:defRPr/>
            </a:pPr>
            <a:r>
              <a:rPr lang="en-US" smtClean="0"/>
              <a:t>Anderson, Beres, Shaw, Valadez</a:t>
            </a:r>
            <a:endParaRPr lang="en-US"/>
          </a:p>
        </p:txBody>
      </p:sp>
      <p:sp>
        <p:nvSpPr>
          <p:cNvPr id="21" name="Action Button: Back or Previous 20">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2" name="Group 21"/>
          <p:cNvGrpSpPr/>
          <p:nvPr/>
        </p:nvGrpSpPr>
        <p:grpSpPr>
          <a:xfrm>
            <a:off x="27708" y="1181298"/>
            <a:ext cx="6306417" cy="307777"/>
            <a:chOff x="27708" y="1181298"/>
            <a:chExt cx="6306417" cy="307777"/>
          </a:xfrm>
        </p:grpSpPr>
        <p:sp>
          <p:nvSpPr>
            <p:cNvPr id="23" name="TextBox 22"/>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4" name="TextBox 23"/>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5" name="TextBox 24"/>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7" name="Rounded Rectangle 26"/>
          <p:cNvSpPr/>
          <p:nvPr/>
        </p:nvSpPr>
        <p:spPr bwMode="auto">
          <a:xfrm>
            <a:off x="1947290" y="2496312"/>
            <a:ext cx="1792605" cy="30175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ectangle 31"/>
          <p:cNvSpPr/>
          <p:nvPr/>
        </p:nvSpPr>
        <p:spPr>
          <a:xfrm>
            <a:off x="4792059" y="2422652"/>
            <a:ext cx="36461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Applicable to model based, database, and manual approaches</a:t>
            </a:r>
          </a:p>
          <a:p>
            <a:pPr marL="228600" indent="-228600">
              <a:lnSpc>
                <a:spcPct val="95000"/>
              </a:lnSpc>
              <a:defRPr/>
            </a:pPr>
            <a:r>
              <a:rPr lang="en-US" sz="800" b="1" dirty="0" smtClean="0">
                <a:solidFill>
                  <a:srgbClr val="000000"/>
                </a:solidFill>
              </a:rPr>
              <a:t>++	Lowest development and coding effort</a:t>
            </a:r>
          </a:p>
          <a:p>
            <a:pPr marL="228600" indent="-228600">
              <a:lnSpc>
                <a:spcPct val="95000"/>
              </a:lnSpc>
              <a:defRPr/>
            </a:pPr>
            <a:r>
              <a:rPr lang="en-US" sz="800" b="1" dirty="0" smtClean="0">
                <a:solidFill>
                  <a:srgbClr val="000000"/>
                </a:solidFill>
              </a:rPr>
              <a:t>+	Minimum capability required for successful proof of concept demonstration</a:t>
            </a:r>
          </a:p>
          <a:p>
            <a:pPr marL="228600" indent="-228600">
              <a:lnSpc>
                <a:spcPct val="95000"/>
              </a:lnSpc>
              <a:defRPr/>
            </a:pPr>
            <a:r>
              <a:rPr lang="en-US" sz="800" b="1" dirty="0" smtClean="0">
                <a:solidFill>
                  <a:srgbClr val="000000"/>
                </a:solidFill>
              </a:rPr>
              <a:t>-	Provides least reduction in analyst / designer workload</a:t>
            </a:r>
          </a:p>
        </p:txBody>
      </p:sp>
      <p:cxnSp>
        <p:nvCxnSpPr>
          <p:cNvPr id="33" name="Straight Arrow Connector 32"/>
          <p:cNvCxnSpPr>
            <a:stCxn id="27" idx="3"/>
            <a:endCxn id="32" idx="1"/>
          </p:cNvCxnSpPr>
          <p:nvPr/>
        </p:nvCxnSpPr>
        <p:spPr bwMode="auto">
          <a:xfrm>
            <a:off x="3739895" y="2647188"/>
            <a:ext cx="1052164" cy="172496"/>
          </a:xfrm>
          <a:prstGeom prst="straightConnector1">
            <a:avLst/>
          </a:prstGeom>
          <a:noFill/>
          <a:ln w="19050" cap="flat" cmpd="sng" algn="ctr">
            <a:solidFill>
              <a:srgbClr val="009900"/>
            </a:solidFill>
            <a:prstDash val="solid"/>
            <a:round/>
            <a:headEnd type="none" w="med" len="med"/>
            <a:tailEnd type="arrow"/>
          </a:ln>
          <a:effectLst/>
        </p:spPr>
      </p:cxnSp>
      <p:sp>
        <p:nvSpPr>
          <p:cNvPr id="36" name="Rectangle 35"/>
          <p:cNvSpPr/>
          <p:nvPr/>
        </p:nvSpPr>
        <p:spPr>
          <a:xfrm>
            <a:off x="4764023" y="3323644"/>
            <a:ext cx="3728404" cy="707886"/>
          </a:xfrm>
          <a:prstGeom prst="rect">
            <a:avLst/>
          </a:prstGeom>
        </p:spPr>
        <p:txBody>
          <a:bodyPr wrap="square">
            <a:spAutoFit/>
          </a:bodyPr>
          <a:lstStyle/>
          <a:p>
            <a:r>
              <a:rPr lang="en-US" sz="800" b="1" dirty="0" smtClean="0">
                <a:solidFill>
                  <a:srgbClr val="0000FF"/>
                </a:solidFill>
              </a:rPr>
              <a:t>Major challenge is identification and validation of suitable heuristics for sensor selection and placement – choice of heuristic is not expected to drive architecture so defer this decision until basic functionality for manual placement has been developed</a:t>
            </a:r>
            <a:endParaRPr lang="en-US" dirty="0">
              <a:solidFill>
                <a:srgbClr val="0000FF"/>
              </a:solidFill>
            </a:endParaRPr>
          </a:p>
        </p:txBody>
      </p:sp>
      <p:cxnSp>
        <p:nvCxnSpPr>
          <p:cNvPr id="37" name="Straight Arrow Connector 36"/>
          <p:cNvCxnSpPr>
            <a:endCxn id="36" idx="1"/>
          </p:cNvCxnSpPr>
          <p:nvPr/>
        </p:nvCxnSpPr>
        <p:spPr bwMode="auto">
          <a:xfrm>
            <a:off x="3611880" y="2953512"/>
            <a:ext cx="1152143" cy="724075"/>
          </a:xfrm>
          <a:prstGeom prst="straightConnector1">
            <a:avLst/>
          </a:prstGeom>
          <a:noFill/>
          <a:ln w="19050" cap="flat" cmpd="sng" algn="ctr">
            <a:solidFill>
              <a:schemeClr val="tx1"/>
            </a:solidFill>
            <a:prstDash val="solid"/>
            <a:round/>
            <a:headEnd type="none" w="med" len="med"/>
            <a:tailEnd type="arrow"/>
          </a:ln>
          <a:effectLst/>
        </p:spPr>
      </p:cxnSp>
      <p:cxnSp>
        <p:nvCxnSpPr>
          <p:cNvPr id="39" name="Straight Arrow Connector 38"/>
          <p:cNvCxnSpPr>
            <a:endCxn id="36" idx="1"/>
          </p:cNvCxnSpPr>
          <p:nvPr/>
        </p:nvCxnSpPr>
        <p:spPr bwMode="auto">
          <a:xfrm>
            <a:off x="3694176" y="3310128"/>
            <a:ext cx="1069847" cy="367459"/>
          </a:xfrm>
          <a:prstGeom prst="straightConnector1">
            <a:avLst/>
          </a:prstGeom>
          <a:noFill/>
          <a:ln w="19050" cap="flat" cmpd="sng" algn="ctr">
            <a:solidFill>
              <a:schemeClr val="tx1"/>
            </a:solidFill>
            <a:prstDash val="solid"/>
            <a:round/>
            <a:headEnd type="none" w="med" len="med"/>
            <a:tailEnd type="arrow"/>
          </a:ln>
          <a:effectLst/>
        </p:spPr>
      </p:cxnSp>
      <p:cxnSp>
        <p:nvCxnSpPr>
          <p:cNvPr id="42" name="Straight Arrow Connector 41"/>
          <p:cNvCxnSpPr>
            <a:endCxn id="36" idx="1"/>
          </p:cNvCxnSpPr>
          <p:nvPr/>
        </p:nvCxnSpPr>
        <p:spPr bwMode="auto">
          <a:xfrm flipV="1">
            <a:off x="3648456" y="3677587"/>
            <a:ext cx="1115567" cy="98885"/>
          </a:xfrm>
          <a:prstGeom prst="straightConnector1">
            <a:avLst/>
          </a:prstGeom>
          <a:noFill/>
          <a:ln w="19050" cap="flat" cmpd="sng" algn="ctr">
            <a:solidFill>
              <a:schemeClr val="tx1"/>
            </a:solidFill>
            <a:prstDash val="solid"/>
            <a:round/>
            <a:headEnd type="none" w="med" len="med"/>
            <a:tailEnd type="arrow"/>
          </a:ln>
          <a:effectLst/>
        </p:spPr>
      </p:cxnSp>
      <p:sp>
        <p:nvSpPr>
          <p:cNvPr id="45" name="Rectangle 44"/>
          <p:cNvSpPr/>
          <p:nvPr/>
        </p:nvSpPr>
        <p:spPr>
          <a:xfrm>
            <a:off x="4770723" y="4778756"/>
            <a:ext cx="3646107" cy="56015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Applicable to model based approach only</a:t>
            </a:r>
          </a:p>
          <a:p>
            <a:pPr marL="228600" indent="-228600">
              <a:lnSpc>
                <a:spcPct val="95000"/>
              </a:lnSpc>
              <a:defRPr/>
            </a:pPr>
            <a:r>
              <a:rPr lang="en-US" sz="800" b="1" dirty="0" smtClean="0">
                <a:solidFill>
                  <a:srgbClr val="000000"/>
                </a:solidFill>
              </a:rPr>
              <a:t>+	Complementary with network algorithms for route planning and min / max vulnerability routes</a:t>
            </a:r>
          </a:p>
          <a:p>
            <a:pPr marL="228600" indent="-228600">
              <a:lnSpc>
                <a:spcPct val="95000"/>
              </a:lnSpc>
              <a:defRPr/>
            </a:pPr>
            <a:r>
              <a:rPr lang="en-US" sz="800" b="1" dirty="0" smtClean="0">
                <a:solidFill>
                  <a:srgbClr val="000000"/>
                </a:solidFill>
              </a:rPr>
              <a:t>+	Can leverage </a:t>
            </a:r>
            <a:r>
              <a:rPr lang="en-US" sz="800" b="1" dirty="0" err="1" smtClean="0">
                <a:solidFill>
                  <a:srgbClr val="000000"/>
                </a:solidFill>
              </a:rPr>
              <a:t>Matlab</a:t>
            </a:r>
            <a:r>
              <a:rPr lang="en-US" sz="800" b="1" dirty="0" smtClean="0">
                <a:solidFill>
                  <a:srgbClr val="000000"/>
                </a:solidFill>
              </a:rPr>
              <a:t> BGL network analysis tools</a:t>
            </a:r>
          </a:p>
        </p:txBody>
      </p:sp>
      <p:sp>
        <p:nvSpPr>
          <p:cNvPr id="46" name="Rectangle 45"/>
          <p:cNvSpPr/>
          <p:nvPr/>
        </p:nvSpPr>
        <p:spPr>
          <a:xfrm>
            <a:off x="4792059" y="5464556"/>
            <a:ext cx="36461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Applicable to model based, database, and manual approaches</a:t>
            </a:r>
          </a:p>
          <a:p>
            <a:pPr marL="228600" indent="-228600">
              <a:lnSpc>
                <a:spcPct val="95000"/>
              </a:lnSpc>
              <a:defRPr/>
            </a:pPr>
            <a:r>
              <a:rPr lang="en-US" sz="800" b="1" dirty="0" smtClean="0">
                <a:solidFill>
                  <a:srgbClr val="000000"/>
                </a:solidFill>
              </a:rPr>
              <a:t>++	Lowest development and coding effort</a:t>
            </a:r>
          </a:p>
          <a:p>
            <a:pPr marL="228600" indent="-228600">
              <a:lnSpc>
                <a:spcPct val="95000"/>
              </a:lnSpc>
              <a:defRPr/>
            </a:pPr>
            <a:r>
              <a:rPr lang="en-US" sz="800" b="1" dirty="0" smtClean="0">
                <a:solidFill>
                  <a:srgbClr val="000000"/>
                </a:solidFill>
              </a:rPr>
              <a:t>+	Minimum capability required for successful proof of concept demonstration</a:t>
            </a:r>
          </a:p>
          <a:p>
            <a:pPr marL="228600" indent="-228600">
              <a:lnSpc>
                <a:spcPct val="95000"/>
              </a:lnSpc>
              <a:defRPr/>
            </a:pPr>
            <a:r>
              <a:rPr lang="en-US" sz="800" b="1" dirty="0" smtClean="0">
                <a:solidFill>
                  <a:srgbClr val="000000"/>
                </a:solidFill>
              </a:rPr>
              <a:t>-	Provides least reduction in analyst / designer workload</a:t>
            </a:r>
          </a:p>
        </p:txBody>
      </p:sp>
      <p:sp>
        <p:nvSpPr>
          <p:cNvPr id="47" name="Rounded Rectangle 46"/>
          <p:cNvSpPr/>
          <p:nvPr/>
        </p:nvSpPr>
        <p:spPr bwMode="auto">
          <a:xfrm>
            <a:off x="1962530" y="5602224"/>
            <a:ext cx="1792605" cy="30175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8" name="Straight Arrow Connector 47"/>
          <p:cNvCxnSpPr>
            <a:stCxn id="47" idx="3"/>
            <a:endCxn id="46" idx="1"/>
          </p:cNvCxnSpPr>
          <p:nvPr/>
        </p:nvCxnSpPr>
        <p:spPr bwMode="auto">
          <a:xfrm>
            <a:off x="3755135" y="5753100"/>
            <a:ext cx="1036924" cy="108488"/>
          </a:xfrm>
          <a:prstGeom prst="straightConnector1">
            <a:avLst/>
          </a:prstGeom>
          <a:noFill/>
          <a:ln w="19050" cap="flat" cmpd="sng" algn="ctr">
            <a:solidFill>
              <a:srgbClr val="009900"/>
            </a:solidFill>
            <a:prstDash val="solid"/>
            <a:round/>
            <a:headEnd type="none" w="med" len="med"/>
            <a:tailEnd type="arrow"/>
          </a:ln>
          <a:effectLst/>
        </p:spPr>
      </p:cxnSp>
      <p:sp>
        <p:nvSpPr>
          <p:cNvPr id="50" name="Rectangle 49"/>
          <p:cNvSpPr/>
          <p:nvPr/>
        </p:nvSpPr>
        <p:spPr>
          <a:xfrm>
            <a:off x="4792059" y="6293612"/>
            <a:ext cx="3646107" cy="32624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Do not yet have a clear vision of how </a:t>
            </a:r>
            <a:r>
              <a:rPr lang="en-US" sz="800" b="1" dirty="0" err="1" smtClean="0">
                <a:solidFill>
                  <a:srgbClr val="000000"/>
                </a:solidFill>
              </a:rPr>
              <a:t>Bayesnet</a:t>
            </a:r>
            <a:r>
              <a:rPr lang="en-US" sz="800" b="1" dirty="0" smtClean="0">
                <a:solidFill>
                  <a:srgbClr val="000000"/>
                </a:solidFill>
              </a:rPr>
              <a:t> or CPN algorithms would be implemented </a:t>
            </a:r>
          </a:p>
        </p:txBody>
      </p:sp>
      <p:cxnSp>
        <p:nvCxnSpPr>
          <p:cNvPr id="54" name="Straight Arrow Connector 53"/>
          <p:cNvCxnSpPr>
            <a:endCxn id="45" idx="1"/>
          </p:cNvCxnSpPr>
          <p:nvPr/>
        </p:nvCxnSpPr>
        <p:spPr bwMode="auto">
          <a:xfrm>
            <a:off x="3749040" y="4389120"/>
            <a:ext cx="1021683" cy="669713"/>
          </a:xfrm>
          <a:prstGeom prst="straightConnector1">
            <a:avLst/>
          </a:prstGeom>
          <a:noFill/>
          <a:ln w="19050" cap="flat" cmpd="sng" algn="ctr">
            <a:solidFill>
              <a:schemeClr val="tx1"/>
            </a:solidFill>
            <a:prstDash val="solid"/>
            <a:round/>
            <a:headEnd type="none" w="med" len="med"/>
            <a:tailEnd type="arrow"/>
          </a:ln>
          <a:effectLst/>
        </p:spPr>
      </p:cxnSp>
      <p:cxnSp>
        <p:nvCxnSpPr>
          <p:cNvPr id="56" name="Straight Arrow Connector 55"/>
          <p:cNvCxnSpPr>
            <a:endCxn id="45" idx="1"/>
          </p:cNvCxnSpPr>
          <p:nvPr/>
        </p:nvCxnSpPr>
        <p:spPr bwMode="auto">
          <a:xfrm flipV="1">
            <a:off x="3776472" y="5058833"/>
            <a:ext cx="994251" cy="326984"/>
          </a:xfrm>
          <a:prstGeom prst="straightConnector1">
            <a:avLst/>
          </a:prstGeom>
          <a:noFill/>
          <a:ln w="19050" cap="flat" cmpd="sng" algn="ctr">
            <a:solidFill>
              <a:schemeClr val="tx1"/>
            </a:solidFill>
            <a:prstDash val="solid"/>
            <a:round/>
            <a:headEnd type="none" w="med" len="med"/>
            <a:tailEnd type="arrow"/>
          </a:ln>
          <a:effectLst/>
        </p:spPr>
      </p:cxnSp>
      <p:sp>
        <p:nvSpPr>
          <p:cNvPr id="64" name="Rectangle 63"/>
          <p:cNvSpPr/>
          <p:nvPr/>
        </p:nvSpPr>
        <p:spPr>
          <a:xfrm>
            <a:off x="4792059" y="4071620"/>
            <a:ext cx="3874104" cy="56015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Applicable to model based approach only</a:t>
            </a:r>
          </a:p>
          <a:p>
            <a:pPr marL="228600" indent="-228600">
              <a:lnSpc>
                <a:spcPct val="95000"/>
              </a:lnSpc>
              <a:defRPr/>
            </a:pPr>
            <a:r>
              <a:rPr lang="en-US" sz="800" b="1" dirty="0" smtClean="0">
                <a:solidFill>
                  <a:srgbClr val="000000"/>
                </a:solidFill>
              </a:rPr>
              <a:t>+	Conceptually relatively straightforward, and easy to code</a:t>
            </a:r>
          </a:p>
          <a:p>
            <a:pPr marL="228600" indent="-228600">
              <a:lnSpc>
                <a:spcPct val="95000"/>
              </a:lnSpc>
              <a:defRPr/>
            </a:pPr>
            <a:r>
              <a:rPr lang="en-US" sz="800" b="1" dirty="0" smtClean="0">
                <a:solidFill>
                  <a:srgbClr val="000000"/>
                </a:solidFill>
              </a:rPr>
              <a:t>- -	Potentially very high computation costs for sites/designs with large number of terrain faces or sensors</a:t>
            </a:r>
          </a:p>
        </p:txBody>
      </p:sp>
      <p:cxnSp>
        <p:nvCxnSpPr>
          <p:cNvPr id="65" name="Straight Arrow Connector 64"/>
          <p:cNvCxnSpPr>
            <a:endCxn id="64" idx="1"/>
          </p:cNvCxnSpPr>
          <p:nvPr/>
        </p:nvCxnSpPr>
        <p:spPr bwMode="auto">
          <a:xfrm>
            <a:off x="3429000" y="4069080"/>
            <a:ext cx="1363059" cy="282617"/>
          </a:xfrm>
          <a:prstGeom prst="straightConnector1">
            <a:avLst/>
          </a:prstGeom>
          <a:noFill/>
          <a:ln w="19050" cap="flat" cmpd="sng" algn="ctr">
            <a:solidFill>
              <a:schemeClr val="tx1"/>
            </a:solidFill>
            <a:prstDash val="solid"/>
            <a:round/>
            <a:headEnd type="none" w="med" len="med"/>
            <a:tailEnd type="arrow"/>
          </a:ln>
          <a:effectLst/>
        </p:spPr>
      </p:cxnSp>
      <p:cxnSp>
        <p:nvCxnSpPr>
          <p:cNvPr id="70" name="Straight Arrow Connector 69"/>
          <p:cNvCxnSpPr>
            <a:endCxn id="50" idx="1"/>
          </p:cNvCxnSpPr>
          <p:nvPr/>
        </p:nvCxnSpPr>
        <p:spPr bwMode="auto">
          <a:xfrm>
            <a:off x="3584448" y="6053328"/>
            <a:ext cx="1207611" cy="403406"/>
          </a:xfrm>
          <a:prstGeom prst="straightConnector1">
            <a:avLst/>
          </a:prstGeom>
          <a:noFill/>
          <a:ln w="19050" cap="flat" cmpd="sng" algn="ctr">
            <a:solidFill>
              <a:schemeClr val="tx1"/>
            </a:solidFill>
            <a:prstDash val="solid"/>
            <a:round/>
            <a:headEnd type="none" w="med" len="med"/>
            <a:tailEnd type="arrow"/>
          </a:ln>
          <a:effectLst/>
        </p:spPr>
      </p:cxnSp>
      <p:cxnSp>
        <p:nvCxnSpPr>
          <p:cNvPr id="72" name="Straight Arrow Connector 71"/>
          <p:cNvCxnSpPr>
            <a:endCxn id="50" idx="1"/>
          </p:cNvCxnSpPr>
          <p:nvPr/>
        </p:nvCxnSpPr>
        <p:spPr bwMode="auto">
          <a:xfrm>
            <a:off x="3703320" y="6263640"/>
            <a:ext cx="1088739" cy="193094"/>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3.3.2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3.3</a:t>
            </a:r>
          </a:p>
          <a:p>
            <a:pPr>
              <a:lnSpc>
                <a:spcPct val="95000"/>
              </a:lnSpc>
              <a:defRPr/>
            </a:pPr>
            <a:r>
              <a:rPr lang="en-US" sz="800" b="1" dirty="0" smtClean="0"/>
              <a:t>Construct, assess, and display the performance and cost of sensor suites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3.3.2	,</a:t>
            </a:r>
          </a:p>
          <a:p>
            <a:pPr indent="1588">
              <a:lnSpc>
                <a:spcPct val="95000"/>
              </a:lnSpc>
              <a:spcBef>
                <a:spcPts val="0"/>
              </a:spcBef>
            </a:pPr>
            <a:r>
              <a:rPr lang="en-US" sz="800" b="1" dirty="0" smtClean="0"/>
              <a:t>Assess sensor suite coverage, detection performance and cost</a:t>
            </a:r>
          </a:p>
        </p:txBody>
      </p:sp>
      <p:sp>
        <p:nvSpPr>
          <p:cNvPr id="28" name="Text Box 12"/>
          <p:cNvSpPr txBox="1">
            <a:spLocks noChangeArrowheads="1"/>
          </p:cNvSpPr>
          <p:nvPr/>
        </p:nvSpPr>
        <p:spPr bwMode="auto">
          <a:xfrm>
            <a:off x="80963" y="2497328"/>
            <a:ext cx="1338262" cy="748792"/>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3.3.2.1	</a:t>
            </a:r>
          </a:p>
          <a:p>
            <a:pPr indent="1588">
              <a:lnSpc>
                <a:spcPct val="95000"/>
              </a:lnSpc>
              <a:spcBef>
                <a:spcPct val="20000"/>
              </a:spcBef>
            </a:pPr>
            <a:r>
              <a:rPr lang="en-US" sz="800" b="1" dirty="0" smtClean="0"/>
              <a:t>Represent the integration of the outputs of multiple sensors in various architectures</a:t>
            </a:r>
          </a:p>
        </p:txBody>
      </p:sp>
      <p:sp>
        <p:nvSpPr>
          <p:cNvPr id="29" name="TextBox 28"/>
          <p:cNvSpPr txBox="1"/>
          <p:nvPr/>
        </p:nvSpPr>
        <p:spPr>
          <a:xfrm>
            <a:off x="1836738" y="2497328"/>
            <a:ext cx="2054225" cy="23672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Min cost flow (M,D)</a:t>
            </a:r>
          </a:p>
          <a:p>
            <a:pPr marL="117475" indent="-117475"/>
            <a:endParaRPr lang="en-US" sz="800" b="1" dirty="0" smtClean="0"/>
          </a:p>
        </p:txBody>
      </p:sp>
      <p:sp>
        <p:nvSpPr>
          <p:cNvPr id="17" name="Text Box 12"/>
          <p:cNvSpPr txBox="1">
            <a:spLocks noChangeArrowheads="1"/>
          </p:cNvSpPr>
          <p:nvPr/>
        </p:nvSpPr>
        <p:spPr bwMode="auto">
          <a:xfrm>
            <a:off x="80963" y="3406140"/>
            <a:ext cx="1338262" cy="407416"/>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3.3.2.2</a:t>
            </a:r>
          </a:p>
          <a:p>
            <a:pPr indent="1588">
              <a:lnSpc>
                <a:spcPct val="95000"/>
              </a:lnSpc>
              <a:spcBef>
                <a:spcPct val="20000"/>
              </a:spcBef>
            </a:pPr>
            <a:r>
              <a:rPr lang="en-US" sz="800" b="1" dirty="0" smtClean="0"/>
              <a:t>Apply alternative sensor fusion rules</a:t>
            </a:r>
          </a:p>
        </p:txBody>
      </p:sp>
      <p:sp>
        <p:nvSpPr>
          <p:cNvPr id="18" name="TextBox 17"/>
          <p:cNvSpPr txBox="1"/>
          <p:nvPr/>
        </p:nvSpPr>
        <p:spPr>
          <a:xfrm>
            <a:off x="1836738" y="3411220"/>
            <a:ext cx="2054225" cy="2278380"/>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Primary sensor with confirmation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Voting algorithms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Bayesian classification algorithms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Colored </a:t>
            </a:r>
            <a:r>
              <a:rPr lang="en-US" sz="800" b="1" dirty="0" err="1" smtClean="0"/>
              <a:t>petri</a:t>
            </a:r>
            <a:r>
              <a:rPr lang="en-US" sz="800" b="1" dirty="0" smtClean="0"/>
              <a:t>-net (M,D)</a:t>
            </a:r>
          </a:p>
        </p:txBody>
      </p:sp>
      <p:sp>
        <p:nvSpPr>
          <p:cNvPr id="23" name="Slide Number Placeholder 22"/>
          <p:cNvSpPr>
            <a:spLocks noGrp="1"/>
          </p:cNvSpPr>
          <p:nvPr>
            <p:ph type="sldNum" sz="quarter" idx="12"/>
          </p:nvPr>
        </p:nvSpPr>
        <p:spPr/>
        <p:txBody>
          <a:bodyPr/>
          <a:lstStyle/>
          <a:p>
            <a:pPr>
              <a:defRPr/>
            </a:pPr>
            <a:fld id="{01F8F860-3B9A-4D7F-836E-0C1BDA42292B}" type="slidenum">
              <a:rPr lang="en-US" smtClean="0"/>
              <a:pPr>
                <a:defRPr/>
              </a:pPr>
              <a:t>45</a:t>
            </a:fld>
            <a:endParaRPr lang="en-US"/>
          </a:p>
        </p:txBody>
      </p:sp>
      <p:sp>
        <p:nvSpPr>
          <p:cNvPr id="24" name="Footer Placeholder 23"/>
          <p:cNvSpPr>
            <a:spLocks noGrp="1"/>
          </p:cNvSpPr>
          <p:nvPr>
            <p:ph type="ftr" sz="quarter" idx="11"/>
          </p:nvPr>
        </p:nvSpPr>
        <p:spPr/>
        <p:txBody>
          <a:bodyPr/>
          <a:lstStyle/>
          <a:p>
            <a:pPr>
              <a:defRPr/>
            </a:pPr>
            <a:r>
              <a:rPr lang="en-US" smtClean="0"/>
              <a:t>Anderson, Beres, Shaw, Valadez</a:t>
            </a:r>
            <a:endParaRPr lang="en-US"/>
          </a:p>
        </p:txBody>
      </p:sp>
      <p:sp>
        <p:nvSpPr>
          <p:cNvPr id="25" name="Action Button: Back or Previous 24">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7" name="Group 26"/>
          <p:cNvGrpSpPr/>
          <p:nvPr/>
        </p:nvGrpSpPr>
        <p:grpSpPr>
          <a:xfrm>
            <a:off x="27708" y="1181298"/>
            <a:ext cx="6306417" cy="307777"/>
            <a:chOff x="27708" y="1181298"/>
            <a:chExt cx="6306417" cy="307777"/>
          </a:xfrm>
        </p:grpSpPr>
        <p:sp>
          <p:nvSpPr>
            <p:cNvPr id="32" name="TextBox 3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3" name="TextBox 32"/>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4" name="TextBox 33"/>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5" name="Text Box 12"/>
          <p:cNvSpPr txBox="1">
            <a:spLocks noChangeArrowheads="1"/>
          </p:cNvSpPr>
          <p:nvPr/>
        </p:nvSpPr>
        <p:spPr bwMode="auto">
          <a:xfrm>
            <a:off x="73026" y="5574348"/>
            <a:ext cx="1338262" cy="86614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3.3.2.3</a:t>
            </a:r>
          </a:p>
          <a:p>
            <a:pPr indent="1588">
              <a:lnSpc>
                <a:spcPct val="95000"/>
              </a:lnSpc>
              <a:spcBef>
                <a:spcPct val="20000"/>
              </a:spcBef>
            </a:pPr>
            <a:r>
              <a:rPr lang="en-US" sz="800" b="1" dirty="0" smtClean="0"/>
              <a:t>Determine sensor suite fused P</a:t>
            </a:r>
            <a:r>
              <a:rPr lang="en-US" sz="800" b="1" baseline="-25000" dirty="0" smtClean="0"/>
              <a:t>d</a:t>
            </a:r>
            <a:r>
              <a:rPr lang="en-US" sz="800" b="1" dirty="0" smtClean="0"/>
              <a:t> for discrete points as a function of sensor, threat, terrain, and environment</a:t>
            </a:r>
          </a:p>
        </p:txBody>
      </p:sp>
      <p:sp>
        <p:nvSpPr>
          <p:cNvPr id="36" name="TextBox 35"/>
          <p:cNvSpPr txBox="1"/>
          <p:nvPr/>
        </p:nvSpPr>
        <p:spPr>
          <a:xfrm>
            <a:off x="1836738" y="5818696"/>
            <a:ext cx="2054225" cy="62179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Done via application of algorithms in 3.3.2.2 to specific sensor-target geometries</a:t>
            </a:r>
          </a:p>
        </p:txBody>
      </p:sp>
      <p:sp>
        <p:nvSpPr>
          <p:cNvPr id="30" name="Rectangle 29"/>
          <p:cNvSpPr/>
          <p:nvPr/>
        </p:nvSpPr>
        <p:spPr>
          <a:xfrm>
            <a:off x="4792059" y="2346452"/>
            <a:ext cx="3704241" cy="911019"/>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Applicable to model based and database approaches</a:t>
            </a:r>
          </a:p>
          <a:p>
            <a:pPr marL="228600" indent="-228600">
              <a:lnSpc>
                <a:spcPct val="95000"/>
              </a:lnSpc>
              <a:buFontTx/>
              <a:buChar char="-"/>
              <a:defRPr/>
            </a:pPr>
            <a:r>
              <a:rPr lang="en-US" sz="800" b="1" dirty="0" smtClean="0">
                <a:solidFill>
                  <a:srgbClr val="000000"/>
                </a:solidFill>
              </a:rPr>
              <a:t>Only addresses  sensor connectivity </a:t>
            </a:r>
          </a:p>
          <a:p>
            <a:pPr marL="228600" indent="-228600">
              <a:lnSpc>
                <a:spcPct val="95000"/>
              </a:lnSpc>
              <a:defRPr/>
            </a:pPr>
            <a:r>
              <a:rPr lang="en-US" sz="800" b="1" dirty="0" smtClean="0">
                <a:solidFill>
                  <a:srgbClr val="000000"/>
                </a:solidFill>
              </a:rPr>
              <a:t>+ 	Lowest development and coding effort</a:t>
            </a:r>
          </a:p>
          <a:p>
            <a:pPr marL="228600" indent="-228600">
              <a:lnSpc>
                <a:spcPct val="95000"/>
              </a:lnSpc>
              <a:defRPr/>
            </a:pPr>
            <a:r>
              <a:rPr lang="en-US" sz="800" b="1" dirty="0" smtClean="0">
                <a:solidFill>
                  <a:srgbClr val="000000"/>
                </a:solidFill>
              </a:rPr>
              <a:t>+	Readily supports network routing and cost estimation</a:t>
            </a:r>
          </a:p>
          <a:p>
            <a:pPr marL="228600" indent="-228600">
              <a:lnSpc>
                <a:spcPct val="95000"/>
              </a:lnSpc>
              <a:defRPr/>
            </a:pPr>
            <a:r>
              <a:rPr lang="en-US" sz="800" b="1" dirty="0" smtClean="0">
                <a:solidFill>
                  <a:srgbClr val="000000"/>
                </a:solidFill>
              </a:rPr>
              <a:t>+	Minimum capability required for successful proof of concept demonstration</a:t>
            </a:r>
          </a:p>
          <a:p>
            <a:pPr marL="228600" indent="-228600">
              <a:lnSpc>
                <a:spcPct val="95000"/>
              </a:lnSpc>
              <a:defRPr/>
            </a:pPr>
            <a:r>
              <a:rPr lang="en-US" sz="800" b="1" dirty="0" smtClean="0">
                <a:solidFill>
                  <a:srgbClr val="000000"/>
                </a:solidFill>
              </a:rPr>
              <a:t>+	Only alternative identified so far</a:t>
            </a:r>
          </a:p>
        </p:txBody>
      </p:sp>
      <p:sp>
        <p:nvSpPr>
          <p:cNvPr id="31" name="Rectangle 30"/>
          <p:cNvSpPr/>
          <p:nvPr/>
        </p:nvSpPr>
        <p:spPr>
          <a:xfrm>
            <a:off x="5596127" y="1615620"/>
            <a:ext cx="3070036" cy="461665"/>
          </a:xfrm>
          <a:prstGeom prst="rect">
            <a:avLst/>
          </a:prstGeom>
        </p:spPr>
        <p:txBody>
          <a:bodyPr wrap="square">
            <a:spAutoFit/>
          </a:bodyPr>
          <a:lstStyle/>
          <a:p>
            <a:r>
              <a:rPr lang="en-US" sz="800" b="1" dirty="0" smtClean="0">
                <a:solidFill>
                  <a:srgbClr val="0000FF"/>
                </a:solidFill>
              </a:rPr>
              <a:t>Two distinct issues must be addressed: 1) connectivity between multiple sensors and monitoring site , and 2) sensor data fusion </a:t>
            </a:r>
            <a:endParaRPr lang="en-US" dirty="0">
              <a:solidFill>
                <a:srgbClr val="0000FF"/>
              </a:solidFill>
            </a:endParaRPr>
          </a:p>
        </p:txBody>
      </p:sp>
      <p:sp>
        <p:nvSpPr>
          <p:cNvPr id="38" name="Rounded Rectangle 37"/>
          <p:cNvSpPr/>
          <p:nvPr/>
        </p:nvSpPr>
        <p:spPr bwMode="auto">
          <a:xfrm>
            <a:off x="1947290" y="2496312"/>
            <a:ext cx="1792605" cy="2214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39" name="Straight Arrow Connector 38"/>
          <p:cNvCxnSpPr>
            <a:stCxn id="38" idx="3"/>
          </p:cNvCxnSpPr>
          <p:nvPr/>
        </p:nvCxnSpPr>
        <p:spPr bwMode="auto">
          <a:xfrm>
            <a:off x="3739895" y="2607056"/>
            <a:ext cx="1052164" cy="212628"/>
          </a:xfrm>
          <a:prstGeom prst="straightConnector1">
            <a:avLst/>
          </a:prstGeom>
          <a:noFill/>
          <a:ln w="19050" cap="flat" cmpd="sng" algn="ctr">
            <a:solidFill>
              <a:srgbClr val="009900"/>
            </a:solidFill>
            <a:prstDash val="solid"/>
            <a:round/>
            <a:headEnd type="none" w="med" len="med"/>
            <a:tailEnd type="arrow"/>
          </a:ln>
          <a:effectLst/>
        </p:spPr>
      </p:cxnSp>
      <p:sp>
        <p:nvSpPr>
          <p:cNvPr id="40" name="Rectangle 39"/>
          <p:cNvSpPr/>
          <p:nvPr/>
        </p:nvSpPr>
        <p:spPr>
          <a:xfrm>
            <a:off x="4792059" y="3400552"/>
            <a:ext cx="3704241" cy="794064"/>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Simple algorithm with low development and coding effort</a:t>
            </a:r>
          </a:p>
          <a:p>
            <a:pPr marL="228600" indent="-228600">
              <a:lnSpc>
                <a:spcPct val="95000"/>
              </a:lnSpc>
              <a:buFontTx/>
              <a:buChar char="-"/>
              <a:defRPr/>
            </a:pPr>
            <a:r>
              <a:rPr lang="en-US" sz="800" b="1" dirty="0" smtClean="0">
                <a:solidFill>
                  <a:srgbClr val="000000"/>
                </a:solidFill>
              </a:rPr>
              <a:t>Takes simplistic view of sensor fusion, unlikely to capture important details</a:t>
            </a:r>
          </a:p>
          <a:p>
            <a:pPr marL="228600" indent="-228600">
              <a:lnSpc>
                <a:spcPct val="95000"/>
              </a:lnSpc>
              <a:defRPr/>
            </a:pPr>
            <a:r>
              <a:rPr lang="en-US" sz="800" b="1" dirty="0" smtClean="0">
                <a:solidFill>
                  <a:srgbClr val="000000"/>
                </a:solidFill>
              </a:rPr>
              <a:t>+	Meets minimum objective for proof-of-concept demonstration</a:t>
            </a:r>
          </a:p>
        </p:txBody>
      </p:sp>
      <p:sp>
        <p:nvSpPr>
          <p:cNvPr id="41" name="Rectangle 40"/>
          <p:cNvSpPr/>
          <p:nvPr/>
        </p:nvSpPr>
        <p:spPr>
          <a:xfrm>
            <a:off x="4792059" y="4200652"/>
            <a:ext cx="3704241"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Relatively simple algorithm with manageable development and coding effort</a:t>
            </a:r>
          </a:p>
          <a:p>
            <a:pPr marL="228600" indent="-228600">
              <a:lnSpc>
                <a:spcPct val="95000"/>
              </a:lnSpc>
              <a:defRPr/>
            </a:pPr>
            <a:r>
              <a:rPr lang="en-US" sz="800" b="1" dirty="0" smtClean="0">
                <a:solidFill>
                  <a:srgbClr val="000000"/>
                </a:solidFill>
              </a:rPr>
              <a:t>o	Able to capture some additional sensor fusion details</a:t>
            </a:r>
          </a:p>
        </p:txBody>
      </p:sp>
      <p:sp>
        <p:nvSpPr>
          <p:cNvPr id="42" name="Rectangle 41"/>
          <p:cNvSpPr/>
          <p:nvPr/>
        </p:nvSpPr>
        <p:spPr>
          <a:xfrm>
            <a:off x="4792059" y="4683252"/>
            <a:ext cx="3691541"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More complex algorithm with higher development and coding effort – may not be executable within project timeframe</a:t>
            </a:r>
          </a:p>
          <a:p>
            <a:pPr marL="228600" indent="-228600">
              <a:lnSpc>
                <a:spcPct val="95000"/>
              </a:lnSpc>
              <a:defRPr/>
            </a:pPr>
            <a:r>
              <a:rPr lang="en-US" sz="800" b="1" dirty="0" smtClean="0">
                <a:solidFill>
                  <a:srgbClr val="000000"/>
                </a:solidFill>
              </a:rPr>
              <a:t>+	Allows more sophisticated assessment of sensor fusion – provides growth path for follow-on system</a:t>
            </a:r>
          </a:p>
          <a:p>
            <a:pPr marL="228600" indent="-228600">
              <a:lnSpc>
                <a:spcPct val="95000"/>
              </a:lnSpc>
              <a:defRPr/>
            </a:pPr>
            <a:r>
              <a:rPr lang="en-US" sz="800" b="1" dirty="0" smtClean="0">
                <a:solidFill>
                  <a:srgbClr val="000000"/>
                </a:solidFill>
              </a:rPr>
              <a:t>+	Supports  robust proof-of-concept demonstration</a:t>
            </a:r>
          </a:p>
        </p:txBody>
      </p:sp>
      <p:sp>
        <p:nvSpPr>
          <p:cNvPr id="43" name="Rounded Rectangle 42"/>
          <p:cNvSpPr/>
          <p:nvPr/>
        </p:nvSpPr>
        <p:spPr bwMode="auto">
          <a:xfrm>
            <a:off x="2009459" y="4668012"/>
            <a:ext cx="1648142" cy="37388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44" name="Straight Arrow Connector 43"/>
          <p:cNvCxnSpPr>
            <a:stCxn id="43" idx="3"/>
            <a:endCxn id="42" idx="1"/>
          </p:cNvCxnSpPr>
          <p:nvPr/>
        </p:nvCxnSpPr>
        <p:spPr bwMode="auto">
          <a:xfrm>
            <a:off x="3657601" y="4854956"/>
            <a:ext cx="1134458" cy="225328"/>
          </a:xfrm>
          <a:prstGeom prst="straightConnector1">
            <a:avLst/>
          </a:prstGeom>
          <a:noFill/>
          <a:ln w="19050" cap="flat" cmpd="sng" algn="ctr">
            <a:solidFill>
              <a:srgbClr val="009900"/>
            </a:solidFill>
            <a:prstDash val="solid"/>
            <a:round/>
            <a:headEnd type="none" w="med" len="med"/>
            <a:tailEnd type="arrow"/>
          </a:ln>
          <a:effectLst/>
        </p:spPr>
      </p:cxnSp>
      <p:sp>
        <p:nvSpPr>
          <p:cNvPr id="49" name="Rectangle 48"/>
          <p:cNvSpPr/>
          <p:nvPr/>
        </p:nvSpPr>
        <p:spPr>
          <a:xfrm>
            <a:off x="4796822" y="5595624"/>
            <a:ext cx="3691541" cy="794064"/>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	Potentially much greater development and coding effort – probably not be executable within project timeframe</a:t>
            </a:r>
          </a:p>
          <a:p>
            <a:pPr marL="228600" indent="-228600">
              <a:lnSpc>
                <a:spcPct val="95000"/>
              </a:lnSpc>
              <a:defRPr/>
            </a:pPr>
            <a:r>
              <a:rPr lang="en-US" sz="800" b="1" dirty="0" smtClean="0">
                <a:solidFill>
                  <a:srgbClr val="000000"/>
                </a:solidFill>
              </a:rPr>
              <a:t>- - 	Team lacks CPN development background</a:t>
            </a:r>
          </a:p>
          <a:p>
            <a:pPr marL="228600" indent="-228600">
              <a:lnSpc>
                <a:spcPct val="95000"/>
              </a:lnSpc>
              <a:defRPr/>
            </a:pPr>
            <a:r>
              <a:rPr lang="en-US" sz="800" b="1" dirty="0" smtClean="0">
                <a:solidFill>
                  <a:srgbClr val="000000"/>
                </a:solidFill>
              </a:rPr>
              <a:t>++	Most flexible / highest fidelity modeling approach – provides best growth path for follow-on system</a:t>
            </a:r>
          </a:p>
          <a:p>
            <a:pPr marL="228600" indent="-228600">
              <a:lnSpc>
                <a:spcPct val="95000"/>
              </a:lnSpc>
              <a:defRPr/>
            </a:pPr>
            <a:r>
              <a:rPr lang="en-US" sz="800" b="1" dirty="0" smtClean="0">
                <a:solidFill>
                  <a:srgbClr val="000000"/>
                </a:solidFill>
              </a:rPr>
              <a:t>+	Not necessary for successful proof-of-concept demo</a:t>
            </a:r>
          </a:p>
        </p:txBody>
      </p:sp>
      <p:cxnSp>
        <p:nvCxnSpPr>
          <p:cNvPr id="50" name="Straight Arrow Connector 49"/>
          <p:cNvCxnSpPr>
            <a:endCxn id="40" idx="1"/>
          </p:cNvCxnSpPr>
          <p:nvPr/>
        </p:nvCxnSpPr>
        <p:spPr bwMode="auto">
          <a:xfrm>
            <a:off x="3380121" y="3614420"/>
            <a:ext cx="1411938" cy="183164"/>
          </a:xfrm>
          <a:prstGeom prst="straightConnector1">
            <a:avLst/>
          </a:prstGeom>
          <a:noFill/>
          <a:ln w="19050" cap="flat" cmpd="sng" algn="ctr">
            <a:solidFill>
              <a:schemeClr val="tx1"/>
            </a:solidFill>
            <a:prstDash val="solid"/>
            <a:round/>
            <a:headEnd type="none" w="med" len="med"/>
            <a:tailEnd type="arrow"/>
          </a:ln>
          <a:effectLst/>
        </p:spPr>
      </p:cxnSp>
      <p:cxnSp>
        <p:nvCxnSpPr>
          <p:cNvPr id="52" name="Straight Arrow Connector 51"/>
          <p:cNvCxnSpPr>
            <a:endCxn id="41" idx="1"/>
          </p:cNvCxnSpPr>
          <p:nvPr/>
        </p:nvCxnSpPr>
        <p:spPr bwMode="auto">
          <a:xfrm>
            <a:off x="3546944" y="4236720"/>
            <a:ext cx="1245115" cy="185531"/>
          </a:xfrm>
          <a:prstGeom prst="straightConnector1">
            <a:avLst/>
          </a:prstGeom>
          <a:noFill/>
          <a:ln w="19050" cap="flat" cmpd="sng" algn="ctr">
            <a:solidFill>
              <a:schemeClr val="tx1"/>
            </a:solidFill>
            <a:prstDash val="solid"/>
            <a:round/>
            <a:headEnd type="none" w="med" len="med"/>
            <a:tailEnd type="arrow"/>
          </a:ln>
          <a:effectLst/>
        </p:spPr>
      </p:cxnSp>
      <p:cxnSp>
        <p:nvCxnSpPr>
          <p:cNvPr id="54" name="Straight Arrow Connector 53"/>
          <p:cNvCxnSpPr>
            <a:endCxn id="49" idx="1"/>
          </p:cNvCxnSpPr>
          <p:nvPr/>
        </p:nvCxnSpPr>
        <p:spPr bwMode="auto">
          <a:xfrm>
            <a:off x="3496144" y="5544820"/>
            <a:ext cx="1300678" cy="447836"/>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3.3.2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3.3</a:t>
            </a:r>
          </a:p>
          <a:p>
            <a:pPr>
              <a:lnSpc>
                <a:spcPct val="95000"/>
              </a:lnSpc>
              <a:defRPr/>
            </a:pPr>
            <a:r>
              <a:rPr lang="en-US" sz="800" b="1" dirty="0" smtClean="0"/>
              <a:t>Construct, assess, and display the performance and cost of sensor suites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3.3.2	,</a:t>
            </a:r>
          </a:p>
          <a:p>
            <a:pPr indent="1588">
              <a:lnSpc>
                <a:spcPct val="95000"/>
              </a:lnSpc>
              <a:spcBef>
                <a:spcPts val="0"/>
              </a:spcBef>
            </a:pPr>
            <a:r>
              <a:rPr lang="en-US" sz="800" b="1" dirty="0" smtClean="0"/>
              <a:t>Assess sensor suite coverage, detection performance and cost</a:t>
            </a:r>
          </a:p>
        </p:txBody>
      </p:sp>
      <p:sp>
        <p:nvSpPr>
          <p:cNvPr id="16" name="Text Box 12"/>
          <p:cNvSpPr txBox="1">
            <a:spLocks noChangeArrowheads="1"/>
          </p:cNvSpPr>
          <p:nvPr/>
        </p:nvSpPr>
        <p:spPr bwMode="auto">
          <a:xfrm>
            <a:off x="80963" y="2606040"/>
            <a:ext cx="1338262" cy="987552"/>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3.3.2.4</a:t>
            </a:r>
          </a:p>
          <a:p>
            <a:pPr indent="1588">
              <a:lnSpc>
                <a:spcPct val="95000"/>
              </a:lnSpc>
              <a:spcBef>
                <a:spcPct val="20000"/>
              </a:spcBef>
            </a:pPr>
            <a:r>
              <a:rPr lang="en-US" sz="800" b="1" dirty="0" smtClean="0"/>
              <a:t>Determine sensor suite aggregate fused P</a:t>
            </a:r>
            <a:r>
              <a:rPr lang="en-US" sz="800" b="1" baseline="-25000" dirty="0" smtClean="0"/>
              <a:t>d </a:t>
            </a:r>
            <a:r>
              <a:rPr lang="en-US" sz="800" b="1" dirty="0" smtClean="0"/>
              <a:t>for designated areas as a function of sensor, threat, terrain, and environment</a:t>
            </a:r>
          </a:p>
        </p:txBody>
      </p:sp>
      <p:sp>
        <p:nvSpPr>
          <p:cNvPr id="19" name="TextBox 18"/>
          <p:cNvSpPr txBox="1"/>
          <p:nvPr/>
        </p:nvSpPr>
        <p:spPr>
          <a:xfrm>
            <a:off x="1836738" y="2569464"/>
            <a:ext cx="2054225" cy="1697736"/>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Represent area  P</a:t>
            </a:r>
            <a:r>
              <a:rPr lang="en-US" sz="800" b="1" baseline="-25000" dirty="0" smtClean="0"/>
              <a:t>d</a:t>
            </a:r>
            <a:r>
              <a:rPr lang="en-US" sz="800" b="1" dirty="0" smtClean="0"/>
              <a:t> by terrain face </a:t>
            </a:r>
            <a:r>
              <a:rPr lang="en-US" sz="800" b="1" dirty="0" err="1" smtClean="0"/>
              <a:t>centroid</a:t>
            </a:r>
            <a:r>
              <a:rPr lang="en-US" sz="800" b="1" dirty="0" smtClean="0"/>
              <a:t> point-to-point P</a:t>
            </a:r>
            <a:r>
              <a:rPr lang="en-US" sz="800" b="1" baseline="-25000" dirty="0" smtClean="0"/>
              <a:t>d</a:t>
            </a:r>
            <a:r>
              <a:rPr lang="en-US" sz="800" b="1" dirty="0" smtClean="0"/>
              <a:t>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Aggregate point-to-point results over regular grid (M,D)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Use expected value of Monte Carlo point-to-point results (M,D)</a:t>
            </a:r>
          </a:p>
          <a:p>
            <a:pPr marL="117475" indent="-117475">
              <a:buFont typeface="Arial" pitchFamily="34" charset="0"/>
              <a:buChar char="•"/>
            </a:pPr>
            <a:endParaRPr lang="en-US" sz="800" b="1" dirty="0" smtClean="0"/>
          </a:p>
          <a:p>
            <a:pPr marL="117475" indent="-117475"/>
            <a:endParaRPr lang="en-US" sz="800" b="1" dirty="0" smtClean="0"/>
          </a:p>
        </p:txBody>
      </p:sp>
      <p:sp>
        <p:nvSpPr>
          <p:cNvPr id="21" name="Text Box 12"/>
          <p:cNvSpPr txBox="1">
            <a:spLocks noChangeArrowheads="1"/>
          </p:cNvSpPr>
          <p:nvPr/>
        </p:nvSpPr>
        <p:spPr bwMode="auto">
          <a:xfrm>
            <a:off x="80963" y="4909312"/>
            <a:ext cx="1338262" cy="790448"/>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3.3.2.5</a:t>
            </a:r>
          </a:p>
          <a:p>
            <a:pPr indent="1588">
              <a:lnSpc>
                <a:spcPct val="95000"/>
              </a:lnSpc>
              <a:spcBef>
                <a:spcPct val="20000"/>
              </a:spcBef>
            </a:pPr>
            <a:r>
              <a:rPr lang="en-US" sz="800" b="1" dirty="0" smtClean="0"/>
              <a:t>Determine fused false alarm rate for the sensor suite for alternative sensor fusion rules</a:t>
            </a:r>
          </a:p>
        </p:txBody>
      </p:sp>
      <p:sp>
        <p:nvSpPr>
          <p:cNvPr id="22" name="TextBox 21"/>
          <p:cNvSpPr txBox="1"/>
          <p:nvPr/>
        </p:nvSpPr>
        <p:spPr>
          <a:xfrm>
            <a:off x="1836738" y="4936744"/>
            <a:ext cx="1925637" cy="28752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Incorporate into 3.3.2.2 algorithms</a:t>
            </a:r>
          </a:p>
        </p:txBody>
      </p:sp>
      <p:sp>
        <p:nvSpPr>
          <p:cNvPr id="23" name="Slide Number Placeholder 22"/>
          <p:cNvSpPr>
            <a:spLocks noGrp="1"/>
          </p:cNvSpPr>
          <p:nvPr>
            <p:ph type="sldNum" sz="quarter" idx="12"/>
          </p:nvPr>
        </p:nvSpPr>
        <p:spPr/>
        <p:txBody>
          <a:bodyPr/>
          <a:lstStyle/>
          <a:p>
            <a:pPr>
              <a:defRPr/>
            </a:pPr>
            <a:fld id="{01F8F860-3B9A-4D7F-836E-0C1BDA42292B}" type="slidenum">
              <a:rPr lang="en-US" smtClean="0"/>
              <a:pPr>
                <a:defRPr/>
              </a:pPr>
              <a:t>46</a:t>
            </a:fld>
            <a:endParaRPr lang="en-US"/>
          </a:p>
        </p:txBody>
      </p:sp>
      <p:sp>
        <p:nvSpPr>
          <p:cNvPr id="24" name="Footer Placeholder 23"/>
          <p:cNvSpPr>
            <a:spLocks noGrp="1"/>
          </p:cNvSpPr>
          <p:nvPr>
            <p:ph type="ftr" sz="quarter" idx="11"/>
          </p:nvPr>
        </p:nvSpPr>
        <p:spPr/>
        <p:txBody>
          <a:bodyPr/>
          <a:lstStyle/>
          <a:p>
            <a:pPr>
              <a:defRPr/>
            </a:pPr>
            <a:r>
              <a:rPr lang="en-US" smtClean="0"/>
              <a:t>Anderson, Beres, Shaw, Valadez</a:t>
            </a:r>
            <a:endParaRPr lang="en-US"/>
          </a:p>
        </p:txBody>
      </p:sp>
      <p:sp>
        <p:nvSpPr>
          <p:cNvPr id="25" name="Action Button: Back or Previous 24">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6"/>
          <p:cNvGrpSpPr/>
          <p:nvPr/>
        </p:nvGrpSpPr>
        <p:grpSpPr>
          <a:xfrm>
            <a:off x="27708" y="1181298"/>
            <a:ext cx="6306417" cy="307777"/>
            <a:chOff x="27708" y="1181298"/>
            <a:chExt cx="6306417" cy="307777"/>
          </a:xfrm>
        </p:grpSpPr>
        <p:sp>
          <p:nvSpPr>
            <p:cNvPr id="32" name="TextBox 3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3" name="TextBox 32"/>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4" name="TextBox 33"/>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8" name="Rectangle 27"/>
          <p:cNvSpPr/>
          <p:nvPr/>
        </p:nvSpPr>
        <p:spPr>
          <a:xfrm>
            <a:off x="4762992" y="2524252"/>
            <a:ext cx="3704241" cy="794064"/>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Simplest approach </a:t>
            </a:r>
          </a:p>
          <a:p>
            <a:pPr marL="228600" indent="-228600">
              <a:lnSpc>
                <a:spcPct val="95000"/>
              </a:lnSpc>
              <a:defRPr/>
            </a:pPr>
            <a:r>
              <a:rPr lang="en-US" sz="800" b="1" dirty="0" smtClean="0">
                <a:solidFill>
                  <a:srgbClr val="000000"/>
                </a:solidFill>
              </a:rPr>
              <a:t>+	Essentially no additional development and coding effort over basic P</a:t>
            </a:r>
            <a:r>
              <a:rPr lang="en-US" sz="800" b="1" baseline="-25000" dirty="0" smtClean="0">
                <a:solidFill>
                  <a:srgbClr val="000000"/>
                </a:solidFill>
              </a:rPr>
              <a:t>d</a:t>
            </a:r>
            <a:r>
              <a:rPr lang="en-US" sz="800" b="1" dirty="0" smtClean="0">
                <a:solidFill>
                  <a:srgbClr val="000000"/>
                </a:solidFill>
              </a:rPr>
              <a:t> algorithm</a:t>
            </a:r>
          </a:p>
          <a:p>
            <a:pPr marL="228600" indent="-228600">
              <a:lnSpc>
                <a:spcPct val="95000"/>
              </a:lnSpc>
              <a:defRPr/>
            </a:pPr>
            <a:r>
              <a:rPr lang="en-US" sz="800" b="1" dirty="0" smtClean="0">
                <a:solidFill>
                  <a:srgbClr val="000000"/>
                </a:solidFill>
              </a:rPr>
              <a:t>- - 	May provide inaccurate aggregate P</a:t>
            </a:r>
            <a:r>
              <a:rPr lang="en-US" sz="800" b="1" baseline="-25000" dirty="0" smtClean="0">
                <a:solidFill>
                  <a:srgbClr val="000000"/>
                </a:solidFill>
              </a:rPr>
              <a:t>d</a:t>
            </a:r>
            <a:r>
              <a:rPr lang="en-US" sz="800" b="1" dirty="0" smtClean="0">
                <a:solidFill>
                  <a:srgbClr val="000000"/>
                </a:solidFill>
              </a:rPr>
              <a:t> estimates for large terrain faces / if P</a:t>
            </a:r>
            <a:r>
              <a:rPr lang="en-US" sz="800" b="1" baseline="-25000" dirty="0" smtClean="0">
                <a:solidFill>
                  <a:srgbClr val="000000"/>
                </a:solidFill>
              </a:rPr>
              <a:t>d</a:t>
            </a:r>
            <a:r>
              <a:rPr lang="en-US" sz="800" b="1" dirty="0" smtClean="0">
                <a:solidFill>
                  <a:srgbClr val="000000"/>
                </a:solidFill>
              </a:rPr>
              <a:t> varies significantly within face</a:t>
            </a:r>
          </a:p>
          <a:p>
            <a:pPr marL="228600" indent="-228600">
              <a:lnSpc>
                <a:spcPct val="95000"/>
              </a:lnSpc>
              <a:defRPr/>
            </a:pPr>
            <a:r>
              <a:rPr lang="en-US" sz="800" b="1" dirty="0" smtClean="0">
                <a:solidFill>
                  <a:srgbClr val="000000"/>
                </a:solidFill>
              </a:rPr>
              <a:t>+	Meets basic requirement for proof-of-concept demo</a:t>
            </a:r>
          </a:p>
        </p:txBody>
      </p:sp>
      <p:sp>
        <p:nvSpPr>
          <p:cNvPr id="29" name="Rectangle 28"/>
          <p:cNvSpPr/>
          <p:nvPr/>
        </p:nvSpPr>
        <p:spPr>
          <a:xfrm>
            <a:off x="4750911" y="4446832"/>
            <a:ext cx="3728404" cy="461665"/>
          </a:xfrm>
          <a:prstGeom prst="rect">
            <a:avLst/>
          </a:prstGeom>
        </p:spPr>
        <p:txBody>
          <a:bodyPr wrap="square">
            <a:spAutoFit/>
          </a:bodyPr>
          <a:lstStyle/>
          <a:p>
            <a:r>
              <a:rPr lang="en-US" sz="800" b="1" dirty="0" smtClean="0">
                <a:solidFill>
                  <a:srgbClr val="0000FF"/>
                </a:solidFill>
              </a:rPr>
              <a:t>Decision to sample over regular grid </a:t>
            </a:r>
            <a:r>
              <a:rPr lang="en-US" sz="800" b="1" dirty="0" err="1" smtClean="0">
                <a:solidFill>
                  <a:srgbClr val="0000FF"/>
                </a:solidFill>
              </a:rPr>
              <a:t>vs</a:t>
            </a:r>
            <a:r>
              <a:rPr lang="en-US" sz="800" b="1" dirty="0" smtClean="0">
                <a:solidFill>
                  <a:srgbClr val="0000FF"/>
                </a:solidFill>
              </a:rPr>
              <a:t> random gird does not impact SSES architecture – will try both and select approach with better execution time and accuracy</a:t>
            </a:r>
            <a:endParaRPr lang="en-US" dirty="0">
              <a:solidFill>
                <a:srgbClr val="0000FF"/>
              </a:solidFill>
            </a:endParaRPr>
          </a:p>
        </p:txBody>
      </p:sp>
      <p:sp>
        <p:nvSpPr>
          <p:cNvPr id="30" name="Rectangle 29"/>
          <p:cNvSpPr/>
          <p:nvPr/>
        </p:nvSpPr>
        <p:spPr>
          <a:xfrm>
            <a:off x="4762992" y="3464052"/>
            <a:ext cx="3704241" cy="911019"/>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o	Small additional development and coding effort over basic Pd algorithm</a:t>
            </a:r>
          </a:p>
          <a:p>
            <a:pPr marL="228600" indent="-228600">
              <a:lnSpc>
                <a:spcPct val="95000"/>
              </a:lnSpc>
              <a:defRPr/>
            </a:pPr>
            <a:r>
              <a:rPr lang="en-US" sz="800" b="1" dirty="0" smtClean="0">
                <a:solidFill>
                  <a:srgbClr val="000000"/>
                </a:solidFill>
              </a:rPr>
              <a:t>++ 	Can provide  accurate aggregate Pd estimates for large terrain faces and for cases where Pd varies significantly within face</a:t>
            </a:r>
          </a:p>
          <a:p>
            <a:pPr marL="228600" indent="-228600">
              <a:lnSpc>
                <a:spcPct val="95000"/>
              </a:lnSpc>
              <a:defRPr/>
            </a:pPr>
            <a:r>
              <a:rPr lang="en-US" sz="800" b="1" dirty="0" smtClean="0">
                <a:solidFill>
                  <a:srgbClr val="000000"/>
                </a:solidFill>
              </a:rPr>
              <a:t>++	Can be used to trigger prompt to analyst / designer to subdivide terrain faces if  large variation  in Pd exists</a:t>
            </a:r>
          </a:p>
        </p:txBody>
      </p:sp>
      <p:cxnSp>
        <p:nvCxnSpPr>
          <p:cNvPr id="31" name="Straight Arrow Connector 30"/>
          <p:cNvCxnSpPr>
            <a:endCxn id="30" idx="1"/>
          </p:cNvCxnSpPr>
          <p:nvPr/>
        </p:nvCxnSpPr>
        <p:spPr bwMode="auto">
          <a:xfrm>
            <a:off x="3563682" y="3381756"/>
            <a:ext cx="1199310" cy="537806"/>
          </a:xfrm>
          <a:prstGeom prst="straightConnector1">
            <a:avLst/>
          </a:prstGeom>
          <a:noFill/>
          <a:ln w="19050" cap="flat" cmpd="sng" algn="ctr">
            <a:solidFill>
              <a:srgbClr val="009900"/>
            </a:solidFill>
            <a:prstDash val="solid"/>
            <a:round/>
            <a:headEnd type="none" w="med" len="med"/>
            <a:tailEnd type="arrow"/>
          </a:ln>
          <a:effectLst/>
        </p:spPr>
      </p:cxnSp>
      <p:cxnSp>
        <p:nvCxnSpPr>
          <p:cNvPr id="36" name="Straight Arrow Connector 35"/>
          <p:cNvCxnSpPr>
            <a:endCxn id="30" idx="1"/>
          </p:cNvCxnSpPr>
          <p:nvPr/>
        </p:nvCxnSpPr>
        <p:spPr bwMode="auto">
          <a:xfrm flipV="1">
            <a:off x="3721100" y="3919562"/>
            <a:ext cx="1041892" cy="119038"/>
          </a:xfrm>
          <a:prstGeom prst="straightConnector1">
            <a:avLst/>
          </a:prstGeom>
          <a:noFill/>
          <a:ln w="19050" cap="flat" cmpd="sng" algn="ctr">
            <a:solidFill>
              <a:srgbClr val="009900"/>
            </a:solidFill>
            <a:prstDash val="solid"/>
            <a:round/>
            <a:headEnd type="none" w="med" len="med"/>
            <a:tailEnd type="arrow"/>
          </a:ln>
          <a:effectLst/>
        </p:spPr>
      </p:cxnSp>
      <p:cxnSp>
        <p:nvCxnSpPr>
          <p:cNvPr id="39" name="Straight Arrow Connector 38"/>
          <p:cNvCxnSpPr>
            <a:endCxn id="28" idx="1"/>
          </p:cNvCxnSpPr>
          <p:nvPr/>
        </p:nvCxnSpPr>
        <p:spPr bwMode="auto">
          <a:xfrm>
            <a:off x="3848100" y="2819400"/>
            <a:ext cx="914892" cy="101884"/>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3.3.3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3.3</a:t>
            </a:r>
          </a:p>
          <a:p>
            <a:pPr>
              <a:lnSpc>
                <a:spcPct val="95000"/>
              </a:lnSpc>
              <a:defRPr/>
            </a:pPr>
            <a:r>
              <a:rPr lang="en-US" sz="800" b="1" dirty="0" smtClean="0"/>
              <a:t>Construct, assess, and display the performance and cost of sensor suites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3.3.3</a:t>
            </a:r>
          </a:p>
          <a:p>
            <a:pPr indent="1588">
              <a:lnSpc>
                <a:spcPct val="95000"/>
              </a:lnSpc>
              <a:spcBef>
                <a:spcPts val="0"/>
              </a:spcBef>
            </a:pPr>
            <a:r>
              <a:rPr lang="en-US" sz="800" b="1" dirty="0" smtClean="0"/>
              <a:t>Display sensor suite coverage and detection performance</a:t>
            </a:r>
          </a:p>
        </p:txBody>
      </p:sp>
      <p:sp>
        <p:nvSpPr>
          <p:cNvPr id="28" name="Text Box 12"/>
          <p:cNvSpPr txBox="1">
            <a:spLocks noChangeArrowheads="1"/>
          </p:cNvSpPr>
          <p:nvPr/>
        </p:nvSpPr>
        <p:spPr bwMode="auto">
          <a:xfrm>
            <a:off x="80963" y="2508503"/>
            <a:ext cx="1338262" cy="485609"/>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3.3.3.1</a:t>
            </a:r>
          </a:p>
          <a:p>
            <a:pPr indent="1588">
              <a:lnSpc>
                <a:spcPct val="95000"/>
              </a:lnSpc>
              <a:spcBef>
                <a:spcPct val="20000"/>
              </a:spcBef>
            </a:pPr>
            <a:r>
              <a:rPr lang="en-US" sz="800" b="1" dirty="0" smtClean="0"/>
              <a:t>Display sensor suite P</a:t>
            </a:r>
            <a:r>
              <a:rPr lang="en-US" sz="800" b="1" baseline="-25000" dirty="0" smtClean="0"/>
              <a:t>d</a:t>
            </a:r>
            <a:r>
              <a:rPr lang="en-US" sz="800" b="1" dirty="0" smtClean="0"/>
              <a:t> for specific points</a:t>
            </a:r>
          </a:p>
          <a:p>
            <a:pPr indent="1588">
              <a:lnSpc>
                <a:spcPct val="95000"/>
              </a:lnSpc>
              <a:spcBef>
                <a:spcPct val="20000"/>
              </a:spcBef>
            </a:pPr>
            <a:r>
              <a:rPr lang="en-US" sz="800" b="1" dirty="0" smtClean="0"/>
              <a:t>	</a:t>
            </a:r>
          </a:p>
          <a:p>
            <a:pPr indent="1588">
              <a:lnSpc>
                <a:spcPct val="95000"/>
              </a:lnSpc>
              <a:spcBef>
                <a:spcPct val="20000"/>
              </a:spcBef>
            </a:pPr>
            <a:r>
              <a:rPr lang="en-US" sz="800" b="1" dirty="0" smtClean="0"/>
              <a:t>	</a:t>
            </a:r>
          </a:p>
        </p:txBody>
      </p:sp>
      <p:sp>
        <p:nvSpPr>
          <p:cNvPr id="29" name="TextBox 28"/>
          <p:cNvSpPr txBox="1"/>
          <p:nvPr/>
        </p:nvSpPr>
        <p:spPr>
          <a:xfrm>
            <a:off x="1836739" y="2490216"/>
            <a:ext cx="2054224" cy="1469136"/>
          </a:xfrm>
          <a:prstGeom prst="rect">
            <a:avLst/>
          </a:prstGeom>
          <a:noFill/>
          <a:ln w="3175">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Interactive multi-sensor P</a:t>
            </a:r>
            <a:r>
              <a:rPr lang="en-US" sz="800" b="1" baseline="-25000" dirty="0" smtClean="0"/>
              <a:t>d</a:t>
            </a:r>
            <a:r>
              <a:rPr lang="en-US" sz="800" b="1" dirty="0" smtClean="0"/>
              <a:t> display in development environment (G+M)</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Multi-sensor P</a:t>
            </a:r>
            <a:r>
              <a:rPr lang="en-US" sz="800" b="1" baseline="-25000" dirty="0" smtClean="0"/>
              <a:t>d</a:t>
            </a:r>
            <a:r>
              <a:rPr lang="en-US" sz="800" b="1" dirty="0" smtClean="0"/>
              <a:t> database query tools (D)</a:t>
            </a:r>
          </a:p>
          <a:p>
            <a:pPr marL="117475" indent="-117475">
              <a:spcBef>
                <a:spcPts val="600"/>
              </a:spcBef>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Manual calculation and display of multi-sensor P</a:t>
            </a:r>
            <a:r>
              <a:rPr lang="en-US" sz="800" b="1" baseline="-25000" dirty="0" smtClean="0"/>
              <a:t>d </a:t>
            </a:r>
            <a:r>
              <a:rPr lang="en-US" sz="800" b="1" dirty="0" smtClean="0"/>
              <a:t> (P)</a:t>
            </a:r>
            <a:endParaRPr lang="en-US" sz="800" b="1" baseline="-25000" dirty="0" smtClean="0"/>
          </a:p>
        </p:txBody>
      </p:sp>
      <p:sp>
        <p:nvSpPr>
          <p:cNvPr id="17" name="Text Box 12"/>
          <p:cNvSpPr txBox="1">
            <a:spLocks noChangeArrowheads="1"/>
          </p:cNvSpPr>
          <p:nvPr/>
        </p:nvSpPr>
        <p:spPr bwMode="auto">
          <a:xfrm>
            <a:off x="80963" y="4450080"/>
            <a:ext cx="1338262" cy="55372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3.3.3.2</a:t>
            </a:r>
          </a:p>
          <a:p>
            <a:pPr indent="1588">
              <a:lnSpc>
                <a:spcPct val="95000"/>
              </a:lnSpc>
              <a:spcBef>
                <a:spcPct val="20000"/>
              </a:spcBef>
            </a:pPr>
            <a:r>
              <a:rPr lang="en-US" sz="800" b="1" dirty="0" smtClean="0"/>
              <a:t>Display sensor suite P</a:t>
            </a:r>
            <a:r>
              <a:rPr lang="en-US" sz="800" b="1" baseline="-25000" dirty="0" smtClean="0"/>
              <a:t>d</a:t>
            </a:r>
            <a:r>
              <a:rPr lang="en-US" sz="800" b="1" dirty="0" smtClean="0"/>
              <a:t> for designated areas</a:t>
            </a:r>
          </a:p>
        </p:txBody>
      </p:sp>
      <p:sp>
        <p:nvSpPr>
          <p:cNvPr id="18" name="TextBox 17"/>
          <p:cNvSpPr txBox="1"/>
          <p:nvPr/>
        </p:nvSpPr>
        <p:spPr>
          <a:xfrm>
            <a:off x="1836738" y="4343400"/>
            <a:ext cx="2054225" cy="1981200"/>
          </a:xfrm>
          <a:prstGeom prst="rect">
            <a:avLst/>
          </a:prstGeom>
          <a:noFill/>
          <a:ln w="3175">
            <a:solidFill>
              <a:schemeClr val="tx1"/>
            </a:solidFill>
          </a:ln>
        </p:spPr>
        <p:txBody>
          <a:bodyPr wrap="square" rtlCol="0">
            <a:noAutofit/>
          </a:bodyPr>
          <a:lstStyle/>
          <a:p>
            <a:pPr marL="117475" indent="-117475">
              <a:spcBef>
                <a:spcPts val="1200"/>
              </a:spcBef>
              <a:buFont typeface="Arial" pitchFamily="34" charset="0"/>
              <a:buChar char="•"/>
            </a:pPr>
            <a:r>
              <a:rPr lang="en-US" sz="800" b="1" dirty="0" smtClean="0"/>
              <a:t>Color coded P</a:t>
            </a:r>
            <a:r>
              <a:rPr lang="en-US" sz="800" b="1" baseline="-25000" dirty="0" smtClean="0"/>
              <a:t>d</a:t>
            </a:r>
            <a:r>
              <a:rPr lang="en-US" sz="800" b="1" dirty="0" smtClean="0"/>
              <a:t> map overlays in development environment (G)</a:t>
            </a:r>
          </a:p>
          <a:p>
            <a:pPr marL="117475" indent="-117475">
              <a:spcBef>
                <a:spcPts val="1200"/>
              </a:spcBef>
              <a:buFont typeface="Arial" pitchFamily="34" charset="0"/>
              <a:buChar char="•"/>
            </a:pPr>
            <a:endParaRPr lang="en-US" sz="800" b="1" dirty="0" smtClean="0"/>
          </a:p>
          <a:p>
            <a:pPr marL="117475" indent="-117475">
              <a:spcBef>
                <a:spcPts val="1200"/>
              </a:spcBef>
              <a:buFont typeface="Arial" pitchFamily="34" charset="0"/>
              <a:buChar char="•"/>
            </a:pPr>
            <a:r>
              <a:rPr lang="en-US" sz="800" b="1" dirty="0" smtClean="0"/>
              <a:t>Database query P</a:t>
            </a:r>
            <a:r>
              <a:rPr lang="en-US" sz="800" b="1" baseline="-25000" dirty="0" smtClean="0"/>
              <a:t>d</a:t>
            </a:r>
            <a:r>
              <a:rPr lang="en-US" sz="800" b="1" dirty="0" smtClean="0"/>
              <a:t> numeric data (D)</a:t>
            </a:r>
          </a:p>
          <a:p>
            <a:pPr marL="117475" indent="-117475">
              <a:spcBef>
                <a:spcPts val="1200"/>
              </a:spcBef>
              <a:buFont typeface="Arial" pitchFamily="34" charset="0"/>
              <a:buChar char="•"/>
            </a:pPr>
            <a:r>
              <a:rPr lang="en-US" sz="800" b="1" dirty="0" smtClean="0"/>
              <a:t>Database query P</a:t>
            </a:r>
            <a:r>
              <a:rPr lang="en-US" sz="800" b="1" baseline="-25000" dirty="0" smtClean="0"/>
              <a:t>d </a:t>
            </a:r>
            <a:r>
              <a:rPr lang="en-US" sz="800" b="1" dirty="0" smtClean="0"/>
              <a:t>plot data (D)</a:t>
            </a:r>
          </a:p>
          <a:p>
            <a:pPr marL="117475" indent="-117475">
              <a:spcBef>
                <a:spcPts val="1200"/>
              </a:spcBef>
              <a:buFont typeface="Arial" pitchFamily="34" charset="0"/>
              <a:buChar char="•"/>
            </a:pPr>
            <a:r>
              <a:rPr lang="en-US" sz="800" b="1" dirty="0" smtClean="0"/>
              <a:t>Multi-layer manual map overlays (P)</a:t>
            </a:r>
          </a:p>
        </p:txBody>
      </p:sp>
      <p:sp>
        <p:nvSpPr>
          <p:cNvPr id="23" name="Slide Number Placeholder 22"/>
          <p:cNvSpPr>
            <a:spLocks noGrp="1"/>
          </p:cNvSpPr>
          <p:nvPr>
            <p:ph type="sldNum" sz="quarter" idx="12"/>
          </p:nvPr>
        </p:nvSpPr>
        <p:spPr/>
        <p:txBody>
          <a:bodyPr/>
          <a:lstStyle/>
          <a:p>
            <a:pPr>
              <a:defRPr/>
            </a:pPr>
            <a:fld id="{01F8F860-3B9A-4D7F-836E-0C1BDA42292B}" type="slidenum">
              <a:rPr lang="en-US" smtClean="0"/>
              <a:pPr>
                <a:defRPr/>
              </a:pPr>
              <a:t>47</a:t>
            </a:fld>
            <a:endParaRPr lang="en-US"/>
          </a:p>
        </p:txBody>
      </p:sp>
      <p:sp>
        <p:nvSpPr>
          <p:cNvPr id="24" name="Footer Placeholder 23"/>
          <p:cNvSpPr>
            <a:spLocks noGrp="1"/>
          </p:cNvSpPr>
          <p:nvPr>
            <p:ph type="ftr" sz="quarter" idx="11"/>
          </p:nvPr>
        </p:nvSpPr>
        <p:spPr/>
        <p:txBody>
          <a:bodyPr/>
          <a:lstStyle/>
          <a:p>
            <a:pPr>
              <a:defRPr/>
            </a:pPr>
            <a:r>
              <a:rPr lang="en-US" smtClean="0"/>
              <a:t>Anderson, Beres, Shaw, Valadez</a:t>
            </a:r>
            <a:endParaRPr lang="en-US"/>
          </a:p>
        </p:txBody>
      </p:sp>
      <p:sp>
        <p:nvSpPr>
          <p:cNvPr id="25" name="Action Button: Back or Previous 24">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7" name="Group 26"/>
          <p:cNvGrpSpPr/>
          <p:nvPr/>
        </p:nvGrpSpPr>
        <p:grpSpPr>
          <a:xfrm>
            <a:off x="27708" y="1181298"/>
            <a:ext cx="6306417" cy="307777"/>
            <a:chOff x="27708" y="1181298"/>
            <a:chExt cx="6306417" cy="307777"/>
          </a:xfrm>
        </p:grpSpPr>
        <p:sp>
          <p:nvSpPr>
            <p:cNvPr id="32" name="TextBox 3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3" name="TextBox 32"/>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4" name="TextBox 33"/>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5" name="Text Box 12"/>
          <p:cNvSpPr txBox="1">
            <a:spLocks noChangeArrowheads="1"/>
          </p:cNvSpPr>
          <p:nvPr/>
        </p:nvSpPr>
        <p:spPr bwMode="auto">
          <a:xfrm>
            <a:off x="80963" y="5072888"/>
            <a:ext cx="1338262" cy="566928"/>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3.3.3.3</a:t>
            </a:r>
          </a:p>
          <a:p>
            <a:pPr indent="1588">
              <a:lnSpc>
                <a:spcPct val="95000"/>
              </a:lnSpc>
              <a:spcBef>
                <a:spcPct val="20000"/>
              </a:spcBef>
            </a:pPr>
            <a:r>
              <a:rPr lang="en-US" sz="800" b="1" dirty="0" smtClean="0"/>
              <a:t>Display sensor coverage by sensor and type</a:t>
            </a:r>
          </a:p>
        </p:txBody>
      </p:sp>
      <p:sp>
        <p:nvSpPr>
          <p:cNvPr id="19" name="Rounded Rectangle 18"/>
          <p:cNvSpPr/>
          <p:nvPr/>
        </p:nvSpPr>
        <p:spPr bwMode="auto">
          <a:xfrm>
            <a:off x="1990533" y="2502408"/>
            <a:ext cx="1703643" cy="41799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1" name="Rounded Rectangle 20"/>
          <p:cNvSpPr/>
          <p:nvPr/>
        </p:nvSpPr>
        <p:spPr bwMode="auto">
          <a:xfrm>
            <a:off x="2008822" y="4395216"/>
            <a:ext cx="1882142" cy="460248"/>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 name="Rectangle 21"/>
          <p:cNvSpPr/>
          <p:nvPr/>
        </p:nvSpPr>
        <p:spPr>
          <a:xfrm>
            <a:off x="4792059" y="2367788"/>
            <a:ext cx="3646107" cy="67710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Low marginal design and coding effort provided point-to-point P</a:t>
            </a:r>
            <a:r>
              <a:rPr lang="en-US" sz="800" b="1" baseline="-25000" dirty="0" smtClean="0">
                <a:solidFill>
                  <a:srgbClr val="000000"/>
                </a:solidFill>
              </a:rPr>
              <a:t>d</a:t>
            </a:r>
            <a:r>
              <a:rPr lang="en-US" sz="800" b="1" dirty="0" smtClean="0">
                <a:solidFill>
                  <a:srgbClr val="000000"/>
                </a:solidFill>
              </a:rPr>
              <a:t> calculation has been implemented</a:t>
            </a:r>
          </a:p>
          <a:p>
            <a:pPr marL="228600" indent="-228600">
              <a:lnSpc>
                <a:spcPct val="95000"/>
              </a:lnSpc>
              <a:defRPr/>
            </a:pPr>
            <a:r>
              <a:rPr lang="en-US" sz="800" b="1" dirty="0" smtClean="0">
                <a:solidFill>
                  <a:srgbClr val="000000"/>
                </a:solidFill>
              </a:rPr>
              <a:t>+ 	Can leverage same network data structures used for terrain partitioning and movement calculations</a:t>
            </a:r>
          </a:p>
        </p:txBody>
      </p:sp>
      <p:cxnSp>
        <p:nvCxnSpPr>
          <p:cNvPr id="30" name="Straight Arrow Connector 29"/>
          <p:cNvCxnSpPr>
            <a:stCxn id="19" idx="3"/>
            <a:endCxn id="22" idx="1"/>
          </p:cNvCxnSpPr>
          <p:nvPr/>
        </p:nvCxnSpPr>
        <p:spPr bwMode="auto">
          <a:xfrm flipV="1">
            <a:off x="3694176" y="2706342"/>
            <a:ext cx="1097883" cy="5062"/>
          </a:xfrm>
          <a:prstGeom prst="straightConnector1">
            <a:avLst/>
          </a:prstGeom>
          <a:noFill/>
          <a:ln w="19050" cap="flat" cmpd="sng" algn="ctr">
            <a:solidFill>
              <a:srgbClr val="009900"/>
            </a:solidFill>
            <a:prstDash val="solid"/>
            <a:round/>
            <a:headEnd type="none" w="med" len="med"/>
            <a:tailEnd type="arrow"/>
          </a:ln>
          <a:effectLst/>
        </p:spPr>
      </p:cxnSp>
      <p:sp>
        <p:nvSpPr>
          <p:cNvPr id="36" name="Rectangle 35"/>
          <p:cNvSpPr/>
          <p:nvPr/>
        </p:nvSpPr>
        <p:spPr>
          <a:xfrm>
            <a:off x="4792059" y="3120644"/>
            <a:ext cx="3874104"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Only applicable to database approach</a:t>
            </a:r>
          </a:p>
          <a:p>
            <a:pPr marL="228600" indent="-228600">
              <a:lnSpc>
                <a:spcPct val="95000"/>
              </a:lnSpc>
              <a:defRPr/>
            </a:pPr>
            <a:r>
              <a:rPr lang="en-US" sz="800" b="1" dirty="0" smtClean="0">
                <a:solidFill>
                  <a:srgbClr val="000000"/>
                </a:solidFill>
              </a:rPr>
              <a:t>-	Requires significant effort to assess P</a:t>
            </a:r>
            <a:r>
              <a:rPr lang="en-US" sz="800" b="1" baseline="-25000" dirty="0" smtClean="0">
                <a:solidFill>
                  <a:srgbClr val="000000"/>
                </a:solidFill>
              </a:rPr>
              <a:t>d</a:t>
            </a:r>
            <a:r>
              <a:rPr lang="en-US" sz="800" b="1" dirty="0" smtClean="0">
                <a:solidFill>
                  <a:srgbClr val="000000"/>
                </a:solidFill>
              </a:rPr>
              <a:t> for multiple points </a:t>
            </a:r>
          </a:p>
          <a:p>
            <a:pPr marL="228600" indent="-228600">
              <a:lnSpc>
                <a:spcPct val="95000"/>
              </a:lnSpc>
              <a:defRPr/>
            </a:pPr>
            <a:r>
              <a:rPr lang="en-US" sz="800" b="1" dirty="0" smtClean="0">
                <a:solidFill>
                  <a:srgbClr val="000000"/>
                </a:solidFill>
              </a:rPr>
              <a:t>- 	Potentially prohibitive calculation and storage requirements</a:t>
            </a:r>
          </a:p>
        </p:txBody>
      </p:sp>
      <p:sp>
        <p:nvSpPr>
          <p:cNvPr id="38" name="Rectangle 37"/>
          <p:cNvSpPr/>
          <p:nvPr/>
        </p:nvSpPr>
        <p:spPr>
          <a:xfrm>
            <a:off x="4615275" y="4239260"/>
            <a:ext cx="36461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Provides best support for visualization and comprehension </a:t>
            </a:r>
          </a:p>
          <a:p>
            <a:pPr marL="228600" indent="-228600">
              <a:lnSpc>
                <a:spcPct val="95000"/>
              </a:lnSpc>
              <a:defRPr/>
            </a:pPr>
            <a:r>
              <a:rPr lang="en-US" sz="800" b="1" dirty="0" smtClean="0">
                <a:solidFill>
                  <a:srgbClr val="000000"/>
                </a:solidFill>
              </a:rPr>
              <a:t>++	Easy to display and recognize coverage gaps</a:t>
            </a:r>
          </a:p>
          <a:p>
            <a:pPr marL="228600" indent="-228600">
              <a:lnSpc>
                <a:spcPct val="95000"/>
              </a:lnSpc>
              <a:defRPr/>
            </a:pPr>
            <a:r>
              <a:rPr lang="en-US" sz="800" b="1" dirty="0" smtClean="0">
                <a:solidFill>
                  <a:srgbClr val="000000"/>
                </a:solidFill>
              </a:rPr>
              <a:t>+ 	Can leverage same network data structures used for terrain partitioning and movement calculations</a:t>
            </a:r>
          </a:p>
        </p:txBody>
      </p:sp>
      <p:cxnSp>
        <p:nvCxnSpPr>
          <p:cNvPr id="40" name="Straight Arrow Connector 39"/>
          <p:cNvCxnSpPr>
            <a:endCxn id="36" idx="1"/>
          </p:cNvCxnSpPr>
          <p:nvPr/>
        </p:nvCxnSpPr>
        <p:spPr bwMode="auto">
          <a:xfrm>
            <a:off x="3481387" y="3236976"/>
            <a:ext cx="1310672" cy="105267"/>
          </a:xfrm>
          <a:prstGeom prst="straightConnector1">
            <a:avLst/>
          </a:prstGeom>
          <a:noFill/>
          <a:ln w="19050" cap="flat" cmpd="sng" algn="ctr">
            <a:solidFill>
              <a:schemeClr val="tx1"/>
            </a:solidFill>
            <a:prstDash val="solid"/>
            <a:round/>
            <a:headEnd type="none" w="med" len="med"/>
            <a:tailEnd type="arrow"/>
          </a:ln>
          <a:effectLst/>
        </p:spPr>
      </p:cxnSp>
      <p:sp>
        <p:nvSpPr>
          <p:cNvPr id="42" name="Rectangle 41"/>
          <p:cNvSpPr/>
          <p:nvPr/>
        </p:nvSpPr>
        <p:spPr>
          <a:xfrm>
            <a:off x="4763453" y="3601562"/>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cxnSp>
        <p:nvCxnSpPr>
          <p:cNvPr id="43" name="Straight Arrow Connector 42"/>
          <p:cNvCxnSpPr>
            <a:endCxn id="42" idx="1"/>
          </p:cNvCxnSpPr>
          <p:nvPr/>
        </p:nvCxnSpPr>
        <p:spPr bwMode="auto">
          <a:xfrm>
            <a:off x="3694176" y="3712465"/>
            <a:ext cx="1069277" cy="110696"/>
          </a:xfrm>
          <a:prstGeom prst="straightConnector1">
            <a:avLst/>
          </a:prstGeom>
          <a:noFill/>
          <a:ln w="19050" cap="flat" cmpd="sng" algn="ctr">
            <a:solidFill>
              <a:schemeClr val="tx1"/>
            </a:solidFill>
            <a:prstDash val="solid"/>
            <a:round/>
            <a:headEnd type="none" w="med" len="med"/>
            <a:tailEnd type="arrow"/>
          </a:ln>
          <a:effectLst/>
        </p:spPr>
      </p:cxnSp>
      <p:sp>
        <p:nvSpPr>
          <p:cNvPr id="46" name="Rectangle 45"/>
          <p:cNvSpPr/>
          <p:nvPr/>
        </p:nvSpPr>
        <p:spPr>
          <a:xfrm>
            <a:off x="4641485" y="5193284"/>
            <a:ext cx="3874104"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Only applicable to database approach</a:t>
            </a:r>
          </a:p>
          <a:p>
            <a:pPr marL="228600" indent="-228600">
              <a:lnSpc>
                <a:spcPct val="95000"/>
              </a:lnSpc>
              <a:defRPr/>
            </a:pPr>
            <a:r>
              <a:rPr lang="en-US" sz="800" b="1" dirty="0" smtClean="0">
                <a:solidFill>
                  <a:srgbClr val="000000"/>
                </a:solidFill>
              </a:rPr>
              <a:t>-	Requires significant effort to assess P</a:t>
            </a:r>
            <a:r>
              <a:rPr lang="en-US" sz="800" b="1" baseline="-25000" dirty="0" smtClean="0">
                <a:solidFill>
                  <a:srgbClr val="000000"/>
                </a:solidFill>
              </a:rPr>
              <a:t>d</a:t>
            </a:r>
            <a:r>
              <a:rPr lang="en-US" sz="800" b="1" dirty="0" smtClean="0">
                <a:solidFill>
                  <a:srgbClr val="000000"/>
                </a:solidFill>
              </a:rPr>
              <a:t> for multiple points </a:t>
            </a:r>
          </a:p>
          <a:p>
            <a:pPr marL="228600" indent="-228600">
              <a:lnSpc>
                <a:spcPct val="95000"/>
              </a:lnSpc>
              <a:defRPr/>
            </a:pPr>
            <a:r>
              <a:rPr lang="en-US" sz="800" b="1" dirty="0" smtClean="0">
                <a:solidFill>
                  <a:srgbClr val="000000"/>
                </a:solidFill>
              </a:rPr>
              <a:t>- 	Potentially prohibitive calculation and storage requirements</a:t>
            </a:r>
          </a:p>
        </p:txBody>
      </p:sp>
      <p:cxnSp>
        <p:nvCxnSpPr>
          <p:cNvPr id="47" name="Straight Arrow Connector 46"/>
          <p:cNvCxnSpPr>
            <a:endCxn id="46" idx="1"/>
          </p:cNvCxnSpPr>
          <p:nvPr/>
        </p:nvCxnSpPr>
        <p:spPr bwMode="auto">
          <a:xfrm>
            <a:off x="3703320" y="5294376"/>
            <a:ext cx="938165" cy="120507"/>
          </a:xfrm>
          <a:prstGeom prst="straightConnector1">
            <a:avLst/>
          </a:prstGeom>
          <a:noFill/>
          <a:ln w="19050" cap="flat" cmpd="sng" algn="ctr">
            <a:solidFill>
              <a:schemeClr val="tx1"/>
            </a:solidFill>
            <a:prstDash val="solid"/>
            <a:round/>
            <a:headEnd type="none" w="med" len="med"/>
            <a:tailEnd type="arrow"/>
          </a:ln>
          <a:effectLst/>
        </p:spPr>
      </p:cxnSp>
      <p:cxnSp>
        <p:nvCxnSpPr>
          <p:cNvPr id="49" name="Straight Arrow Connector 48"/>
          <p:cNvCxnSpPr>
            <a:endCxn id="46" idx="1"/>
          </p:cNvCxnSpPr>
          <p:nvPr/>
        </p:nvCxnSpPr>
        <p:spPr bwMode="auto">
          <a:xfrm flipV="1">
            <a:off x="3703320" y="5414883"/>
            <a:ext cx="938165" cy="254398"/>
          </a:xfrm>
          <a:prstGeom prst="straightConnector1">
            <a:avLst/>
          </a:prstGeom>
          <a:noFill/>
          <a:ln w="19050" cap="flat" cmpd="sng" algn="ctr">
            <a:solidFill>
              <a:schemeClr val="tx1"/>
            </a:solidFill>
            <a:prstDash val="solid"/>
            <a:round/>
            <a:headEnd type="none" w="med" len="med"/>
            <a:tailEnd type="arrow"/>
          </a:ln>
          <a:effectLst/>
        </p:spPr>
      </p:cxnSp>
      <p:sp>
        <p:nvSpPr>
          <p:cNvPr id="52" name="Rectangle 51"/>
          <p:cNvSpPr/>
          <p:nvPr/>
        </p:nvSpPr>
        <p:spPr>
          <a:xfrm>
            <a:off x="4604957" y="5802218"/>
            <a:ext cx="3172968" cy="560153"/>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a:t>
            </a:r>
          </a:p>
          <a:p>
            <a:pPr marL="228600" lvl="0" indent="-228600">
              <a:lnSpc>
                <a:spcPct val="95000"/>
              </a:lnSpc>
              <a:defRPr/>
            </a:pPr>
            <a:r>
              <a:rPr lang="en-US" sz="800" b="1" dirty="0" smtClean="0">
                <a:solidFill>
                  <a:srgbClr val="000000"/>
                </a:solidFill>
              </a:rPr>
              <a:t>- - 	Significant effort required to prepare and position overlays for evolving sensor suite design</a:t>
            </a:r>
          </a:p>
        </p:txBody>
      </p:sp>
      <p:cxnSp>
        <p:nvCxnSpPr>
          <p:cNvPr id="53" name="Straight Arrow Connector 52"/>
          <p:cNvCxnSpPr>
            <a:endCxn id="52" idx="1"/>
          </p:cNvCxnSpPr>
          <p:nvPr/>
        </p:nvCxnSpPr>
        <p:spPr bwMode="auto">
          <a:xfrm>
            <a:off x="3465576" y="6071617"/>
            <a:ext cx="1139381" cy="10678"/>
          </a:xfrm>
          <a:prstGeom prst="straightConnector1">
            <a:avLst/>
          </a:prstGeom>
          <a:noFill/>
          <a:ln w="19050" cap="flat" cmpd="sng" algn="ctr">
            <a:solidFill>
              <a:schemeClr val="tx1"/>
            </a:solidFill>
            <a:prstDash val="solid"/>
            <a:round/>
            <a:headEnd type="none" w="med" len="med"/>
            <a:tailEnd type="arrow"/>
          </a:ln>
          <a:effectLst/>
        </p:spPr>
      </p:cxnSp>
      <p:cxnSp>
        <p:nvCxnSpPr>
          <p:cNvPr id="56" name="Straight Arrow Connector 55"/>
          <p:cNvCxnSpPr>
            <a:stCxn id="21" idx="3"/>
            <a:endCxn id="38" idx="1"/>
          </p:cNvCxnSpPr>
          <p:nvPr/>
        </p:nvCxnSpPr>
        <p:spPr bwMode="auto">
          <a:xfrm>
            <a:off x="3890964" y="4625340"/>
            <a:ext cx="724311" cy="10952"/>
          </a:xfrm>
          <a:prstGeom prst="straightConnector1">
            <a:avLst/>
          </a:prstGeom>
          <a:noFill/>
          <a:ln w="19050" cap="flat" cmpd="sng" algn="ctr">
            <a:solidFill>
              <a:srgbClr val="009900"/>
            </a:solidFill>
            <a:prstDash val="solid"/>
            <a:round/>
            <a:headEnd type="none" w="med" len="med"/>
            <a:tailEnd type="arrow"/>
          </a:ln>
          <a:effectLst/>
        </p:spPr>
      </p:cxnSp>
      <p:sp>
        <p:nvSpPr>
          <p:cNvPr id="37" name="Text Box 12"/>
          <p:cNvSpPr txBox="1">
            <a:spLocks noChangeArrowheads="1"/>
          </p:cNvSpPr>
          <p:nvPr/>
        </p:nvSpPr>
        <p:spPr bwMode="auto">
          <a:xfrm>
            <a:off x="73026" y="5697792"/>
            <a:ext cx="1338262" cy="615696"/>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3.3.3.4</a:t>
            </a:r>
          </a:p>
          <a:p>
            <a:pPr indent="1588">
              <a:lnSpc>
                <a:spcPct val="95000"/>
              </a:lnSpc>
              <a:spcBef>
                <a:spcPct val="20000"/>
              </a:spcBef>
            </a:pPr>
            <a:r>
              <a:rPr lang="en-US" sz="800" b="1" dirty="0" smtClean="0"/>
              <a:t>Display sensor coverage gaps and blind spots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3.3.3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3.3</a:t>
            </a:r>
          </a:p>
          <a:p>
            <a:pPr>
              <a:lnSpc>
                <a:spcPct val="95000"/>
              </a:lnSpc>
              <a:defRPr/>
            </a:pPr>
            <a:r>
              <a:rPr lang="en-US" sz="800" b="1" dirty="0" smtClean="0"/>
              <a:t>Construct, assess, and display the performance and cost of sensor suites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2895600" y="1625600"/>
            <a:ext cx="2438400"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3.3.3</a:t>
            </a:r>
          </a:p>
          <a:p>
            <a:pPr indent="1588">
              <a:lnSpc>
                <a:spcPct val="95000"/>
              </a:lnSpc>
              <a:spcBef>
                <a:spcPts val="0"/>
              </a:spcBef>
            </a:pPr>
            <a:r>
              <a:rPr lang="en-US" sz="800" b="1" dirty="0" smtClean="0"/>
              <a:t>Display sensor suite coverage and detection performance</a:t>
            </a:r>
          </a:p>
        </p:txBody>
      </p:sp>
      <p:sp>
        <p:nvSpPr>
          <p:cNvPr id="19" name="TextBox 18"/>
          <p:cNvSpPr txBox="1"/>
          <p:nvPr/>
        </p:nvSpPr>
        <p:spPr>
          <a:xfrm>
            <a:off x="1836738" y="2465324"/>
            <a:ext cx="2268917" cy="569976"/>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Same as 3.3.3.3</a:t>
            </a:r>
          </a:p>
        </p:txBody>
      </p:sp>
      <p:sp>
        <p:nvSpPr>
          <p:cNvPr id="21" name="Text Box 12"/>
          <p:cNvSpPr txBox="1">
            <a:spLocks noChangeArrowheads="1"/>
          </p:cNvSpPr>
          <p:nvPr/>
        </p:nvSpPr>
        <p:spPr bwMode="auto">
          <a:xfrm>
            <a:off x="80963" y="3331972"/>
            <a:ext cx="1338262" cy="6096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3.3.3.5</a:t>
            </a:r>
          </a:p>
          <a:p>
            <a:pPr indent="1588">
              <a:lnSpc>
                <a:spcPct val="95000"/>
              </a:lnSpc>
              <a:spcBef>
                <a:spcPct val="20000"/>
              </a:spcBef>
            </a:pPr>
            <a:r>
              <a:rPr lang="en-US" sz="800" b="1" dirty="0" smtClean="0"/>
              <a:t>Display sensor suite false alarm rate</a:t>
            </a:r>
          </a:p>
        </p:txBody>
      </p:sp>
      <p:sp>
        <p:nvSpPr>
          <p:cNvPr id="22" name="TextBox 21"/>
          <p:cNvSpPr txBox="1"/>
          <p:nvPr/>
        </p:nvSpPr>
        <p:spPr>
          <a:xfrm>
            <a:off x="1836738" y="3313684"/>
            <a:ext cx="2268917" cy="697992"/>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Sensor false alarm numeric data (M, D, 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Sensor false alarm frequency plots / histograms (M,D,P)</a:t>
            </a:r>
          </a:p>
        </p:txBody>
      </p:sp>
      <p:sp>
        <p:nvSpPr>
          <p:cNvPr id="23" name="Slide Number Placeholder 22"/>
          <p:cNvSpPr>
            <a:spLocks noGrp="1"/>
          </p:cNvSpPr>
          <p:nvPr>
            <p:ph type="sldNum" sz="quarter" idx="12"/>
          </p:nvPr>
        </p:nvSpPr>
        <p:spPr/>
        <p:txBody>
          <a:bodyPr/>
          <a:lstStyle/>
          <a:p>
            <a:pPr>
              <a:defRPr/>
            </a:pPr>
            <a:fld id="{01F8F860-3B9A-4D7F-836E-0C1BDA42292B}" type="slidenum">
              <a:rPr lang="en-US" smtClean="0"/>
              <a:pPr>
                <a:defRPr/>
              </a:pPr>
              <a:t>48</a:t>
            </a:fld>
            <a:endParaRPr lang="en-US"/>
          </a:p>
        </p:txBody>
      </p:sp>
      <p:sp>
        <p:nvSpPr>
          <p:cNvPr id="24" name="Footer Placeholder 23"/>
          <p:cNvSpPr>
            <a:spLocks noGrp="1"/>
          </p:cNvSpPr>
          <p:nvPr>
            <p:ph type="ftr" sz="quarter" idx="11"/>
          </p:nvPr>
        </p:nvSpPr>
        <p:spPr/>
        <p:txBody>
          <a:bodyPr/>
          <a:lstStyle/>
          <a:p>
            <a:pPr>
              <a:defRPr/>
            </a:pPr>
            <a:r>
              <a:rPr lang="en-US" smtClean="0"/>
              <a:t>Anderson, Beres, Shaw, Valadez</a:t>
            </a:r>
            <a:endParaRPr lang="en-US"/>
          </a:p>
        </p:txBody>
      </p:sp>
      <p:sp>
        <p:nvSpPr>
          <p:cNvPr id="25" name="Action Button: Back or Previous 24">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 name="Group 26"/>
          <p:cNvGrpSpPr/>
          <p:nvPr/>
        </p:nvGrpSpPr>
        <p:grpSpPr>
          <a:xfrm>
            <a:off x="27708" y="1181298"/>
            <a:ext cx="6306417" cy="307777"/>
            <a:chOff x="27708" y="1181298"/>
            <a:chExt cx="6306417" cy="307777"/>
          </a:xfrm>
        </p:grpSpPr>
        <p:sp>
          <p:nvSpPr>
            <p:cNvPr id="32" name="TextBox 3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33" name="TextBox 32"/>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4" name="TextBox 33"/>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27" name="Rectangle 26"/>
          <p:cNvSpPr/>
          <p:nvPr/>
        </p:nvSpPr>
        <p:spPr>
          <a:xfrm>
            <a:off x="4792059" y="3955288"/>
            <a:ext cx="3646107" cy="67710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Low marginal design and coding effort provided point-to-point P</a:t>
            </a:r>
            <a:r>
              <a:rPr lang="en-US" sz="800" b="1" baseline="-25000" dirty="0" smtClean="0">
                <a:solidFill>
                  <a:srgbClr val="000000"/>
                </a:solidFill>
              </a:rPr>
              <a:t>d</a:t>
            </a:r>
            <a:r>
              <a:rPr lang="en-US" sz="800" b="1" dirty="0" smtClean="0">
                <a:solidFill>
                  <a:srgbClr val="000000"/>
                </a:solidFill>
              </a:rPr>
              <a:t> calculation has been implemented</a:t>
            </a:r>
          </a:p>
          <a:p>
            <a:pPr marL="228600" indent="-228600">
              <a:lnSpc>
                <a:spcPct val="95000"/>
              </a:lnSpc>
              <a:defRPr/>
            </a:pPr>
            <a:r>
              <a:rPr lang="en-US" sz="800" b="1" dirty="0" smtClean="0">
                <a:solidFill>
                  <a:srgbClr val="000000"/>
                </a:solidFill>
              </a:rPr>
              <a:t>+ 	Can leverage same network data structures used for terrain partitioning and movement calculations</a:t>
            </a:r>
          </a:p>
        </p:txBody>
      </p:sp>
      <p:sp>
        <p:nvSpPr>
          <p:cNvPr id="28" name="Rectangle 27"/>
          <p:cNvSpPr/>
          <p:nvPr/>
        </p:nvSpPr>
        <p:spPr>
          <a:xfrm>
            <a:off x="4792059" y="3184144"/>
            <a:ext cx="3874104"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Only applicable to database approach</a:t>
            </a:r>
          </a:p>
          <a:p>
            <a:pPr marL="228600" indent="-228600">
              <a:lnSpc>
                <a:spcPct val="95000"/>
              </a:lnSpc>
              <a:defRPr/>
            </a:pPr>
            <a:r>
              <a:rPr lang="en-US" sz="800" b="1" dirty="0" smtClean="0">
                <a:solidFill>
                  <a:srgbClr val="000000"/>
                </a:solidFill>
              </a:rPr>
              <a:t>-	Requires significant effort to assess P</a:t>
            </a:r>
            <a:r>
              <a:rPr lang="en-US" sz="800" b="1" baseline="-25000" dirty="0" smtClean="0">
                <a:solidFill>
                  <a:srgbClr val="000000"/>
                </a:solidFill>
              </a:rPr>
              <a:t>d</a:t>
            </a:r>
            <a:r>
              <a:rPr lang="en-US" sz="800" b="1" dirty="0" smtClean="0">
                <a:solidFill>
                  <a:srgbClr val="000000"/>
                </a:solidFill>
              </a:rPr>
              <a:t> for multiple points </a:t>
            </a:r>
          </a:p>
          <a:p>
            <a:pPr marL="228600" indent="-228600">
              <a:lnSpc>
                <a:spcPct val="95000"/>
              </a:lnSpc>
              <a:defRPr/>
            </a:pPr>
            <a:r>
              <a:rPr lang="en-US" sz="800" b="1" dirty="0" smtClean="0">
                <a:solidFill>
                  <a:srgbClr val="000000"/>
                </a:solidFill>
              </a:rPr>
              <a:t>- 	Potentially prohibitive calculation and storage requirements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3.3.1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3.4</a:t>
            </a:r>
          </a:p>
          <a:p>
            <a:pPr>
              <a:lnSpc>
                <a:spcPct val="95000"/>
              </a:lnSpc>
              <a:defRPr/>
            </a:pPr>
            <a:r>
              <a:rPr lang="en-US" sz="800" b="1" dirty="0" smtClean="0"/>
              <a:t>Construct, assess, and display the performance and cost of sensor suites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9" name="TextBox 28"/>
          <p:cNvSpPr txBox="1"/>
          <p:nvPr/>
        </p:nvSpPr>
        <p:spPr>
          <a:xfrm>
            <a:off x="1827214" y="2490216"/>
            <a:ext cx="2044700" cy="262128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Integrated cost estimation tool in development environment (G)</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Integrated cost estimation tool in database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spcBef>
                <a:spcPts val="600"/>
              </a:spcBef>
              <a:buFont typeface="Arial" pitchFamily="34" charset="0"/>
              <a:buChar char="•"/>
            </a:pPr>
            <a:r>
              <a:rPr lang="en-US" sz="800" b="1" dirty="0" smtClean="0"/>
              <a:t>Automatically populated cost estimation spreadsheet (G,D)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Manually populated cost estimation spreadsheet (GD,P)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 cost estimation from tabular / catalogue data (P)</a:t>
            </a:r>
          </a:p>
        </p:txBody>
      </p:sp>
      <p:sp>
        <p:nvSpPr>
          <p:cNvPr id="23" name="Text Box 12"/>
          <p:cNvSpPr txBox="1">
            <a:spLocks noChangeArrowheads="1"/>
          </p:cNvSpPr>
          <p:nvPr/>
        </p:nvSpPr>
        <p:spPr bwMode="auto">
          <a:xfrm>
            <a:off x="80963" y="2494280"/>
            <a:ext cx="1338262"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3.4.1</a:t>
            </a:r>
          </a:p>
          <a:p>
            <a:pPr indent="1588">
              <a:lnSpc>
                <a:spcPct val="95000"/>
              </a:lnSpc>
              <a:spcBef>
                <a:spcPts val="0"/>
              </a:spcBef>
            </a:pPr>
            <a:r>
              <a:rPr lang="en-US" sz="800" b="1" dirty="0" smtClean="0"/>
              <a:t>Estimate cost</a:t>
            </a:r>
          </a:p>
        </p:txBody>
      </p:sp>
      <p:sp>
        <p:nvSpPr>
          <p:cNvPr id="12" name="Slide Number Placeholder 11"/>
          <p:cNvSpPr>
            <a:spLocks noGrp="1"/>
          </p:cNvSpPr>
          <p:nvPr>
            <p:ph type="sldNum" sz="quarter" idx="12"/>
          </p:nvPr>
        </p:nvSpPr>
        <p:spPr/>
        <p:txBody>
          <a:bodyPr/>
          <a:lstStyle/>
          <a:p>
            <a:pPr>
              <a:defRPr/>
            </a:pPr>
            <a:fld id="{01F8F860-3B9A-4D7F-836E-0C1BDA42292B}" type="slidenum">
              <a:rPr lang="en-US" smtClean="0"/>
              <a:pPr>
                <a:defRPr/>
              </a:pPr>
              <a:t>49</a:t>
            </a:fld>
            <a:endParaRPr lang="en-US"/>
          </a:p>
        </p:txBody>
      </p:sp>
      <p:sp>
        <p:nvSpPr>
          <p:cNvPr id="13" name="Footer Placeholder 12"/>
          <p:cNvSpPr>
            <a:spLocks noGrp="1"/>
          </p:cNvSpPr>
          <p:nvPr>
            <p:ph type="ftr" sz="quarter" idx="11"/>
          </p:nvPr>
        </p:nvSpPr>
        <p:spPr/>
        <p:txBody>
          <a:bodyPr/>
          <a:lstStyle/>
          <a:p>
            <a:pPr>
              <a:defRPr/>
            </a:pPr>
            <a:r>
              <a:rPr lang="en-US" smtClean="0"/>
              <a:t>Anderson, Beres, Shaw, Valadez</a:t>
            </a:r>
            <a:endParaRPr lang="en-US"/>
          </a:p>
        </p:txBody>
      </p:sp>
      <p:sp>
        <p:nvSpPr>
          <p:cNvPr id="14" name="Action Button: Back or Previous 13">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15" name="Group 14"/>
          <p:cNvGrpSpPr/>
          <p:nvPr/>
        </p:nvGrpSpPr>
        <p:grpSpPr>
          <a:xfrm>
            <a:off x="27708" y="1181298"/>
            <a:ext cx="6306417" cy="307777"/>
            <a:chOff x="27708" y="1181298"/>
            <a:chExt cx="6306417" cy="307777"/>
          </a:xfrm>
        </p:grpSpPr>
        <p:sp>
          <p:nvSpPr>
            <p:cNvPr id="16" name="TextBox 15"/>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17" name="TextBox 16"/>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18" name="TextBox 17"/>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19" name="Rounded Rectangle 18"/>
          <p:cNvSpPr/>
          <p:nvPr/>
        </p:nvSpPr>
        <p:spPr bwMode="auto">
          <a:xfrm>
            <a:off x="1926525" y="2511552"/>
            <a:ext cx="1900429" cy="42367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5" name="Rounded Rectangle 24"/>
          <p:cNvSpPr/>
          <p:nvPr/>
        </p:nvSpPr>
        <p:spPr bwMode="auto">
          <a:xfrm>
            <a:off x="1989963" y="3779520"/>
            <a:ext cx="1774318" cy="39624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6" name="Rectangle 25"/>
          <p:cNvSpPr/>
          <p:nvPr/>
        </p:nvSpPr>
        <p:spPr>
          <a:xfrm>
            <a:off x="4792059" y="2248916"/>
            <a:ext cx="36461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Low design and coding effort</a:t>
            </a:r>
          </a:p>
          <a:p>
            <a:pPr marL="228600" indent="-228600">
              <a:lnSpc>
                <a:spcPct val="95000"/>
              </a:lnSpc>
              <a:defRPr/>
            </a:pPr>
            <a:r>
              <a:rPr lang="en-US" sz="800" b="1" dirty="0" smtClean="0">
                <a:solidFill>
                  <a:srgbClr val="000000"/>
                </a:solidFill>
              </a:rPr>
              <a:t>+	Lowest workload for analyst / designer – costs are updated automatically when design changes</a:t>
            </a:r>
          </a:p>
          <a:p>
            <a:pPr marL="228600" indent="-228600">
              <a:lnSpc>
                <a:spcPct val="95000"/>
              </a:lnSpc>
              <a:defRPr/>
            </a:pPr>
            <a:r>
              <a:rPr lang="en-US" sz="800" b="1" dirty="0" smtClean="0">
                <a:solidFill>
                  <a:srgbClr val="000000"/>
                </a:solidFill>
              </a:rPr>
              <a:t>+ 	Can leverage same network data structures used for terrain partitioning and movement calculations</a:t>
            </a:r>
          </a:p>
        </p:txBody>
      </p:sp>
      <p:sp>
        <p:nvSpPr>
          <p:cNvPr id="27" name="Rectangle 26"/>
          <p:cNvSpPr/>
          <p:nvPr/>
        </p:nvSpPr>
        <p:spPr>
          <a:xfrm>
            <a:off x="4678061" y="3129788"/>
            <a:ext cx="3874104" cy="32624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Only applicable for database approach</a:t>
            </a:r>
          </a:p>
          <a:p>
            <a:pPr marL="228600" indent="-228600">
              <a:lnSpc>
                <a:spcPct val="95000"/>
              </a:lnSpc>
              <a:defRPr/>
            </a:pPr>
            <a:r>
              <a:rPr lang="en-US" sz="800" b="1" dirty="0" smtClean="0">
                <a:solidFill>
                  <a:srgbClr val="000000"/>
                </a:solidFill>
              </a:rPr>
              <a:t>+ 	Straightforward to implement</a:t>
            </a:r>
          </a:p>
        </p:txBody>
      </p:sp>
      <p:cxnSp>
        <p:nvCxnSpPr>
          <p:cNvPr id="28" name="Straight Arrow Connector 27"/>
          <p:cNvCxnSpPr>
            <a:endCxn id="26" idx="1"/>
          </p:cNvCxnSpPr>
          <p:nvPr/>
        </p:nvCxnSpPr>
        <p:spPr bwMode="auto">
          <a:xfrm>
            <a:off x="3776473" y="2645664"/>
            <a:ext cx="1015586" cy="284"/>
          </a:xfrm>
          <a:prstGeom prst="straightConnector1">
            <a:avLst/>
          </a:prstGeom>
          <a:noFill/>
          <a:ln w="19050" cap="flat" cmpd="sng" algn="ctr">
            <a:solidFill>
              <a:srgbClr val="009900"/>
            </a:solidFill>
            <a:prstDash val="solid"/>
            <a:round/>
            <a:headEnd type="none" w="med" len="med"/>
            <a:tailEnd type="arrow"/>
          </a:ln>
          <a:effectLst/>
        </p:spPr>
      </p:cxnSp>
      <p:sp>
        <p:nvSpPr>
          <p:cNvPr id="30" name="Rectangle 29"/>
          <p:cNvSpPr/>
          <p:nvPr/>
        </p:nvSpPr>
        <p:spPr>
          <a:xfrm>
            <a:off x="4792059" y="3699764"/>
            <a:ext cx="3646107" cy="560153"/>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Applicable to both GUI and database approaches</a:t>
            </a:r>
          </a:p>
          <a:p>
            <a:pPr marL="228600" indent="-228600">
              <a:lnSpc>
                <a:spcPct val="95000"/>
              </a:lnSpc>
              <a:defRPr/>
            </a:pPr>
            <a:r>
              <a:rPr lang="en-US" sz="800" b="1" dirty="0" smtClean="0">
                <a:solidFill>
                  <a:srgbClr val="000000"/>
                </a:solidFill>
              </a:rPr>
              <a:t>++	Low marginal effort to generate cost spreadsheets once cost data is generated</a:t>
            </a:r>
          </a:p>
          <a:p>
            <a:pPr marL="228600" indent="-228600">
              <a:lnSpc>
                <a:spcPct val="95000"/>
              </a:lnSpc>
              <a:defRPr/>
            </a:pPr>
            <a:r>
              <a:rPr lang="en-US" sz="800" b="1" dirty="0" smtClean="0">
                <a:solidFill>
                  <a:srgbClr val="000000"/>
                </a:solidFill>
              </a:rPr>
              <a:t>+	Reduced workload for analyst / designer</a:t>
            </a:r>
          </a:p>
        </p:txBody>
      </p:sp>
      <p:cxnSp>
        <p:nvCxnSpPr>
          <p:cNvPr id="31" name="Straight Arrow Connector 30"/>
          <p:cNvCxnSpPr>
            <a:stCxn id="25" idx="3"/>
            <a:endCxn id="30" idx="1"/>
          </p:cNvCxnSpPr>
          <p:nvPr/>
        </p:nvCxnSpPr>
        <p:spPr bwMode="auto">
          <a:xfrm>
            <a:off x="3764281" y="3977640"/>
            <a:ext cx="1027778" cy="2201"/>
          </a:xfrm>
          <a:prstGeom prst="straightConnector1">
            <a:avLst/>
          </a:prstGeom>
          <a:noFill/>
          <a:ln w="19050" cap="flat" cmpd="sng" algn="ctr">
            <a:solidFill>
              <a:srgbClr val="009900"/>
            </a:solidFill>
            <a:prstDash val="solid"/>
            <a:round/>
            <a:headEnd type="none" w="med" len="med"/>
            <a:tailEnd type="arrow"/>
          </a:ln>
          <a:effectLst/>
        </p:spPr>
      </p:cxnSp>
      <p:sp>
        <p:nvSpPr>
          <p:cNvPr id="32" name="Rectangle 31"/>
          <p:cNvSpPr/>
          <p:nvPr/>
        </p:nvSpPr>
        <p:spPr>
          <a:xfrm>
            <a:off x="4800029" y="4771994"/>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sp>
        <p:nvSpPr>
          <p:cNvPr id="33" name="Rectangle 32"/>
          <p:cNvSpPr/>
          <p:nvPr/>
        </p:nvSpPr>
        <p:spPr>
          <a:xfrm>
            <a:off x="4818888" y="4458254"/>
            <a:ext cx="2999232" cy="215444"/>
          </a:xfrm>
          <a:prstGeom prst="rect">
            <a:avLst/>
          </a:prstGeom>
        </p:spPr>
        <p:txBody>
          <a:bodyPr wrap="square">
            <a:spAutoFit/>
          </a:bodyPr>
          <a:lstStyle/>
          <a:p>
            <a:pPr marL="228600" indent="-228600"/>
            <a:r>
              <a:rPr lang="en-US" sz="800" b="1" dirty="0" smtClean="0">
                <a:solidFill>
                  <a:srgbClr val="000000"/>
                </a:solidFill>
              </a:rPr>
              <a:t>- - 	Excessive workload for analyst</a:t>
            </a:r>
            <a:endParaRPr lang="en-US" dirty="0"/>
          </a:p>
        </p:txBody>
      </p:sp>
      <p:cxnSp>
        <p:nvCxnSpPr>
          <p:cNvPr id="34" name="Straight Arrow Connector 33"/>
          <p:cNvCxnSpPr>
            <a:endCxn id="32" idx="1"/>
          </p:cNvCxnSpPr>
          <p:nvPr/>
        </p:nvCxnSpPr>
        <p:spPr bwMode="auto">
          <a:xfrm>
            <a:off x="3758184" y="4910328"/>
            <a:ext cx="1041845" cy="83265"/>
          </a:xfrm>
          <a:prstGeom prst="straightConnector1">
            <a:avLst/>
          </a:prstGeom>
          <a:noFill/>
          <a:ln w="19050" cap="flat" cmpd="sng" algn="ctr">
            <a:solidFill>
              <a:schemeClr val="tx1"/>
            </a:solidFill>
            <a:prstDash val="solid"/>
            <a:round/>
            <a:headEnd type="none" w="med" len="med"/>
            <a:tailEnd type="arrow"/>
          </a:ln>
          <a:effectLst/>
        </p:spPr>
      </p:cxnSp>
      <p:cxnSp>
        <p:nvCxnSpPr>
          <p:cNvPr id="35" name="Straight Arrow Connector 34"/>
          <p:cNvCxnSpPr>
            <a:endCxn id="33" idx="1"/>
          </p:cNvCxnSpPr>
          <p:nvPr/>
        </p:nvCxnSpPr>
        <p:spPr bwMode="auto">
          <a:xfrm>
            <a:off x="3572256" y="4450080"/>
            <a:ext cx="1246632" cy="115896"/>
          </a:xfrm>
          <a:prstGeom prst="straightConnector1">
            <a:avLst/>
          </a:prstGeom>
          <a:noFill/>
          <a:ln w="19050" cap="flat" cmpd="sng" algn="ctr">
            <a:solidFill>
              <a:schemeClr val="tx1"/>
            </a:solidFill>
            <a:prstDash val="solid"/>
            <a:round/>
            <a:headEnd type="none" w="med" len="med"/>
            <a:tailEnd type="arrow"/>
          </a:ln>
          <a:effectLst/>
        </p:spPr>
      </p:cxnSp>
      <p:cxnSp>
        <p:nvCxnSpPr>
          <p:cNvPr id="36" name="Straight Arrow Connector 35"/>
          <p:cNvCxnSpPr>
            <a:endCxn id="27" idx="1"/>
          </p:cNvCxnSpPr>
          <p:nvPr/>
        </p:nvCxnSpPr>
        <p:spPr bwMode="auto">
          <a:xfrm>
            <a:off x="3602736" y="3282696"/>
            <a:ext cx="1075325" cy="10214"/>
          </a:xfrm>
          <a:prstGeom prst="straightConnector1">
            <a:avLst/>
          </a:prstGeom>
          <a:noFill/>
          <a:ln w="1905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727075"/>
            <a:ext cx="8677656" cy="762000"/>
          </a:xfrm>
        </p:spPr>
        <p:txBody>
          <a:bodyPr/>
          <a:lstStyle/>
          <a:p>
            <a:r>
              <a:rPr lang="en-US" sz="2400" dirty="0" smtClean="0"/>
              <a:t>C</a:t>
            </a:r>
            <a:r>
              <a:rPr lang="en-US" sz="2400" dirty="0" smtClean="0"/>
              <a:t>ore </a:t>
            </a:r>
            <a:r>
              <a:rPr lang="en-US" sz="2400" dirty="0" smtClean="0"/>
              <a:t>architecture: Design Environment  </a:t>
            </a:r>
            <a:endParaRPr lang="en-US" sz="2400" dirty="0"/>
          </a:p>
        </p:txBody>
      </p:sp>
      <p:sp>
        <p:nvSpPr>
          <p:cNvPr id="3" name="Content Placeholder 2"/>
          <p:cNvSpPr>
            <a:spLocks noGrp="1"/>
          </p:cNvSpPr>
          <p:nvPr>
            <p:ph idx="1"/>
          </p:nvPr>
        </p:nvSpPr>
        <p:spPr>
          <a:xfrm>
            <a:off x="441324" y="1489075"/>
            <a:ext cx="8501508" cy="5089525"/>
          </a:xfrm>
        </p:spPr>
        <p:txBody>
          <a:bodyPr/>
          <a:lstStyle/>
          <a:p>
            <a:r>
              <a:rPr lang="en-US" sz="2000" u="sng" dirty="0" smtClean="0"/>
              <a:t>GUI based design tool:</a:t>
            </a:r>
          </a:p>
          <a:p>
            <a:pPr lvl="1">
              <a:buNone/>
            </a:pPr>
            <a:r>
              <a:rPr lang="en-US" sz="1600" u="sng" dirty="0" smtClean="0"/>
              <a:t>Rationale:</a:t>
            </a:r>
          </a:p>
          <a:p>
            <a:pPr lvl="1"/>
            <a:r>
              <a:rPr lang="en-US" sz="1800" dirty="0" smtClean="0"/>
              <a:t>Best able to support  to meet stakeholder wants and functional  requirements</a:t>
            </a:r>
          </a:p>
          <a:p>
            <a:pPr lvl="2"/>
            <a:r>
              <a:rPr lang="en-US" sz="1600" dirty="0" smtClean="0"/>
              <a:t>Viable approach identified for all major functions</a:t>
            </a:r>
          </a:p>
          <a:p>
            <a:pPr lvl="2"/>
            <a:r>
              <a:rPr lang="en-US" sz="1600" dirty="0" smtClean="0"/>
              <a:t>Best fit for model driven data environment  </a:t>
            </a:r>
          </a:p>
          <a:p>
            <a:pPr lvl="1"/>
            <a:r>
              <a:rPr lang="en-US" sz="1800" dirty="0" smtClean="0"/>
              <a:t>Most usable by ESS design team without additional training</a:t>
            </a:r>
          </a:p>
          <a:p>
            <a:pPr lvl="1"/>
            <a:r>
              <a:rPr lang="en-US" sz="1800" dirty="0" smtClean="0"/>
              <a:t>Best potential to produce “eye catching” prototype / gain support for follow-on development </a:t>
            </a:r>
          </a:p>
          <a:p>
            <a:pPr lvl="1"/>
            <a:r>
              <a:rPr lang="en-US" sz="1800" dirty="0" smtClean="0"/>
              <a:t>Best match for SSES team skill set</a:t>
            </a:r>
            <a:endParaRPr lang="en-US" sz="2000" dirty="0" smtClean="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6350"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3.5</a:t>
            </a:r>
          </a:p>
          <a:p>
            <a:pPr>
              <a:lnSpc>
                <a:spcPct val="95000"/>
              </a:lnSpc>
              <a:defRPr/>
            </a:pPr>
            <a:r>
              <a:rPr lang="en-US" sz="800" b="1" dirty="0" smtClean="0"/>
              <a:t>Optimize ESS designs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6350"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3</a:t>
            </a:r>
          </a:p>
          <a:p>
            <a:pPr>
              <a:lnSpc>
                <a:spcPct val="95000"/>
              </a:lnSpc>
              <a:defRPr/>
            </a:pPr>
            <a:r>
              <a:rPr lang="en-US" sz="800" b="1" dirty="0" smtClean="0"/>
              <a:t>Develop ESS designs and assess technical performance</a:t>
            </a:r>
            <a:endParaRPr lang="en-US" sz="800" b="1" dirty="0"/>
          </a:p>
        </p:txBody>
      </p:sp>
      <p:sp>
        <p:nvSpPr>
          <p:cNvPr id="26" name="Text Box 12"/>
          <p:cNvSpPr txBox="1">
            <a:spLocks noChangeArrowheads="1"/>
          </p:cNvSpPr>
          <p:nvPr/>
        </p:nvSpPr>
        <p:spPr bwMode="auto">
          <a:xfrm>
            <a:off x="80963" y="2448560"/>
            <a:ext cx="1336357" cy="660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3.5.1</a:t>
            </a:r>
          </a:p>
          <a:p>
            <a:pPr indent="1588">
              <a:lnSpc>
                <a:spcPct val="95000"/>
              </a:lnSpc>
              <a:spcBef>
                <a:spcPts val="0"/>
              </a:spcBef>
            </a:pPr>
            <a:r>
              <a:rPr lang="en-US" sz="800" b="1" dirty="0" smtClean="0"/>
              <a:t>Store, recall, and manage ESS designs and associated performance metrics</a:t>
            </a:r>
          </a:p>
        </p:txBody>
      </p:sp>
      <p:sp>
        <p:nvSpPr>
          <p:cNvPr id="28" name="Text Box 12"/>
          <p:cNvSpPr txBox="1">
            <a:spLocks noChangeArrowheads="1"/>
          </p:cNvSpPr>
          <p:nvPr/>
        </p:nvSpPr>
        <p:spPr bwMode="auto">
          <a:xfrm>
            <a:off x="80963" y="3553968"/>
            <a:ext cx="1336357" cy="8382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3.5.2</a:t>
            </a:r>
          </a:p>
          <a:p>
            <a:pPr indent="1588">
              <a:lnSpc>
                <a:spcPct val="95000"/>
              </a:lnSpc>
              <a:spcBef>
                <a:spcPts val="0"/>
              </a:spcBef>
            </a:pPr>
            <a:r>
              <a:rPr lang="en-US" sz="800" b="1" dirty="0" smtClean="0"/>
              <a:t>Manually perform, ESS design iterations, and compare results 	</a:t>
            </a:r>
          </a:p>
          <a:p>
            <a:pPr indent="1588">
              <a:lnSpc>
                <a:spcPct val="95000"/>
              </a:lnSpc>
              <a:spcBef>
                <a:spcPts val="0"/>
              </a:spcBef>
            </a:pPr>
            <a:r>
              <a:rPr lang="en-US" sz="800" b="1" dirty="0" smtClean="0"/>
              <a:t>	</a:t>
            </a:r>
          </a:p>
        </p:txBody>
      </p:sp>
      <p:sp>
        <p:nvSpPr>
          <p:cNvPr id="29" name="TextBox 28"/>
          <p:cNvSpPr txBox="1"/>
          <p:nvPr/>
        </p:nvSpPr>
        <p:spPr>
          <a:xfrm>
            <a:off x="1836738" y="3553968"/>
            <a:ext cx="2342070" cy="1383792"/>
          </a:xfrm>
          <a:prstGeom prst="rect">
            <a:avLst/>
          </a:prstGeom>
          <a:noFill/>
          <a:ln>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Manual design and assessment with integrated comparison tools in development environment (G)</a:t>
            </a:r>
          </a:p>
          <a:p>
            <a:pPr marL="117475" indent="-117475">
              <a:spcBef>
                <a:spcPts val="600"/>
              </a:spcBef>
              <a:buFont typeface="Arial" pitchFamily="34" charset="0"/>
              <a:buChar char="•"/>
            </a:pPr>
            <a:r>
              <a:rPr lang="en-US" sz="800" b="1" dirty="0" smtClean="0"/>
              <a:t>Manual design and assessment with integrated comparison tools in database (D) </a:t>
            </a:r>
          </a:p>
          <a:p>
            <a:pPr marL="117475" indent="-117475">
              <a:spcBef>
                <a:spcPts val="600"/>
              </a:spcBef>
              <a:buFont typeface="Arial" pitchFamily="34" charset="0"/>
              <a:buChar char="•"/>
            </a:pPr>
            <a:r>
              <a:rPr lang="en-US" sz="800" b="1" dirty="0" smtClean="0"/>
              <a:t>Manual design and assessment with off-line comparison of designs (P)</a:t>
            </a:r>
          </a:p>
        </p:txBody>
      </p:sp>
      <p:sp>
        <p:nvSpPr>
          <p:cNvPr id="17" name="Text Box 12"/>
          <p:cNvSpPr txBox="1">
            <a:spLocks noChangeArrowheads="1"/>
          </p:cNvSpPr>
          <p:nvPr/>
        </p:nvSpPr>
        <p:spPr bwMode="auto">
          <a:xfrm>
            <a:off x="80963" y="5074920"/>
            <a:ext cx="1336357"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ts val="0"/>
              </a:spcBef>
            </a:pPr>
            <a:r>
              <a:rPr lang="en-US" sz="800" b="1" dirty="0" smtClean="0"/>
              <a:t>3.5.3</a:t>
            </a:r>
          </a:p>
          <a:p>
            <a:pPr indent="1588">
              <a:lnSpc>
                <a:spcPct val="95000"/>
              </a:lnSpc>
              <a:spcBef>
                <a:spcPts val="0"/>
              </a:spcBef>
            </a:pPr>
            <a:r>
              <a:rPr lang="en-US" sz="800" b="1" dirty="0" smtClean="0"/>
              <a:t>Heuristically  perform, ESS design iterations, and compare results</a:t>
            </a:r>
          </a:p>
        </p:txBody>
      </p:sp>
      <p:sp>
        <p:nvSpPr>
          <p:cNvPr id="18" name="TextBox 17"/>
          <p:cNvSpPr txBox="1"/>
          <p:nvPr/>
        </p:nvSpPr>
        <p:spPr>
          <a:xfrm>
            <a:off x="1836738" y="5056632"/>
            <a:ext cx="2351214" cy="1389888"/>
          </a:xfrm>
          <a:prstGeom prst="rect">
            <a:avLst/>
          </a:prstGeom>
          <a:noFill/>
          <a:ln>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Automatic implementation of manually developed heuristics (M,D)</a:t>
            </a:r>
          </a:p>
          <a:p>
            <a:pPr marL="117475" indent="-117475">
              <a:spcBef>
                <a:spcPts val="600"/>
              </a:spcBef>
              <a:buFont typeface="Arial" pitchFamily="34" charset="0"/>
              <a:buChar char="•"/>
            </a:pPr>
            <a:r>
              <a:rPr lang="en-US" sz="800" b="1" dirty="0" smtClean="0"/>
              <a:t>Dynamic programming algorithms (M,D)</a:t>
            </a:r>
          </a:p>
          <a:p>
            <a:pPr marL="117475" indent="-117475">
              <a:spcBef>
                <a:spcPts val="600"/>
              </a:spcBef>
              <a:buFont typeface="Arial" pitchFamily="34" charset="0"/>
              <a:buChar char="•"/>
            </a:pPr>
            <a:r>
              <a:rPr lang="en-US" sz="800" b="1" dirty="0" smtClean="0"/>
              <a:t>Greedy set covering (M)</a:t>
            </a:r>
          </a:p>
          <a:p>
            <a:pPr marL="117475" indent="-117475">
              <a:spcBef>
                <a:spcPts val="600"/>
              </a:spcBef>
              <a:buFont typeface="Arial" pitchFamily="34" charset="0"/>
              <a:buChar char="•"/>
            </a:pPr>
            <a:r>
              <a:rPr lang="en-US" sz="800" b="1" dirty="0" smtClean="0"/>
              <a:t>Simulated annealing (M)</a:t>
            </a:r>
          </a:p>
          <a:p>
            <a:pPr marL="117475" indent="-117475">
              <a:spcBef>
                <a:spcPts val="600"/>
              </a:spcBef>
              <a:buFont typeface="Arial" pitchFamily="34" charset="0"/>
              <a:buChar char="•"/>
            </a:pPr>
            <a:r>
              <a:rPr lang="en-US" sz="800" b="1" dirty="0" smtClean="0"/>
              <a:t>Genetic algorithms (M)</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p:txBody>
      </p:sp>
      <p:sp>
        <p:nvSpPr>
          <p:cNvPr id="23" name="TextBox 22"/>
          <p:cNvSpPr txBox="1"/>
          <p:nvPr/>
        </p:nvSpPr>
        <p:spPr>
          <a:xfrm>
            <a:off x="1836739" y="2423160"/>
            <a:ext cx="2278061" cy="749808"/>
          </a:xfrm>
          <a:prstGeom prst="rect">
            <a:avLst/>
          </a:prstGeom>
          <a:noFill/>
          <a:ln>
            <a:solidFill>
              <a:schemeClr val="tx1"/>
            </a:solidFill>
          </a:ln>
        </p:spPr>
        <p:txBody>
          <a:bodyPr wrap="square" rtlCol="0">
            <a:noAutofit/>
          </a:bodyPr>
          <a:lstStyle/>
          <a:p>
            <a:pPr marL="117475" indent="-117475">
              <a:spcBef>
                <a:spcPts val="600"/>
              </a:spcBef>
              <a:buFont typeface="Arial" pitchFamily="34" charset="0"/>
              <a:buChar char="•"/>
            </a:pPr>
            <a:r>
              <a:rPr lang="en-US" sz="800" b="1" dirty="0" smtClean="0"/>
              <a:t>Embedded database (M,D)</a:t>
            </a:r>
          </a:p>
          <a:p>
            <a:pPr marL="117475" indent="-117475">
              <a:spcBef>
                <a:spcPts val="600"/>
              </a:spcBef>
              <a:buFont typeface="Arial" pitchFamily="34" charset="0"/>
              <a:buChar char="•"/>
            </a:pPr>
            <a:r>
              <a:rPr lang="en-US" sz="800" b="1" dirty="0" smtClean="0"/>
              <a:t>Off-line database (M,D,P)</a:t>
            </a:r>
          </a:p>
          <a:p>
            <a:pPr marL="117475" indent="-117475">
              <a:spcBef>
                <a:spcPts val="600"/>
              </a:spcBef>
              <a:buFont typeface="Arial" pitchFamily="34" charset="0"/>
              <a:buChar char="•"/>
            </a:pPr>
            <a:r>
              <a:rPr lang="en-US" sz="800" b="1" dirty="0" smtClean="0"/>
              <a:t>Manual tabulation and management of data (P)</a:t>
            </a:r>
          </a:p>
          <a:p>
            <a:pPr marL="117475" indent="-117475">
              <a:spcBef>
                <a:spcPts val="600"/>
              </a:spcBef>
              <a:buFont typeface="Arial" pitchFamily="34" charset="0"/>
              <a:buChar char="•"/>
            </a:pPr>
            <a:endParaRPr lang="en-US" sz="800" b="1" dirty="0" smtClean="0"/>
          </a:p>
        </p:txBody>
      </p:sp>
      <p:sp>
        <p:nvSpPr>
          <p:cNvPr id="15" name="Slide Number Placeholder 14"/>
          <p:cNvSpPr>
            <a:spLocks noGrp="1"/>
          </p:cNvSpPr>
          <p:nvPr>
            <p:ph type="sldNum" sz="quarter" idx="12"/>
          </p:nvPr>
        </p:nvSpPr>
        <p:spPr/>
        <p:txBody>
          <a:bodyPr/>
          <a:lstStyle/>
          <a:p>
            <a:pPr>
              <a:defRPr/>
            </a:pPr>
            <a:fld id="{01F8F860-3B9A-4D7F-836E-0C1BDA42292B}" type="slidenum">
              <a:rPr lang="en-US" smtClean="0"/>
              <a:pPr>
                <a:defRPr/>
              </a:pPr>
              <a:t>50</a:t>
            </a:fld>
            <a:endParaRPr lang="en-US"/>
          </a:p>
        </p:txBody>
      </p:sp>
      <p:sp>
        <p:nvSpPr>
          <p:cNvPr id="16" name="Footer Placeholder 15"/>
          <p:cNvSpPr>
            <a:spLocks noGrp="1"/>
          </p:cNvSpPr>
          <p:nvPr>
            <p:ph type="ftr" sz="quarter" idx="11"/>
          </p:nvPr>
        </p:nvSpPr>
        <p:spPr/>
        <p:txBody>
          <a:bodyPr/>
          <a:lstStyle/>
          <a:p>
            <a:pPr>
              <a:defRPr/>
            </a:pPr>
            <a:r>
              <a:rPr lang="en-US" smtClean="0"/>
              <a:t>Anderson, Beres, Shaw, Valadez</a:t>
            </a:r>
            <a:endParaRPr lang="en-US"/>
          </a:p>
        </p:txBody>
      </p:sp>
      <p:sp>
        <p:nvSpPr>
          <p:cNvPr id="19" name="Action Button: Back or Previous 18">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1" name="Group 20"/>
          <p:cNvGrpSpPr/>
          <p:nvPr/>
        </p:nvGrpSpPr>
        <p:grpSpPr>
          <a:xfrm>
            <a:off x="27708" y="1181298"/>
            <a:ext cx="6306417" cy="307777"/>
            <a:chOff x="27708" y="1181298"/>
            <a:chExt cx="6306417" cy="307777"/>
          </a:xfrm>
        </p:grpSpPr>
        <p:sp>
          <p:nvSpPr>
            <p:cNvPr id="22" name="TextBox 21"/>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4" name="TextBox 23"/>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25" name="TextBox 24"/>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0" name="Title 1"/>
          <p:cNvSpPr>
            <a:spLocks noGrp="1"/>
          </p:cNvSpPr>
          <p:nvPr>
            <p:ph type="title"/>
          </p:nvPr>
        </p:nvSpPr>
        <p:spPr>
          <a:xfrm>
            <a:off x="372555" y="368808"/>
            <a:ext cx="8229600" cy="762000"/>
          </a:xfrm>
        </p:spPr>
        <p:txBody>
          <a:bodyPr/>
          <a:lstStyle/>
          <a:p>
            <a:pPr eaLnBrk="1" hangingPunct="1"/>
            <a:r>
              <a:rPr lang="en-US" sz="2400" dirty="0" smtClean="0"/>
              <a:t>SSES Function - Form Alternatives 3.5</a:t>
            </a:r>
          </a:p>
        </p:txBody>
      </p:sp>
      <p:sp>
        <p:nvSpPr>
          <p:cNvPr id="27" name="Rounded Rectangle 26"/>
          <p:cNvSpPr/>
          <p:nvPr/>
        </p:nvSpPr>
        <p:spPr bwMode="auto">
          <a:xfrm>
            <a:off x="1972245" y="2447544"/>
            <a:ext cx="2069403" cy="15849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1" name="Rounded Rectangle 30"/>
          <p:cNvSpPr/>
          <p:nvPr/>
        </p:nvSpPr>
        <p:spPr bwMode="auto">
          <a:xfrm>
            <a:off x="2002155" y="3581400"/>
            <a:ext cx="2057782" cy="42367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ectangle 31"/>
          <p:cNvSpPr/>
          <p:nvPr/>
        </p:nvSpPr>
        <p:spPr>
          <a:xfrm>
            <a:off x="4453731" y="1965325"/>
            <a:ext cx="3646107" cy="67710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Lowest analyst effort to manage designs</a:t>
            </a:r>
          </a:p>
          <a:p>
            <a:pPr marL="228600" indent="-228600">
              <a:lnSpc>
                <a:spcPct val="95000"/>
              </a:lnSpc>
              <a:defRPr/>
            </a:pPr>
            <a:r>
              <a:rPr lang="en-US" sz="800" b="1" dirty="0" smtClean="0">
                <a:solidFill>
                  <a:srgbClr val="000000"/>
                </a:solidFill>
              </a:rPr>
              <a:t>+	Permits juxtaposition of performance metrics and design data</a:t>
            </a:r>
          </a:p>
          <a:p>
            <a:pPr marL="228600" indent="-228600">
              <a:lnSpc>
                <a:spcPct val="95000"/>
              </a:lnSpc>
              <a:defRPr/>
            </a:pPr>
            <a:r>
              <a:rPr lang="en-US" sz="800" b="1" dirty="0" smtClean="0">
                <a:solidFill>
                  <a:srgbClr val="000000"/>
                </a:solidFill>
              </a:rPr>
              <a:t>+	Relatively low effort required to design and code</a:t>
            </a:r>
          </a:p>
        </p:txBody>
      </p:sp>
      <p:sp>
        <p:nvSpPr>
          <p:cNvPr id="35" name="Rectangle 34"/>
          <p:cNvSpPr/>
          <p:nvPr/>
        </p:nvSpPr>
        <p:spPr>
          <a:xfrm>
            <a:off x="4471686" y="2736088"/>
            <a:ext cx="3874104"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Supports any approach</a:t>
            </a:r>
          </a:p>
          <a:p>
            <a:pPr marL="228600" indent="-228600">
              <a:lnSpc>
                <a:spcPct val="95000"/>
              </a:lnSpc>
              <a:defRPr/>
            </a:pPr>
            <a:r>
              <a:rPr lang="en-US" sz="800" b="1" dirty="0" smtClean="0">
                <a:solidFill>
                  <a:srgbClr val="000000"/>
                </a:solidFill>
              </a:rPr>
              <a:t>- 	Additional effort required to design and manage off line database</a:t>
            </a:r>
          </a:p>
        </p:txBody>
      </p:sp>
      <p:sp>
        <p:nvSpPr>
          <p:cNvPr id="36" name="Rectangle 35"/>
          <p:cNvSpPr/>
          <p:nvPr/>
        </p:nvSpPr>
        <p:spPr>
          <a:xfrm>
            <a:off x="4509453" y="3155030"/>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cxnSp>
        <p:nvCxnSpPr>
          <p:cNvPr id="37" name="Straight Arrow Connector 36"/>
          <p:cNvCxnSpPr>
            <a:stCxn id="27" idx="3"/>
            <a:endCxn id="32" idx="1"/>
          </p:cNvCxnSpPr>
          <p:nvPr/>
        </p:nvCxnSpPr>
        <p:spPr bwMode="auto">
          <a:xfrm flipV="1">
            <a:off x="4041648" y="2303879"/>
            <a:ext cx="412083" cy="222913"/>
          </a:xfrm>
          <a:prstGeom prst="straightConnector1">
            <a:avLst/>
          </a:prstGeom>
          <a:noFill/>
          <a:ln w="19050" cap="flat" cmpd="sng" algn="ctr">
            <a:solidFill>
              <a:srgbClr val="009900"/>
            </a:solidFill>
            <a:prstDash val="solid"/>
            <a:round/>
            <a:headEnd type="none" w="med" len="med"/>
            <a:tailEnd type="arrow"/>
          </a:ln>
          <a:effectLst/>
        </p:spPr>
      </p:cxnSp>
      <p:cxnSp>
        <p:nvCxnSpPr>
          <p:cNvPr id="40" name="Straight Arrow Connector 39"/>
          <p:cNvCxnSpPr>
            <a:endCxn id="35" idx="1"/>
          </p:cNvCxnSpPr>
          <p:nvPr/>
        </p:nvCxnSpPr>
        <p:spPr bwMode="auto">
          <a:xfrm>
            <a:off x="3684921" y="2742693"/>
            <a:ext cx="786765" cy="214994"/>
          </a:xfrm>
          <a:prstGeom prst="straightConnector1">
            <a:avLst/>
          </a:prstGeom>
          <a:noFill/>
          <a:ln w="19050" cap="flat" cmpd="sng" algn="ctr">
            <a:solidFill>
              <a:schemeClr val="tx1"/>
            </a:solidFill>
            <a:prstDash val="solid"/>
            <a:round/>
            <a:headEnd type="none" w="med" len="med"/>
            <a:tailEnd type="arrow"/>
          </a:ln>
          <a:effectLst/>
        </p:spPr>
      </p:cxnSp>
      <p:cxnSp>
        <p:nvCxnSpPr>
          <p:cNvPr id="42" name="Straight Arrow Connector 41"/>
          <p:cNvCxnSpPr>
            <a:endCxn id="36" idx="1"/>
          </p:cNvCxnSpPr>
          <p:nvPr/>
        </p:nvCxnSpPr>
        <p:spPr bwMode="auto">
          <a:xfrm>
            <a:off x="3619500" y="3022600"/>
            <a:ext cx="889953" cy="354029"/>
          </a:xfrm>
          <a:prstGeom prst="straightConnector1">
            <a:avLst/>
          </a:prstGeom>
          <a:noFill/>
          <a:ln w="19050" cap="flat" cmpd="sng" algn="ctr">
            <a:solidFill>
              <a:schemeClr val="tx1"/>
            </a:solidFill>
            <a:prstDash val="solid"/>
            <a:round/>
            <a:headEnd type="none" w="med" len="med"/>
            <a:tailEnd type="arrow"/>
          </a:ln>
          <a:effectLst/>
        </p:spPr>
      </p:cxnSp>
      <p:sp>
        <p:nvSpPr>
          <p:cNvPr id="46" name="Rectangle 45"/>
          <p:cNvSpPr/>
          <p:nvPr/>
        </p:nvSpPr>
        <p:spPr>
          <a:xfrm>
            <a:off x="4466431" y="3667125"/>
            <a:ext cx="3646107" cy="67710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Lowest analyst effort to manage designs</a:t>
            </a:r>
          </a:p>
          <a:p>
            <a:pPr marL="228600" indent="-228600">
              <a:lnSpc>
                <a:spcPct val="95000"/>
              </a:lnSpc>
              <a:defRPr/>
            </a:pPr>
            <a:r>
              <a:rPr lang="en-US" sz="800" b="1" dirty="0" smtClean="0">
                <a:solidFill>
                  <a:srgbClr val="000000"/>
                </a:solidFill>
              </a:rPr>
              <a:t>+	Permits juxtaposition of performance metrics and design data</a:t>
            </a:r>
          </a:p>
          <a:p>
            <a:pPr marL="228600" indent="-228600">
              <a:lnSpc>
                <a:spcPct val="95000"/>
              </a:lnSpc>
              <a:defRPr/>
            </a:pPr>
            <a:r>
              <a:rPr lang="en-US" sz="800" b="1" dirty="0" smtClean="0">
                <a:solidFill>
                  <a:srgbClr val="000000"/>
                </a:solidFill>
              </a:rPr>
              <a:t>+	Relatively low effort required to design and code</a:t>
            </a:r>
          </a:p>
        </p:txBody>
      </p:sp>
      <p:cxnSp>
        <p:nvCxnSpPr>
          <p:cNvPr id="47" name="Straight Arrow Connector 46"/>
          <p:cNvCxnSpPr>
            <a:stCxn id="31" idx="3"/>
            <a:endCxn id="46" idx="1"/>
          </p:cNvCxnSpPr>
          <p:nvPr/>
        </p:nvCxnSpPr>
        <p:spPr bwMode="auto">
          <a:xfrm>
            <a:off x="4059937" y="3793236"/>
            <a:ext cx="406494" cy="212443"/>
          </a:xfrm>
          <a:prstGeom prst="straightConnector1">
            <a:avLst/>
          </a:prstGeom>
          <a:noFill/>
          <a:ln w="19050" cap="flat" cmpd="sng" algn="ctr">
            <a:solidFill>
              <a:srgbClr val="009900"/>
            </a:solidFill>
            <a:prstDash val="solid"/>
            <a:round/>
            <a:headEnd type="none" w="med" len="med"/>
            <a:tailEnd type="arrow"/>
          </a:ln>
          <a:effectLst/>
        </p:spPr>
      </p:cxnSp>
      <p:sp>
        <p:nvSpPr>
          <p:cNvPr id="50" name="Rectangle 49"/>
          <p:cNvSpPr/>
          <p:nvPr/>
        </p:nvSpPr>
        <p:spPr>
          <a:xfrm>
            <a:off x="4487561" y="4425188"/>
            <a:ext cx="3874104" cy="443198"/>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Only supports database approach</a:t>
            </a:r>
          </a:p>
          <a:p>
            <a:pPr marL="228600" indent="-228600">
              <a:lnSpc>
                <a:spcPct val="95000"/>
              </a:lnSpc>
              <a:defRPr/>
            </a:pPr>
            <a:r>
              <a:rPr lang="en-US" sz="800" b="1" dirty="0" smtClean="0">
                <a:solidFill>
                  <a:srgbClr val="000000"/>
                </a:solidFill>
              </a:rPr>
              <a:t>- 	Additional effort required to design and manage off line database as well as building comparison tools</a:t>
            </a:r>
          </a:p>
        </p:txBody>
      </p:sp>
      <p:sp>
        <p:nvSpPr>
          <p:cNvPr id="51" name="Rectangle 50"/>
          <p:cNvSpPr/>
          <p:nvPr/>
        </p:nvSpPr>
        <p:spPr>
          <a:xfrm>
            <a:off x="4525328" y="4844130"/>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cxnSp>
        <p:nvCxnSpPr>
          <p:cNvPr id="52" name="Straight Arrow Connector 51"/>
          <p:cNvCxnSpPr>
            <a:endCxn id="50" idx="1"/>
          </p:cNvCxnSpPr>
          <p:nvPr/>
        </p:nvCxnSpPr>
        <p:spPr bwMode="auto">
          <a:xfrm>
            <a:off x="4051300" y="4241800"/>
            <a:ext cx="436261" cy="404987"/>
          </a:xfrm>
          <a:prstGeom prst="straightConnector1">
            <a:avLst/>
          </a:prstGeom>
          <a:noFill/>
          <a:ln w="19050" cap="flat" cmpd="sng" algn="ctr">
            <a:solidFill>
              <a:schemeClr val="tx1"/>
            </a:solidFill>
            <a:prstDash val="solid"/>
            <a:round/>
            <a:headEnd type="none" w="med" len="med"/>
            <a:tailEnd type="arrow"/>
          </a:ln>
          <a:effectLst/>
        </p:spPr>
      </p:cxnSp>
      <p:cxnSp>
        <p:nvCxnSpPr>
          <p:cNvPr id="53" name="Straight Arrow Connector 52"/>
          <p:cNvCxnSpPr>
            <a:endCxn id="51" idx="1"/>
          </p:cNvCxnSpPr>
          <p:nvPr/>
        </p:nvCxnSpPr>
        <p:spPr bwMode="auto">
          <a:xfrm>
            <a:off x="4102100" y="4699000"/>
            <a:ext cx="423228" cy="366729"/>
          </a:xfrm>
          <a:prstGeom prst="straightConnector1">
            <a:avLst/>
          </a:prstGeom>
          <a:noFill/>
          <a:ln w="19050" cap="flat" cmpd="sng" algn="ctr">
            <a:solidFill>
              <a:schemeClr val="tx1"/>
            </a:solidFill>
            <a:prstDash val="solid"/>
            <a:round/>
            <a:headEnd type="none" w="med" len="med"/>
            <a:tailEnd type="arrow"/>
          </a:ln>
          <a:effectLst/>
        </p:spPr>
      </p:cxnSp>
      <p:sp>
        <p:nvSpPr>
          <p:cNvPr id="56" name="Rectangle 55"/>
          <p:cNvSpPr/>
          <p:nvPr/>
        </p:nvSpPr>
        <p:spPr>
          <a:xfrm>
            <a:off x="4372991" y="5580730"/>
            <a:ext cx="3172968" cy="443198"/>
          </a:xfrm>
          <a:prstGeom prst="rect">
            <a:avLst/>
          </a:prstGeom>
          <a:ln w="19050">
            <a:noFill/>
          </a:ln>
        </p:spPr>
        <p:txBody>
          <a:bodyPr wrap="square">
            <a:spAutoFit/>
          </a:bodyPr>
          <a:lstStyle/>
          <a:p>
            <a:pPr lvl="0">
              <a:lnSpc>
                <a:spcPct val="95000"/>
              </a:lnSpc>
              <a:defRPr/>
            </a:pPr>
            <a:r>
              <a:rPr lang="en-US" sz="800" b="1" dirty="0" smtClean="0">
                <a:solidFill>
                  <a:srgbClr val="FF0000"/>
                </a:solidFill>
              </a:rPr>
              <a:t>Do not yet have a clear vision of how to do this,  particularly the expected level of effort to develop and code the design heuristic</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4.1.1</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990600"/>
          </a:xfrm>
          <a:prstGeom prst="rect">
            <a:avLst/>
          </a:prstGeom>
          <a:solidFill>
            <a:schemeClr val="accent5">
              <a:lumMod val="75000"/>
            </a:schemeClr>
          </a:solidFill>
          <a:ln w="3175" algn="ctr">
            <a:solidFill>
              <a:schemeClr val="tx1"/>
            </a:solidFill>
            <a:miter lim="800000"/>
            <a:headEnd/>
            <a:tailEnd/>
          </a:ln>
          <a:effectLst/>
        </p:spPr>
        <p:txBody>
          <a:bodyPr lIns="45720" tIns="9144" rIns="18288" bIns="9144" anchor="t" anchorCtr="0"/>
          <a:lstStyle/>
          <a:p>
            <a:pPr>
              <a:lnSpc>
                <a:spcPct val="95000"/>
              </a:lnSpc>
              <a:defRPr/>
            </a:pPr>
            <a:r>
              <a:rPr lang="en-US" sz="800" b="1" dirty="0" smtClean="0"/>
              <a:t>4.1</a:t>
            </a:r>
          </a:p>
          <a:p>
            <a:pPr>
              <a:lnSpc>
                <a:spcPct val="95000"/>
              </a:lnSpc>
              <a:defRPr/>
            </a:pPr>
            <a:r>
              <a:rPr lang="en-US" sz="800" b="1" dirty="0" smtClean="0"/>
              <a:t>Assess and display ESS operational performance against customer site protection requirements using analytic methods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chemeClr val="tx1"/>
            </a:solidFill>
            <a:miter lim="800000"/>
            <a:headEnd/>
            <a:tailEnd/>
          </a:ln>
          <a:effectLst/>
        </p:spPr>
        <p:txBody>
          <a:bodyPr lIns="45720" tIns="18288" rIns="18288" bIns="18288" anchor="t" anchorCtr="0"/>
          <a:lstStyle/>
          <a:p>
            <a:pPr>
              <a:lnSpc>
                <a:spcPct val="95000"/>
              </a:lnSpc>
              <a:defRPr/>
            </a:pPr>
            <a:r>
              <a:rPr lang="en-US" sz="800" b="1" dirty="0" smtClean="0"/>
              <a:t>4</a:t>
            </a:r>
          </a:p>
          <a:p>
            <a:pPr>
              <a:lnSpc>
                <a:spcPct val="95000"/>
              </a:lnSpc>
              <a:defRPr/>
            </a:pPr>
            <a:r>
              <a:rPr lang="en-US" sz="800" b="1" dirty="0" smtClean="0"/>
              <a:t>Assess ESS operational performance</a:t>
            </a:r>
            <a:endParaRPr lang="en-US" sz="800" b="1" dirty="0"/>
          </a:p>
        </p:txBody>
      </p:sp>
      <p:sp>
        <p:nvSpPr>
          <p:cNvPr id="17" name="Rectangle 16"/>
          <p:cNvSpPr/>
          <p:nvPr/>
        </p:nvSpPr>
        <p:spPr bwMode="auto">
          <a:xfrm>
            <a:off x="80963" y="2680589"/>
            <a:ext cx="1338262" cy="685800"/>
          </a:xfrm>
          <a:prstGeom prst="rect">
            <a:avLst/>
          </a:prstGeom>
          <a:solidFill>
            <a:srgbClr val="CC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4.1.1</a:t>
            </a:r>
          </a:p>
          <a:p>
            <a:pPr indent="1588">
              <a:lnSpc>
                <a:spcPct val="95000"/>
              </a:lnSpc>
              <a:spcBef>
                <a:spcPct val="20000"/>
              </a:spcBef>
            </a:pPr>
            <a:r>
              <a:rPr lang="en-US" sz="800" b="1" dirty="0" smtClean="0"/>
              <a:t>Calculate measures of effectiveness for threat ingress/egress routes</a:t>
            </a:r>
          </a:p>
        </p:txBody>
      </p:sp>
      <p:sp>
        <p:nvSpPr>
          <p:cNvPr id="22" name="Text Box 12"/>
          <p:cNvSpPr txBox="1">
            <a:spLocks noChangeArrowheads="1"/>
          </p:cNvSpPr>
          <p:nvPr/>
        </p:nvSpPr>
        <p:spPr bwMode="auto">
          <a:xfrm>
            <a:off x="80963" y="3442588"/>
            <a:ext cx="1338262" cy="919099"/>
          </a:xfrm>
          <a:prstGeom prst="rect">
            <a:avLst/>
          </a:prstGeom>
          <a:solidFill>
            <a:srgbClr val="FF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4.1.1.1</a:t>
            </a:r>
          </a:p>
          <a:p>
            <a:pPr indent="1588">
              <a:lnSpc>
                <a:spcPct val="95000"/>
              </a:lnSpc>
              <a:spcBef>
                <a:spcPct val="20000"/>
              </a:spcBef>
            </a:pPr>
            <a:r>
              <a:rPr lang="en-US" sz="800" b="1" dirty="0" smtClean="0"/>
              <a:t>Identify intruder ingress / egress route(s) that minimize the time required to reach defended areas</a:t>
            </a:r>
          </a:p>
        </p:txBody>
      </p:sp>
      <p:sp>
        <p:nvSpPr>
          <p:cNvPr id="23" name="TextBox 22"/>
          <p:cNvSpPr txBox="1"/>
          <p:nvPr/>
        </p:nvSpPr>
        <p:spPr>
          <a:xfrm>
            <a:off x="1836738" y="3450336"/>
            <a:ext cx="2035175"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Solve movement rate weighted shortest path / network flow problem all or designated nodes (M)</a:t>
            </a:r>
          </a:p>
        </p:txBody>
      </p:sp>
      <p:sp>
        <p:nvSpPr>
          <p:cNvPr id="24" name="Text Box 12"/>
          <p:cNvSpPr txBox="1">
            <a:spLocks noChangeArrowheads="1"/>
          </p:cNvSpPr>
          <p:nvPr/>
        </p:nvSpPr>
        <p:spPr bwMode="auto">
          <a:xfrm>
            <a:off x="80963" y="5638165"/>
            <a:ext cx="1338262" cy="940435"/>
          </a:xfrm>
          <a:prstGeom prst="rect">
            <a:avLst/>
          </a:prstGeom>
          <a:solidFill>
            <a:srgbClr val="FF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4.1.1.3</a:t>
            </a:r>
          </a:p>
          <a:p>
            <a:pPr indent="1588">
              <a:lnSpc>
                <a:spcPct val="95000"/>
              </a:lnSpc>
              <a:spcBef>
                <a:spcPct val="20000"/>
              </a:spcBef>
            </a:pPr>
            <a:r>
              <a:rPr lang="en-US" sz="800" b="1" dirty="0" smtClean="0"/>
              <a:t>Identify intruder ingress / egress route(s) that minimize Pd weighted security force reaction times</a:t>
            </a:r>
          </a:p>
        </p:txBody>
      </p:sp>
      <p:sp>
        <p:nvSpPr>
          <p:cNvPr id="25" name="TextBox 24"/>
          <p:cNvSpPr txBox="1"/>
          <p:nvPr/>
        </p:nvSpPr>
        <p:spPr>
          <a:xfrm>
            <a:off x="1836738" y="5669280"/>
            <a:ext cx="2035175"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Solve interdiction probability weighted shortest path / network flow problem all or designated nodes (M)</a:t>
            </a:r>
          </a:p>
        </p:txBody>
      </p:sp>
      <p:sp>
        <p:nvSpPr>
          <p:cNvPr id="26" name="Text Box 12"/>
          <p:cNvSpPr txBox="1">
            <a:spLocks noChangeArrowheads="1"/>
          </p:cNvSpPr>
          <p:nvPr/>
        </p:nvSpPr>
        <p:spPr bwMode="auto">
          <a:xfrm>
            <a:off x="80963" y="4478908"/>
            <a:ext cx="1338262" cy="934339"/>
          </a:xfrm>
          <a:prstGeom prst="rect">
            <a:avLst/>
          </a:prstGeom>
          <a:solidFill>
            <a:srgbClr val="FF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4.1.1.2</a:t>
            </a:r>
          </a:p>
          <a:p>
            <a:pPr indent="1588">
              <a:lnSpc>
                <a:spcPct val="95000"/>
              </a:lnSpc>
              <a:spcBef>
                <a:spcPct val="20000"/>
              </a:spcBef>
            </a:pPr>
            <a:r>
              <a:rPr lang="en-US" sz="800" b="1" dirty="0" smtClean="0"/>
              <a:t>Identify intruder ingress / egress route(s) that minimize the  probability of being detected</a:t>
            </a:r>
          </a:p>
        </p:txBody>
      </p:sp>
      <p:sp>
        <p:nvSpPr>
          <p:cNvPr id="27" name="TextBox 26"/>
          <p:cNvSpPr txBox="1"/>
          <p:nvPr/>
        </p:nvSpPr>
        <p:spPr>
          <a:xfrm>
            <a:off x="1836738" y="4541520"/>
            <a:ext cx="2035175"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Solve P</a:t>
            </a:r>
            <a:r>
              <a:rPr lang="en-US" sz="800" b="1" baseline="-25000" dirty="0" smtClean="0"/>
              <a:t>d</a:t>
            </a:r>
            <a:r>
              <a:rPr lang="en-US" sz="800" b="1" dirty="0" smtClean="0"/>
              <a:t> weighted shortest path / network flow problem for all or designated nodes (M)</a:t>
            </a:r>
          </a:p>
        </p:txBody>
      </p:sp>
      <p:sp>
        <p:nvSpPr>
          <p:cNvPr id="16" name="Slide Number Placeholder 15"/>
          <p:cNvSpPr>
            <a:spLocks noGrp="1"/>
          </p:cNvSpPr>
          <p:nvPr>
            <p:ph type="sldNum" sz="quarter" idx="12"/>
          </p:nvPr>
        </p:nvSpPr>
        <p:spPr/>
        <p:txBody>
          <a:bodyPr/>
          <a:lstStyle/>
          <a:p>
            <a:pPr>
              <a:defRPr/>
            </a:pPr>
            <a:fld id="{01F8F860-3B9A-4D7F-836E-0C1BDA42292B}" type="slidenum">
              <a:rPr lang="en-US" smtClean="0"/>
              <a:pPr>
                <a:defRPr/>
              </a:pPr>
              <a:t>51</a:t>
            </a:fld>
            <a:endParaRPr lang="en-US"/>
          </a:p>
        </p:txBody>
      </p:sp>
      <p:sp>
        <p:nvSpPr>
          <p:cNvPr id="18" name="Footer Placeholder 17"/>
          <p:cNvSpPr>
            <a:spLocks noGrp="1"/>
          </p:cNvSpPr>
          <p:nvPr>
            <p:ph type="ftr" sz="quarter" idx="11"/>
          </p:nvPr>
        </p:nvSpPr>
        <p:spPr/>
        <p:txBody>
          <a:bodyPr/>
          <a:lstStyle/>
          <a:p>
            <a:pPr>
              <a:defRPr/>
            </a:pPr>
            <a:r>
              <a:rPr lang="en-US" smtClean="0"/>
              <a:t>Anderson, Beres, Shaw, Valadez</a:t>
            </a:r>
            <a:endParaRPr lang="en-US"/>
          </a:p>
        </p:txBody>
      </p:sp>
      <p:sp>
        <p:nvSpPr>
          <p:cNvPr id="19" name="Action Button: Back or Previous 18">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1" name="Group 20"/>
          <p:cNvGrpSpPr/>
          <p:nvPr/>
        </p:nvGrpSpPr>
        <p:grpSpPr>
          <a:xfrm>
            <a:off x="27708" y="1181298"/>
            <a:ext cx="6306417" cy="307777"/>
            <a:chOff x="27708" y="1181298"/>
            <a:chExt cx="6306417" cy="307777"/>
          </a:xfrm>
        </p:grpSpPr>
        <p:sp>
          <p:nvSpPr>
            <p:cNvPr id="28" name="TextBox 2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9" name="TextBox 28"/>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0" name="TextBox 29"/>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1" name="Rounded Rectangle 30"/>
          <p:cNvSpPr/>
          <p:nvPr/>
        </p:nvSpPr>
        <p:spPr bwMode="auto">
          <a:xfrm>
            <a:off x="1997392" y="4541520"/>
            <a:ext cx="1774318" cy="56083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ounded Rectangle 31"/>
          <p:cNvSpPr/>
          <p:nvPr/>
        </p:nvSpPr>
        <p:spPr bwMode="auto">
          <a:xfrm>
            <a:off x="1994344" y="5699760"/>
            <a:ext cx="1774318" cy="56083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 name="Rounded Rectangle 32"/>
          <p:cNvSpPr/>
          <p:nvPr/>
        </p:nvSpPr>
        <p:spPr bwMode="auto">
          <a:xfrm>
            <a:off x="1993011" y="3480816"/>
            <a:ext cx="1774318" cy="56083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 name="Rectangle 33"/>
          <p:cNvSpPr/>
          <p:nvPr/>
        </p:nvSpPr>
        <p:spPr>
          <a:xfrm>
            <a:off x="4599432" y="4471416"/>
            <a:ext cx="3803904" cy="67710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feasible approaches identified thus far</a:t>
            </a:r>
          </a:p>
          <a:p>
            <a:pPr marL="228600" indent="-228600">
              <a:lnSpc>
                <a:spcPct val="95000"/>
              </a:lnSpc>
              <a:defRPr/>
            </a:pPr>
            <a:r>
              <a:rPr lang="en-US" sz="800" b="1" dirty="0" smtClean="0">
                <a:solidFill>
                  <a:srgbClr val="000000"/>
                </a:solidFill>
              </a:rPr>
              <a:t>+	Mature analysis approach</a:t>
            </a:r>
          </a:p>
          <a:p>
            <a:pPr marL="228600" indent="-228600">
              <a:lnSpc>
                <a:spcPct val="95000"/>
              </a:lnSpc>
              <a:defRPr/>
            </a:pPr>
            <a:r>
              <a:rPr lang="en-US" sz="800" b="1" dirty="0" smtClean="0">
                <a:solidFill>
                  <a:srgbClr val="000000"/>
                </a:solidFill>
              </a:rPr>
              <a:t>+	Complementary with terrain network modeling approach</a:t>
            </a:r>
          </a:p>
          <a:p>
            <a:pPr marL="228600" indent="-228600">
              <a:lnSpc>
                <a:spcPct val="95000"/>
              </a:lnSpc>
              <a:defRPr/>
            </a:pPr>
            <a:r>
              <a:rPr lang="en-US" sz="800" b="1" dirty="0" smtClean="0">
                <a:solidFill>
                  <a:srgbClr val="000000"/>
                </a:solidFill>
              </a:rPr>
              <a:t>+	Relatively low design and coding effort  to implement</a:t>
            </a:r>
          </a:p>
          <a:p>
            <a:pPr marL="228600" indent="-228600">
              <a:lnSpc>
                <a:spcPct val="95000"/>
              </a:lnSpc>
              <a:defRPr/>
            </a:pPr>
            <a:r>
              <a:rPr lang="en-US" sz="800" b="1" dirty="0" smtClean="0">
                <a:solidFill>
                  <a:srgbClr val="000000"/>
                </a:solidFill>
              </a:rPr>
              <a:t>+ 	Can leverage </a:t>
            </a:r>
            <a:r>
              <a:rPr lang="en-US" sz="800" b="1" dirty="0" err="1" smtClean="0">
                <a:solidFill>
                  <a:srgbClr val="000000"/>
                </a:solidFill>
              </a:rPr>
              <a:t>Matlab</a:t>
            </a:r>
            <a:r>
              <a:rPr lang="en-US" sz="800" b="1" dirty="0" smtClean="0">
                <a:solidFill>
                  <a:srgbClr val="000000"/>
                </a:solidFill>
              </a:rPr>
              <a:t> graph analysis toolbox</a:t>
            </a:r>
          </a:p>
        </p:txBody>
      </p:sp>
      <p:cxnSp>
        <p:nvCxnSpPr>
          <p:cNvPr id="35" name="Straight Arrow Connector 34"/>
          <p:cNvCxnSpPr>
            <a:stCxn id="33" idx="3"/>
            <a:endCxn id="34" idx="1"/>
          </p:cNvCxnSpPr>
          <p:nvPr/>
        </p:nvCxnSpPr>
        <p:spPr bwMode="auto">
          <a:xfrm>
            <a:off x="3767329" y="3761232"/>
            <a:ext cx="832103" cy="1048738"/>
          </a:xfrm>
          <a:prstGeom prst="straightConnector1">
            <a:avLst/>
          </a:prstGeom>
          <a:noFill/>
          <a:ln w="19050" cap="flat" cmpd="sng" algn="ctr">
            <a:solidFill>
              <a:srgbClr val="009900"/>
            </a:solidFill>
            <a:prstDash val="solid"/>
            <a:round/>
            <a:headEnd type="none" w="med" len="med"/>
            <a:tailEnd type="arrow"/>
          </a:ln>
          <a:effectLst/>
        </p:spPr>
      </p:cxnSp>
      <p:cxnSp>
        <p:nvCxnSpPr>
          <p:cNvPr id="36" name="Straight Arrow Connector 35"/>
          <p:cNvCxnSpPr>
            <a:stCxn id="32" idx="3"/>
            <a:endCxn id="34" idx="1"/>
          </p:cNvCxnSpPr>
          <p:nvPr/>
        </p:nvCxnSpPr>
        <p:spPr bwMode="auto">
          <a:xfrm flipV="1">
            <a:off x="3768662" y="4809970"/>
            <a:ext cx="830770" cy="1170206"/>
          </a:xfrm>
          <a:prstGeom prst="straightConnector1">
            <a:avLst/>
          </a:prstGeom>
          <a:noFill/>
          <a:ln w="19050" cap="flat" cmpd="sng" algn="ctr">
            <a:solidFill>
              <a:srgbClr val="009900"/>
            </a:solidFill>
            <a:prstDash val="solid"/>
            <a:round/>
            <a:headEnd type="none" w="med" len="med"/>
            <a:tailEnd type="arrow"/>
          </a:ln>
          <a:effectLst/>
        </p:spPr>
      </p:cxnSp>
      <p:cxnSp>
        <p:nvCxnSpPr>
          <p:cNvPr id="37" name="Straight Arrow Connector 36"/>
          <p:cNvCxnSpPr>
            <a:stCxn id="31" idx="3"/>
            <a:endCxn id="34" idx="1"/>
          </p:cNvCxnSpPr>
          <p:nvPr/>
        </p:nvCxnSpPr>
        <p:spPr bwMode="auto">
          <a:xfrm flipV="1">
            <a:off x="3771710" y="4809970"/>
            <a:ext cx="827722" cy="11966"/>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4.1.2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990600"/>
          </a:xfrm>
          <a:prstGeom prst="rect">
            <a:avLst/>
          </a:prstGeom>
          <a:solidFill>
            <a:schemeClr val="accent5">
              <a:lumMod val="75000"/>
            </a:schemeClr>
          </a:solidFill>
          <a:ln w="3175" algn="ctr">
            <a:solidFill>
              <a:schemeClr val="tx1"/>
            </a:solidFill>
            <a:miter lim="800000"/>
            <a:headEnd/>
            <a:tailEnd/>
          </a:ln>
          <a:effectLst/>
        </p:spPr>
        <p:txBody>
          <a:bodyPr lIns="45720" tIns="9144" rIns="18288" bIns="9144" anchor="t" anchorCtr="0"/>
          <a:lstStyle/>
          <a:p>
            <a:pPr>
              <a:lnSpc>
                <a:spcPct val="95000"/>
              </a:lnSpc>
              <a:defRPr/>
            </a:pPr>
            <a:r>
              <a:rPr lang="en-US" sz="800" b="1" dirty="0" smtClean="0"/>
              <a:t>4.1</a:t>
            </a:r>
          </a:p>
          <a:p>
            <a:pPr>
              <a:lnSpc>
                <a:spcPct val="95000"/>
              </a:lnSpc>
              <a:defRPr/>
            </a:pPr>
            <a:r>
              <a:rPr lang="en-US" sz="800" b="1" dirty="0" smtClean="0"/>
              <a:t>Assess and display ESS operational performance against customer site protection requirements using analytic methods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chemeClr val="tx1"/>
            </a:solidFill>
            <a:miter lim="800000"/>
            <a:headEnd/>
            <a:tailEnd/>
          </a:ln>
          <a:effectLst/>
        </p:spPr>
        <p:txBody>
          <a:bodyPr lIns="45720" tIns="18288" rIns="18288" bIns="18288" anchor="t" anchorCtr="0"/>
          <a:lstStyle/>
          <a:p>
            <a:pPr>
              <a:lnSpc>
                <a:spcPct val="95000"/>
              </a:lnSpc>
              <a:defRPr/>
            </a:pPr>
            <a:r>
              <a:rPr lang="en-US" sz="800" b="1" dirty="0" smtClean="0"/>
              <a:t>4</a:t>
            </a:r>
          </a:p>
          <a:p>
            <a:pPr>
              <a:lnSpc>
                <a:spcPct val="95000"/>
              </a:lnSpc>
              <a:defRPr/>
            </a:pPr>
            <a:r>
              <a:rPr lang="en-US" sz="800" b="1" dirty="0" smtClean="0"/>
              <a:t>Assess ESS operational performance</a:t>
            </a:r>
            <a:endParaRPr lang="en-US" sz="800" b="1" dirty="0"/>
          </a:p>
        </p:txBody>
      </p:sp>
      <p:sp>
        <p:nvSpPr>
          <p:cNvPr id="17" name="Rectangle 16"/>
          <p:cNvSpPr/>
          <p:nvPr/>
        </p:nvSpPr>
        <p:spPr bwMode="auto">
          <a:xfrm>
            <a:off x="80963" y="2807208"/>
            <a:ext cx="1338262" cy="749808"/>
          </a:xfrm>
          <a:prstGeom prst="rect">
            <a:avLst/>
          </a:prstGeom>
          <a:solidFill>
            <a:srgbClr val="CC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4.1.2</a:t>
            </a:r>
          </a:p>
          <a:p>
            <a:pPr indent="1588">
              <a:lnSpc>
                <a:spcPct val="95000"/>
              </a:lnSpc>
              <a:spcBef>
                <a:spcPct val="20000"/>
              </a:spcBef>
            </a:pPr>
            <a:r>
              <a:rPr lang="en-US" sz="800" b="1" dirty="0" smtClean="0"/>
              <a:t>Calculate measures of effectiveness for maximum vulnerability threat routes</a:t>
            </a:r>
          </a:p>
        </p:txBody>
      </p:sp>
      <p:sp>
        <p:nvSpPr>
          <p:cNvPr id="22" name="Text Box 12"/>
          <p:cNvSpPr txBox="1">
            <a:spLocks noChangeArrowheads="1"/>
          </p:cNvSpPr>
          <p:nvPr/>
        </p:nvSpPr>
        <p:spPr bwMode="auto">
          <a:xfrm>
            <a:off x="80963" y="3688080"/>
            <a:ext cx="1338262" cy="765048"/>
          </a:xfrm>
          <a:prstGeom prst="rect">
            <a:avLst/>
          </a:prstGeom>
          <a:solidFill>
            <a:srgbClr val="FF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4.1.2.1</a:t>
            </a:r>
          </a:p>
          <a:p>
            <a:pPr indent="1588">
              <a:lnSpc>
                <a:spcPct val="95000"/>
              </a:lnSpc>
              <a:spcBef>
                <a:spcPct val="20000"/>
              </a:spcBef>
            </a:pPr>
            <a:r>
              <a:rPr lang="en-US" sz="800" b="1" dirty="0" smtClean="0"/>
              <a:t>Calculate mean and minimum site perimeter detection and interdiction probabilities</a:t>
            </a:r>
          </a:p>
        </p:txBody>
      </p:sp>
      <p:sp>
        <p:nvSpPr>
          <p:cNvPr id="23" name="TextBox 22"/>
          <p:cNvSpPr txBox="1"/>
          <p:nvPr/>
        </p:nvSpPr>
        <p:spPr>
          <a:xfrm>
            <a:off x="1827214" y="3669792"/>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Find minimum P</a:t>
            </a:r>
            <a:r>
              <a:rPr lang="en-US" sz="800" b="1" baseline="-25000" dirty="0" smtClean="0"/>
              <a:t>d</a:t>
            </a:r>
            <a:r>
              <a:rPr lang="en-US" sz="800" b="1" dirty="0" smtClean="0"/>
              <a:t> and interdiction probabilities around perimeter network cycles (M)</a:t>
            </a:r>
          </a:p>
        </p:txBody>
      </p:sp>
      <p:sp>
        <p:nvSpPr>
          <p:cNvPr id="24" name="Text Box 12"/>
          <p:cNvSpPr txBox="1">
            <a:spLocks noChangeArrowheads="1"/>
          </p:cNvSpPr>
          <p:nvPr/>
        </p:nvSpPr>
        <p:spPr bwMode="auto">
          <a:xfrm>
            <a:off x="80963" y="5385816"/>
            <a:ext cx="1338262" cy="777240"/>
          </a:xfrm>
          <a:prstGeom prst="rect">
            <a:avLst/>
          </a:prstGeom>
          <a:solidFill>
            <a:srgbClr val="FF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4.1.2.3</a:t>
            </a:r>
          </a:p>
          <a:p>
            <a:pPr indent="1588">
              <a:lnSpc>
                <a:spcPct val="95000"/>
              </a:lnSpc>
              <a:spcBef>
                <a:spcPct val="20000"/>
              </a:spcBef>
            </a:pPr>
            <a:r>
              <a:rPr lang="en-US" sz="800" b="1" dirty="0" smtClean="0"/>
              <a:t>Calculate worst case cumulative interdiction keep-out probabilities for designated areas</a:t>
            </a:r>
          </a:p>
        </p:txBody>
      </p:sp>
      <p:sp>
        <p:nvSpPr>
          <p:cNvPr id="25" name="TextBox 24"/>
          <p:cNvSpPr txBox="1"/>
          <p:nvPr/>
        </p:nvSpPr>
        <p:spPr>
          <a:xfrm>
            <a:off x="1827214" y="5440680"/>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Find minimum path values from 4.1.1.3</a:t>
            </a:r>
          </a:p>
        </p:txBody>
      </p:sp>
      <p:sp>
        <p:nvSpPr>
          <p:cNvPr id="27" name="TextBox 26"/>
          <p:cNvSpPr txBox="1"/>
          <p:nvPr/>
        </p:nvSpPr>
        <p:spPr>
          <a:xfrm>
            <a:off x="1827214" y="4623816"/>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Find minimum path values from 4.1.1.2</a:t>
            </a:r>
          </a:p>
        </p:txBody>
      </p:sp>
      <p:sp>
        <p:nvSpPr>
          <p:cNvPr id="16" name="Slide Number Placeholder 15"/>
          <p:cNvSpPr>
            <a:spLocks noGrp="1"/>
          </p:cNvSpPr>
          <p:nvPr>
            <p:ph type="sldNum" sz="quarter" idx="12"/>
          </p:nvPr>
        </p:nvSpPr>
        <p:spPr/>
        <p:txBody>
          <a:bodyPr/>
          <a:lstStyle/>
          <a:p>
            <a:pPr>
              <a:defRPr/>
            </a:pPr>
            <a:fld id="{01F8F860-3B9A-4D7F-836E-0C1BDA42292B}" type="slidenum">
              <a:rPr lang="en-US" smtClean="0"/>
              <a:pPr>
                <a:defRPr/>
              </a:pPr>
              <a:t>52</a:t>
            </a:fld>
            <a:endParaRPr lang="en-US"/>
          </a:p>
        </p:txBody>
      </p:sp>
      <p:sp>
        <p:nvSpPr>
          <p:cNvPr id="18" name="Footer Placeholder 17"/>
          <p:cNvSpPr>
            <a:spLocks noGrp="1"/>
          </p:cNvSpPr>
          <p:nvPr>
            <p:ph type="ftr" sz="quarter" idx="11"/>
          </p:nvPr>
        </p:nvSpPr>
        <p:spPr/>
        <p:txBody>
          <a:bodyPr/>
          <a:lstStyle/>
          <a:p>
            <a:pPr>
              <a:defRPr/>
            </a:pPr>
            <a:r>
              <a:rPr lang="en-US" smtClean="0"/>
              <a:t>Anderson, Beres, Shaw, Valadez</a:t>
            </a:r>
            <a:endParaRPr lang="en-US"/>
          </a:p>
        </p:txBody>
      </p:sp>
      <p:sp>
        <p:nvSpPr>
          <p:cNvPr id="19" name="Action Button: Back or Previous 18">
            <a:hlinkClick r:id="rId2" action="ppaction://hlinksldjump" highlightClick="1"/>
          </p:cNvPr>
          <p:cNvSpPr/>
          <p:nvPr/>
        </p:nvSpPr>
        <p:spPr bwMode="auto">
          <a:xfrm>
            <a:off x="8666163" y="6157532"/>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6" name="Text Box 12"/>
          <p:cNvSpPr txBox="1">
            <a:spLocks noChangeArrowheads="1"/>
          </p:cNvSpPr>
          <p:nvPr/>
        </p:nvSpPr>
        <p:spPr bwMode="auto">
          <a:xfrm>
            <a:off x="80963" y="4623816"/>
            <a:ext cx="1338262" cy="685800"/>
          </a:xfrm>
          <a:prstGeom prst="rect">
            <a:avLst/>
          </a:prstGeom>
          <a:solidFill>
            <a:srgbClr val="FFFF99"/>
          </a:solidFill>
          <a:ln w="3175">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4.1.2.2</a:t>
            </a:r>
          </a:p>
          <a:p>
            <a:pPr indent="1588">
              <a:lnSpc>
                <a:spcPct val="95000"/>
              </a:lnSpc>
              <a:spcBef>
                <a:spcPct val="20000"/>
              </a:spcBef>
            </a:pPr>
            <a:r>
              <a:rPr lang="en-US" sz="800" b="1" dirty="0" smtClean="0"/>
              <a:t>Calculate worst case cumulative P</a:t>
            </a:r>
            <a:r>
              <a:rPr lang="en-US" sz="800" b="1" baseline="-25000" dirty="0" smtClean="0"/>
              <a:t>d</a:t>
            </a:r>
            <a:r>
              <a:rPr lang="en-US" sz="800" b="1" dirty="0" smtClean="0"/>
              <a:t> for designated areas</a:t>
            </a:r>
          </a:p>
        </p:txBody>
      </p:sp>
      <p:grpSp>
        <p:nvGrpSpPr>
          <p:cNvPr id="21" name="Group 20"/>
          <p:cNvGrpSpPr/>
          <p:nvPr/>
        </p:nvGrpSpPr>
        <p:grpSpPr>
          <a:xfrm>
            <a:off x="27708" y="1181298"/>
            <a:ext cx="6306417" cy="307777"/>
            <a:chOff x="27708" y="1181298"/>
            <a:chExt cx="6306417" cy="307777"/>
          </a:xfrm>
        </p:grpSpPr>
        <p:sp>
          <p:nvSpPr>
            <p:cNvPr id="28" name="TextBox 2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9" name="TextBox 28"/>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0" name="TextBox 29"/>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1" name="Rounded Rectangle 30"/>
          <p:cNvSpPr/>
          <p:nvPr/>
        </p:nvSpPr>
        <p:spPr bwMode="auto">
          <a:xfrm>
            <a:off x="1965579" y="3691128"/>
            <a:ext cx="1774318" cy="56083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ounded Rectangle 31"/>
          <p:cNvSpPr/>
          <p:nvPr/>
        </p:nvSpPr>
        <p:spPr bwMode="auto">
          <a:xfrm>
            <a:off x="1993011" y="4651248"/>
            <a:ext cx="1774318" cy="341376"/>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 name="Rounded Rectangle 32"/>
          <p:cNvSpPr/>
          <p:nvPr/>
        </p:nvSpPr>
        <p:spPr bwMode="auto">
          <a:xfrm>
            <a:off x="1973898" y="5465064"/>
            <a:ext cx="1774318" cy="332232"/>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 name="Rectangle 33"/>
          <p:cNvSpPr/>
          <p:nvPr/>
        </p:nvSpPr>
        <p:spPr>
          <a:xfrm>
            <a:off x="4590288" y="4590288"/>
            <a:ext cx="3646107" cy="44319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feasible approaches identified thus far</a:t>
            </a:r>
          </a:p>
          <a:p>
            <a:pPr marL="228600" indent="-228600">
              <a:lnSpc>
                <a:spcPct val="95000"/>
              </a:lnSpc>
              <a:defRPr/>
            </a:pPr>
            <a:r>
              <a:rPr lang="en-US" sz="800" b="1" dirty="0" smtClean="0">
                <a:solidFill>
                  <a:srgbClr val="000000"/>
                </a:solidFill>
              </a:rPr>
              <a:t>+	Relatively low design and coding effort </a:t>
            </a:r>
          </a:p>
          <a:p>
            <a:pPr marL="228600" indent="-228600">
              <a:lnSpc>
                <a:spcPct val="95000"/>
              </a:lnSpc>
              <a:defRPr/>
            </a:pPr>
            <a:r>
              <a:rPr lang="en-US" sz="800" b="1" dirty="0" smtClean="0">
                <a:solidFill>
                  <a:srgbClr val="000000"/>
                </a:solidFill>
              </a:rPr>
              <a:t>+ 	Can leverage </a:t>
            </a:r>
            <a:r>
              <a:rPr lang="en-US" sz="800" b="1" dirty="0" err="1" smtClean="0">
                <a:solidFill>
                  <a:srgbClr val="000000"/>
                </a:solidFill>
              </a:rPr>
              <a:t>Matlab</a:t>
            </a:r>
            <a:r>
              <a:rPr lang="en-US" sz="800" b="1" dirty="0" smtClean="0">
                <a:solidFill>
                  <a:srgbClr val="000000"/>
                </a:solidFill>
              </a:rPr>
              <a:t> graph analysis toolbox</a:t>
            </a:r>
          </a:p>
        </p:txBody>
      </p:sp>
      <p:cxnSp>
        <p:nvCxnSpPr>
          <p:cNvPr id="35" name="Straight Arrow Connector 34"/>
          <p:cNvCxnSpPr>
            <a:stCxn id="31" idx="3"/>
            <a:endCxn id="34" idx="1"/>
          </p:cNvCxnSpPr>
          <p:nvPr/>
        </p:nvCxnSpPr>
        <p:spPr bwMode="auto">
          <a:xfrm>
            <a:off x="3739897" y="3971544"/>
            <a:ext cx="850391" cy="840343"/>
          </a:xfrm>
          <a:prstGeom prst="straightConnector1">
            <a:avLst/>
          </a:prstGeom>
          <a:noFill/>
          <a:ln w="19050" cap="flat" cmpd="sng" algn="ctr">
            <a:solidFill>
              <a:srgbClr val="009900"/>
            </a:solidFill>
            <a:prstDash val="solid"/>
            <a:round/>
            <a:headEnd type="none" w="med" len="med"/>
            <a:tailEnd type="arrow"/>
          </a:ln>
          <a:effectLst/>
        </p:spPr>
      </p:cxnSp>
      <p:cxnSp>
        <p:nvCxnSpPr>
          <p:cNvPr id="40" name="Straight Arrow Connector 39"/>
          <p:cNvCxnSpPr>
            <a:stCxn id="33" idx="3"/>
            <a:endCxn id="34" idx="1"/>
          </p:cNvCxnSpPr>
          <p:nvPr/>
        </p:nvCxnSpPr>
        <p:spPr bwMode="auto">
          <a:xfrm flipV="1">
            <a:off x="3748216" y="4811887"/>
            <a:ext cx="842072" cy="819293"/>
          </a:xfrm>
          <a:prstGeom prst="straightConnector1">
            <a:avLst/>
          </a:prstGeom>
          <a:noFill/>
          <a:ln w="19050" cap="flat" cmpd="sng" algn="ctr">
            <a:solidFill>
              <a:srgbClr val="009900"/>
            </a:solidFill>
            <a:prstDash val="solid"/>
            <a:round/>
            <a:headEnd type="none" w="med" len="med"/>
            <a:tailEnd type="arrow"/>
          </a:ln>
          <a:effectLst/>
        </p:spPr>
      </p:cxnSp>
      <p:cxnSp>
        <p:nvCxnSpPr>
          <p:cNvPr id="43" name="Straight Arrow Connector 42"/>
          <p:cNvCxnSpPr>
            <a:stCxn id="32" idx="3"/>
            <a:endCxn id="34" idx="1"/>
          </p:cNvCxnSpPr>
          <p:nvPr/>
        </p:nvCxnSpPr>
        <p:spPr bwMode="auto">
          <a:xfrm flipV="1">
            <a:off x="3767329" y="4811887"/>
            <a:ext cx="822959" cy="10049"/>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4.1.3</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9906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4.1</a:t>
            </a:r>
          </a:p>
          <a:p>
            <a:pPr>
              <a:lnSpc>
                <a:spcPct val="95000"/>
              </a:lnSpc>
              <a:defRPr/>
            </a:pPr>
            <a:r>
              <a:rPr lang="en-US" sz="800" b="1" dirty="0" smtClean="0"/>
              <a:t>Assess and display ESS operational performance against customer site protection requirements using analytic methods</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4</a:t>
            </a:r>
          </a:p>
          <a:p>
            <a:pPr>
              <a:lnSpc>
                <a:spcPct val="95000"/>
              </a:lnSpc>
              <a:defRPr/>
            </a:pPr>
            <a:r>
              <a:rPr lang="en-US" sz="800" b="1" dirty="0" smtClean="0"/>
              <a:t>Assess ESS operational performance</a:t>
            </a:r>
            <a:endParaRPr lang="en-US" sz="800" b="1" dirty="0"/>
          </a:p>
        </p:txBody>
      </p:sp>
      <p:sp>
        <p:nvSpPr>
          <p:cNvPr id="17" name="Rectangle 16"/>
          <p:cNvSpPr/>
          <p:nvPr/>
        </p:nvSpPr>
        <p:spPr bwMode="auto">
          <a:xfrm>
            <a:off x="72009" y="2807208"/>
            <a:ext cx="1347216" cy="6858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4.1.3</a:t>
            </a:r>
          </a:p>
          <a:p>
            <a:pPr indent="1588">
              <a:lnSpc>
                <a:spcPct val="95000"/>
              </a:lnSpc>
              <a:spcBef>
                <a:spcPct val="20000"/>
              </a:spcBef>
            </a:pPr>
            <a:r>
              <a:rPr lang="en-US" sz="800" b="1" dirty="0" smtClean="0"/>
              <a:t>Display site protection measures of effectiveness</a:t>
            </a:r>
          </a:p>
        </p:txBody>
      </p:sp>
      <p:sp>
        <p:nvSpPr>
          <p:cNvPr id="22" name="Text Box 12"/>
          <p:cNvSpPr txBox="1">
            <a:spLocks noChangeArrowheads="1"/>
          </p:cNvSpPr>
          <p:nvPr/>
        </p:nvSpPr>
        <p:spPr bwMode="auto">
          <a:xfrm>
            <a:off x="72009" y="3569208"/>
            <a:ext cx="1347216"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4.1.3.1</a:t>
            </a:r>
          </a:p>
          <a:p>
            <a:pPr indent="1588">
              <a:lnSpc>
                <a:spcPct val="95000"/>
              </a:lnSpc>
              <a:spcBef>
                <a:spcPct val="20000"/>
              </a:spcBef>
            </a:pPr>
            <a:r>
              <a:rPr lang="en-US" sz="800" b="1" dirty="0" smtClean="0"/>
              <a:t>Display minimum Pd threat ingress / egress routes</a:t>
            </a:r>
          </a:p>
        </p:txBody>
      </p:sp>
      <p:sp>
        <p:nvSpPr>
          <p:cNvPr id="23" name="TextBox 22"/>
          <p:cNvSpPr txBox="1"/>
          <p:nvPr/>
        </p:nvSpPr>
        <p:spPr>
          <a:xfrm>
            <a:off x="1827214" y="3541776"/>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Find minimum Pd and interdiction probabilities around perimeter network cycles (M)</a:t>
            </a:r>
          </a:p>
        </p:txBody>
      </p:sp>
      <p:sp>
        <p:nvSpPr>
          <p:cNvPr id="24" name="Text Box 12"/>
          <p:cNvSpPr txBox="1">
            <a:spLocks noChangeArrowheads="1"/>
          </p:cNvSpPr>
          <p:nvPr/>
        </p:nvSpPr>
        <p:spPr bwMode="auto">
          <a:xfrm>
            <a:off x="72009" y="5093208"/>
            <a:ext cx="1347216"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4.1.3.3</a:t>
            </a:r>
          </a:p>
          <a:p>
            <a:pPr indent="1588">
              <a:lnSpc>
                <a:spcPct val="95000"/>
              </a:lnSpc>
              <a:spcBef>
                <a:spcPct val="20000"/>
              </a:spcBef>
            </a:pPr>
            <a:r>
              <a:rPr lang="en-US" sz="800" b="1" dirty="0" smtClean="0"/>
              <a:t>Display site sensor cumulative detection probability coverage maps</a:t>
            </a:r>
          </a:p>
        </p:txBody>
      </p:sp>
      <p:sp>
        <p:nvSpPr>
          <p:cNvPr id="25" name="TextBox 24"/>
          <p:cNvSpPr txBox="1"/>
          <p:nvPr/>
        </p:nvSpPr>
        <p:spPr>
          <a:xfrm>
            <a:off x="1827214" y="5065776"/>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Minimum path value from 4.1.1.3</a:t>
            </a:r>
          </a:p>
        </p:txBody>
      </p:sp>
      <p:sp>
        <p:nvSpPr>
          <p:cNvPr id="26" name="Text Box 12"/>
          <p:cNvSpPr txBox="1">
            <a:spLocks noChangeArrowheads="1"/>
          </p:cNvSpPr>
          <p:nvPr/>
        </p:nvSpPr>
        <p:spPr bwMode="auto">
          <a:xfrm>
            <a:off x="72009" y="4331208"/>
            <a:ext cx="1347216" cy="685800"/>
          </a:xfrm>
          <a:prstGeom prst="rect">
            <a:avLst/>
          </a:prstGeom>
          <a:solidFill>
            <a:srgbClr val="FF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4.1.3.2</a:t>
            </a:r>
          </a:p>
          <a:p>
            <a:pPr indent="1588">
              <a:lnSpc>
                <a:spcPct val="95000"/>
              </a:lnSpc>
              <a:spcBef>
                <a:spcPct val="20000"/>
              </a:spcBef>
            </a:pPr>
            <a:r>
              <a:rPr lang="en-US" sz="800" b="1" dirty="0" smtClean="0"/>
              <a:t>Display minimum response time threat ingress / egress routes</a:t>
            </a:r>
          </a:p>
        </p:txBody>
      </p:sp>
      <p:sp>
        <p:nvSpPr>
          <p:cNvPr id="27" name="TextBox 26"/>
          <p:cNvSpPr txBox="1"/>
          <p:nvPr/>
        </p:nvSpPr>
        <p:spPr>
          <a:xfrm>
            <a:off x="1827214" y="4303776"/>
            <a:ext cx="2044700" cy="685800"/>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Minimum path value from 4.1.1.2</a:t>
            </a:r>
          </a:p>
        </p:txBody>
      </p:sp>
      <p:sp>
        <p:nvSpPr>
          <p:cNvPr id="16" name="Slide Number Placeholder 15"/>
          <p:cNvSpPr>
            <a:spLocks noGrp="1"/>
          </p:cNvSpPr>
          <p:nvPr>
            <p:ph type="sldNum" sz="quarter" idx="12"/>
          </p:nvPr>
        </p:nvSpPr>
        <p:spPr/>
        <p:txBody>
          <a:bodyPr/>
          <a:lstStyle/>
          <a:p>
            <a:pPr>
              <a:defRPr/>
            </a:pPr>
            <a:fld id="{01F8F860-3B9A-4D7F-836E-0C1BDA42292B}" type="slidenum">
              <a:rPr lang="en-US" smtClean="0"/>
              <a:pPr>
                <a:defRPr/>
              </a:pPr>
              <a:t>53</a:t>
            </a:fld>
            <a:endParaRPr lang="en-US"/>
          </a:p>
        </p:txBody>
      </p:sp>
      <p:sp>
        <p:nvSpPr>
          <p:cNvPr id="18" name="Footer Placeholder 17"/>
          <p:cNvSpPr>
            <a:spLocks noGrp="1"/>
          </p:cNvSpPr>
          <p:nvPr>
            <p:ph type="ftr" sz="quarter" idx="11"/>
          </p:nvPr>
        </p:nvSpPr>
        <p:spPr/>
        <p:txBody>
          <a:bodyPr/>
          <a:lstStyle/>
          <a:p>
            <a:pPr>
              <a:defRPr/>
            </a:pPr>
            <a:r>
              <a:rPr lang="en-US" smtClean="0"/>
              <a:t>Anderson, Beres, Shaw, Valadez</a:t>
            </a:r>
            <a:endParaRPr lang="en-US"/>
          </a:p>
        </p:txBody>
      </p:sp>
      <p:sp>
        <p:nvSpPr>
          <p:cNvPr id="19" name="Action Button: Back or Previous 18">
            <a:hlinkClick r:id="rId2" action="ppaction://hlinksldjump" highlightClick="1"/>
          </p:cNvPr>
          <p:cNvSpPr/>
          <p:nvPr/>
        </p:nvSpPr>
        <p:spPr bwMode="auto">
          <a:xfrm>
            <a:off x="8666163" y="6166168"/>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21" name="Group 20"/>
          <p:cNvGrpSpPr/>
          <p:nvPr/>
        </p:nvGrpSpPr>
        <p:grpSpPr>
          <a:xfrm>
            <a:off x="27708" y="1181298"/>
            <a:ext cx="6306417" cy="307777"/>
            <a:chOff x="27708" y="1181298"/>
            <a:chExt cx="6306417" cy="307777"/>
          </a:xfrm>
        </p:grpSpPr>
        <p:sp>
          <p:nvSpPr>
            <p:cNvPr id="28" name="TextBox 27"/>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29" name="TextBox 28"/>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30" name="TextBox 29"/>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31" name="Rounded Rectangle 30"/>
          <p:cNvSpPr/>
          <p:nvPr/>
        </p:nvSpPr>
        <p:spPr bwMode="auto">
          <a:xfrm>
            <a:off x="1956435" y="3572256"/>
            <a:ext cx="1820037" cy="53340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 name="Rounded Rectangle 31"/>
          <p:cNvSpPr/>
          <p:nvPr/>
        </p:nvSpPr>
        <p:spPr bwMode="auto">
          <a:xfrm>
            <a:off x="1983867" y="4331208"/>
            <a:ext cx="1774318" cy="35052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 name="Rounded Rectangle 32"/>
          <p:cNvSpPr/>
          <p:nvPr/>
        </p:nvSpPr>
        <p:spPr bwMode="auto">
          <a:xfrm>
            <a:off x="1947291" y="5081016"/>
            <a:ext cx="1774318" cy="35052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 name="Rectangle 33"/>
          <p:cNvSpPr/>
          <p:nvPr/>
        </p:nvSpPr>
        <p:spPr>
          <a:xfrm>
            <a:off x="4590288" y="4270248"/>
            <a:ext cx="3646107" cy="443198"/>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Only feasible approaches identified thus far</a:t>
            </a:r>
          </a:p>
          <a:p>
            <a:pPr marL="228600" indent="-228600">
              <a:lnSpc>
                <a:spcPct val="95000"/>
              </a:lnSpc>
              <a:defRPr/>
            </a:pPr>
            <a:r>
              <a:rPr lang="en-US" sz="800" b="1" dirty="0" smtClean="0">
                <a:solidFill>
                  <a:srgbClr val="000000"/>
                </a:solidFill>
              </a:rPr>
              <a:t>+	Relatively low design and coding effort </a:t>
            </a:r>
          </a:p>
          <a:p>
            <a:pPr marL="228600" indent="-228600">
              <a:lnSpc>
                <a:spcPct val="95000"/>
              </a:lnSpc>
              <a:defRPr/>
            </a:pPr>
            <a:r>
              <a:rPr lang="en-US" sz="800" b="1" dirty="0" smtClean="0">
                <a:solidFill>
                  <a:srgbClr val="000000"/>
                </a:solidFill>
              </a:rPr>
              <a:t>+ 	Can leverage </a:t>
            </a:r>
            <a:r>
              <a:rPr lang="en-US" sz="800" b="1" dirty="0" err="1" smtClean="0">
                <a:solidFill>
                  <a:srgbClr val="000000"/>
                </a:solidFill>
              </a:rPr>
              <a:t>Matlab</a:t>
            </a:r>
            <a:r>
              <a:rPr lang="en-US" sz="800" b="1" dirty="0" smtClean="0">
                <a:solidFill>
                  <a:srgbClr val="000000"/>
                </a:solidFill>
              </a:rPr>
              <a:t> graph analysis toolbox</a:t>
            </a:r>
          </a:p>
        </p:txBody>
      </p:sp>
      <p:cxnSp>
        <p:nvCxnSpPr>
          <p:cNvPr id="35" name="Straight Arrow Connector 34"/>
          <p:cNvCxnSpPr>
            <a:stCxn id="31" idx="3"/>
            <a:endCxn id="34" idx="1"/>
          </p:cNvCxnSpPr>
          <p:nvPr/>
        </p:nvCxnSpPr>
        <p:spPr bwMode="auto">
          <a:xfrm>
            <a:off x="3776472" y="3838956"/>
            <a:ext cx="813816" cy="652891"/>
          </a:xfrm>
          <a:prstGeom prst="straightConnector1">
            <a:avLst/>
          </a:prstGeom>
          <a:noFill/>
          <a:ln w="19050" cap="flat" cmpd="sng" algn="ctr">
            <a:solidFill>
              <a:srgbClr val="009900"/>
            </a:solidFill>
            <a:prstDash val="solid"/>
            <a:round/>
            <a:headEnd type="none" w="med" len="med"/>
            <a:tailEnd type="arrow"/>
          </a:ln>
          <a:effectLst/>
        </p:spPr>
      </p:cxnSp>
      <p:cxnSp>
        <p:nvCxnSpPr>
          <p:cNvPr id="36" name="Straight Arrow Connector 35"/>
          <p:cNvCxnSpPr>
            <a:stCxn id="33" idx="3"/>
            <a:endCxn id="34" idx="1"/>
          </p:cNvCxnSpPr>
          <p:nvPr/>
        </p:nvCxnSpPr>
        <p:spPr bwMode="auto">
          <a:xfrm flipV="1">
            <a:off x="3721609" y="4491847"/>
            <a:ext cx="868679" cy="764429"/>
          </a:xfrm>
          <a:prstGeom prst="straightConnector1">
            <a:avLst/>
          </a:prstGeom>
          <a:noFill/>
          <a:ln w="19050" cap="flat" cmpd="sng" algn="ctr">
            <a:solidFill>
              <a:srgbClr val="009900"/>
            </a:solidFill>
            <a:prstDash val="solid"/>
            <a:round/>
            <a:headEnd type="none" w="med" len="med"/>
            <a:tailEnd type="arrow"/>
          </a:ln>
          <a:effectLst/>
        </p:spPr>
      </p:cxnSp>
      <p:cxnSp>
        <p:nvCxnSpPr>
          <p:cNvPr id="37" name="Straight Arrow Connector 36"/>
          <p:cNvCxnSpPr>
            <a:stCxn id="32" idx="3"/>
            <a:endCxn id="34" idx="1"/>
          </p:cNvCxnSpPr>
          <p:nvPr/>
        </p:nvCxnSpPr>
        <p:spPr bwMode="auto">
          <a:xfrm flipV="1">
            <a:off x="3758185" y="4491847"/>
            <a:ext cx="832103" cy="14621"/>
          </a:xfrm>
          <a:prstGeom prst="straightConnector1">
            <a:avLst/>
          </a:prstGeom>
          <a:noFill/>
          <a:ln w="19050" cap="flat" cmpd="sng" algn="ctr">
            <a:solidFill>
              <a:srgbClr val="0099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 - Form Alternatives 4.2</a:t>
            </a:r>
          </a:p>
        </p:txBody>
      </p:sp>
      <p:sp>
        <p:nvSpPr>
          <p:cNvPr id="170"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72" name="Text Box 12"/>
          <p:cNvSpPr txBox="1">
            <a:spLocks noChangeArrowheads="1"/>
          </p:cNvSpPr>
          <p:nvPr/>
        </p:nvSpPr>
        <p:spPr bwMode="auto">
          <a:xfrm>
            <a:off x="1371599" y="1600200"/>
            <a:ext cx="1371601" cy="685800"/>
          </a:xfrm>
          <a:prstGeom prst="rect">
            <a:avLst/>
          </a:prstGeom>
          <a:solidFill>
            <a:schemeClr val="accent5">
              <a:lumMod val="75000"/>
            </a:schemeClr>
          </a:solidFill>
          <a:ln w="3175" algn="ctr">
            <a:solidFill>
              <a:srgbClr val="000000"/>
            </a:solidFill>
            <a:miter lim="800000"/>
            <a:headEnd/>
            <a:tailEnd/>
          </a:ln>
          <a:effectLst/>
        </p:spPr>
        <p:txBody>
          <a:bodyPr lIns="45720" tIns="9144" rIns="18288" bIns="9144" anchor="t" anchorCtr="0"/>
          <a:lstStyle/>
          <a:p>
            <a:pPr>
              <a:lnSpc>
                <a:spcPct val="95000"/>
              </a:lnSpc>
              <a:defRPr/>
            </a:pPr>
            <a:r>
              <a:rPr lang="en-US" sz="800" b="1" dirty="0" smtClean="0"/>
              <a:t>4.2</a:t>
            </a:r>
          </a:p>
          <a:p>
            <a:pPr>
              <a:lnSpc>
                <a:spcPct val="95000"/>
              </a:lnSpc>
              <a:defRPr/>
            </a:pPr>
            <a:r>
              <a:rPr lang="en-US" sz="800" b="1" dirty="0" smtClean="0"/>
              <a:t>Assess ESS total cost</a:t>
            </a:r>
            <a:endParaRPr lang="en-US" sz="800" b="1" dirty="0"/>
          </a:p>
        </p:txBody>
      </p:sp>
      <p:sp>
        <p:nvSpPr>
          <p:cNvPr id="20" name="Text Box 11"/>
          <p:cNvSpPr txBox="1">
            <a:spLocks noChangeArrowheads="1"/>
          </p:cNvSpPr>
          <p:nvPr/>
        </p:nvSpPr>
        <p:spPr bwMode="auto">
          <a:xfrm>
            <a:off x="76200" y="1600200"/>
            <a:ext cx="1219200" cy="685800"/>
          </a:xfrm>
          <a:prstGeom prst="rect">
            <a:avLst/>
          </a:prstGeom>
          <a:solidFill>
            <a:schemeClr val="accent2">
              <a:lumMod val="40000"/>
              <a:lumOff val="60000"/>
            </a:schemeClr>
          </a:solidFill>
          <a:ln w="3175" algn="ctr">
            <a:solidFill>
              <a:srgbClr val="000000"/>
            </a:solidFill>
            <a:miter lim="800000"/>
            <a:headEnd/>
            <a:tailEnd/>
          </a:ln>
          <a:effectLst/>
        </p:spPr>
        <p:txBody>
          <a:bodyPr lIns="45720" tIns="18288" rIns="18288" bIns="18288" anchor="t" anchorCtr="0"/>
          <a:lstStyle/>
          <a:p>
            <a:pPr>
              <a:lnSpc>
                <a:spcPct val="95000"/>
              </a:lnSpc>
              <a:defRPr/>
            </a:pPr>
            <a:r>
              <a:rPr lang="en-US" sz="800" b="1" dirty="0" smtClean="0"/>
              <a:t>4</a:t>
            </a:r>
          </a:p>
          <a:p>
            <a:pPr>
              <a:lnSpc>
                <a:spcPct val="95000"/>
              </a:lnSpc>
              <a:defRPr/>
            </a:pPr>
            <a:r>
              <a:rPr lang="en-US" sz="800" b="1" dirty="0" smtClean="0"/>
              <a:t>Assess ESS operational performance</a:t>
            </a:r>
            <a:endParaRPr lang="en-US" sz="800" b="1" dirty="0"/>
          </a:p>
        </p:txBody>
      </p:sp>
      <p:sp>
        <p:nvSpPr>
          <p:cNvPr id="17" name="Rectangle 16"/>
          <p:cNvSpPr/>
          <p:nvPr/>
        </p:nvSpPr>
        <p:spPr bwMode="auto">
          <a:xfrm>
            <a:off x="80963" y="2514600"/>
            <a:ext cx="1338262" cy="914400"/>
          </a:xfrm>
          <a:prstGeom prst="rect">
            <a:avLst/>
          </a:prstGeom>
          <a:solidFill>
            <a:srgbClr val="CCFF99"/>
          </a:solidFill>
          <a:ln w="3175">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 tIns="18288" rIns="18288" bIns="18288" numCol="1" rtlCol="0" anchor="t" anchorCtr="0" compatLnSpc="1">
            <a:prstTxWarp prst="textNoShape">
              <a:avLst/>
            </a:prstTxWarp>
          </a:bodyPr>
          <a:lstStyle/>
          <a:p>
            <a:pPr indent="1588">
              <a:lnSpc>
                <a:spcPct val="95000"/>
              </a:lnSpc>
              <a:spcBef>
                <a:spcPct val="20000"/>
              </a:spcBef>
            </a:pPr>
            <a:r>
              <a:rPr lang="en-US" sz="800" b="1" dirty="0" smtClean="0"/>
              <a:t>4.2.1</a:t>
            </a:r>
          </a:p>
          <a:p>
            <a:pPr indent="1588">
              <a:lnSpc>
                <a:spcPct val="95000"/>
              </a:lnSpc>
              <a:spcBef>
                <a:spcPct val="20000"/>
              </a:spcBef>
            </a:pPr>
            <a:r>
              <a:rPr lang="en-US" sz="800" b="1" dirty="0" smtClean="0"/>
              <a:t>Estimate ESS total ownership costs taking into account  all procurement, installation, facilities and operating costs </a:t>
            </a:r>
          </a:p>
        </p:txBody>
      </p:sp>
      <p:sp>
        <p:nvSpPr>
          <p:cNvPr id="23" name="TextBox 22"/>
          <p:cNvSpPr txBox="1"/>
          <p:nvPr/>
        </p:nvSpPr>
        <p:spPr>
          <a:xfrm>
            <a:off x="1827214" y="2411984"/>
            <a:ext cx="2044700" cy="2781808"/>
          </a:xfrm>
          <a:prstGeom prst="rect">
            <a:avLst/>
          </a:prstGeom>
          <a:noFill/>
          <a:ln w="3175">
            <a:solidFill>
              <a:schemeClr val="tx1"/>
            </a:solidFill>
          </a:ln>
        </p:spPr>
        <p:txBody>
          <a:bodyPr wrap="square" rtlCol="0">
            <a:noAutofit/>
          </a:bodyPr>
          <a:lstStyle/>
          <a:p>
            <a:pPr marL="117475" indent="-117475">
              <a:buFont typeface="Arial" pitchFamily="34" charset="0"/>
              <a:buChar char="•"/>
            </a:pPr>
            <a:r>
              <a:rPr lang="en-US" sz="800" b="1" dirty="0" smtClean="0"/>
              <a:t>Integrated total cost estimation tool in development environment (G)</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Integrated total cost estimation tool in database (D)</a:t>
            </a:r>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Automatically populated total cost estimation spreadsheet (G,D)</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Manually populated total cost estimation spreadsheet (G,D,P)</a:t>
            </a:r>
          </a:p>
          <a:p>
            <a:pPr marL="117475" indent="-117475">
              <a:buFont typeface="Arial" pitchFamily="34" charset="0"/>
              <a:buChar char="•"/>
            </a:pPr>
            <a:endParaRPr lang="en-US" sz="800" b="1" dirty="0" smtClean="0"/>
          </a:p>
          <a:p>
            <a:pPr marL="117475" indent="-117475">
              <a:buFont typeface="Arial" pitchFamily="34" charset="0"/>
              <a:buChar char="•"/>
            </a:pPr>
            <a:r>
              <a:rPr lang="en-US" sz="800" b="1" dirty="0" smtClean="0"/>
              <a:t>Manual total cost estimation from tabular / catalogue data (P)</a:t>
            </a:r>
          </a:p>
        </p:txBody>
      </p:sp>
      <p:sp>
        <p:nvSpPr>
          <p:cNvPr id="11" name="Slide Number Placeholder 10"/>
          <p:cNvSpPr>
            <a:spLocks noGrp="1"/>
          </p:cNvSpPr>
          <p:nvPr>
            <p:ph type="sldNum" sz="quarter" idx="12"/>
          </p:nvPr>
        </p:nvSpPr>
        <p:spPr/>
        <p:txBody>
          <a:bodyPr/>
          <a:lstStyle/>
          <a:p>
            <a:pPr>
              <a:defRPr/>
            </a:pPr>
            <a:fld id="{01F8F860-3B9A-4D7F-836E-0C1BDA42292B}" type="slidenum">
              <a:rPr lang="en-US" smtClean="0"/>
              <a:pPr>
                <a:defRPr/>
              </a:pPr>
              <a:t>54</a:t>
            </a:fld>
            <a:endParaRPr lang="en-US"/>
          </a:p>
        </p:txBody>
      </p:sp>
      <p:sp>
        <p:nvSpPr>
          <p:cNvPr id="12" name="Footer Placeholder 11"/>
          <p:cNvSpPr>
            <a:spLocks noGrp="1"/>
          </p:cNvSpPr>
          <p:nvPr>
            <p:ph type="ftr" sz="quarter" idx="11"/>
          </p:nvPr>
        </p:nvSpPr>
        <p:spPr/>
        <p:txBody>
          <a:bodyPr/>
          <a:lstStyle/>
          <a:p>
            <a:pPr>
              <a:defRPr/>
            </a:pPr>
            <a:r>
              <a:rPr lang="en-US" smtClean="0"/>
              <a:t>Anderson, Beres, Shaw, Valadez</a:t>
            </a:r>
            <a:endParaRPr lang="en-US"/>
          </a:p>
        </p:txBody>
      </p:sp>
      <p:sp>
        <p:nvSpPr>
          <p:cNvPr id="13" name="Action Button: Back or Previous 12">
            <a:hlinkClick r:id="rId2" action="ppaction://hlinksldjump" highlightClick="1"/>
          </p:cNvPr>
          <p:cNvSpPr/>
          <p:nvPr/>
        </p:nvSpPr>
        <p:spPr bwMode="auto">
          <a:xfrm>
            <a:off x="8666163" y="6153912"/>
            <a:ext cx="265176" cy="274320"/>
          </a:xfrm>
          <a:prstGeom prst="actionButtonBackPrevious">
            <a:avLst/>
          </a:prstGeom>
          <a:solidFill>
            <a:srgbClr val="CCFF99"/>
          </a:solid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14" name="Group 13"/>
          <p:cNvGrpSpPr/>
          <p:nvPr/>
        </p:nvGrpSpPr>
        <p:grpSpPr>
          <a:xfrm>
            <a:off x="27708" y="1181298"/>
            <a:ext cx="6306417" cy="307777"/>
            <a:chOff x="27708" y="1181298"/>
            <a:chExt cx="6306417" cy="307777"/>
          </a:xfrm>
        </p:grpSpPr>
        <p:sp>
          <p:nvSpPr>
            <p:cNvPr id="15" name="TextBox 14"/>
            <p:cNvSpPr txBox="1"/>
            <p:nvPr/>
          </p:nvSpPr>
          <p:spPr>
            <a:xfrm>
              <a:off x="27708" y="1181298"/>
              <a:ext cx="1391517" cy="307777"/>
            </a:xfrm>
            <a:prstGeom prst="rect">
              <a:avLst/>
            </a:prstGeom>
            <a:noFill/>
          </p:spPr>
          <p:txBody>
            <a:bodyPr wrap="square" rtlCol="0">
              <a:spAutoFit/>
            </a:bodyPr>
            <a:lstStyle/>
            <a:p>
              <a:pPr algn="ctr"/>
              <a:r>
                <a:rPr lang="en-US" sz="1400" u="sng" dirty="0" smtClean="0"/>
                <a:t>FUNCTIONS</a:t>
              </a:r>
              <a:endParaRPr lang="en-US" sz="1400" u="sng" dirty="0"/>
            </a:p>
          </p:txBody>
        </p:sp>
        <p:sp>
          <p:nvSpPr>
            <p:cNvPr id="16" name="TextBox 15"/>
            <p:cNvSpPr txBox="1"/>
            <p:nvPr/>
          </p:nvSpPr>
          <p:spPr>
            <a:xfrm>
              <a:off x="1827213" y="1181298"/>
              <a:ext cx="2044700" cy="307777"/>
            </a:xfrm>
            <a:prstGeom prst="rect">
              <a:avLst/>
            </a:prstGeom>
            <a:noFill/>
          </p:spPr>
          <p:txBody>
            <a:bodyPr wrap="square" rtlCol="0">
              <a:spAutoFit/>
            </a:bodyPr>
            <a:lstStyle/>
            <a:p>
              <a:pPr algn="ctr"/>
              <a:r>
                <a:rPr lang="en-US" sz="1400" u="sng" dirty="0" smtClean="0"/>
                <a:t>FORMS</a:t>
              </a:r>
              <a:endParaRPr lang="en-US" sz="1400" u="sng" dirty="0"/>
            </a:p>
          </p:txBody>
        </p:sp>
        <p:sp>
          <p:nvSpPr>
            <p:cNvPr id="18" name="TextBox 17"/>
            <p:cNvSpPr txBox="1"/>
            <p:nvPr/>
          </p:nvSpPr>
          <p:spPr>
            <a:xfrm>
              <a:off x="4289425" y="1181298"/>
              <a:ext cx="2044700" cy="307777"/>
            </a:xfrm>
            <a:prstGeom prst="rect">
              <a:avLst/>
            </a:prstGeom>
            <a:noFill/>
          </p:spPr>
          <p:txBody>
            <a:bodyPr wrap="square" rtlCol="0">
              <a:spAutoFit/>
            </a:bodyPr>
            <a:lstStyle/>
            <a:p>
              <a:pPr algn="ctr"/>
              <a:r>
                <a:rPr lang="en-US" sz="1400" u="sng" dirty="0" smtClean="0"/>
                <a:t>ATTRIBUTES</a:t>
              </a:r>
              <a:endParaRPr lang="en-US" sz="1400" u="sng" dirty="0"/>
            </a:p>
          </p:txBody>
        </p:sp>
      </p:grpSp>
      <p:sp>
        <p:nvSpPr>
          <p:cNvPr id="19" name="Rounded Rectangle 18"/>
          <p:cNvSpPr/>
          <p:nvPr/>
        </p:nvSpPr>
        <p:spPr bwMode="auto">
          <a:xfrm>
            <a:off x="2002155" y="2447544"/>
            <a:ext cx="1774318" cy="39624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1" name="Rounded Rectangle 20"/>
          <p:cNvSpPr/>
          <p:nvPr/>
        </p:nvSpPr>
        <p:spPr bwMode="auto">
          <a:xfrm>
            <a:off x="1989963" y="3779520"/>
            <a:ext cx="1774318" cy="396240"/>
          </a:xfrm>
          <a:prstGeom prst="roundRect">
            <a:avLst/>
          </a:prstGeom>
          <a:noFill/>
          <a:ln>
            <a:solidFill>
              <a:srgbClr val="0099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 name="Rectangle 21"/>
          <p:cNvSpPr/>
          <p:nvPr/>
        </p:nvSpPr>
        <p:spPr>
          <a:xfrm>
            <a:off x="4792059" y="2248916"/>
            <a:ext cx="3646107" cy="794064"/>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Best fit for GUI based approach</a:t>
            </a:r>
          </a:p>
          <a:p>
            <a:pPr marL="228600" indent="-228600">
              <a:lnSpc>
                <a:spcPct val="95000"/>
              </a:lnSpc>
              <a:defRPr/>
            </a:pPr>
            <a:r>
              <a:rPr lang="en-US" sz="800" b="1" dirty="0" smtClean="0">
                <a:solidFill>
                  <a:srgbClr val="000000"/>
                </a:solidFill>
              </a:rPr>
              <a:t>++	Low design and coding effort</a:t>
            </a:r>
          </a:p>
          <a:p>
            <a:pPr marL="228600" indent="-228600">
              <a:lnSpc>
                <a:spcPct val="95000"/>
              </a:lnSpc>
              <a:defRPr/>
            </a:pPr>
            <a:r>
              <a:rPr lang="en-US" sz="800" b="1" dirty="0" smtClean="0">
                <a:solidFill>
                  <a:srgbClr val="000000"/>
                </a:solidFill>
              </a:rPr>
              <a:t>+	Lowest workload for analyst / designer – costs are updated automatically when design changes</a:t>
            </a:r>
          </a:p>
          <a:p>
            <a:pPr marL="228600" indent="-228600">
              <a:lnSpc>
                <a:spcPct val="95000"/>
              </a:lnSpc>
              <a:defRPr/>
            </a:pPr>
            <a:r>
              <a:rPr lang="en-US" sz="800" b="1" dirty="0" smtClean="0">
                <a:solidFill>
                  <a:srgbClr val="000000"/>
                </a:solidFill>
              </a:rPr>
              <a:t>+ 	Can leverage same network data structures used for terrain partitioning and movement calculations</a:t>
            </a:r>
          </a:p>
        </p:txBody>
      </p:sp>
      <p:sp>
        <p:nvSpPr>
          <p:cNvPr id="24" name="Rectangle 23"/>
          <p:cNvSpPr/>
          <p:nvPr/>
        </p:nvSpPr>
        <p:spPr>
          <a:xfrm>
            <a:off x="4678061" y="3129788"/>
            <a:ext cx="3874104" cy="326243"/>
          </a:xfrm>
          <a:prstGeom prst="rect">
            <a:avLst/>
          </a:prstGeom>
          <a:ln w="19050">
            <a:noFill/>
          </a:ln>
        </p:spPr>
        <p:txBody>
          <a:bodyPr wrap="square">
            <a:spAutoFit/>
          </a:bodyPr>
          <a:lstStyle/>
          <a:p>
            <a:pPr marL="228600" indent="-228600">
              <a:lnSpc>
                <a:spcPct val="95000"/>
              </a:lnSpc>
              <a:defRPr/>
            </a:pPr>
            <a:r>
              <a:rPr lang="en-US" sz="800" b="1" dirty="0" smtClean="0">
                <a:solidFill>
                  <a:srgbClr val="000000"/>
                </a:solidFill>
              </a:rPr>
              <a:t>-	Only applicable for database approach</a:t>
            </a:r>
          </a:p>
          <a:p>
            <a:pPr marL="228600" indent="-228600">
              <a:lnSpc>
                <a:spcPct val="95000"/>
              </a:lnSpc>
              <a:defRPr/>
            </a:pPr>
            <a:r>
              <a:rPr lang="en-US" sz="800" b="1" dirty="0" smtClean="0">
                <a:solidFill>
                  <a:srgbClr val="000000"/>
                </a:solidFill>
              </a:rPr>
              <a:t>+ 	Straightforward to implement</a:t>
            </a:r>
          </a:p>
        </p:txBody>
      </p:sp>
      <p:cxnSp>
        <p:nvCxnSpPr>
          <p:cNvPr id="25" name="Straight Arrow Connector 24"/>
          <p:cNvCxnSpPr>
            <a:stCxn id="19" idx="3"/>
            <a:endCxn id="22" idx="1"/>
          </p:cNvCxnSpPr>
          <p:nvPr/>
        </p:nvCxnSpPr>
        <p:spPr bwMode="auto">
          <a:xfrm>
            <a:off x="3776473" y="2645664"/>
            <a:ext cx="1015586" cy="284"/>
          </a:xfrm>
          <a:prstGeom prst="straightConnector1">
            <a:avLst/>
          </a:prstGeom>
          <a:noFill/>
          <a:ln w="19050" cap="flat" cmpd="sng" algn="ctr">
            <a:solidFill>
              <a:srgbClr val="009900"/>
            </a:solidFill>
            <a:prstDash val="solid"/>
            <a:round/>
            <a:headEnd type="none" w="med" len="med"/>
            <a:tailEnd type="arrow"/>
          </a:ln>
          <a:effectLst/>
        </p:spPr>
      </p:cxnSp>
      <p:sp>
        <p:nvSpPr>
          <p:cNvPr id="28" name="Rectangle 27"/>
          <p:cNvSpPr/>
          <p:nvPr/>
        </p:nvSpPr>
        <p:spPr>
          <a:xfrm>
            <a:off x="4792059" y="3699764"/>
            <a:ext cx="3646107" cy="560153"/>
          </a:xfrm>
          <a:prstGeom prst="rect">
            <a:avLst/>
          </a:prstGeom>
          <a:ln w="19050">
            <a:solidFill>
              <a:srgbClr val="009900"/>
            </a:solidFill>
          </a:ln>
        </p:spPr>
        <p:txBody>
          <a:bodyPr wrap="square">
            <a:spAutoFit/>
          </a:bodyPr>
          <a:lstStyle/>
          <a:p>
            <a:pPr marL="228600" indent="-228600">
              <a:lnSpc>
                <a:spcPct val="95000"/>
              </a:lnSpc>
              <a:defRPr/>
            </a:pPr>
            <a:r>
              <a:rPr lang="en-US" sz="800" b="1" dirty="0" smtClean="0">
                <a:solidFill>
                  <a:srgbClr val="000000"/>
                </a:solidFill>
              </a:rPr>
              <a:t>+	Applicable to both GUI and database approaches</a:t>
            </a:r>
          </a:p>
          <a:p>
            <a:pPr marL="228600" indent="-228600">
              <a:lnSpc>
                <a:spcPct val="95000"/>
              </a:lnSpc>
              <a:defRPr/>
            </a:pPr>
            <a:r>
              <a:rPr lang="en-US" sz="800" b="1" dirty="0" smtClean="0">
                <a:solidFill>
                  <a:srgbClr val="000000"/>
                </a:solidFill>
              </a:rPr>
              <a:t>++	Low marginal effort to generate cost spreadsheets once cost data is generated</a:t>
            </a:r>
          </a:p>
          <a:p>
            <a:pPr marL="228600" indent="-228600">
              <a:lnSpc>
                <a:spcPct val="95000"/>
              </a:lnSpc>
              <a:defRPr/>
            </a:pPr>
            <a:r>
              <a:rPr lang="en-US" sz="800" b="1" dirty="0" smtClean="0">
                <a:solidFill>
                  <a:srgbClr val="000000"/>
                </a:solidFill>
              </a:rPr>
              <a:t>+	Reduced workload for analyst / designer</a:t>
            </a:r>
          </a:p>
        </p:txBody>
      </p:sp>
      <p:cxnSp>
        <p:nvCxnSpPr>
          <p:cNvPr id="29" name="Straight Arrow Connector 28"/>
          <p:cNvCxnSpPr>
            <a:stCxn id="21" idx="3"/>
            <a:endCxn id="28" idx="1"/>
          </p:cNvCxnSpPr>
          <p:nvPr/>
        </p:nvCxnSpPr>
        <p:spPr bwMode="auto">
          <a:xfrm>
            <a:off x="3764281" y="3977640"/>
            <a:ext cx="1027778" cy="2201"/>
          </a:xfrm>
          <a:prstGeom prst="straightConnector1">
            <a:avLst/>
          </a:prstGeom>
          <a:noFill/>
          <a:ln w="19050" cap="flat" cmpd="sng" algn="ctr">
            <a:solidFill>
              <a:srgbClr val="009900"/>
            </a:solidFill>
            <a:prstDash val="solid"/>
            <a:round/>
            <a:headEnd type="none" w="med" len="med"/>
            <a:tailEnd type="arrow"/>
          </a:ln>
          <a:effectLst/>
        </p:spPr>
      </p:cxnSp>
      <p:sp>
        <p:nvSpPr>
          <p:cNvPr id="31" name="Rectangle 30"/>
          <p:cNvSpPr/>
          <p:nvPr/>
        </p:nvSpPr>
        <p:spPr>
          <a:xfrm>
            <a:off x="4800029" y="4771994"/>
            <a:ext cx="3172968" cy="443198"/>
          </a:xfrm>
          <a:prstGeom prst="rect">
            <a:avLst/>
          </a:prstGeom>
          <a:ln w="19050">
            <a:noFill/>
          </a:ln>
        </p:spPr>
        <p:txBody>
          <a:bodyPr wrap="square">
            <a:spAutoFit/>
          </a:bodyPr>
          <a:lstStyle/>
          <a:p>
            <a:pPr marL="228600" lvl="0" indent="-228600">
              <a:lnSpc>
                <a:spcPct val="95000"/>
              </a:lnSpc>
              <a:defRPr/>
            </a:pPr>
            <a:r>
              <a:rPr lang="en-US" sz="800" b="1" dirty="0" smtClean="0">
                <a:solidFill>
                  <a:srgbClr val="000000"/>
                </a:solidFill>
              </a:rPr>
              <a:t>- - 	Only supports manual approach, does not allow any type of automation</a:t>
            </a:r>
          </a:p>
          <a:p>
            <a:pPr marL="228600" lvl="0" indent="-228600">
              <a:lnSpc>
                <a:spcPct val="95000"/>
              </a:lnSpc>
              <a:defRPr/>
            </a:pPr>
            <a:r>
              <a:rPr lang="en-US" sz="800" b="1" dirty="0" smtClean="0">
                <a:solidFill>
                  <a:srgbClr val="000000"/>
                </a:solidFill>
              </a:rPr>
              <a:t>- - 	Excessive workload for analyst</a:t>
            </a:r>
          </a:p>
        </p:txBody>
      </p:sp>
      <p:sp>
        <p:nvSpPr>
          <p:cNvPr id="32" name="Rectangle 31"/>
          <p:cNvSpPr/>
          <p:nvPr/>
        </p:nvSpPr>
        <p:spPr>
          <a:xfrm>
            <a:off x="4818888" y="4458254"/>
            <a:ext cx="2999232" cy="215444"/>
          </a:xfrm>
          <a:prstGeom prst="rect">
            <a:avLst/>
          </a:prstGeom>
        </p:spPr>
        <p:txBody>
          <a:bodyPr wrap="square">
            <a:spAutoFit/>
          </a:bodyPr>
          <a:lstStyle/>
          <a:p>
            <a:pPr marL="228600" indent="-228600"/>
            <a:r>
              <a:rPr lang="en-US" sz="800" b="1" dirty="0" smtClean="0">
                <a:solidFill>
                  <a:srgbClr val="000000"/>
                </a:solidFill>
              </a:rPr>
              <a:t>- - 	Excessive workload for analyst</a:t>
            </a:r>
            <a:endParaRPr lang="en-US" dirty="0"/>
          </a:p>
        </p:txBody>
      </p:sp>
      <p:cxnSp>
        <p:nvCxnSpPr>
          <p:cNvPr id="33" name="Straight Arrow Connector 32"/>
          <p:cNvCxnSpPr>
            <a:endCxn id="31" idx="1"/>
          </p:cNvCxnSpPr>
          <p:nvPr/>
        </p:nvCxnSpPr>
        <p:spPr bwMode="auto">
          <a:xfrm>
            <a:off x="3758184" y="4910328"/>
            <a:ext cx="1041845" cy="83265"/>
          </a:xfrm>
          <a:prstGeom prst="straightConnector1">
            <a:avLst/>
          </a:prstGeom>
          <a:noFill/>
          <a:ln w="19050" cap="flat" cmpd="sng" algn="ctr">
            <a:solidFill>
              <a:schemeClr val="tx1"/>
            </a:solidFill>
            <a:prstDash val="solid"/>
            <a:round/>
            <a:headEnd type="none" w="med" len="med"/>
            <a:tailEnd type="arrow"/>
          </a:ln>
          <a:effectLst/>
        </p:spPr>
      </p:cxnSp>
      <p:cxnSp>
        <p:nvCxnSpPr>
          <p:cNvPr id="36" name="Straight Arrow Connector 35"/>
          <p:cNvCxnSpPr>
            <a:endCxn id="32" idx="1"/>
          </p:cNvCxnSpPr>
          <p:nvPr/>
        </p:nvCxnSpPr>
        <p:spPr bwMode="auto">
          <a:xfrm>
            <a:off x="3572256" y="4450080"/>
            <a:ext cx="1246632" cy="115896"/>
          </a:xfrm>
          <a:prstGeom prst="straightConnector1">
            <a:avLst/>
          </a:prstGeom>
          <a:noFill/>
          <a:ln w="19050" cap="flat" cmpd="sng" algn="ctr">
            <a:solidFill>
              <a:schemeClr val="tx1"/>
            </a:solidFill>
            <a:prstDash val="solid"/>
            <a:round/>
            <a:headEnd type="none" w="med" len="med"/>
            <a:tailEnd type="arrow"/>
          </a:ln>
          <a:effectLst/>
        </p:spPr>
      </p:cxnSp>
      <p:cxnSp>
        <p:nvCxnSpPr>
          <p:cNvPr id="38" name="Straight Arrow Connector 37"/>
          <p:cNvCxnSpPr>
            <a:endCxn id="24" idx="1"/>
          </p:cNvCxnSpPr>
          <p:nvPr/>
        </p:nvCxnSpPr>
        <p:spPr bwMode="auto">
          <a:xfrm>
            <a:off x="3502152" y="3182112"/>
            <a:ext cx="1175909" cy="110798"/>
          </a:xfrm>
          <a:prstGeom prst="straightConnector1">
            <a:avLst/>
          </a:prstGeom>
          <a:noFill/>
          <a:ln w="19050" cap="flat" cmpd="sng" algn="ctr">
            <a:solidFill>
              <a:schemeClr val="tx1"/>
            </a:solidFill>
            <a:prstDash val="solid"/>
            <a:round/>
            <a:headEnd type="none" w="med" len="med"/>
            <a:tailEnd type="arrow"/>
          </a:ln>
          <a:effectLst/>
        </p:spPr>
      </p:cxnSp>
      <p:sp>
        <p:nvSpPr>
          <p:cNvPr id="41" name="Rectangle 40"/>
          <p:cNvSpPr/>
          <p:nvPr/>
        </p:nvSpPr>
        <p:spPr>
          <a:xfrm>
            <a:off x="4291013" y="5509060"/>
            <a:ext cx="3728404" cy="584775"/>
          </a:xfrm>
          <a:prstGeom prst="rect">
            <a:avLst/>
          </a:prstGeom>
        </p:spPr>
        <p:txBody>
          <a:bodyPr wrap="square">
            <a:spAutoFit/>
          </a:bodyPr>
          <a:lstStyle/>
          <a:p>
            <a:r>
              <a:rPr lang="en-US" sz="800" b="1" dirty="0" smtClean="0">
                <a:solidFill>
                  <a:srgbClr val="0000FF"/>
                </a:solidFill>
              </a:rPr>
              <a:t>Considerations are basically the same as for function 3.4.1 – only difference is addition of installation, facilities and operating costs – expect to implement and 4.2.1 as single module  </a:t>
            </a:r>
            <a:endParaRPr lang="en-US" dirty="0">
              <a:solidFill>
                <a:srgbClr val="0000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727075"/>
            <a:ext cx="8677656" cy="762000"/>
          </a:xfrm>
        </p:spPr>
        <p:txBody>
          <a:bodyPr/>
          <a:lstStyle/>
          <a:p>
            <a:r>
              <a:rPr lang="en-US" sz="2400" dirty="0" smtClean="0"/>
              <a:t>C</a:t>
            </a:r>
            <a:r>
              <a:rPr lang="en-US" sz="2400" dirty="0" smtClean="0"/>
              <a:t>ore </a:t>
            </a:r>
            <a:r>
              <a:rPr lang="en-US" sz="2400" dirty="0" smtClean="0"/>
              <a:t>architecture: Data Environment  </a:t>
            </a:r>
            <a:endParaRPr lang="en-US" sz="2400" dirty="0"/>
          </a:p>
        </p:txBody>
      </p:sp>
      <p:sp>
        <p:nvSpPr>
          <p:cNvPr id="3" name="Content Placeholder 2"/>
          <p:cNvSpPr>
            <a:spLocks noGrp="1"/>
          </p:cNvSpPr>
          <p:nvPr>
            <p:ph idx="1"/>
          </p:nvPr>
        </p:nvSpPr>
        <p:spPr>
          <a:xfrm>
            <a:off x="201168" y="1351915"/>
            <a:ext cx="8741664" cy="5089525"/>
          </a:xfrm>
        </p:spPr>
        <p:txBody>
          <a:bodyPr/>
          <a:lstStyle/>
          <a:p>
            <a:r>
              <a:rPr lang="en-US" sz="2000" u="sng" dirty="0" smtClean="0"/>
              <a:t>Primarily model driven, with supporting database components:</a:t>
            </a:r>
          </a:p>
          <a:p>
            <a:pPr lvl="1">
              <a:buNone/>
            </a:pPr>
            <a:r>
              <a:rPr lang="en-US" sz="1600" u="sng" dirty="0" smtClean="0"/>
              <a:t>Rationale:</a:t>
            </a:r>
          </a:p>
          <a:p>
            <a:pPr lvl="1"/>
            <a:r>
              <a:rPr lang="en-US" sz="1800" dirty="0" smtClean="0"/>
              <a:t>Model / simulation provides most flexible and extensible design</a:t>
            </a:r>
          </a:p>
          <a:p>
            <a:pPr lvl="2"/>
            <a:r>
              <a:rPr lang="en-US" sz="1600" dirty="0" smtClean="0"/>
              <a:t>Viable modeling approach identified for all major functions</a:t>
            </a:r>
          </a:p>
          <a:p>
            <a:pPr lvl="2"/>
            <a:r>
              <a:rPr lang="en-US" sz="1600" dirty="0" smtClean="0"/>
              <a:t>Able to implement simple models for prototype and replace with higher fidelity models as follow on effort</a:t>
            </a:r>
          </a:p>
          <a:p>
            <a:pPr lvl="2"/>
            <a:r>
              <a:rPr lang="en-US" sz="1600" dirty="0" smtClean="0"/>
              <a:t>Use “simple” data components for threat, environment, terrain types, sensor performance for some sensors</a:t>
            </a:r>
          </a:p>
          <a:p>
            <a:pPr lvl="1"/>
            <a:r>
              <a:rPr lang="en-US" sz="1800" dirty="0" smtClean="0"/>
              <a:t>Allows use of existing modeling and analysis tools:</a:t>
            </a:r>
          </a:p>
          <a:p>
            <a:pPr lvl="2"/>
            <a:r>
              <a:rPr lang="en-US" sz="1600" dirty="0" smtClean="0"/>
              <a:t>Network analysis</a:t>
            </a:r>
          </a:p>
          <a:p>
            <a:pPr lvl="2"/>
            <a:r>
              <a:rPr lang="en-US" sz="1600" dirty="0" smtClean="0"/>
              <a:t>Queuing theory</a:t>
            </a:r>
          </a:p>
          <a:p>
            <a:pPr lvl="2"/>
            <a:r>
              <a:rPr lang="en-US" sz="1600" dirty="0" smtClean="0"/>
              <a:t>Sensor / detection models / theory</a:t>
            </a:r>
          </a:p>
          <a:p>
            <a:pPr lvl="2"/>
            <a:r>
              <a:rPr lang="en-US" sz="1600" dirty="0" smtClean="0"/>
              <a:t>Sensor fusion</a:t>
            </a:r>
          </a:p>
          <a:p>
            <a:pPr lvl="1"/>
            <a:r>
              <a:rPr lang="en-US" sz="1800" dirty="0" smtClean="0"/>
              <a:t>Provides ability to generate first-order results from first principles</a:t>
            </a:r>
          </a:p>
          <a:p>
            <a:pPr lvl="2"/>
            <a:r>
              <a:rPr lang="en-US" sz="1600" dirty="0" smtClean="0"/>
              <a:t>Major obstacle for data driven design is getting / generating the required data and populating databases</a:t>
            </a:r>
          </a:p>
          <a:p>
            <a:pPr lvl="1"/>
            <a:r>
              <a:rPr lang="en-US" sz="1800" dirty="0" smtClean="0"/>
              <a:t>Best match for SSES team skill set</a:t>
            </a:r>
            <a:endParaRPr lang="en-US" sz="2000" dirty="0" smtClean="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443611"/>
            <a:ext cx="8677656" cy="762000"/>
          </a:xfrm>
        </p:spPr>
        <p:txBody>
          <a:bodyPr/>
          <a:lstStyle/>
          <a:p>
            <a:r>
              <a:rPr lang="en-US" dirty="0" smtClean="0"/>
              <a:t>Solution Scoring &amp; </a:t>
            </a:r>
            <a:r>
              <a:rPr lang="en-US" dirty="0" err="1" smtClean="0"/>
              <a:t>Symbology</a:t>
            </a:r>
            <a:endParaRPr lang="en-US" dirty="0"/>
          </a:p>
        </p:txBody>
      </p:sp>
      <p:sp>
        <p:nvSpPr>
          <p:cNvPr id="3" name="Content Placeholder 2"/>
          <p:cNvSpPr>
            <a:spLocks noGrp="1"/>
          </p:cNvSpPr>
          <p:nvPr>
            <p:ph idx="1"/>
          </p:nvPr>
        </p:nvSpPr>
        <p:spPr>
          <a:xfrm>
            <a:off x="726630" y="1307592"/>
            <a:ext cx="7696200" cy="4619117"/>
          </a:xfrm>
        </p:spPr>
        <p:txBody>
          <a:bodyPr/>
          <a:lstStyle/>
          <a:p>
            <a:r>
              <a:rPr lang="en-US" sz="1800" dirty="0" smtClean="0"/>
              <a:t>Attribute scoring</a:t>
            </a:r>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spcBef>
                <a:spcPts val="1200"/>
              </a:spcBef>
            </a:pPr>
            <a:r>
              <a:rPr lang="en-US" sz="1800" dirty="0" smtClean="0"/>
              <a:t>No options are automatically disqualified – but …</a:t>
            </a:r>
          </a:p>
          <a:p>
            <a:pPr lvl="1">
              <a:spcBef>
                <a:spcPts val="0"/>
              </a:spcBef>
            </a:pPr>
            <a:r>
              <a:rPr lang="en-US" sz="1400" dirty="0" smtClean="0"/>
              <a:t>Solutions scored as – have significant challenges / deficiencies and will only be selected if all other solutions are even worse </a:t>
            </a:r>
          </a:p>
          <a:p>
            <a:pPr>
              <a:spcBef>
                <a:spcPts val="1200"/>
              </a:spcBef>
            </a:pPr>
            <a:r>
              <a:rPr lang="en-US" sz="1800" dirty="0" smtClean="0"/>
              <a:t>Solution Applicability:</a:t>
            </a:r>
          </a:p>
          <a:p>
            <a:pPr lvl="1"/>
            <a:r>
              <a:rPr lang="en-US" sz="1200" dirty="0" smtClean="0"/>
              <a:t>G = Primarily applicable to GUI based design environment</a:t>
            </a:r>
          </a:p>
          <a:p>
            <a:pPr lvl="1"/>
            <a:r>
              <a:rPr lang="en-US" sz="1200" dirty="0" smtClean="0"/>
              <a:t>M = Primarily applicable to model driven environment</a:t>
            </a:r>
          </a:p>
          <a:p>
            <a:pPr lvl="1"/>
            <a:r>
              <a:rPr lang="en-US" sz="1200" dirty="0" smtClean="0"/>
              <a:t>D = Primarily applicable to database / data driven environment</a:t>
            </a:r>
          </a:p>
          <a:p>
            <a:pPr lvl="1"/>
            <a:r>
              <a:rPr lang="en-US" sz="1200" dirty="0" smtClean="0"/>
              <a:t>P = Primarily applicable to manual / procedural design environment</a:t>
            </a:r>
            <a:endParaRPr lang="en-US" sz="1200" dirty="0"/>
          </a:p>
        </p:txBody>
      </p:sp>
      <p:sp>
        <p:nvSpPr>
          <p:cNvPr id="4" name="Date Placeholder 3"/>
          <p:cNvSpPr>
            <a:spLocks noGrp="1"/>
          </p:cNvSpPr>
          <p:nvPr>
            <p:ph type="dt" sz="half" idx="10"/>
          </p:nvPr>
        </p:nvSpPr>
        <p:spPr/>
        <p:txBody>
          <a:bodyPr/>
          <a:lstStyle/>
          <a:p>
            <a:pPr>
              <a:defRPr/>
            </a:pPr>
            <a:r>
              <a:rPr lang="en-US" dirty="0" smtClean="0"/>
              <a:t>26 March 09</a:t>
            </a:r>
            <a:endParaRPr lang="en-US" dirty="0"/>
          </a:p>
        </p:txBody>
      </p:sp>
      <p:sp>
        <p:nvSpPr>
          <p:cNvPr id="5" name="Footer Placeholder 4"/>
          <p:cNvSpPr>
            <a:spLocks noGrp="1"/>
          </p:cNvSpPr>
          <p:nvPr>
            <p:ph type="ftr" sz="quarter" idx="11"/>
          </p:nvPr>
        </p:nvSpPr>
        <p:spPr/>
        <p:txBody>
          <a:bodyPr/>
          <a:lstStyle/>
          <a:p>
            <a:pPr>
              <a:defRPr/>
            </a:pPr>
            <a:r>
              <a:rPr lang="en-US" smtClean="0"/>
              <a:t>Anderson, Beres, Shaw, Valadez</a:t>
            </a:r>
            <a:endParaRPr lang="en-US"/>
          </a:p>
        </p:txBody>
      </p:sp>
      <p:sp>
        <p:nvSpPr>
          <p:cNvPr id="6" name="Slide Number Placeholder 5"/>
          <p:cNvSpPr>
            <a:spLocks noGrp="1"/>
          </p:cNvSpPr>
          <p:nvPr>
            <p:ph type="sldNum" sz="quarter" idx="12"/>
          </p:nvPr>
        </p:nvSpPr>
        <p:spPr/>
        <p:txBody>
          <a:bodyPr/>
          <a:lstStyle/>
          <a:p>
            <a:pPr>
              <a:defRPr/>
            </a:pPr>
            <a:fld id="{01F8F860-3B9A-4D7F-836E-0C1BDA42292B}" type="slidenum">
              <a:rPr lang="en-US" smtClean="0"/>
              <a:pPr>
                <a:defRPr/>
              </a:pPr>
              <a:t>7</a:t>
            </a:fld>
            <a:endParaRPr lang="en-US"/>
          </a:p>
        </p:txBody>
      </p:sp>
      <p:graphicFrame>
        <p:nvGraphicFramePr>
          <p:cNvPr id="7" name="Table 6"/>
          <p:cNvGraphicFramePr>
            <a:graphicFrameLocks noGrp="1"/>
          </p:cNvGraphicFramePr>
          <p:nvPr/>
        </p:nvGraphicFramePr>
        <p:xfrm>
          <a:off x="1836738" y="1687052"/>
          <a:ext cx="4446296" cy="1567543"/>
        </p:xfrm>
        <a:graphic>
          <a:graphicData uri="http://schemas.openxmlformats.org/drawingml/2006/table">
            <a:tbl>
              <a:tblPr/>
              <a:tblGrid>
                <a:gridCol w="1335670"/>
                <a:gridCol w="3110626"/>
              </a:tblGrid>
              <a:tr h="259098">
                <a:tc>
                  <a:txBody>
                    <a:bodyPr/>
                    <a:lstStyle/>
                    <a:p>
                      <a:pPr algn="ctr" fontAlgn="ctr"/>
                      <a:r>
                        <a:rPr lang="en-US" sz="1100" b="0" i="0" u="none" strike="noStrike" dirty="0" err="1">
                          <a:solidFill>
                            <a:srgbClr val="000000"/>
                          </a:solidFill>
                          <a:latin typeface="Calibri"/>
                        </a:rPr>
                        <a:t>Symbology</a:t>
                      </a:r>
                      <a:endParaRPr lang="en-US" sz="11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098">
                <a:tc>
                  <a:txBody>
                    <a:bodyPr/>
                    <a:lstStyle/>
                    <a:p>
                      <a:pPr algn="ctr" fontAlgn="ctr"/>
                      <a:r>
                        <a:rPr lang="en-US" sz="1100" b="0" i="0" u="none" strike="noStrike">
                          <a:solidFill>
                            <a:srgbClr val="000000"/>
                          </a:solidFill>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Calibri"/>
                        </a:rPr>
                        <a:t>Very </a:t>
                      </a:r>
                      <a:r>
                        <a:rPr lang="en-US" sz="1100" b="0" i="0" u="none" strike="noStrike" dirty="0" smtClean="0">
                          <a:solidFill>
                            <a:srgbClr val="000000"/>
                          </a:solidFill>
                          <a:latin typeface="Calibri"/>
                        </a:rPr>
                        <a:t>Positive Attribute</a:t>
                      </a:r>
                      <a:endParaRPr lang="en-US" sz="11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098">
                <a:tc>
                  <a:txBody>
                    <a:bodyPr/>
                    <a:lstStyle/>
                    <a:p>
                      <a:pPr algn="ctr" fontAlgn="ctr"/>
                      <a:r>
                        <a:rPr lang="en-US" sz="1100" b="0" i="0" u="none" strike="noStrike">
                          <a:solidFill>
                            <a:srgbClr val="000000"/>
                          </a:solidFill>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latin typeface="Calibri"/>
                        </a:rPr>
                        <a:t>Positive Attribute</a:t>
                      </a:r>
                      <a:r>
                        <a:rPr lang="en-US" sz="1100" b="0"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098">
                <a:tc>
                  <a:txBody>
                    <a:bodyPr/>
                    <a:lstStyle/>
                    <a:p>
                      <a:pPr algn="ctr" fontAlgn="ctr"/>
                      <a:r>
                        <a:rPr lang="en-US" sz="1100" b="0" i="0" u="none" strike="noStrike">
                          <a:solidFill>
                            <a:srgbClr val="000000"/>
                          </a:solidFill>
                          <a:latin typeface="Calibri"/>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latin typeface="Calibri"/>
                        </a:rPr>
                        <a:t>Neutral</a:t>
                      </a:r>
                      <a:r>
                        <a:rPr lang="en-US" sz="1100" b="0"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098">
                <a:tc>
                  <a:txBody>
                    <a:bodyPr/>
                    <a:lstStyle/>
                    <a:p>
                      <a:pPr algn="ctr" fontAlgn="ctr"/>
                      <a:r>
                        <a:rPr lang="en-US" sz="1100" b="0" i="0" u="none" strike="noStrike">
                          <a:solidFill>
                            <a:srgbClr val="000000"/>
                          </a:solidFill>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Calibri"/>
                        </a:rPr>
                        <a:t> </a:t>
                      </a:r>
                      <a:r>
                        <a:rPr lang="en-US" sz="1100" b="0" i="0" u="none" strike="noStrike" dirty="0" smtClean="0">
                          <a:solidFill>
                            <a:srgbClr val="000000"/>
                          </a:solidFill>
                          <a:latin typeface="Calibri"/>
                        </a:rPr>
                        <a:t>Negative Attribute</a:t>
                      </a:r>
                      <a:endParaRPr lang="en-US" sz="11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2053">
                <a:tc>
                  <a:txBody>
                    <a:bodyPr/>
                    <a:lstStyle/>
                    <a:p>
                      <a:pPr algn="ctr" fontAlgn="ctr"/>
                      <a:r>
                        <a:rPr lang="en-US" sz="1100" b="0" i="0" u="none" strike="noStrike">
                          <a:solidFill>
                            <a:srgbClr val="000000"/>
                          </a:solidFill>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smtClean="0">
                          <a:solidFill>
                            <a:srgbClr val="000000"/>
                          </a:solidFill>
                          <a:latin typeface="Calibri"/>
                        </a:rPr>
                        <a:t>Very Negative Attribute</a:t>
                      </a:r>
                      <a:endParaRPr lang="en-US" sz="11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210312" y="5737507"/>
            <a:ext cx="8778240" cy="584775"/>
          </a:xfrm>
          <a:prstGeom prst="rect">
            <a:avLst/>
          </a:prstGeom>
          <a:ln>
            <a:solidFill>
              <a:schemeClr val="tx1"/>
            </a:solidFill>
          </a:ln>
        </p:spPr>
        <p:txBody>
          <a:bodyPr wrap="square">
            <a:spAutoFit/>
          </a:bodyPr>
          <a:lstStyle/>
          <a:p>
            <a:pPr algn="ctr"/>
            <a:r>
              <a:rPr lang="en-US" sz="1600" dirty="0" smtClean="0"/>
              <a:t>GUI based design environment is </a:t>
            </a:r>
            <a:r>
              <a:rPr lang="en-US" sz="1600" u="sng" dirty="0" smtClean="0"/>
              <a:t>generally</a:t>
            </a:r>
            <a:r>
              <a:rPr lang="en-US" sz="1600" dirty="0" smtClean="0"/>
              <a:t> associated with model driven approach</a:t>
            </a:r>
          </a:p>
          <a:p>
            <a:pPr algn="ctr"/>
            <a:r>
              <a:rPr lang="en-US" sz="1600" dirty="0" smtClean="0"/>
              <a:t>Database design environment is </a:t>
            </a:r>
            <a:r>
              <a:rPr lang="en-US" sz="1600" u="sng" dirty="0" smtClean="0"/>
              <a:t>generally</a:t>
            </a:r>
            <a:r>
              <a:rPr lang="en-US" sz="1600" dirty="0" smtClean="0"/>
              <a:t> associated with data driven approach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Rectangle 403">
            <a:hlinkClick r:id="rId2" action="ppaction://hlinksldjump"/>
          </p:cNvPr>
          <p:cNvSpPr/>
          <p:nvPr/>
        </p:nvSpPr>
        <p:spPr bwMode="auto">
          <a:xfrm>
            <a:off x="3779520" y="1905000"/>
            <a:ext cx="1146810" cy="270129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8" name="Rectangle 337">
            <a:hlinkClick r:id="rId3" action="ppaction://hlinksldjump"/>
          </p:cNvPr>
          <p:cNvSpPr/>
          <p:nvPr/>
        </p:nvSpPr>
        <p:spPr bwMode="auto">
          <a:xfrm>
            <a:off x="247650" y="2392680"/>
            <a:ext cx="987108" cy="201168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15362" name="Date Placeholder 3"/>
          <p:cNvSpPr>
            <a:spLocks noGrp="1"/>
          </p:cNvSpPr>
          <p:nvPr>
            <p:ph type="dt" sz="quarter" idx="10"/>
          </p:nvPr>
        </p:nvSpPr>
        <p:spPr>
          <a:xfrm>
            <a:off x="0" y="6610350"/>
            <a:ext cx="1435100" cy="247650"/>
          </a:xfrm>
          <a:noFill/>
        </p:spPr>
        <p:txBody>
          <a:bodyPr/>
          <a:lstStyle/>
          <a:p>
            <a:r>
              <a:rPr lang="en-US" dirty="0" smtClean="0"/>
              <a:t>26 March 09</a:t>
            </a:r>
            <a:endParaRPr lang="en-US" dirty="0" smtClean="0"/>
          </a:p>
        </p:txBody>
      </p:sp>
      <p:sp>
        <p:nvSpPr>
          <p:cNvPr id="15363" name="Footer Placeholder 4"/>
          <p:cNvSpPr>
            <a:spLocks noGrp="1"/>
          </p:cNvSpPr>
          <p:nvPr>
            <p:ph type="ftr" sz="quarter" idx="11"/>
          </p:nvPr>
        </p:nvSpPr>
        <p:spPr>
          <a:xfrm>
            <a:off x="6692232" y="582563"/>
            <a:ext cx="2424336" cy="194678"/>
          </a:xfrm>
          <a:noFill/>
        </p:spPr>
        <p:txBody>
          <a:bodyPr/>
          <a:lstStyle/>
          <a:p>
            <a:r>
              <a:rPr lang="en-US" dirty="0" smtClean="0"/>
              <a:t>Anderson, Beres, Shaw, Valadez</a:t>
            </a:r>
          </a:p>
        </p:txBody>
      </p:sp>
      <p:sp>
        <p:nvSpPr>
          <p:cNvPr id="15364" name="Slide Number Placeholder 5"/>
          <p:cNvSpPr>
            <a:spLocks noGrp="1"/>
          </p:cNvSpPr>
          <p:nvPr>
            <p:ph type="sldNum" sz="quarter" idx="12"/>
          </p:nvPr>
        </p:nvSpPr>
        <p:spPr>
          <a:xfrm>
            <a:off x="7010400" y="6591300"/>
            <a:ext cx="2133600" cy="266700"/>
          </a:xfrm>
          <a:noFill/>
        </p:spPr>
        <p:txBody>
          <a:bodyPr anchor="ctr" anchorCtr="0"/>
          <a:lstStyle/>
          <a:p>
            <a:fld id="{09D4D44B-D0A7-4ED6-8FC6-32DC96F319A4}" type="slidenum">
              <a:rPr lang="en-US" sz="700" smtClean="0"/>
              <a:pPr/>
              <a:t>8</a:t>
            </a:fld>
            <a:endParaRPr lang="en-US" sz="700" dirty="0" smtClean="0"/>
          </a:p>
        </p:txBody>
      </p:sp>
      <p:sp>
        <p:nvSpPr>
          <p:cNvPr id="15365" name="Title 1"/>
          <p:cNvSpPr>
            <a:spLocks noGrp="1"/>
          </p:cNvSpPr>
          <p:nvPr>
            <p:ph type="title"/>
          </p:nvPr>
        </p:nvSpPr>
        <p:spPr>
          <a:xfrm>
            <a:off x="379413" y="449263"/>
            <a:ext cx="8229600" cy="609600"/>
          </a:xfrm>
        </p:spPr>
        <p:txBody>
          <a:bodyPr/>
          <a:lstStyle/>
          <a:p>
            <a:pPr eaLnBrk="1" hangingPunct="1"/>
            <a:r>
              <a:rPr lang="en-US" sz="2400" dirty="0" smtClean="0"/>
              <a:t>SSES Functional Decomposition </a:t>
            </a:r>
          </a:p>
        </p:txBody>
      </p:sp>
      <p:sp>
        <p:nvSpPr>
          <p:cNvPr id="15366" name="Text Box 7"/>
          <p:cNvSpPr txBox="1">
            <a:spLocks noChangeArrowheads="1"/>
          </p:cNvSpPr>
          <p:nvPr/>
        </p:nvSpPr>
        <p:spPr bwMode="auto">
          <a:xfrm>
            <a:off x="4137025" y="986917"/>
            <a:ext cx="868363" cy="254000"/>
          </a:xfrm>
          <a:prstGeom prst="rect">
            <a:avLst/>
          </a:prstGeom>
          <a:solidFill>
            <a:srgbClr val="FFC000"/>
          </a:solidFill>
          <a:ln w="6350" algn="ctr">
            <a:solidFill>
              <a:srgbClr val="000000"/>
            </a:solidFill>
            <a:miter lim="800000"/>
            <a:headEnd/>
            <a:tailEnd/>
          </a:ln>
        </p:spPr>
        <p:txBody>
          <a:bodyPr lIns="0" tIns="0" rIns="0" bIns="0" anchor="ctr" anchorCtr="1"/>
          <a:lstStyle/>
          <a:p>
            <a:pPr algn="ctr">
              <a:lnSpc>
                <a:spcPct val="95000"/>
              </a:lnSpc>
            </a:pPr>
            <a:r>
              <a:rPr lang="en-US" sz="800"/>
              <a:t>Design &amp; Assess ESS</a:t>
            </a:r>
          </a:p>
        </p:txBody>
      </p:sp>
      <p:sp>
        <p:nvSpPr>
          <p:cNvPr id="16395" name="Text Box 11"/>
          <p:cNvSpPr txBox="1">
            <a:spLocks noChangeArrowheads="1"/>
          </p:cNvSpPr>
          <p:nvPr/>
        </p:nvSpPr>
        <p:spPr bwMode="auto">
          <a:xfrm>
            <a:off x="463978" y="1480503"/>
            <a:ext cx="1295399" cy="254000"/>
          </a:xfrm>
          <a:prstGeom prst="rect">
            <a:avLst/>
          </a:prstGeom>
          <a:solidFill>
            <a:schemeClr val="accent2">
              <a:lumMod val="40000"/>
              <a:lumOff val="60000"/>
            </a:schemeClr>
          </a:solidFill>
          <a:ln w="6350" algn="ctr">
            <a:solidFill>
              <a:srgbClr val="000000"/>
            </a:solidFill>
            <a:miter lim="800000"/>
            <a:headEnd/>
            <a:tailEnd/>
          </a:ln>
          <a:effectLst/>
        </p:spPr>
        <p:txBody>
          <a:bodyPr lIns="0" tIns="0" rIns="0" bIns="0" anchor="ctr" anchorCtr="1"/>
          <a:lstStyle/>
          <a:p>
            <a:pPr>
              <a:lnSpc>
                <a:spcPct val="95000"/>
              </a:lnSpc>
              <a:defRPr/>
            </a:pPr>
            <a:r>
              <a:rPr lang="en-US" sz="800" dirty="0" smtClean="0"/>
              <a:t>1 Assess and represent site characteristics</a:t>
            </a:r>
            <a:endParaRPr lang="en-US" sz="800" dirty="0"/>
          </a:p>
        </p:txBody>
      </p:sp>
      <p:cxnSp>
        <p:nvCxnSpPr>
          <p:cNvPr id="15373" name="Elbow Connector 25"/>
          <p:cNvCxnSpPr>
            <a:cxnSpLocks noChangeShapeType="1"/>
            <a:stCxn id="16395" idx="2"/>
            <a:endCxn id="14" idx="0"/>
          </p:cNvCxnSpPr>
          <p:nvPr/>
        </p:nvCxnSpPr>
        <p:spPr bwMode="auto">
          <a:xfrm rot="5400000">
            <a:off x="689714" y="1537709"/>
            <a:ext cx="225171" cy="618759"/>
          </a:xfrm>
          <a:prstGeom prst="bentConnector3">
            <a:avLst>
              <a:gd name="adj1" fmla="val 50000"/>
            </a:avLst>
          </a:prstGeom>
          <a:noFill/>
          <a:ln w="9525" algn="ctr">
            <a:solidFill>
              <a:srgbClr val="002060"/>
            </a:solidFill>
            <a:round/>
            <a:headEnd/>
            <a:tailEnd type="arrow" w="med" len="med"/>
          </a:ln>
        </p:spPr>
      </p:cxnSp>
      <p:cxnSp>
        <p:nvCxnSpPr>
          <p:cNvPr id="15375" name="Elbow Connector 49"/>
          <p:cNvCxnSpPr>
            <a:cxnSpLocks noChangeShapeType="1"/>
            <a:stCxn id="16395" idx="2"/>
            <a:endCxn id="18" idx="0"/>
          </p:cNvCxnSpPr>
          <p:nvPr/>
        </p:nvCxnSpPr>
        <p:spPr bwMode="auto">
          <a:xfrm rot="16200000" flipH="1">
            <a:off x="1285370" y="1560811"/>
            <a:ext cx="225171" cy="572554"/>
          </a:xfrm>
          <a:prstGeom prst="bentConnector3">
            <a:avLst>
              <a:gd name="adj1" fmla="val 50000"/>
            </a:avLst>
          </a:prstGeom>
          <a:noFill/>
          <a:ln w="9525" algn="ctr">
            <a:solidFill>
              <a:srgbClr val="002060"/>
            </a:solidFill>
            <a:round/>
            <a:headEnd/>
            <a:tailEnd type="arrow" w="med" len="med"/>
          </a:ln>
        </p:spPr>
      </p:cxnSp>
      <p:cxnSp>
        <p:nvCxnSpPr>
          <p:cNvPr id="15376" name="Elbow Connector 51"/>
          <p:cNvCxnSpPr>
            <a:cxnSpLocks noChangeShapeType="1"/>
            <a:stCxn id="204" idx="2"/>
            <a:endCxn id="15402" idx="1"/>
          </p:cNvCxnSpPr>
          <p:nvPr/>
        </p:nvCxnSpPr>
        <p:spPr bwMode="auto">
          <a:xfrm rot="16200000" flipH="1">
            <a:off x="-4" y="2373062"/>
            <a:ext cx="419100" cy="135247"/>
          </a:xfrm>
          <a:prstGeom prst="bentConnector2">
            <a:avLst/>
          </a:prstGeom>
          <a:noFill/>
          <a:ln w="9525" algn="ctr">
            <a:solidFill>
              <a:srgbClr val="002060"/>
            </a:solidFill>
            <a:round/>
            <a:headEnd/>
            <a:tailEnd type="arrow" w="sm" len="med"/>
          </a:ln>
        </p:spPr>
      </p:cxnSp>
      <p:cxnSp>
        <p:nvCxnSpPr>
          <p:cNvPr id="15377" name="Elbow Connector 54"/>
          <p:cNvCxnSpPr>
            <a:cxnSpLocks noChangeShapeType="1"/>
            <a:stCxn id="15366" idx="2"/>
            <a:endCxn id="16395" idx="0"/>
          </p:cNvCxnSpPr>
          <p:nvPr/>
        </p:nvCxnSpPr>
        <p:spPr bwMode="auto">
          <a:xfrm rot="5400000">
            <a:off x="2721650" y="-369054"/>
            <a:ext cx="239586" cy="3459529"/>
          </a:xfrm>
          <a:prstGeom prst="bentConnector3">
            <a:avLst>
              <a:gd name="adj1" fmla="val 50000"/>
            </a:avLst>
          </a:prstGeom>
          <a:noFill/>
          <a:ln w="9525" algn="ctr">
            <a:solidFill>
              <a:srgbClr val="002060"/>
            </a:solidFill>
            <a:round/>
            <a:headEnd/>
            <a:tailEnd type="arrow" w="med" len="med"/>
          </a:ln>
        </p:spPr>
      </p:cxnSp>
      <p:cxnSp>
        <p:nvCxnSpPr>
          <p:cNvPr id="15378" name="Elbow Connector 56"/>
          <p:cNvCxnSpPr>
            <a:cxnSpLocks noChangeShapeType="1"/>
            <a:stCxn id="15366" idx="2"/>
            <a:endCxn id="16400" idx="0"/>
          </p:cNvCxnSpPr>
          <p:nvPr/>
        </p:nvCxnSpPr>
        <p:spPr bwMode="auto">
          <a:xfrm rot="5400000">
            <a:off x="3620985" y="530281"/>
            <a:ext cx="239586" cy="1660859"/>
          </a:xfrm>
          <a:prstGeom prst="bentConnector3">
            <a:avLst>
              <a:gd name="adj1" fmla="val 50000"/>
            </a:avLst>
          </a:prstGeom>
          <a:noFill/>
          <a:ln w="9525" algn="ctr">
            <a:solidFill>
              <a:srgbClr val="002060"/>
            </a:solidFill>
            <a:round/>
            <a:headEnd/>
            <a:tailEnd type="arrow" w="med" len="med"/>
          </a:ln>
        </p:spPr>
      </p:cxnSp>
      <p:cxnSp>
        <p:nvCxnSpPr>
          <p:cNvPr id="15379" name="Elbow Connector 58"/>
          <p:cNvCxnSpPr>
            <a:cxnSpLocks noChangeShapeType="1"/>
            <a:stCxn id="15366" idx="2"/>
            <a:endCxn id="16398" idx="0"/>
          </p:cNvCxnSpPr>
          <p:nvPr/>
        </p:nvCxnSpPr>
        <p:spPr bwMode="auto">
          <a:xfrm rot="16200000" flipH="1">
            <a:off x="4805093" y="1007031"/>
            <a:ext cx="248158" cy="715930"/>
          </a:xfrm>
          <a:prstGeom prst="bentConnector3">
            <a:avLst>
              <a:gd name="adj1" fmla="val 50000"/>
            </a:avLst>
          </a:prstGeom>
          <a:noFill/>
          <a:ln w="9525" algn="ctr">
            <a:solidFill>
              <a:srgbClr val="002060"/>
            </a:solidFill>
            <a:round/>
            <a:headEnd/>
            <a:tailEnd type="arrow" w="med" len="med"/>
          </a:ln>
        </p:spPr>
      </p:cxnSp>
      <p:cxnSp>
        <p:nvCxnSpPr>
          <p:cNvPr id="15380" name="Elbow Connector 60"/>
          <p:cNvCxnSpPr>
            <a:cxnSpLocks noChangeShapeType="1"/>
            <a:stCxn id="15366" idx="2"/>
            <a:endCxn id="16399" idx="0"/>
          </p:cNvCxnSpPr>
          <p:nvPr/>
        </p:nvCxnSpPr>
        <p:spPr bwMode="auto">
          <a:xfrm rot="16200000" flipH="1">
            <a:off x="6211173" y="-399050"/>
            <a:ext cx="248158" cy="3528091"/>
          </a:xfrm>
          <a:prstGeom prst="bentConnector3">
            <a:avLst>
              <a:gd name="adj1" fmla="val 50000"/>
            </a:avLst>
          </a:prstGeom>
          <a:noFill/>
          <a:ln w="9525" algn="ctr">
            <a:solidFill>
              <a:srgbClr val="002060"/>
            </a:solidFill>
            <a:round/>
            <a:headEnd/>
            <a:tailEnd type="arrow" w="sm" len="med"/>
          </a:ln>
        </p:spPr>
      </p:cxnSp>
      <p:cxnSp>
        <p:nvCxnSpPr>
          <p:cNvPr id="15381" name="Elbow Connector 69"/>
          <p:cNvCxnSpPr>
            <a:cxnSpLocks noChangeShapeType="1"/>
            <a:stCxn id="204" idx="2"/>
            <a:endCxn id="15385" idx="1"/>
          </p:cNvCxnSpPr>
          <p:nvPr/>
        </p:nvCxnSpPr>
        <p:spPr bwMode="auto">
          <a:xfrm rot="16200000" flipH="1">
            <a:off x="-999656" y="3372715"/>
            <a:ext cx="2400300" cy="117142"/>
          </a:xfrm>
          <a:prstGeom prst="bentConnector2">
            <a:avLst/>
          </a:prstGeom>
          <a:noFill/>
          <a:ln w="9525" algn="ctr">
            <a:solidFill>
              <a:srgbClr val="002060"/>
            </a:solidFill>
            <a:round/>
            <a:headEnd/>
            <a:tailEnd type="arrow" w="sm" len="med"/>
          </a:ln>
        </p:spPr>
      </p:cxnSp>
      <p:sp>
        <p:nvSpPr>
          <p:cNvPr id="15413" name="Text Box 12">
            <a:hlinkClick r:id="rId4" action="ppaction://hlinksldjump"/>
          </p:cNvPr>
          <p:cNvSpPr txBox="1">
            <a:spLocks noChangeArrowheads="1"/>
          </p:cNvSpPr>
          <p:nvPr/>
        </p:nvSpPr>
        <p:spPr bwMode="auto">
          <a:xfrm>
            <a:off x="1478948" y="3199507"/>
            <a:ext cx="855150" cy="2540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1.2.2 Construct </a:t>
            </a:r>
            <a:r>
              <a:rPr lang="en-US" sz="700" dirty="0"/>
              <a:t>elevation model</a:t>
            </a:r>
          </a:p>
        </p:txBody>
      </p:sp>
      <p:cxnSp>
        <p:nvCxnSpPr>
          <p:cNvPr id="15414" name="Shape 139"/>
          <p:cNvCxnSpPr>
            <a:cxnSpLocks noChangeShapeType="1"/>
            <a:endCxn id="15413" idx="1"/>
          </p:cNvCxnSpPr>
          <p:nvPr/>
        </p:nvCxnSpPr>
        <p:spPr bwMode="auto">
          <a:xfrm rot="16200000" flipH="1">
            <a:off x="840730" y="2688288"/>
            <a:ext cx="1114419" cy="162017"/>
          </a:xfrm>
          <a:prstGeom prst="bentConnector2">
            <a:avLst/>
          </a:prstGeom>
          <a:noFill/>
          <a:ln w="9525" algn="ctr">
            <a:solidFill>
              <a:srgbClr val="002060"/>
            </a:solidFill>
            <a:round/>
            <a:headEnd/>
            <a:tailEnd type="arrow" w="sm" len="med"/>
          </a:ln>
        </p:spPr>
      </p:cxnSp>
      <p:cxnSp>
        <p:nvCxnSpPr>
          <p:cNvPr id="15422" name="Shape 156"/>
          <p:cNvCxnSpPr>
            <a:cxnSpLocks noChangeShapeType="1"/>
            <a:endCxn id="15415" idx="1"/>
          </p:cNvCxnSpPr>
          <p:nvPr/>
        </p:nvCxnSpPr>
        <p:spPr bwMode="auto">
          <a:xfrm rot="16200000" flipH="1">
            <a:off x="1245507" y="2283512"/>
            <a:ext cx="293288" cy="150440"/>
          </a:xfrm>
          <a:prstGeom prst="bentConnector2">
            <a:avLst/>
          </a:prstGeom>
          <a:noFill/>
          <a:ln w="9525" algn="ctr">
            <a:solidFill>
              <a:srgbClr val="002060"/>
            </a:solidFill>
            <a:round/>
            <a:headEnd/>
            <a:tailEnd type="arrow" w="sm" len="med"/>
          </a:ln>
        </p:spPr>
      </p:cxnSp>
      <p:cxnSp>
        <p:nvCxnSpPr>
          <p:cNvPr id="15434" name="Shape 191"/>
          <p:cNvCxnSpPr>
            <a:cxnSpLocks noChangeShapeType="1"/>
            <a:stCxn id="16398" idx="2"/>
            <a:endCxn id="177" idx="0"/>
          </p:cNvCxnSpPr>
          <p:nvPr/>
        </p:nvCxnSpPr>
        <p:spPr bwMode="auto">
          <a:xfrm rot="5400000">
            <a:off x="4717161" y="1386839"/>
            <a:ext cx="213741" cy="926212"/>
          </a:xfrm>
          <a:prstGeom prst="bentConnector3">
            <a:avLst>
              <a:gd name="adj1" fmla="val 35738"/>
            </a:avLst>
          </a:prstGeom>
          <a:noFill/>
          <a:ln w="9525" algn="ctr">
            <a:solidFill>
              <a:srgbClr val="002060"/>
            </a:solidFill>
            <a:round/>
            <a:headEnd/>
            <a:tailEnd type="arrow" w="sm" len="med"/>
          </a:ln>
        </p:spPr>
      </p:cxnSp>
      <p:cxnSp>
        <p:nvCxnSpPr>
          <p:cNvPr id="15435" name="Shape 193"/>
          <p:cNvCxnSpPr>
            <a:cxnSpLocks noChangeShapeType="1"/>
            <a:stCxn id="16398" idx="2"/>
            <a:endCxn id="576" idx="1"/>
          </p:cNvCxnSpPr>
          <p:nvPr/>
        </p:nvCxnSpPr>
        <p:spPr bwMode="auto">
          <a:xfrm rot="5400000">
            <a:off x="2585434" y="2984976"/>
            <a:ext cx="3943604" cy="1459803"/>
          </a:xfrm>
          <a:prstGeom prst="bentConnector4">
            <a:avLst>
              <a:gd name="adj1" fmla="val 1906"/>
              <a:gd name="adj2" fmla="val 109135"/>
            </a:avLst>
          </a:prstGeom>
          <a:noFill/>
          <a:ln w="9525" algn="ctr">
            <a:solidFill>
              <a:srgbClr val="002060"/>
            </a:solidFill>
            <a:round/>
            <a:headEnd/>
            <a:tailEnd type="arrow" w="sm" len="med"/>
          </a:ln>
        </p:spPr>
      </p:cxnSp>
      <p:cxnSp>
        <p:nvCxnSpPr>
          <p:cNvPr id="15438" name="Shape 200"/>
          <p:cNvCxnSpPr>
            <a:cxnSpLocks noChangeShapeType="1"/>
            <a:endCxn id="15439" idx="1"/>
          </p:cNvCxnSpPr>
          <p:nvPr/>
        </p:nvCxnSpPr>
        <p:spPr bwMode="auto">
          <a:xfrm rot="16200000" flipH="1">
            <a:off x="632767" y="2896251"/>
            <a:ext cx="1516062" cy="147733"/>
          </a:xfrm>
          <a:prstGeom prst="bentConnector2">
            <a:avLst/>
          </a:prstGeom>
          <a:noFill/>
          <a:ln w="9525" algn="ctr">
            <a:solidFill>
              <a:srgbClr val="002060"/>
            </a:solidFill>
            <a:round/>
            <a:headEnd/>
            <a:tailEnd type="arrow" w="sm" len="med"/>
          </a:ln>
        </p:spPr>
      </p:cxnSp>
      <p:cxnSp>
        <p:nvCxnSpPr>
          <p:cNvPr id="15447" name="Shape 215"/>
          <p:cNvCxnSpPr>
            <a:cxnSpLocks noChangeShapeType="1"/>
            <a:endCxn id="15472" idx="1"/>
          </p:cNvCxnSpPr>
          <p:nvPr/>
        </p:nvCxnSpPr>
        <p:spPr bwMode="auto">
          <a:xfrm rot="16200000" flipH="1">
            <a:off x="4026847" y="3195061"/>
            <a:ext cx="2099392" cy="128706"/>
          </a:xfrm>
          <a:prstGeom prst="bentConnector2">
            <a:avLst/>
          </a:prstGeom>
          <a:noFill/>
          <a:ln w="9525" algn="ctr">
            <a:solidFill>
              <a:srgbClr val="002060"/>
            </a:solidFill>
            <a:round/>
            <a:headEnd/>
            <a:tailEnd type="arrow" w="sm" len="med"/>
          </a:ln>
        </p:spPr>
      </p:cxnSp>
      <p:sp>
        <p:nvSpPr>
          <p:cNvPr id="15472" name="Text Box 12"/>
          <p:cNvSpPr txBox="1">
            <a:spLocks noChangeArrowheads="1"/>
          </p:cNvSpPr>
          <p:nvPr/>
        </p:nvSpPr>
        <p:spPr bwMode="auto">
          <a:xfrm>
            <a:off x="5140896" y="4194810"/>
            <a:ext cx="894143" cy="228600"/>
          </a:xfrm>
          <a:prstGeom prst="rect">
            <a:avLst/>
          </a:prstGeom>
          <a:solidFill>
            <a:srgbClr val="CCFF99"/>
          </a:solidFill>
          <a:ln w="6350" algn="ctr">
            <a:solidFill>
              <a:srgbClr val="000000"/>
            </a:solidFill>
            <a:miter lim="800000"/>
            <a:headEnd/>
            <a:tailEnd/>
          </a:ln>
        </p:spPr>
        <p:txBody>
          <a:bodyPr lIns="0" tIns="0" rIns="0" bIns="0" anchor="ctr" anchorCtr="0"/>
          <a:lstStyle/>
          <a:p>
            <a:pPr>
              <a:lnSpc>
                <a:spcPct val="90000"/>
              </a:lnSpc>
            </a:pPr>
            <a:r>
              <a:rPr lang="en-US" sz="700" dirty="0" smtClean="0"/>
              <a:t>3.2.3 Model sensor coverage and P</a:t>
            </a:r>
            <a:r>
              <a:rPr lang="en-US" sz="700" baseline="-25000" dirty="0" smtClean="0"/>
              <a:t>d</a:t>
            </a:r>
            <a:endParaRPr lang="en-US" sz="700" baseline="-25000" dirty="0"/>
          </a:p>
        </p:txBody>
      </p:sp>
      <p:cxnSp>
        <p:nvCxnSpPr>
          <p:cNvPr id="15483" name="Elbow Connector 315"/>
          <p:cNvCxnSpPr>
            <a:cxnSpLocks noChangeShapeType="1"/>
            <a:stCxn id="469" idx="2"/>
            <a:endCxn id="466" idx="1"/>
          </p:cNvCxnSpPr>
          <p:nvPr/>
        </p:nvCxnSpPr>
        <p:spPr bwMode="auto">
          <a:xfrm rot="16200000" flipH="1">
            <a:off x="6295036" y="2244371"/>
            <a:ext cx="178390" cy="116704"/>
          </a:xfrm>
          <a:prstGeom prst="bentConnector2">
            <a:avLst/>
          </a:prstGeom>
          <a:noFill/>
          <a:ln w="9525" algn="ctr">
            <a:solidFill>
              <a:srgbClr val="002060"/>
            </a:solidFill>
            <a:round/>
            <a:headEnd/>
            <a:tailEnd type="arrow" w="sm" len="med"/>
          </a:ln>
        </p:spPr>
      </p:cxnSp>
      <p:cxnSp>
        <p:nvCxnSpPr>
          <p:cNvPr id="15491" name="Elbow Connector 356"/>
          <p:cNvCxnSpPr>
            <a:cxnSpLocks noChangeShapeType="1"/>
            <a:stCxn id="168" idx="2"/>
            <a:endCxn id="222" idx="1"/>
          </p:cNvCxnSpPr>
          <p:nvPr/>
        </p:nvCxnSpPr>
        <p:spPr bwMode="auto">
          <a:xfrm rot="16200000" flipH="1">
            <a:off x="7361399" y="1861409"/>
            <a:ext cx="351215" cy="112648"/>
          </a:xfrm>
          <a:prstGeom prst="bentConnector2">
            <a:avLst/>
          </a:prstGeom>
          <a:noFill/>
          <a:ln w="9525" algn="ctr">
            <a:solidFill>
              <a:srgbClr val="002060"/>
            </a:solidFill>
            <a:round/>
            <a:headEnd/>
            <a:tailEnd type="arrow" w="sm" len="med"/>
          </a:ln>
        </p:spPr>
      </p:cxnSp>
      <p:sp>
        <p:nvSpPr>
          <p:cNvPr id="364" name="Text Box 13">
            <a:hlinkClick r:id="rId5" action="ppaction://hlinksldjump"/>
          </p:cNvPr>
          <p:cNvSpPr txBox="1">
            <a:spLocks noChangeArrowheads="1"/>
          </p:cNvSpPr>
          <p:nvPr/>
        </p:nvSpPr>
        <p:spPr bwMode="auto">
          <a:xfrm>
            <a:off x="2550441" y="1957349"/>
            <a:ext cx="967459" cy="256032"/>
          </a:xfrm>
          <a:prstGeom prst="rect">
            <a:avLst/>
          </a:prstGeom>
          <a:solidFill>
            <a:schemeClr val="accent5">
              <a:lumMod val="75000"/>
            </a:schemeClr>
          </a:solidFill>
          <a:ln w="6350" algn="ctr">
            <a:solidFill>
              <a:srgbClr val="000000"/>
            </a:solidFill>
            <a:miter lim="800000"/>
            <a:headEnd/>
            <a:tailEnd/>
          </a:ln>
          <a:effectLst/>
        </p:spPr>
        <p:txBody>
          <a:bodyPr lIns="0" tIns="0" rIns="0" bIns="0" anchor="ctr" anchorCtr="1"/>
          <a:lstStyle/>
          <a:p>
            <a:pPr>
              <a:lnSpc>
                <a:spcPct val="95000"/>
              </a:lnSpc>
              <a:defRPr/>
            </a:pPr>
            <a:r>
              <a:rPr lang="en-US" sz="700" dirty="0" smtClean="0"/>
              <a:t>2.1 Classify threats by type &amp; attributes</a:t>
            </a:r>
            <a:endParaRPr lang="en-US" sz="700" dirty="0"/>
          </a:p>
        </p:txBody>
      </p:sp>
      <p:cxnSp>
        <p:nvCxnSpPr>
          <p:cNvPr id="15498" name="Shape 370"/>
          <p:cNvCxnSpPr>
            <a:cxnSpLocks noChangeShapeType="1"/>
            <a:stCxn id="343" idx="2"/>
            <a:endCxn id="364" idx="1"/>
          </p:cNvCxnSpPr>
          <p:nvPr/>
        </p:nvCxnSpPr>
        <p:spPr bwMode="auto">
          <a:xfrm rot="16200000" flipH="1">
            <a:off x="2308232" y="1843155"/>
            <a:ext cx="353571" cy="130848"/>
          </a:xfrm>
          <a:prstGeom prst="bentConnector2">
            <a:avLst/>
          </a:prstGeom>
          <a:noFill/>
          <a:ln w="9525" algn="ctr">
            <a:solidFill>
              <a:srgbClr val="002060"/>
            </a:solidFill>
            <a:round/>
            <a:headEnd/>
            <a:tailEnd type="arrow" w="med" len="med"/>
          </a:ln>
        </p:spPr>
      </p:cxnSp>
      <p:cxnSp>
        <p:nvCxnSpPr>
          <p:cNvPr id="15500" name="Shape 374"/>
          <p:cNvCxnSpPr>
            <a:cxnSpLocks noChangeShapeType="1"/>
            <a:endCxn id="366" idx="1"/>
          </p:cNvCxnSpPr>
          <p:nvPr/>
        </p:nvCxnSpPr>
        <p:spPr bwMode="auto">
          <a:xfrm rot="16200000" flipH="1">
            <a:off x="1369303" y="2782084"/>
            <a:ext cx="2271416" cy="170836"/>
          </a:xfrm>
          <a:prstGeom prst="bentConnector2">
            <a:avLst/>
          </a:prstGeom>
          <a:noFill/>
          <a:ln w="9525" algn="ctr">
            <a:solidFill>
              <a:srgbClr val="002060"/>
            </a:solidFill>
            <a:round/>
            <a:headEnd/>
            <a:tailEnd type="arrow" w="sm" len="med"/>
          </a:ln>
        </p:spPr>
      </p:cxnSp>
      <p:cxnSp>
        <p:nvCxnSpPr>
          <p:cNvPr id="15501" name="Shape 376"/>
          <p:cNvCxnSpPr>
            <a:cxnSpLocks noChangeShapeType="1"/>
          </p:cNvCxnSpPr>
          <p:nvPr/>
        </p:nvCxnSpPr>
        <p:spPr bwMode="auto">
          <a:xfrm rot="16200000" flipH="1">
            <a:off x="1215724" y="2935662"/>
            <a:ext cx="2578479" cy="170741"/>
          </a:xfrm>
          <a:prstGeom prst="bentConnector2">
            <a:avLst/>
          </a:prstGeom>
          <a:noFill/>
          <a:ln w="9525" algn="ctr">
            <a:solidFill>
              <a:srgbClr val="002060"/>
            </a:solidFill>
            <a:round/>
            <a:headEnd/>
            <a:tailEnd type="arrow" w="sm" len="med"/>
          </a:ln>
        </p:spPr>
      </p:cxnSp>
      <p:cxnSp>
        <p:nvCxnSpPr>
          <p:cNvPr id="15520" name="Elbow Connector 435"/>
          <p:cNvCxnSpPr>
            <a:cxnSpLocks noChangeShapeType="1"/>
            <a:stCxn id="168" idx="2"/>
            <a:endCxn id="434" idx="1"/>
          </p:cNvCxnSpPr>
          <p:nvPr/>
        </p:nvCxnSpPr>
        <p:spPr bwMode="auto">
          <a:xfrm rot="16200000" flipH="1">
            <a:off x="5406742" y="3816066"/>
            <a:ext cx="4293548" cy="145668"/>
          </a:xfrm>
          <a:prstGeom prst="bentConnector2">
            <a:avLst/>
          </a:prstGeom>
          <a:noFill/>
          <a:ln w="9525" algn="ctr">
            <a:solidFill>
              <a:srgbClr val="002060"/>
            </a:solidFill>
            <a:round/>
            <a:headEnd/>
            <a:tailEnd type="arrow" w="med" len="med"/>
          </a:ln>
        </p:spPr>
      </p:cxnSp>
      <p:cxnSp>
        <p:nvCxnSpPr>
          <p:cNvPr id="15522" name="Elbow Connector 456"/>
          <p:cNvCxnSpPr>
            <a:cxnSpLocks noChangeShapeType="1"/>
            <a:stCxn id="16398" idx="2"/>
            <a:endCxn id="179" idx="0"/>
          </p:cNvCxnSpPr>
          <p:nvPr/>
        </p:nvCxnSpPr>
        <p:spPr bwMode="auto">
          <a:xfrm rot="16200000" flipH="1">
            <a:off x="5241171" y="1789041"/>
            <a:ext cx="220726" cy="128794"/>
          </a:xfrm>
          <a:prstGeom prst="bentConnector3">
            <a:avLst>
              <a:gd name="adj1" fmla="val 34465"/>
            </a:avLst>
          </a:prstGeom>
          <a:noFill/>
          <a:ln w="9525" algn="ctr">
            <a:solidFill>
              <a:srgbClr val="002060"/>
            </a:solidFill>
            <a:round/>
            <a:headEnd/>
            <a:tailEnd type="arrow" w="sm" len="med"/>
          </a:ln>
        </p:spPr>
      </p:cxnSp>
      <p:grpSp>
        <p:nvGrpSpPr>
          <p:cNvPr id="337" name="Group 336"/>
          <p:cNvGrpSpPr/>
          <p:nvPr/>
        </p:nvGrpSpPr>
        <p:grpSpPr>
          <a:xfrm>
            <a:off x="277170" y="2459736"/>
            <a:ext cx="932506" cy="1930146"/>
            <a:chOff x="277170" y="2459736"/>
            <a:chExt cx="932506" cy="1930146"/>
          </a:xfrm>
        </p:grpSpPr>
        <p:sp>
          <p:nvSpPr>
            <p:cNvPr id="15403" name="Text Box 12"/>
            <p:cNvSpPr txBox="1">
              <a:spLocks noChangeArrowheads="1"/>
            </p:cNvSpPr>
            <p:nvPr/>
          </p:nvSpPr>
          <p:spPr bwMode="auto">
            <a:xfrm>
              <a:off x="552636" y="2897886"/>
              <a:ext cx="65704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1.1.1</a:t>
              </a:r>
            </a:p>
            <a:p>
              <a:pPr>
                <a:lnSpc>
                  <a:spcPct val="95000"/>
                </a:lnSpc>
              </a:pPr>
              <a:r>
                <a:rPr lang="en-US" sz="700" dirty="0" smtClean="0"/>
                <a:t>Terrain types</a:t>
              </a:r>
              <a:endParaRPr lang="en-US" sz="700" dirty="0"/>
            </a:p>
          </p:txBody>
        </p:sp>
        <p:cxnSp>
          <p:nvCxnSpPr>
            <p:cNvPr id="15404" name="Shape 117"/>
            <p:cNvCxnSpPr>
              <a:cxnSpLocks noChangeShapeType="1"/>
              <a:endCxn id="15403" idx="1"/>
            </p:cNvCxnSpPr>
            <p:nvPr/>
          </p:nvCxnSpPr>
          <p:spPr bwMode="auto">
            <a:xfrm rot="16200000" flipH="1">
              <a:off x="360578" y="2833844"/>
              <a:ext cx="203742" cy="180374"/>
            </a:xfrm>
            <a:prstGeom prst="bentConnector2">
              <a:avLst/>
            </a:prstGeom>
            <a:noFill/>
            <a:ln w="9525" algn="ctr">
              <a:solidFill>
                <a:srgbClr val="002060"/>
              </a:solidFill>
              <a:round/>
              <a:headEnd/>
              <a:tailEnd type="arrow" w="sm" len="med"/>
            </a:ln>
          </p:spPr>
        </p:cxnSp>
        <p:sp>
          <p:nvSpPr>
            <p:cNvPr id="15405" name="Text Box 12"/>
            <p:cNvSpPr txBox="1">
              <a:spLocks noChangeArrowheads="1"/>
            </p:cNvSpPr>
            <p:nvPr/>
          </p:nvSpPr>
          <p:spPr bwMode="auto">
            <a:xfrm>
              <a:off x="552636" y="3551935"/>
              <a:ext cx="65704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1.1.1.3 Feature data</a:t>
              </a:r>
              <a:endParaRPr lang="en-US" sz="700" dirty="0"/>
            </a:p>
          </p:txBody>
        </p:sp>
        <p:sp>
          <p:nvSpPr>
            <p:cNvPr id="15406" name="Text Box 12"/>
            <p:cNvSpPr txBox="1">
              <a:spLocks noChangeArrowheads="1"/>
            </p:cNvSpPr>
            <p:nvPr/>
          </p:nvSpPr>
          <p:spPr bwMode="auto">
            <a:xfrm>
              <a:off x="552636" y="3192780"/>
              <a:ext cx="657040" cy="320040"/>
            </a:xfrm>
            <a:prstGeom prst="rect">
              <a:avLst/>
            </a:prstGeom>
            <a:solidFill>
              <a:srgbClr val="FFFF99"/>
            </a:solidFill>
            <a:ln w="6350" algn="ctr">
              <a:solidFill>
                <a:srgbClr val="000000"/>
              </a:solidFill>
              <a:miter lim="800000"/>
              <a:headEnd/>
              <a:tailEnd/>
            </a:ln>
          </p:spPr>
          <p:txBody>
            <a:bodyPr lIns="18288" tIns="0" rIns="0" bIns="0" anchor="ctr" anchorCtr="0"/>
            <a:lstStyle/>
            <a:p>
              <a:pPr lvl="0">
                <a:lnSpc>
                  <a:spcPct val="95000"/>
                </a:lnSpc>
              </a:pPr>
              <a:r>
                <a:rPr lang="en-US" sz="700" dirty="0" smtClean="0"/>
                <a:t>1.1.1.2</a:t>
              </a:r>
            </a:p>
            <a:p>
              <a:pPr lvl="0">
                <a:lnSpc>
                  <a:spcPct val="95000"/>
                </a:lnSpc>
              </a:pPr>
              <a:r>
                <a:rPr lang="en-US" sz="700" dirty="0" smtClean="0"/>
                <a:t>Topographic data</a:t>
              </a:r>
            </a:p>
          </p:txBody>
        </p:sp>
        <p:cxnSp>
          <p:nvCxnSpPr>
            <p:cNvPr id="15407" name="Shape 123"/>
            <p:cNvCxnSpPr>
              <a:cxnSpLocks noChangeShapeType="1"/>
              <a:endCxn id="15405" idx="1"/>
            </p:cNvCxnSpPr>
            <p:nvPr/>
          </p:nvCxnSpPr>
          <p:spPr bwMode="auto">
            <a:xfrm rot="16200000" flipH="1">
              <a:off x="43079" y="3170394"/>
              <a:ext cx="838740" cy="180374"/>
            </a:xfrm>
            <a:prstGeom prst="bentConnector2">
              <a:avLst/>
            </a:prstGeom>
            <a:noFill/>
            <a:ln w="9525" algn="ctr">
              <a:solidFill>
                <a:srgbClr val="002060"/>
              </a:solidFill>
              <a:round/>
              <a:headEnd/>
              <a:tailEnd type="arrow" w="sm" len="med"/>
            </a:ln>
          </p:spPr>
        </p:cxnSp>
        <p:sp>
          <p:nvSpPr>
            <p:cNvPr id="15408" name="Text Box 12"/>
            <p:cNvSpPr txBox="1">
              <a:spLocks noChangeArrowheads="1"/>
            </p:cNvSpPr>
            <p:nvPr/>
          </p:nvSpPr>
          <p:spPr bwMode="auto">
            <a:xfrm>
              <a:off x="551048" y="3848100"/>
              <a:ext cx="65704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1.1.1.4  Elevation data</a:t>
              </a:r>
              <a:endParaRPr lang="en-US" sz="700" dirty="0"/>
            </a:p>
          </p:txBody>
        </p:sp>
        <p:sp>
          <p:nvSpPr>
            <p:cNvPr id="15409" name="Text Box 12"/>
            <p:cNvSpPr txBox="1">
              <a:spLocks noChangeArrowheads="1"/>
            </p:cNvSpPr>
            <p:nvPr/>
          </p:nvSpPr>
          <p:spPr bwMode="auto">
            <a:xfrm>
              <a:off x="551048" y="4133850"/>
              <a:ext cx="65704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1.1.1.5 Imagery</a:t>
              </a:r>
              <a:endParaRPr lang="en-US" sz="700" dirty="0"/>
            </a:p>
          </p:txBody>
        </p:sp>
        <p:cxnSp>
          <p:nvCxnSpPr>
            <p:cNvPr id="15410" name="Shape 130"/>
            <p:cNvCxnSpPr>
              <a:cxnSpLocks noChangeShapeType="1"/>
              <a:endCxn id="15406" idx="1"/>
            </p:cNvCxnSpPr>
            <p:nvPr/>
          </p:nvCxnSpPr>
          <p:spPr bwMode="auto">
            <a:xfrm rot="16200000" flipH="1">
              <a:off x="193319" y="2993483"/>
              <a:ext cx="538260" cy="180374"/>
            </a:xfrm>
            <a:prstGeom prst="bentConnector2">
              <a:avLst/>
            </a:prstGeom>
            <a:noFill/>
            <a:ln w="9525" algn="ctr">
              <a:solidFill>
                <a:srgbClr val="002060"/>
              </a:solidFill>
              <a:round/>
              <a:headEnd/>
              <a:tailEnd type="arrow" w="sm" len="med"/>
            </a:ln>
          </p:spPr>
        </p:cxnSp>
        <p:cxnSp>
          <p:nvCxnSpPr>
            <p:cNvPr id="15411" name="Shape 132"/>
            <p:cNvCxnSpPr>
              <a:cxnSpLocks noChangeShapeType="1"/>
              <a:endCxn id="15408" idx="1"/>
            </p:cNvCxnSpPr>
            <p:nvPr/>
          </p:nvCxnSpPr>
          <p:spPr bwMode="auto">
            <a:xfrm rot="16200000" flipH="1">
              <a:off x="-92463" y="3332605"/>
              <a:ext cx="1108236" cy="178786"/>
            </a:xfrm>
            <a:prstGeom prst="bentConnector2">
              <a:avLst/>
            </a:prstGeom>
            <a:noFill/>
            <a:ln w="9525" algn="ctr">
              <a:solidFill>
                <a:srgbClr val="002060"/>
              </a:solidFill>
              <a:round/>
              <a:headEnd/>
              <a:tailEnd type="arrow" w="sm" len="med"/>
            </a:ln>
          </p:spPr>
        </p:cxnSp>
        <p:cxnSp>
          <p:nvCxnSpPr>
            <p:cNvPr id="15412" name="Shape 134"/>
            <p:cNvCxnSpPr>
              <a:cxnSpLocks noChangeShapeType="1"/>
              <a:endCxn id="15409" idx="1"/>
            </p:cNvCxnSpPr>
            <p:nvPr/>
          </p:nvCxnSpPr>
          <p:spPr bwMode="auto">
            <a:xfrm rot="16200000" flipH="1">
              <a:off x="-248673" y="3462145"/>
              <a:ext cx="1420656" cy="178786"/>
            </a:xfrm>
            <a:prstGeom prst="bentConnector2">
              <a:avLst/>
            </a:prstGeom>
            <a:noFill/>
            <a:ln w="9525" algn="ctr">
              <a:solidFill>
                <a:srgbClr val="002060"/>
              </a:solidFill>
              <a:round/>
              <a:headEnd/>
              <a:tailEnd type="arrow" w="sm" len="med"/>
            </a:ln>
          </p:spPr>
        </p:cxnSp>
        <p:grpSp>
          <p:nvGrpSpPr>
            <p:cNvPr id="180" name="Group 179"/>
            <p:cNvGrpSpPr/>
            <p:nvPr/>
          </p:nvGrpSpPr>
          <p:grpSpPr>
            <a:xfrm>
              <a:off x="277170" y="2459736"/>
              <a:ext cx="891371" cy="381475"/>
              <a:chOff x="630238" y="2743200"/>
              <a:chExt cx="868362" cy="381475"/>
            </a:xfrm>
          </p:grpSpPr>
          <p:sp>
            <p:nvSpPr>
              <p:cNvPr id="15402" name="Text Box 12"/>
              <p:cNvSpPr txBox="1">
                <a:spLocks noChangeArrowheads="1"/>
              </p:cNvSpPr>
              <p:nvPr/>
            </p:nvSpPr>
            <p:spPr bwMode="auto">
              <a:xfrm>
                <a:off x="630238" y="2743200"/>
                <a:ext cx="868362" cy="3810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1.1.1 Get/display/ use terrain and feature </a:t>
                </a:r>
                <a:r>
                  <a:rPr lang="en-US" sz="700" dirty="0"/>
                  <a:t>data</a:t>
                </a:r>
              </a:p>
            </p:txBody>
          </p:sp>
          <p:sp>
            <p:nvSpPr>
              <p:cNvPr id="176" name="Rectangle 175"/>
              <p:cNvSpPr/>
              <p:nvPr/>
            </p:nvSpPr>
            <p:spPr bwMode="auto">
              <a:xfrm>
                <a:off x="702469" y="307895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sp>
        <p:nvSpPr>
          <p:cNvPr id="434" name="Text Box 12"/>
          <p:cNvSpPr txBox="1">
            <a:spLocks noChangeArrowheads="1"/>
          </p:cNvSpPr>
          <p:nvPr/>
        </p:nvSpPr>
        <p:spPr bwMode="auto">
          <a:xfrm>
            <a:off x="7626350" y="5907658"/>
            <a:ext cx="898525"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4.2 Estimate </a:t>
            </a:r>
            <a:r>
              <a:rPr lang="en-US" sz="700" dirty="0"/>
              <a:t>ESS </a:t>
            </a:r>
            <a:r>
              <a:rPr lang="en-US" sz="700" dirty="0" smtClean="0"/>
              <a:t>total cost</a:t>
            </a:r>
            <a:endParaRPr lang="en-US" sz="700" dirty="0"/>
          </a:p>
        </p:txBody>
      </p:sp>
      <p:sp>
        <p:nvSpPr>
          <p:cNvPr id="178" name="Rectangle 177"/>
          <p:cNvSpPr/>
          <p:nvPr/>
        </p:nvSpPr>
        <p:spPr bwMode="auto">
          <a:xfrm>
            <a:off x="8468570" y="6434481"/>
            <a:ext cx="34621"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nvGrpSpPr>
          <p:cNvPr id="340" name="Group 339"/>
          <p:cNvGrpSpPr/>
          <p:nvPr/>
        </p:nvGrpSpPr>
        <p:grpSpPr>
          <a:xfrm>
            <a:off x="259065" y="4440936"/>
            <a:ext cx="978575" cy="1569720"/>
            <a:chOff x="259065" y="4440936"/>
            <a:chExt cx="978575" cy="1569720"/>
          </a:xfrm>
        </p:grpSpPr>
        <p:sp>
          <p:nvSpPr>
            <p:cNvPr id="15386" name="Text Box 12"/>
            <p:cNvSpPr txBox="1">
              <a:spLocks noChangeArrowheads="1"/>
            </p:cNvSpPr>
            <p:nvPr/>
          </p:nvSpPr>
          <p:spPr bwMode="auto">
            <a:xfrm>
              <a:off x="551840" y="4863845"/>
              <a:ext cx="68580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1.1.2.1 Weather</a:t>
              </a:r>
              <a:endParaRPr lang="en-US" sz="700" dirty="0"/>
            </a:p>
          </p:txBody>
        </p:sp>
        <p:sp>
          <p:nvSpPr>
            <p:cNvPr id="15387" name="Text Box 12"/>
            <p:cNvSpPr txBox="1">
              <a:spLocks noChangeArrowheads="1"/>
            </p:cNvSpPr>
            <p:nvPr/>
          </p:nvSpPr>
          <p:spPr bwMode="auto">
            <a:xfrm>
              <a:off x="551840" y="5150230"/>
              <a:ext cx="68580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1.1.2.2 EM/RF interference</a:t>
              </a:r>
              <a:endParaRPr lang="en-US" sz="700" dirty="0"/>
            </a:p>
          </p:txBody>
        </p:sp>
        <p:cxnSp>
          <p:nvCxnSpPr>
            <p:cNvPr id="15388" name="Shape 80"/>
            <p:cNvCxnSpPr>
              <a:cxnSpLocks noChangeShapeType="1"/>
              <a:stCxn id="190" idx="2"/>
              <a:endCxn id="15386" idx="1"/>
            </p:cNvCxnSpPr>
            <p:nvPr/>
          </p:nvCxnSpPr>
          <p:spPr bwMode="auto">
            <a:xfrm rot="16200000" flipH="1">
              <a:off x="376135" y="4816156"/>
              <a:ext cx="171832" cy="179578"/>
            </a:xfrm>
            <a:prstGeom prst="bentConnector2">
              <a:avLst/>
            </a:prstGeom>
            <a:noFill/>
            <a:ln w="9525" algn="ctr">
              <a:solidFill>
                <a:srgbClr val="002060"/>
              </a:solidFill>
              <a:round/>
              <a:headEnd/>
              <a:tailEnd type="arrow" w="sm" len="med"/>
            </a:ln>
          </p:spPr>
        </p:cxnSp>
        <p:cxnSp>
          <p:nvCxnSpPr>
            <p:cNvPr id="15389" name="Shape 83"/>
            <p:cNvCxnSpPr>
              <a:cxnSpLocks noChangeShapeType="1"/>
              <a:stCxn id="190" idx="2"/>
              <a:endCxn id="15387" idx="1"/>
            </p:cNvCxnSpPr>
            <p:nvPr/>
          </p:nvCxnSpPr>
          <p:spPr bwMode="auto">
            <a:xfrm rot="16200000" flipH="1">
              <a:off x="232943" y="4959348"/>
              <a:ext cx="458217" cy="179578"/>
            </a:xfrm>
            <a:prstGeom prst="bentConnector2">
              <a:avLst/>
            </a:prstGeom>
            <a:noFill/>
            <a:ln w="9525" algn="ctr">
              <a:solidFill>
                <a:srgbClr val="002060"/>
              </a:solidFill>
              <a:round/>
              <a:headEnd/>
              <a:tailEnd type="arrow" w="sm" len="med"/>
            </a:ln>
          </p:spPr>
        </p:cxnSp>
        <p:sp>
          <p:nvSpPr>
            <p:cNvPr id="15390" name="Text Box 12"/>
            <p:cNvSpPr txBox="1">
              <a:spLocks noChangeArrowheads="1"/>
            </p:cNvSpPr>
            <p:nvPr/>
          </p:nvSpPr>
          <p:spPr bwMode="auto">
            <a:xfrm>
              <a:off x="551840" y="5435980"/>
              <a:ext cx="68580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1.1.2.3 Traffic</a:t>
              </a:r>
              <a:endParaRPr lang="en-US" sz="700" dirty="0"/>
            </a:p>
          </p:txBody>
        </p:sp>
        <p:cxnSp>
          <p:nvCxnSpPr>
            <p:cNvPr id="15391" name="Shape 88"/>
            <p:cNvCxnSpPr>
              <a:cxnSpLocks noChangeShapeType="1"/>
              <a:stCxn id="190" idx="2"/>
              <a:endCxn id="15390" idx="1"/>
            </p:cNvCxnSpPr>
            <p:nvPr/>
          </p:nvCxnSpPr>
          <p:spPr bwMode="auto">
            <a:xfrm rot="16200000" flipH="1">
              <a:off x="90068" y="5102223"/>
              <a:ext cx="743967" cy="179578"/>
            </a:xfrm>
            <a:prstGeom prst="bentConnector2">
              <a:avLst/>
            </a:prstGeom>
            <a:noFill/>
            <a:ln w="9525" algn="ctr">
              <a:solidFill>
                <a:srgbClr val="002060"/>
              </a:solidFill>
              <a:round/>
              <a:headEnd/>
              <a:tailEnd type="arrow" w="sm" len="med"/>
            </a:ln>
          </p:spPr>
        </p:cxnSp>
        <p:sp>
          <p:nvSpPr>
            <p:cNvPr id="263" name="Text Box 12"/>
            <p:cNvSpPr txBox="1">
              <a:spLocks noChangeArrowheads="1"/>
            </p:cNvSpPr>
            <p:nvPr/>
          </p:nvSpPr>
          <p:spPr bwMode="auto">
            <a:xfrm>
              <a:off x="551840" y="5721731"/>
              <a:ext cx="685800" cy="288925"/>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1.1.2.4 Manage environ. data</a:t>
              </a:r>
              <a:endParaRPr lang="en-US" sz="700" dirty="0"/>
            </a:p>
          </p:txBody>
        </p:sp>
        <p:cxnSp>
          <p:nvCxnSpPr>
            <p:cNvPr id="290" name="Shape 88"/>
            <p:cNvCxnSpPr>
              <a:cxnSpLocks noChangeShapeType="1"/>
              <a:stCxn id="190" idx="2"/>
              <a:endCxn id="263" idx="1"/>
            </p:cNvCxnSpPr>
            <p:nvPr/>
          </p:nvCxnSpPr>
          <p:spPr bwMode="auto">
            <a:xfrm rot="16200000" flipH="1">
              <a:off x="-61031" y="5253322"/>
              <a:ext cx="1046165" cy="179578"/>
            </a:xfrm>
            <a:prstGeom prst="bentConnector2">
              <a:avLst/>
            </a:prstGeom>
            <a:noFill/>
            <a:ln w="9525" algn="ctr">
              <a:solidFill>
                <a:srgbClr val="002060"/>
              </a:solidFill>
              <a:round/>
              <a:headEnd/>
              <a:tailEnd type="arrow" w="sm" len="med"/>
            </a:ln>
          </p:spPr>
        </p:cxnSp>
        <p:grpSp>
          <p:nvGrpSpPr>
            <p:cNvPr id="191" name="Group 190"/>
            <p:cNvGrpSpPr/>
            <p:nvPr/>
          </p:nvGrpSpPr>
          <p:grpSpPr>
            <a:xfrm>
              <a:off x="259065" y="4440936"/>
              <a:ext cx="969962" cy="381000"/>
              <a:chOff x="612132" y="4724400"/>
              <a:chExt cx="969962" cy="381000"/>
            </a:xfrm>
          </p:grpSpPr>
          <p:sp>
            <p:nvSpPr>
              <p:cNvPr id="15385" name="Text Box 12"/>
              <p:cNvSpPr txBox="1">
                <a:spLocks noChangeArrowheads="1"/>
              </p:cNvSpPr>
              <p:nvPr/>
            </p:nvSpPr>
            <p:spPr bwMode="auto">
              <a:xfrm>
                <a:off x="612132" y="4724400"/>
                <a:ext cx="969962" cy="3810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1.1.2  Get/display/use environment </a:t>
                </a:r>
                <a:r>
                  <a:rPr lang="en-US" sz="700" dirty="0"/>
                  <a:t>data</a:t>
                </a:r>
              </a:p>
            </p:txBody>
          </p:sp>
          <p:sp>
            <p:nvSpPr>
              <p:cNvPr id="190" name="Rectangle 189"/>
              <p:cNvSpPr/>
              <p:nvPr/>
            </p:nvSpPr>
            <p:spPr bwMode="auto">
              <a:xfrm>
                <a:off x="702469" y="5057774"/>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grpSp>
        <p:nvGrpSpPr>
          <p:cNvPr id="341" name="Group 340"/>
          <p:cNvGrpSpPr/>
          <p:nvPr/>
        </p:nvGrpSpPr>
        <p:grpSpPr>
          <a:xfrm>
            <a:off x="1467371" y="2367660"/>
            <a:ext cx="875779" cy="661010"/>
            <a:chOff x="1467371" y="2367660"/>
            <a:chExt cx="875779" cy="661010"/>
          </a:xfrm>
        </p:grpSpPr>
        <p:sp>
          <p:nvSpPr>
            <p:cNvPr id="15417" name="Text Box 12"/>
            <p:cNvSpPr txBox="1">
              <a:spLocks noChangeArrowheads="1"/>
            </p:cNvSpPr>
            <p:nvPr/>
          </p:nvSpPr>
          <p:spPr bwMode="auto">
            <a:xfrm>
              <a:off x="1670784" y="2708630"/>
              <a:ext cx="672366" cy="32004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1.2.1.1 Partition by terrain type</a:t>
              </a:r>
              <a:endParaRPr lang="en-US" sz="700" dirty="0"/>
            </a:p>
          </p:txBody>
        </p:sp>
        <p:cxnSp>
          <p:nvCxnSpPr>
            <p:cNvPr id="15419" name="Elbow Connector 146"/>
            <p:cNvCxnSpPr>
              <a:cxnSpLocks noChangeShapeType="1"/>
              <a:endCxn id="15417" idx="1"/>
            </p:cNvCxnSpPr>
            <p:nvPr/>
          </p:nvCxnSpPr>
          <p:spPr bwMode="auto">
            <a:xfrm rot="16200000" flipH="1">
              <a:off x="1494955" y="2692820"/>
              <a:ext cx="229843" cy="121816"/>
            </a:xfrm>
            <a:prstGeom prst="bentConnector2">
              <a:avLst/>
            </a:prstGeom>
            <a:noFill/>
            <a:ln w="9525" algn="ctr">
              <a:solidFill>
                <a:srgbClr val="002060"/>
              </a:solidFill>
              <a:round/>
              <a:headEnd/>
              <a:tailEnd type="arrow" w="sm" len="med"/>
            </a:ln>
          </p:spPr>
        </p:cxnSp>
        <p:grpSp>
          <p:nvGrpSpPr>
            <p:cNvPr id="220" name="Group 219"/>
            <p:cNvGrpSpPr/>
            <p:nvPr/>
          </p:nvGrpSpPr>
          <p:grpSpPr>
            <a:xfrm>
              <a:off x="1467371" y="2367660"/>
              <a:ext cx="868362" cy="275431"/>
              <a:chOff x="1467371" y="2651124"/>
              <a:chExt cx="868362" cy="275431"/>
            </a:xfrm>
          </p:grpSpPr>
          <p:sp>
            <p:nvSpPr>
              <p:cNvPr id="15415" name="Text Box 12"/>
              <p:cNvSpPr txBox="1">
                <a:spLocks noChangeArrowheads="1"/>
              </p:cNvSpPr>
              <p:nvPr/>
            </p:nvSpPr>
            <p:spPr bwMode="auto">
              <a:xfrm>
                <a:off x="1467371" y="2651124"/>
                <a:ext cx="868362" cy="275431"/>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1.2.1 Construct terrain type map</a:t>
                </a:r>
              </a:p>
            </p:txBody>
          </p:sp>
          <p:sp>
            <p:nvSpPr>
              <p:cNvPr id="197" name="Rectangle 196"/>
              <p:cNvSpPr/>
              <p:nvPr/>
            </p:nvSpPr>
            <p:spPr bwMode="auto">
              <a:xfrm>
                <a:off x="1526108" y="2876552"/>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grpSp>
        <p:nvGrpSpPr>
          <p:cNvPr id="205" name="Group 204"/>
          <p:cNvGrpSpPr/>
          <p:nvPr/>
        </p:nvGrpSpPr>
        <p:grpSpPr>
          <a:xfrm>
            <a:off x="58738" y="1959674"/>
            <a:ext cx="868362" cy="271462"/>
            <a:chOff x="58738" y="2243138"/>
            <a:chExt cx="868362" cy="271462"/>
          </a:xfrm>
        </p:grpSpPr>
        <p:sp>
          <p:nvSpPr>
            <p:cNvPr id="14" name="Text Box 12"/>
            <p:cNvSpPr txBox="1">
              <a:spLocks noChangeArrowheads="1"/>
            </p:cNvSpPr>
            <p:nvPr/>
          </p:nvSpPr>
          <p:spPr bwMode="auto">
            <a:xfrm>
              <a:off x="58738" y="2243138"/>
              <a:ext cx="868362" cy="271462"/>
            </a:xfrm>
            <a:prstGeom prst="rect">
              <a:avLst/>
            </a:prstGeom>
            <a:solidFill>
              <a:schemeClr val="accent5">
                <a:lumMod val="75000"/>
              </a:schemeClr>
            </a:solidFill>
            <a:ln w="6350" algn="ctr">
              <a:solidFill>
                <a:srgbClr val="000000"/>
              </a:solidFill>
              <a:miter lim="800000"/>
              <a:headEnd/>
              <a:tailEnd/>
            </a:ln>
            <a:effectLst/>
          </p:spPr>
          <p:txBody>
            <a:bodyPr lIns="0" tIns="0" rIns="0" bIns="0" anchor="ctr" anchorCtr="1"/>
            <a:lstStyle/>
            <a:p>
              <a:pPr>
                <a:lnSpc>
                  <a:spcPct val="95000"/>
                </a:lnSpc>
                <a:defRPr/>
              </a:pPr>
              <a:r>
                <a:rPr lang="en-US" sz="700" dirty="0" smtClean="0"/>
                <a:t>1.1 Get and use site attribute data</a:t>
              </a:r>
              <a:endParaRPr lang="en-US" sz="700" dirty="0"/>
            </a:p>
          </p:txBody>
        </p:sp>
        <p:sp>
          <p:nvSpPr>
            <p:cNvPr id="204" name="Rectangle 203"/>
            <p:cNvSpPr/>
            <p:nvPr/>
          </p:nvSpPr>
          <p:spPr bwMode="auto">
            <a:xfrm>
              <a:off x="119063" y="2468881"/>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nvGrpSpPr>
          <p:cNvPr id="210" name="Group 209"/>
          <p:cNvGrpSpPr/>
          <p:nvPr/>
        </p:nvGrpSpPr>
        <p:grpSpPr>
          <a:xfrm>
            <a:off x="1250050" y="1959674"/>
            <a:ext cx="868363" cy="254000"/>
            <a:chOff x="1476375" y="2243138"/>
            <a:chExt cx="868363" cy="254000"/>
          </a:xfrm>
        </p:grpSpPr>
        <p:sp>
          <p:nvSpPr>
            <p:cNvPr id="18" name="Text Box 12"/>
            <p:cNvSpPr txBox="1">
              <a:spLocks noChangeArrowheads="1"/>
            </p:cNvSpPr>
            <p:nvPr/>
          </p:nvSpPr>
          <p:spPr bwMode="auto">
            <a:xfrm>
              <a:off x="1476375" y="2243138"/>
              <a:ext cx="868363" cy="254000"/>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1.2 Construct </a:t>
              </a:r>
              <a:r>
                <a:rPr lang="en-US" sz="700" dirty="0"/>
                <a:t>site model</a:t>
              </a:r>
            </a:p>
          </p:txBody>
        </p:sp>
        <p:sp>
          <p:nvSpPr>
            <p:cNvPr id="209" name="Rectangle 208"/>
            <p:cNvSpPr/>
            <p:nvPr/>
          </p:nvSpPr>
          <p:spPr bwMode="auto">
            <a:xfrm>
              <a:off x="1520396" y="2449833"/>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nvGrpSpPr>
          <p:cNvPr id="371" name="Group 370"/>
          <p:cNvGrpSpPr/>
          <p:nvPr/>
        </p:nvGrpSpPr>
        <p:grpSpPr>
          <a:xfrm>
            <a:off x="1464665" y="3601149"/>
            <a:ext cx="878486" cy="1077784"/>
            <a:chOff x="1464665" y="3601149"/>
            <a:chExt cx="878486" cy="1077784"/>
          </a:xfrm>
        </p:grpSpPr>
        <p:sp>
          <p:nvSpPr>
            <p:cNvPr id="15440" name="Text Box 12"/>
            <p:cNvSpPr txBox="1">
              <a:spLocks noChangeArrowheads="1"/>
            </p:cNvSpPr>
            <p:nvPr/>
          </p:nvSpPr>
          <p:spPr bwMode="auto">
            <a:xfrm>
              <a:off x="1632726" y="3909630"/>
              <a:ext cx="710425" cy="36036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1.2.3.1 Move rates and dwell times</a:t>
              </a:r>
              <a:endParaRPr lang="en-US" sz="700" dirty="0"/>
            </a:p>
          </p:txBody>
        </p:sp>
        <p:sp>
          <p:nvSpPr>
            <p:cNvPr id="15441" name="Text Box 12"/>
            <p:cNvSpPr txBox="1">
              <a:spLocks noChangeArrowheads="1"/>
            </p:cNvSpPr>
            <p:nvPr/>
          </p:nvSpPr>
          <p:spPr bwMode="auto">
            <a:xfrm>
              <a:off x="1638300" y="4316189"/>
              <a:ext cx="704851" cy="362744"/>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1.2.3.2 ID Ingress/egress routes</a:t>
              </a:r>
              <a:endParaRPr lang="en-US" sz="700" dirty="0"/>
            </a:p>
          </p:txBody>
        </p:sp>
        <p:cxnSp>
          <p:nvCxnSpPr>
            <p:cNvPr id="15443" name="Shape 206"/>
            <p:cNvCxnSpPr>
              <a:cxnSpLocks noChangeShapeType="1"/>
              <a:stCxn id="221" idx="2"/>
              <a:endCxn id="15440" idx="1"/>
            </p:cNvCxnSpPr>
            <p:nvPr/>
          </p:nvCxnSpPr>
          <p:spPr bwMode="auto">
            <a:xfrm rot="16200000" flipH="1">
              <a:off x="1455811" y="3912896"/>
              <a:ext cx="234236" cy="119594"/>
            </a:xfrm>
            <a:prstGeom prst="bentConnector2">
              <a:avLst/>
            </a:prstGeom>
            <a:noFill/>
            <a:ln w="9525" algn="ctr">
              <a:solidFill>
                <a:srgbClr val="002060"/>
              </a:solidFill>
              <a:round/>
              <a:headEnd/>
              <a:tailEnd type="arrow" w="sm" len="med"/>
            </a:ln>
          </p:spPr>
        </p:cxnSp>
        <p:cxnSp>
          <p:nvCxnSpPr>
            <p:cNvPr id="15445" name="Shape 210"/>
            <p:cNvCxnSpPr>
              <a:cxnSpLocks noChangeShapeType="1"/>
              <a:stCxn id="221" idx="2"/>
              <a:endCxn id="15441" idx="1"/>
            </p:cNvCxnSpPr>
            <p:nvPr/>
          </p:nvCxnSpPr>
          <p:spPr bwMode="auto">
            <a:xfrm rot="16200000" flipH="1">
              <a:off x="1254723" y="4113984"/>
              <a:ext cx="641986" cy="125168"/>
            </a:xfrm>
            <a:prstGeom prst="bentConnector2">
              <a:avLst/>
            </a:prstGeom>
            <a:noFill/>
            <a:ln w="9525" algn="ctr">
              <a:solidFill>
                <a:srgbClr val="002060"/>
              </a:solidFill>
              <a:round/>
              <a:headEnd/>
              <a:tailEnd type="arrow" w="sm" len="med"/>
            </a:ln>
          </p:spPr>
        </p:cxnSp>
        <p:sp>
          <p:nvSpPr>
            <p:cNvPr id="15439" name="Text Box 12"/>
            <p:cNvSpPr txBox="1">
              <a:spLocks noChangeArrowheads="1"/>
            </p:cNvSpPr>
            <p:nvPr/>
          </p:nvSpPr>
          <p:spPr bwMode="auto">
            <a:xfrm>
              <a:off x="1464665" y="3601149"/>
              <a:ext cx="868362" cy="2540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1.2.3 Construct </a:t>
              </a:r>
              <a:r>
                <a:rPr lang="en-US" sz="700" dirty="0"/>
                <a:t>mobility model</a:t>
              </a:r>
            </a:p>
          </p:txBody>
        </p:sp>
        <p:sp>
          <p:nvSpPr>
            <p:cNvPr id="221" name="Rectangle 220"/>
            <p:cNvSpPr/>
            <p:nvPr/>
          </p:nvSpPr>
          <p:spPr bwMode="auto">
            <a:xfrm>
              <a:off x="1490272" y="380985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sp>
        <p:nvSpPr>
          <p:cNvPr id="236" name="Text Box 12">
            <a:hlinkClick r:id="rId6" action="ppaction://hlinksldjump"/>
          </p:cNvPr>
          <p:cNvSpPr txBox="1">
            <a:spLocks noChangeArrowheads="1"/>
          </p:cNvSpPr>
          <p:nvPr/>
        </p:nvSpPr>
        <p:spPr bwMode="auto">
          <a:xfrm>
            <a:off x="1492250" y="4845737"/>
            <a:ext cx="868363" cy="2540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1.2.4 Manage site models &amp; data</a:t>
            </a:r>
            <a:endParaRPr lang="en-US" sz="700" dirty="0"/>
          </a:p>
        </p:txBody>
      </p:sp>
      <p:cxnSp>
        <p:nvCxnSpPr>
          <p:cNvPr id="237" name="Shape 200"/>
          <p:cNvCxnSpPr>
            <a:cxnSpLocks noChangeShapeType="1"/>
            <a:stCxn id="209" idx="2"/>
            <a:endCxn id="236" idx="1"/>
          </p:cNvCxnSpPr>
          <p:nvPr/>
        </p:nvCxnSpPr>
        <p:spPr bwMode="auto">
          <a:xfrm rot="16200000" flipH="1">
            <a:off x="24266" y="3504752"/>
            <a:ext cx="2760649" cy="175319"/>
          </a:xfrm>
          <a:prstGeom prst="bentConnector2">
            <a:avLst/>
          </a:prstGeom>
          <a:noFill/>
          <a:ln w="9525" algn="ctr">
            <a:solidFill>
              <a:srgbClr val="002060"/>
            </a:solidFill>
            <a:round/>
            <a:headEnd/>
            <a:tailEnd type="arrow" w="sm" len="med"/>
          </a:ln>
        </p:spPr>
      </p:cxnSp>
      <p:grpSp>
        <p:nvGrpSpPr>
          <p:cNvPr id="670" name="Group 669"/>
          <p:cNvGrpSpPr/>
          <p:nvPr/>
        </p:nvGrpSpPr>
        <p:grpSpPr>
          <a:xfrm>
            <a:off x="7375398" y="1489075"/>
            <a:ext cx="1447800" cy="254000"/>
            <a:chOff x="6998208" y="1489075"/>
            <a:chExt cx="1447800" cy="254000"/>
          </a:xfrm>
        </p:grpSpPr>
        <p:sp>
          <p:nvSpPr>
            <p:cNvPr id="16399" name="Text Box 15"/>
            <p:cNvSpPr txBox="1">
              <a:spLocks noChangeArrowheads="1"/>
            </p:cNvSpPr>
            <p:nvPr/>
          </p:nvSpPr>
          <p:spPr bwMode="auto">
            <a:xfrm>
              <a:off x="6998208" y="1489075"/>
              <a:ext cx="1447800" cy="254000"/>
            </a:xfrm>
            <a:prstGeom prst="rect">
              <a:avLst/>
            </a:prstGeom>
            <a:solidFill>
              <a:schemeClr val="accent2">
                <a:lumMod val="40000"/>
                <a:lumOff val="60000"/>
              </a:schemeClr>
            </a:solidFill>
            <a:ln w="6350">
              <a:solidFill>
                <a:srgbClr val="000000"/>
              </a:solidFill>
              <a:miter lim="800000"/>
              <a:headEnd/>
              <a:tailEnd/>
            </a:ln>
            <a:effectLst/>
          </p:spPr>
          <p:txBody>
            <a:bodyPr lIns="0" tIns="0" rIns="0" bIns="0" anchor="ctr" anchorCtr="1"/>
            <a:lstStyle/>
            <a:p>
              <a:pPr>
                <a:lnSpc>
                  <a:spcPct val="95000"/>
                </a:lnSpc>
                <a:defRPr/>
              </a:pPr>
              <a:r>
                <a:rPr lang="en-US" sz="800" dirty="0" smtClean="0"/>
                <a:t>4 Assess ESS operational performance</a:t>
              </a:r>
            </a:p>
          </p:txBody>
        </p:sp>
        <p:sp>
          <p:nvSpPr>
            <p:cNvPr id="168" name="Rectangle 167"/>
            <p:cNvSpPr/>
            <p:nvPr/>
          </p:nvSpPr>
          <p:spPr bwMode="auto">
            <a:xfrm>
              <a:off x="7080632" y="1696407"/>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ln w="3175">
                  <a:solidFill>
                    <a:schemeClr val="tx1"/>
                  </a:solidFill>
                </a:ln>
              </a:endParaRPr>
            </a:p>
          </p:txBody>
        </p:sp>
      </p:grpSp>
      <p:grpSp>
        <p:nvGrpSpPr>
          <p:cNvPr id="598" name="Group 597"/>
          <p:cNvGrpSpPr/>
          <p:nvPr/>
        </p:nvGrpSpPr>
        <p:grpSpPr>
          <a:xfrm>
            <a:off x="3688145" y="1489075"/>
            <a:ext cx="2513392" cy="257008"/>
            <a:chOff x="3788729" y="1489075"/>
            <a:chExt cx="2513392" cy="257008"/>
          </a:xfrm>
        </p:grpSpPr>
        <p:sp>
          <p:nvSpPr>
            <p:cNvPr id="16398" name="Text Box 14"/>
            <p:cNvSpPr txBox="1">
              <a:spLocks noChangeArrowheads="1"/>
            </p:cNvSpPr>
            <p:nvPr/>
          </p:nvSpPr>
          <p:spPr bwMode="auto">
            <a:xfrm>
              <a:off x="4473321" y="1489075"/>
              <a:ext cx="1828800" cy="254000"/>
            </a:xfrm>
            <a:prstGeom prst="rect">
              <a:avLst/>
            </a:prstGeom>
            <a:solidFill>
              <a:schemeClr val="accent2">
                <a:lumMod val="40000"/>
                <a:lumOff val="60000"/>
              </a:schemeClr>
            </a:solidFill>
            <a:ln w="6350">
              <a:solidFill>
                <a:srgbClr val="000000"/>
              </a:solidFill>
              <a:miter lim="800000"/>
              <a:headEnd/>
              <a:tailEnd/>
            </a:ln>
            <a:effectLst/>
          </p:spPr>
          <p:txBody>
            <a:bodyPr lIns="18288" tIns="0" rIns="0" bIns="0" anchor="ctr" anchorCtr="1"/>
            <a:lstStyle/>
            <a:p>
              <a:pPr>
                <a:lnSpc>
                  <a:spcPct val="95000"/>
                </a:lnSpc>
                <a:defRPr/>
              </a:pPr>
              <a:r>
                <a:rPr lang="en-US" sz="800" dirty="0" smtClean="0"/>
                <a:t>3 Develop ESS designs and assess technical performance</a:t>
              </a:r>
            </a:p>
          </p:txBody>
        </p:sp>
        <p:sp>
          <p:nvSpPr>
            <p:cNvPr id="174" name="Rectangle 173"/>
            <p:cNvSpPr/>
            <p:nvPr/>
          </p:nvSpPr>
          <p:spPr bwMode="auto">
            <a:xfrm>
              <a:off x="3788729" y="1700364"/>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ln w="3175">
                  <a:solidFill>
                    <a:schemeClr val="tx1"/>
                  </a:solidFill>
                </a:ln>
              </a:endParaRPr>
            </a:p>
          </p:txBody>
        </p:sp>
      </p:grpSp>
      <p:grpSp>
        <p:nvGrpSpPr>
          <p:cNvPr id="312" name="Group 311"/>
          <p:cNvGrpSpPr/>
          <p:nvPr/>
        </p:nvGrpSpPr>
        <p:grpSpPr>
          <a:xfrm>
            <a:off x="2590334" y="4182257"/>
            <a:ext cx="912361" cy="1128066"/>
            <a:chOff x="3016976" y="5196202"/>
            <a:chExt cx="912361" cy="1128066"/>
          </a:xfrm>
        </p:grpSpPr>
        <p:sp>
          <p:nvSpPr>
            <p:cNvPr id="266" name="Text Box 12"/>
            <p:cNvSpPr txBox="1">
              <a:spLocks noChangeArrowheads="1"/>
            </p:cNvSpPr>
            <p:nvPr/>
          </p:nvSpPr>
          <p:spPr bwMode="auto">
            <a:xfrm>
              <a:off x="3237670" y="6068236"/>
              <a:ext cx="685800"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2.4.3 Barriers &amp; obstacles</a:t>
              </a:r>
              <a:endParaRPr lang="en-US" sz="700" dirty="0"/>
            </a:p>
          </p:txBody>
        </p:sp>
        <p:sp>
          <p:nvSpPr>
            <p:cNvPr id="264" name="Text Box 12"/>
            <p:cNvSpPr txBox="1">
              <a:spLocks noChangeArrowheads="1"/>
            </p:cNvSpPr>
            <p:nvPr/>
          </p:nvSpPr>
          <p:spPr bwMode="auto">
            <a:xfrm>
              <a:off x="3237670" y="5499491"/>
              <a:ext cx="685800"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2.4.1 Speed over terrain</a:t>
              </a:r>
              <a:endParaRPr lang="en-US" sz="700" dirty="0"/>
            </a:p>
          </p:txBody>
        </p:sp>
        <p:sp>
          <p:nvSpPr>
            <p:cNvPr id="265" name="Text Box 12"/>
            <p:cNvSpPr txBox="1">
              <a:spLocks noChangeArrowheads="1"/>
            </p:cNvSpPr>
            <p:nvPr/>
          </p:nvSpPr>
          <p:spPr bwMode="auto">
            <a:xfrm>
              <a:off x="3237670" y="5786795"/>
              <a:ext cx="685800"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2.4.2 </a:t>
              </a:r>
              <a:r>
                <a:rPr lang="en-US" sz="700" dirty="0" err="1" smtClean="0"/>
                <a:t>Prohib-ited</a:t>
              </a:r>
              <a:r>
                <a:rPr lang="en-US" sz="700" dirty="0" smtClean="0"/>
                <a:t> terrain</a:t>
              </a:r>
              <a:endParaRPr lang="en-US" sz="700" dirty="0"/>
            </a:p>
          </p:txBody>
        </p:sp>
        <p:grpSp>
          <p:nvGrpSpPr>
            <p:cNvPr id="276" name="Group 275"/>
            <p:cNvGrpSpPr/>
            <p:nvPr/>
          </p:nvGrpSpPr>
          <p:grpSpPr>
            <a:xfrm>
              <a:off x="3016976" y="5196202"/>
              <a:ext cx="912361" cy="256273"/>
              <a:chOff x="3107506" y="5196202"/>
              <a:chExt cx="912361" cy="256273"/>
            </a:xfrm>
          </p:grpSpPr>
          <p:sp>
            <p:nvSpPr>
              <p:cNvPr id="367" name="Text Box 13"/>
              <p:cNvSpPr txBox="1">
                <a:spLocks noChangeArrowheads="1"/>
              </p:cNvSpPr>
              <p:nvPr/>
            </p:nvSpPr>
            <p:spPr bwMode="auto">
              <a:xfrm>
                <a:off x="3107506" y="5196202"/>
                <a:ext cx="912361"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2.4 Manage threat mobility data</a:t>
                </a:r>
                <a:endParaRPr lang="en-US" sz="700" dirty="0"/>
              </a:p>
            </p:txBody>
          </p:sp>
          <p:sp>
            <p:nvSpPr>
              <p:cNvPr id="270" name="Rectangle 269"/>
              <p:cNvSpPr/>
              <p:nvPr/>
            </p:nvSpPr>
            <p:spPr bwMode="auto">
              <a:xfrm>
                <a:off x="3175967" y="540675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cxnSp>
          <p:nvCxnSpPr>
            <p:cNvPr id="272" name="Shape 374"/>
            <p:cNvCxnSpPr>
              <a:cxnSpLocks noChangeShapeType="1"/>
              <a:stCxn id="270" idx="2"/>
              <a:endCxn id="266" idx="1"/>
            </p:cNvCxnSpPr>
            <p:nvPr/>
          </p:nvCxnSpPr>
          <p:spPr bwMode="auto">
            <a:xfrm rot="16200000" flipH="1">
              <a:off x="2801095" y="5759676"/>
              <a:ext cx="743777" cy="129373"/>
            </a:xfrm>
            <a:prstGeom prst="bentConnector2">
              <a:avLst/>
            </a:prstGeom>
            <a:noFill/>
            <a:ln w="9525" algn="ctr">
              <a:solidFill>
                <a:srgbClr val="002060"/>
              </a:solidFill>
              <a:round/>
              <a:headEnd/>
              <a:tailEnd type="arrow" w="med" len="med"/>
            </a:ln>
          </p:spPr>
        </p:cxnSp>
        <p:cxnSp>
          <p:nvCxnSpPr>
            <p:cNvPr id="278" name="Shape 374"/>
            <p:cNvCxnSpPr>
              <a:cxnSpLocks noChangeShapeType="1"/>
              <a:stCxn id="270" idx="2"/>
              <a:endCxn id="264" idx="1"/>
            </p:cNvCxnSpPr>
            <p:nvPr/>
          </p:nvCxnSpPr>
          <p:spPr bwMode="auto">
            <a:xfrm rot="16200000" flipH="1">
              <a:off x="3085467" y="5475304"/>
              <a:ext cx="175032" cy="129373"/>
            </a:xfrm>
            <a:prstGeom prst="bentConnector2">
              <a:avLst/>
            </a:prstGeom>
            <a:noFill/>
            <a:ln w="9525" algn="ctr">
              <a:solidFill>
                <a:srgbClr val="002060"/>
              </a:solidFill>
              <a:round/>
              <a:headEnd/>
              <a:tailEnd type="arrow" w="med" len="med"/>
            </a:ln>
          </p:spPr>
        </p:cxnSp>
        <p:cxnSp>
          <p:nvCxnSpPr>
            <p:cNvPr id="279" name="Shape 374"/>
            <p:cNvCxnSpPr>
              <a:cxnSpLocks noChangeShapeType="1"/>
              <a:stCxn id="270" idx="2"/>
              <a:endCxn id="265" idx="1"/>
            </p:cNvCxnSpPr>
            <p:nvPr/>
          </p:nvCxnSpPr>
          <p:spPr bwMode="auto">
            <a:xfrm rot="16200000" flipH="1">
              <a:off x="2941815" y="5618956"/>
              <a:ext cx="462336" cy="129373"/>
            </a:xfrm>
            <a:prstGeom prst="bentConnector2">
              <a:avLst/>
            </a:prstGeom>
            <a:noFill/>
            <a:ln w="9525" algn="ctr">
              <a:solidFill>
                <a:srgbClr val="002060"/>
              </a:solidFill>
              <a:round/>
              <a:headEnd/>
              <a:tailEnd type="arrow" w="med" len="med"/>
            </a:ln>
          </p:spPr>
        </p:cxnSp>
      </p:grpSp>
      <p:grpSp>
        <p:nvGrpSpPr>
          <p:cNvPr id="314" name="Group 313"/>
          <p:cNvGrpSpPr/>
          <p:nvPr/>
        </p:nvGrpSpPr>
        <p:grpSpPr>
          <a:xfrm>
            <a:off x="2544174" y="5366716"/>
            <a:ext cx="1071516" cy="1119013"/>
            <a:chOff x="3016976" y="5196202"/>
            <a:chExt cx="1071516" cy="1119013"/>
          </a:xfrm>
        </p:grpSpPr>
        <p:sp>
          <p:nvSpPr>
            <p:cNvPr id="315" name="Text Box 12"/>
            <p:cNvSpPr txBox="1">
              <a:spLocks noChangeArrowheads="1"/>
            </p:cNvSpPr>
            <p:nvPr/>
          </p:nvSpPr>
          <p:spPr bwMode="auto">
            <a:xfrm>
              <a:off x="3230050" y="6059183"/>
              <a:ext cx="858442"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2.5.3 Survivability objectives</a:t>
              </a:r>
              <a:endParaRPr lang="en-US" sz="700" dirty="0"/>
            </a:p>
          </p:txBody>
        </p:sp>
        <p:sp>
          <p:nvSpPr>
            <p:cNvPr id="316" name="Text Box 12"/>
            <p:cNvSpPr txBox="1">
              <a:spLocks noChangeArrowheads="1"/>
            </p:cNvSpPr>
            <p:nvPr/>
          </p:nvSpPr>
          <p:spPr bwMode="auto">
            <a:xfrm>
              <a:off x="3230050" y="5499492"/>
              <a:ext cx="850822" cy="250967"/>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2.5.1 Intrusion objectives</a:t>
              </a:r>
              <a:endParaRPr lang="en-US" sz="700" dirty="0"/>
            </a:p>
          </p:txBody>
        </p:sp>
        <p:sp>
          <p:nvSpPr>
            <p:cNvPr id="317" name="Text Box 12"/>
            <p:cNvSpPr txBox="1">
              <a:spLocks noChangeArrowheads="1"/>
            </p:cNvSpPr>
            <p:nvPr/>
          </p:nvSpPr>
          <p:spPr bwMode="auto">
            <a:xfrm>
              <a:off x="3230050" y="5777743"/>
              <a:ext cx="854632" cy="240577"/>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2.5.2 Covertness posture</a:t>
              </a:r>
              <a:endParaRPr lang="en-US" sz="700" dirty="0"/>
            </a:p>
          </p:txBody>
        </p:sp>
        <p:grpSp>
          <p:nvGrpSpPr>
            <p:cNvPr id="318" name="Group 275"/>
            <p:cNvGrpSpPr/>
            <p:nvPr/>
          </p:nvGrpSpPr>
          <p:grpSpPr>
            <a:xfrm>
              <a:off x="3016976" y="5196202"/>
              <a:ext cx="895635" cy="256273"/>
              <a:chOff x="3107506" y="5196202"/>
              <a:chExt cx="895635" cy="256273"/>
            </a:xfrm>
          </p:grpSpPr>
          <p:sp>
            <p:nvSpPr>
              <p:cNvPr id="322" name="Text Box 13"/>
              <p:cNvSpPr txBox="1">
                <a:spLocks noChangeArrowheads="1"/>
              </p:cNvSpPr>
              <p:nvPr/>
            </p:nvSpPr>
            <p:spPr bwMode="auto">
              <a:xfrm>
                <a:off x="3107506" y="5196202"/>
                <a:ext cx="895635"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2.5 Represent threat objectives</a:t>
                </a:r>
                <a:endParaRPr lang="en-US" sz="700" dirty="0"/>
              </a:p>
            </p:txBody>
          </p:sp>
          <p:sp>
            <p:nvSpPr>
              <p:cNvPr id="323" name="Rectangle 322"/>
              <p:cNvSpPr/>
              <p:nvPr/>
            </p:nvSpPr>
            <p:spPr bwMode="auto">
              <a:xfrm>
                <a:off x="3175967" y="540675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cxnSp>
          <p:nvCxnSpPr>
            <p:cNvPr id="319" name="Shape 374"/>
            <p:cNvCxnSpPr>
              <a:cxnSpLocks noChangeShapeType="1"/>
              <a:stCxn id="323" idx="2"/>
              <a:endCxn id="315" idx="1"/>
            </p:cNvCxnSpPr>
            <p:nvPr/>
          </p:nvCxnSpPr>
          <p:spPr bwMode="auto">
            <a:xfrm rot="16200000" flipH="1">
              <a:off x="2801811" y="5758960"/>
              <a:ext cx="734724" cy="121753"/>
            </a:xfrm>
            <a:prstGeom prst="bentConnector2">
              <a:avLst/>
            </a:prstGeom>
            <a:noFill/>
            <a:ln w="9525" algn="ctr">
              <a:solidFill>
                <a:srgbClr val="002060"/>
              </a:solidFill>
              <a:round/>
              <a:headEnd/>
              <a:tailEnd type="arrow" w="sm" len="med"/>
            </a:ln>
          </p:spPr>
        </p:cxnSp>
        <p:cxnSp>
          <p:nvCxnSpPr>
            <p:cNvPr id="320" name="Shape 374"/>
            <p:cNvCxnSpPr>
              <a:cxnSpLocks noChangeShapeType="1"/>
              <a:stCxn id="323" idx="2"/>
              <a:endCxn id="316" idx="1"/>
            </p:cNvCxnSpPr>
            <p:nvPr/>
          </p:nvCxnSpPr>
          <p:spPr bwMode="auto">
            <a:xfrm rot="16200000" flipH="1">
              <a:off x="3082923" y="5477848"/>
              <a:ext cx="172501" cy="121753"/>
            </a:xfrm>
            <a:prstGeom prst="bentConnector2">
              <a:avLst/>
            </a:prstGeom>
            <a:noFill/>
            <a:ln w="9525" algn="ctr">
              <a:solidFill>
                <a:srgbClr val="002060"/>
              </a:solidFill>
              <a:round/>
              <a:headEnd/>
              <a:tailEnd type="arrow" w="sm" len="med"/>
            </a:ln>
          </p:spPr>
        </p:cxnSp>
        <p:cxnSp>
          <p:nvCxnSpPr>
            <p:cNvPr id="321" name="Shape 374"/>
            <p:cNvCxnSpPr>
              <a:cxnSpLocks noChangeShapeType="1"/>
              <a:stCxn id="323" idx="2"/>
              <a:endCxn id="317" idx="1"/>
            </p:cNvCxnSpPr>
            <p:nvPr/>
          </p:nvCxnSpPr>
          <p:spPr bwMode="auto">
            <a:xfrm rot="16200000" flipH="1">
              <a:off x="2946395" y="5614376"/>
              <a:ext cx="445557" cy="121753"/>
            </a:xfrm>
            <a:prstGeom prst="bentConnector2">
              <a:avLst/>
            </a:prstGeom>
            <a:noFill/>
            <a:ln w="9525" algn="ctr">
              <a:solidFill>
                <a:srgbClr val="002060"/>
              </a:solidFill>
              <a:round/>
              <a:headEnd/>
              <a:tailEnd type="arrow" w="sm" len="med"/>
            </a:ln>
          </p:spPr>
        </p:cxnSp>
      </p:grpSp>
      <p:grpSp>
        <p:nvGrpSpPr>
          <p:cNvPr id="346" name="Group 345"/>
          <p:cNvGrpSpPr/>
          <p:nvPr/>
        </p:nvGrpSpPr>
        <p:grpSpPr>
          <a:xfrm>
            <a:off x="2301135" y="1480503"/>
            <a:ext cx="1218425" cy="254000"/>
            <a:chOff x="2209800" y="1617663"/>
            <a:chExt cx="1371600" cy="254000"/>
          </a:xfrm>
        </p:grpSpPr>
        <p:sp>
          <p:nvSpPr>
            <p:cNvPr id="16400" name="Text Box 16"/>
            <p:cNvSpPr txBox="1">
              <a:spLocks noChangeArrowheads="1"/>
            </p:cNvSpPr>
            <p:nvPr/>
          </p:nvSpPr>
          <p:spPr bwMode="auto">
            <a:xfrm>
              <a:off x="2209800" y="1617663"/>
              <a:ext cx="1371600" cy="254000"/>
            </a:xfrm>
            <a:prstGeom prst="rect">
              <a:avLst/>
            </a:prstGeom>
            <a:solidFill>
              <a:schemeClr val="accent2">
                <a:lumMod val="40000"/>
                <a:lumOff val="60000"/>
              </a:schemeClr>
            </a:solidFill>
            <a:ln w="6350" algn="ctr">
              <a:solidFill>
                <a:srgbClr val="000000"/>
              </a:solidFill>
              <a:miter lim="800000"/>
              <a:headEnd/>
              <a:tailEnd/>
            </a:ln>
            <a:effectLst/>
          </p:spPr>
          <p:txBody>
            <a:bodyPr lIns="18288" tIns="0" rIns="0" bIns="0" anchor="ctr" anchorCtr="1"/>
            <a:lstStyle/>
            <a:p>
              <a:pPr>
                <a:lnSpc>
                  <a:spcPct val="95000"/>
                </a:lnSpc>
                <a:defRPr/>
              </a:pPr>
              <a:r>
                <a:rPr lang="en-US" sz="800" dirty="0" smtClean="0"/>
                <a:t>2 Assess and represent threat characteristics</a:t>
              </a:r>
              <a:endParaRPr lang="en-US" sz="800" dirty="0"/>
            </a:p>
          </p:txBody>
        </p:sp>
        <p:sp>
          <p:nvSpPr>
            <p:cNvPr id="343" name="Rectangle 342"/>
            <p:cNvSpPr/>
            <p:nvPr/>
          </p:nvSpPr>
          <p:spPr bwMode="auto">
            <a:xfrm>
              <a:off x="2320290" y="1823235"/>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ln w="3175">
                  <a:solidFill>
                    <a:schemeClr val="tx1"/>
                  </a:solidFill>
                </a:ln>
              </a:endParaRPr>
            </a:p>
          </p:txBody>
        </p:sp>
      </p:grpSp>
      <p:cxnSp>
        <p:nvCxnSpPr>
          <p:cNvPr id="347" name="Shape 370"/>
          <p:cNvCxnSpPr>
            <a:cxnSpLocks noChangeShapeType="1"/>
            <a:stCxn id="343" idx="2"/>
            <a:endCxn id="365" idx="1"/>
          </p:cNvCxnSpPr>
          <p:nvPr/>
        </p:nvCxnSpPr>
        <p:spPr bwMode="auto">
          <a:xfrm rot="16200000" flipH="1">
            <a:off x="2157572" y="1993815"/>
            <a:ext cx="677388" cy="153346"/>
          </a:xfrm>
          <a:prstGeom prst="bentConnector2">
            <a:avLst/>
          </a:prstGeom>
          <a:noFill/>
          <a:ln w="9525" algn="ctr">
            <a:solidFill>
              <a:srgbClr val="002060"/>
            </a:solidFill>
            <a:round/>
            <a:headEnd/>
            <a:tailEnd type="arrow" w="med" len="med"/>
          </a:ln>
        </p:spPr>
      </p:cxnSp>
      <p:cxnSp>
        <p:nvCxnSpPr>
          <p:cNvPr id="383" name="Shape 376"/>
          <p:cNvCxnSpPr>
            <a:cxnSpLocks noChangeShapeType="1"/>
            <a:stCxn id="343" idx="2"/>
            <a:endCxn id="322" idx="1"/>
          </p:cNvCxnSpPr>
          <p:nvPr/>
        </p:nvCxnSpPr>
        <p:spPr bwMode="auto">
          <a:xfrm rot="16200000" flipH="1">
            <a:off x="600414" y="3550972"/>
            <a:ext cx="3762938" cy="124581"/>
          </a:xfrm>
          <a:prstGeom prst="bentConnector2">
            <a:avLst/>
          </a:prstGeom>
          <a:noFill/>
          <a:ln w="9525" algn="ctr">
            <a:solidFill>
              <a:srgbClr val="002060"/>
            </a:solidFill>
            <a:round/>
            <a:headEnd/>
            <a:tailEnd type="arrow" w="sm" len="med"/>
          </a:ln>
        </p:spPr>
      </p:cxnSp>
      <p:sp>
        <p:nvSpPr>
          <p:cNvPr id="391" name="Text Box 13">
            <a:hlinkClick r:id="rId7" action="ppaction://hlinksldjump"/>
          </p:cNvPr>
          <p:cNvSpPr txBox="1">
            <a:spLocks noChangeArrowheads="1"/>
          </p:cNvSpPr>
          <p:nvPr/>
        </p:nvSpPr>
        <p:spPr bwMode="auto">
          <a:xfrm>
            <a:off x="2658815" y="6527838"/>
            <a:ext cx="859085"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2.6 Support route planning models</a:t>
            </a:r>
            <a:endParaRPr lang="en-US" sz="700" dirty="0"/>
          </a:p>
        </p:txBody>
      </p:sp>
      <p:cxnSp>
        <p:nvCxnSpPr>
          <p:cNvPr id="392" name="Shape 376"/>
          <p:cNvCxnSpPr>
            <a:cxnSpLocks noChangeShapeType="1"/>
            <a:stCxn id="343" idx="2"/>
            <a:endCxn id="391" idx="1"/>
          </p:cNvCxnSpPr>
          <p:nvPr/>
        </p:nvCxnSpPr>
        <p:spPr bwMode="auto">
          <a:xfrm rot="16200000" flipH="1">
            <a:off x="77174" y="4074213"/>
            <a:ext cx="4924060" cy="239222"/>
          </a:xfrm>
          <a:prstGeom prst="bentConnector2">
            <a:avLst/>
          </a:prstGeom>
          <a:noFill/>
          <a:ln w="9525" algn="ctr">
            <a:solidFill>
              <a:srgbClr val="002060"/>
            </a:solidFill>
            <a:round/>
            <a:headEnd/>
            <a:tailEnd type="arrow" w="sm" len="med"/>
          </a:ln>
        </p:spPr>
      </p:cxnSp>
      <p:grpSp>
        <p:nvGrpSpPr>
          <p:cNvPr id="308" name="Group 307"/>
          <p:cNvGrpSpPr/>
          <p:nvPr/>
        </p:nvGrpSpPr>
        <p:grpSpPr>
          <a:xfrm>
            <a:off x="3835145" y="1956816"/>
            <a:ext cx="1079184" cy="2623122"/>
            <a:chOff x="3707129" y="2249424"/>
            <a:chExt cx="1079184" cy="2623122"/>
          </a:xfrm>
        </p:grpSpPr>
        <p:sp>
          <p:nvSpPr>
            <p:cNvPr id="15461" name="Text Box 12"/>
            <p:cNvSpPr txBox="1">
              <a:spLocks noChangeArrowheads="1"/>
            </p:cNvSpPr>
            <p:nvPr/>
          </p:nvSpPr>
          <p:spPr bwMode="auto">
            <a:xfrm>
              <a:off x="3944937" y="2571115"/>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3.1.1 Maintain sensor database</a:t>
              </a:r>
              <a:endParaRPr lang="en-US" sz="700" dirty="0"/>
            </a:p>
          </p:txBody>
        </p:sp>
        <p:cxnSp>
          <p:nvCxnSpPr>
            <p:cNvPr id="15462" name="Elbow Connector 226"/>
            <p:cNvCxnSpPr>
              <a:cxnSpLocks noChangeShapeType="1"/>
              <a:stCxn id="167" idx="2"/>
              <a:endCxn id="15461" idx="1"/>
            </p:cNvCxnSpPr>
            <p:nvPr/>
          </p:nvCxnSpPr>
          <p:spPr bwMode="auto">
            <a:xfrm rot="16200000" flipH="1">
              <a:off x="3779764" y="2520241"/>
              <a:ext cx="170815" cy="159531"/>
            </a:xfrm>
            <a:prstGeom prst="bentConnector2">
              <a:avLst/>
            </a:prstGeom>
            <a:noFill/>
            <a:ln w="9525" algn="ctr">
              <a:solidFill>
                <a:srgbClr val="002060"/>
              </a:solidFill>
              <a:round/>
              <a:headEnd/>
              <a:tailEnd type="arrow" w="sm" len="med"/>
            </a:ln>
          </p:spPr>
        </p:cxnSp>
        <p:sp>
          <p:nvSpPr>
            <p:cNvPr id="15463" name="Text Box 12"/>
            <p:cNvSpPr txBox="1">
              <a:spLocks noChangeArrowheads="1"/>
            </p:cNvSpPr>
            <p:nvPr/>
          </p:nvSpPr>
          <p:spPr bwMode="auto">
            <a:xfrm>
              <a:off x="3944938" y="2827465"/>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3.1.2 Represent  sensor P</a:t>
              </a:r>
              <a:r>
                <a:rPr lang="en-US" sz="700" baseline="-25000" dirty="0" smtClean="0"/>
                <a:t>d</a:t>
              </a:r>
              <a:r>
                <a:rPr lang="en-US" sz="700" dirty="0" smtClean="0"/>
                <a:t>  </a:t>
              </a:r>
              <a:endParaRPr lang="en-US" sz="700" dirty="0"/>
            </a:p>
          </p:txBody>
        </p:sp>
        <p:sp>
          <p:nvSpPr>
            <p:cNvPr id="15464" name="Text Box 12"/>
            <p:cNvSpPr txBox="1">
              <a:spLocks noChangeArrowheads="1"/>
            </p:cNvSpPr>
            <p:nvPr/>
          </p:nvSpPr>
          <p:spPr bwMode="auto">
            <a:xfrm>
              <a:off x="3944938" y="3344863"/>
              <a:ext cx="837187"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3.1.4 Represent false alarm rate</a:t>
              </a:r>
              <a:endParaRPr lang="en-US" sz="700" dirty="0"/>
            </a:p>
          </p:txBody>
        </p:sp>
        <p:sp>
          <p:nvSpPr>
            <p:cNvPr id="15465" name="Text Box 12"/>
            <p:cNvSpPr txBox="1">
              <a:spLocks noChangeArrowheads="1"/>
            </p:cNvSpPr>
            <p:nvPr/>
          </p:nvSpPr>
          <p:spPr bwMode="auto">
            <a:xfrm>
              <a:off x="3944938" y="3086418"/>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3.1.3 Represent sensor range</a:t>
              </a:r>
              <a:endParaRPr lang="en-US" sz="700" dirty="0"/>
            </a:p>
          </p:txBody>
        </p:sp>
        <p:cxnSp>
          <p:nvCxnSpPr>
            <p:cNvPr id="15466" name="Shape 247"/>
            <p:cNvCxnSpPr>
              <a:cxnSpLocks noChangeShapeType="1"/>
              <a:stCxn id="167" idx="2"/>
              <a:endCxn id="15465" idx="1"/>
            </p:cNvCxnSpPr>
            <p:nvPr/>
          </p:nvCxnSpPr>
          <p:spPr bwMode="auto">
            <a:xfrm rot="16200000" flipH="1">
              <a:off x="3522113" y="2777893"/>
              <a:ext cx="686118" cy="159532"/>
            </a:xfrm>
            <a:prstGeom prst="bentConnector2">
              <a:avLst/>
            </a:prstGeom>
            <a:noFill/>
            <a:ln w="9525" algn="ctr">
              <a:solidFill>
                <a:srgbClr val="002060"/>
              </a:solidFill>
              <a:round/>
              <a:headEnd/>
              <a:tailEnd type="arrow" w="sm" len="med"/>
            </a:ln>
          </p:spPr>
        </p:cxnSp>
        <p:cxnSp>
          <p:nvCxnSpPr>
            <p:cNvPr id="15467" name="Shape 249"/>
            <p:cNvCxnSpPr>
              <a:cxnSpLocks noChangeShapeType="1"/>
              <a:stCxn id="167" idx="2"/>
              <a:endCxn id="15463" idx="1"/>
            </p:cNvCxnSpPr>
            <p:nvPr/>
          </p:nvCxnSpPr>
          <p:spPr bwMode="auto">
            <a:xfrm rot="16200000" flipH="1">
              <a:off x="3651590" y="2648416"/>
              <a:ext cx="427165" cy="159532"/>
            </a:xfrm>
            <a:prstGeom prst="bentConnector2">
              <a:avLst/>
            </a:prstGeom>
            <a:noFill/>
            <a:ln w="9525" algn="ctr">
              <a:solidFill>
                <a:srgbClr val="002060"/>
              </a:solidFill>
              <a:round/>
              <a:headEnd/>
              <a:tailEnd type="arrow" w="sm" len="med"/>
            </a:ln>
          </p:spPr>
        </p:cxnSp>
        <p:cxnSp>
          <p:nvCxnSpPr>
            <p:cNvPr id="15468" name="Shape 251"/>
            <p:cNvCxnSpPr>
              <a:cxnSpLocks noChangeShapeType="1"/>
              <a:stCxn id="167" idx="2"/>
              <a:endCxn id="15464" idx="1"/>
            </p:cNvCxnSpPr>
            <p:nvPr/>
          </p:nvCxnSpPr>
          <p:spPr bwMode="auto">
            <a:xfrm rot="16200000" flipH="1">
              <a:off x="3392891" y="2907115"/>
              <a:ext cx="944563" cy="159532"/>
            </a:xfrm>
            <a:prstGeom prst="bentConnector2">
              <a:avLst/>
            </a:prstGeom>
            <a:noFill/>
            <a:ln w="9525" algn="ctr">
              <a:solidFill>
                <a:srgbClr val="002060"/>
              </a:solidFill>
              <a:round/>
              <a:headEnd/>
              <a:tailEnd type="arrow" w="sm" len="med"/>
            </a:ln>
          </p:spPr>
        </p:cxnSp>
        <p:sp>
          <p:nvSpPr>
            <p:cNvPr id="15504" name="Text Box 12"/>
            <p:cNvSpPr txBox="1">
              <a:spLocks noChangeArrowheads="1"/>
            </p:cNvSpPr>
            <p:nvPr/>
          </p:nvSpPr>
          <p:spPr bwMode="auto">
            <a:xfrm>
              <a:off x="3944938" y="4643946"/>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3.1.9 Estimate single sensor </a:t>
              </a:r>
              <a:r>
                <a:rPr lang="en-US" sz="700" dirty="0"/>
                <a:t>cost</a:t>
              </a:r>
            </a:p>
          </p:txBody>
        </p:sp>
        <p:cxnSp>
          <p:nvCxnSpPr>
            <p:cNvPr id="15505" name="Shape 412"/>
            <p:cNvCxnSpPr>
              <a:cxnSpLocks noChangeShapeType="1"/>
              <a:stCxn id="167" idx="2"/>
              <a:endCxn id="15504" idx="1"/>
            </p:cNvCxnSpPr>
            <p:nvPr/>
          </p:nvCxnSpPr>
          <p:spPr bwMode="auto">
            <a:xfrm rot="16200000" flipH="1">
              <a:off x="2743349" y="3556657"/>
              <a:ext cx="2243646" cy="159532"/>
            </a:xfrm>
            <a:prstGeom prst="bentConnector2">
              <a:avLst/>
            </a:prstGeom>
            <a:noFill/>
            <a:ln w="9525" algn="ctr">
              <a:solidFill>
                <a:srgbClr val="002060"/>
              </a:solidFill>
              <a:round/>
              <a:headEnd/>
              <a:tailEnd type="arrow" w="sm" len="med"/>
            </a:ln>
          </p:spPr>
        </p:cxnSp>
        <p:grpSp>
          <p:nvGrpSpPr>
            <p:cNvPr id="268" name="Group 267"/>
            <p:cNvGrpSpPr/>
            <p:nvPr/>
          </p:nvGrpSpPr>
          <p:grpSpPr>
            <a:xfrm>
              <a:off x="3707129" y="2249424"/>
              <a:ext cx="1051560" cy="265176"/>
              <a:chOff x="3707129" y="2249424"/>
              <a:chExt cx="1051560" cy="265176"/>
            </a:xfrm>
          </p:grpSpPr>
          <p:sp>
            <p:nvSpPr>
              <p:cNvPr id="177" name="Text Box 12"/>
              <p:cNvSpPr txBox="1">
                <a:spLocks noChangeArrowheads="1"/>
              </p:cNvSpPr>
              <p:nvPr/>
            </p:nvSpPr>
            <p:spPr bwMode="auto">
              <a:xfrm>
                <a:off x="3707129" y="2249424"/>
                <a:ext cx="1051560"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3.1 Represent single sensor performance</a:t>
                </a:r>
                <a:endParaRPr lang="en-US" sz="700" dirty="0"/>
              </a:p>
            </p:txBody>
          </p:sp>
          <p:sp>
            <p:nvSpPr>
              <p:cNvPr id="167" name="Rectangle 166"/>
              <p:cNvSpPr/>
              <p:nvPr/>
            </p:nvSpPr>
            <p:spPr bwMode="auto">
              <a:xfrm>
                <a:off x="3762546" y="2468881"/>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sp>
          <p:nvSpPr>
            <p:cNvPr id="216" name="Text Box 12"/>
            <p:cNvSpPr txBox="1">
              <a:spLocks noChangeArrowheads="1"/>
            </p:cNvSpPr>
            <p:nvPr/>
          </p:nvSpPr>
          <p:spPr bwMode="auto">
            <a:xfrm>
              <a:off x="3944938" y="3603181"/>
              <a:ext cx="837187"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3.1.5 Environ-mental effects</a:t>
              </a:r>
              <a:endParaRPr lang="en-US" sz="700" dirty="0"/>
            </a:p>
          </p:txBody>
        </p:sp>
        <p:sp>
          <p:nvSpPr>
            <p:cNvPr id="217" name="Text Box 12"/>
            <p:cNvSpPr txBox="1">
              <a:spLocks noChangeArrowheads="1"/>
            </p:cNvSpPr>
            <p:nvPr/>
          </p:nvSpPr>
          <p:spPr bwMode="auto">
            <a:xfrm>
              <a:off x="3944938" y="3862261"/>
              <a:ext cx="837187"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3.1.6 Represent sensor FOV</a:t>
              </a:r>
              <a:endParaRPr lang="en-US" sz="700" dirty="0"/>
            </a:p>
          </p:txBody>
        </p:sp>
        <p:cxnSp>
          <p:nvCxnSpPr>
            <p:cNvPr id="218" name="Shape 251"/>
            <p:cNvCxnSpPr>
              <a:cxnSpLocks noChangeShapeType="1"/>
              <a:stCxn id="167" idx="2"/>
              <a:endCxn id="216" idx="1"/>
            </p:cNvCxnSpPr>
            <p:nvPr/>
          </p:nvCxnSpPr>
          <p:spPr bwMode="auto">
            <a:xfrm rot="16200000" flipH="1">
              <a:off x="3263732" y="3036274"/>
              <a:ext cx="1202881" cy="159532"/>
            </a:xfrm>
            <a:prstGeom prst="bentConnector2">
              <a:avLst/>
            </a:prstGeom>
            <a:noFill/>
            <a:ln w="9525" algn="ctr">
              <a:solidFill>
                <a:srgbClr val="002060"/>
              </a:solidFill>
              <a:round/>
              <a:headEnd/>
              <a:tailEnd type="arrow" w="sm" len="med"/>
            </a:ln>
          </p:spPr>
        </p:cxnSp>
        <p:cxnSp>
          <p:nvCxnSpPr>
            <p:cNvPr id="226" name="Shape 251"/>
            <p:cNvCxnSpPr>
              <a:cxnSpLocks noChangeShapeType="1"/>
              <a:stCxn id="167" idx="2"/>
              <a:endCxn id="217" idx="1"/>
            </p:cNvCxnSpPr>
            <p:nvPr/>
          </p:nvCxnSpPr>
          <p:spPr bwMode="auto">
            <a:xfrm rot="16200000" flipH="1">
              <a:off x="3134192" y="3165814"/>
              <a:ext cx="1461961" cy="159532"/>
            </a:xfrm>
            <a:prstGeom prst="bentConnector2">
              <a:avLst/>
            </a:prstGeom>
            <a:noFill/>
            <a:ln w="9525" algn="ctr">
              <a:solidFill>
                <a:srgbClr val="002060"/>
              </a:solidFill>
              <a:round/>
              <a:headEnd/>
              <a:tailEnd type="arrow" w="sm" len="med"/>
            </a:ln>
          </p:spPr>
        </p:cxnSp>
        <p:sp>
          <p:nvSpPr>
            <p:cNvPr id="300" name="Text Box 12"/>
            <p:cNvSpPr txBox="1">
              <a:spLocks noChangeArrowheads="1"/>
            </p:cNvSpPr>
            <p:nvPr/>
          </p:nvSpPr>
          <p:spPr bwMode="auto">
            <a:xfrm>
              <a:off x="3944938" y="4384866"/>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3.1.8 Support requirements</a:t>
              </a:r>
              <a:endParaRPr lang="en-US" sz="700" dirty="0"/>
            </a:p>
          </p:txBody>
        </p:sp>
        <p:sp>
          <p:nvSpPr>
            <p:cNvPr id="301" name="Text Box 12"/>
            <p:cNvSpPr txBox="1">
              <a:spLocks noChangeArrowheads="1"/>
            </p:cNvSpPr>
            <p:nvPr/>
          </p:nvSpPr>
          <p:spPr bwMode="auto">
            <a:xfrm>
              <a:off x="3944938" y="4121976"/>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3.1.7 Represent scan/revisit times</a:t>
              </a:r>
              <a:endParaRPr lang="en-US" sz="700" dirty="0"/>
            </a:p>
          </p:txBody>
        </p:sp>
        <p:cxnSp>
          <p:nvCxnSpPr>
            <p:cNvPr id="302" name="Shape 251"/>
            <p:cNvCxnSpPr>
              <a:cxnSpLocks noChangeShapeType="1"/>
              <a:stCxn id="167" idx="2"/>
              <a:endCxn id="301" idx="1"/>
            </p:cNvCxnSpPr>
            <p:nvPr/>
          </p:nvCxnSpPr>
          <p:spPr bwMode="auto">
            <a:xfrm rot="16200000" flipH="1">
              <a:off x="3004334" y="3295672"/>
              <a:ext cx="1721676" cy="159532"/>
            </a:xfrm>
            <a:prstGeom prst="bentConnector2">
              <a:avLst/>
            </a:prstGeom>
            <a:noFill/>
            <a:ln w="9525" algn="ctr">
              <a:solidFill>
                <a:srgbClr val="002060"/>
              </a:solidFill>
              <a:round/>
              <a:headEnd/>
              <a:tailEnd type="arrow" w="sm" len="med"/>
            </a:ln>
          </p:spPr>
        </p:cxnSp>
        <p:cxnSp>
          <p:nvCxnSpPr>
            <p:cNvPr id="304" name="Shape 251"/>
            <p:cNvCxnSpPr>
              <a:cxnSpLocks noChangeShapeType="1"/>
              <a:stCxn id="167" idx="2"/>
              <a:endCxn id="300" idx="1"/>
            </p:cNvCxnSpPr>
            <p:nvPr/>
          </p:nvCxnSpPr>
          <p:spPr bwMode="auto">
            <a:xfrm rot="16200000" flipH="1">
              <a:off x="2872889" y="3427117"/>
              <a:ext cx="1984566" cy="159532"/>
            </a:xfrm>
            <a:prstGeom prst="bentConnector2">
              <a:avLst/>
            </a:prstGeom>
            <a:noFill/>
            <a:ln w="9525" algn="ctr">
              <a:solidFill>
                <a:srgbClr val="002060"/>
              </a:solidFill>
              <a:round/>
              <a:headEnd/>
              <a:tailEnd type="arrow" w="sm" len="med"/>
            </a:ln>
          </p:spPr>
        </p:cxnSp>
      </p:grpSp>
      <p:grpSp>
        <p:nvGrpSpPr>
          <p:cNvPr id="361" name="Group 360"/>
          <p:cNvGrpSpPr/>
          <p:nvPr/>
        </p:nvGrpSpPr>
        <p:grpSpPr>
          <a:xfrm>
            <a:off x="5141849" y="2281428"/>
            <a:ext cx="960755" cy="1044575"/>
            <a:chOff x="3944938" y="4986528"/>
            <a:chExt cx="960755" cy="1044575"/>
          </a:xfrm>
        </p:grpSpPr>
        <p:sp>
          <p:nvSpPr>
            <p:cNvPr id="324" name="Text Box 12"/>
            <p:cNvSpPr txBox="1">
              <a:spLocks noChangeArrowheads="1"/>
            </p:cNvSpPr>
            <p:nvPr/>
          </p:nvSpPr>
          <p:spPr bwMode="auto">
            <a:xfrm>
              <a:off x="4172268" y="5535803"/>
              <a:ext cx="73152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3.2.1.2 Semi-auto selection</a:t>
              </a:r>
              <a:endParaRPr lang="en-US" sz="700" dirty="0"/>
            </a:p>
          </p:txBody>
        </p:sp>
        <p:sp>
          <p:nvSpPr>
            <p:cNvPr id="325" name="Text Box 12"/>
            <p:cNvSpPr txBox="1">
              <a:spLocks noChangeArrowheads="1"/>
            </p:cNvSpPr>
            <p:nvPr/>
          </p:nvSpPr>
          <p:spPr bwMode="auto">
            <a:xfrm>
              <a:off x="4162742" y="5269103"/>
              <a:ext cx="73152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3.2.1.1 Manual selection</a:t>
              </a:r>
              <a:endParaRPr lang="en-US" sz="700" dirty="0"/>
            </a:p>
          </p:txBody>
        </p:sp>
        <p:sp>
          <p:nvSpPr>
            <p:cNvPr id="326" name="Text Box 12"/>
            <p:cNvSpPr txBox="1">
              <a:spLocks noChangeArrowheads="1"/>
            </p:cNvSpPr>
            <p:nvPr/>
          </p:nvSpPr>
          <p:spPr bwMode="auto">
            <a:xfrm>
              <a:off x="4174173" y="5802503"/>
              <a:ext cx="73152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3.2.1.3 Auto-</a:t>
              </a:r>
              <a:r>
                <a:rPr lang="en-US" sz="700" dirty="0" err="1" smtClean="0"/>
                <a:t>matic</a:t>
              </a:r>
              <a:r>
                <a:rPr lang="en-US" sz="700" dirty="0" smtClean="0"/>
                <a:t> selection</a:t>
              </a:r>
              <a:endParaRPr lang="en-US" sz="700" dirty="0"/>
            </a:p>
          </p:txBody>
        </p:sp>
        <p:cxnSp>
          <p:nvCxnSpPr>
            <p:cNvPr id="327" name="Shape 298"/>
            <p:cNvCxnSpPr>
              <a:cxnSpLocks noChangeShapeType="1"/>
              <a:stCxn id="166" idx="2"/>
              <a:endCxn id="325" idx="1"/>
            </p:cNvCxnSpPr>
            <p:nvPr/>
          </p:nvCxnSpPr>
          <p:spPr bwMode="auto">
            <a:xfrm rot="16200000" flipH="1">
              <a:off x="4019501" y="5240162"/>
              <a:ext cx="167738" cy="118744"/>
            </a:xfrm>
            <a:prstGeom prst="bentConnector2">
              <a:avLst/>
            </a:prstGeom>
            <a:noFill/>
            <a:ln w="9525" algn="ctr">
              <a:solidFill>
                <a:srgbClr val="002060"/>
              </a:solidFill>
              <a:round/>
              <a:headEnd/>
              <a:tailEnd type="arrow" w="sm" len="med"/>
            </a:ln>
          </p:spPr>
        </p:cxnSp>
        <p:cxnSp>
          <p:nvCxnSpPr>
            <p:cNvPr id="328" name="Shape 300"/>
            <p:cNvCxnSpPr>
              <a:cxnSpLocks noChangeShapeType="1"/>
              <a:stCxn id="166" idx="2"/>
              <a:endCxn id="324" idx="1"/>
            </p:cNvCxnSpPr>
            <p:nvPr/>
          </p:nvCxnSpPr>
          <p:spPr bwMode="auto">
            <a:xfrm rot="16200000" flipH="1">
              <a:off x="3890914" y="5368749"/>
              <a:ext cx="434438" cy="128270"/>
            </a:xfrm>
            <a:prstGeom prst="bentConnector2">
              <a:avLst/>
            </a:prstGeom>
            <a:noFill/>
            <a:ln w="9525" algn="ctr">
              <a:solidFill>
                <a:srgbClr val="002060"/>
              </a:solidFill>
              <a:round/>
              <a:headEnd/>
              <a:tailEnd type="arrow" w="sm" len="med"/>
            </a:ln>
          </p:spPr>
        </p:cxnSp>
        <p:cxnSp>
          <p:nvCxnSpPr>
            <p:cNvPr id="329" name="Shape 302"/>
            <p:cNvCxnSpPr>
              <a:cxnSpLocks noChangeShapeType="1"/>
              <a:stCxn id="166" idx="2"/>
              <a:endCxn id="326" idx="1"/>
            </p:cNvCxnSpPr>
            <p:nvPr/>
          </p:nvCxnSpPr>
          <p:spPr bwMode="auto">
            <a:xfrm rot="16200000" flipH="1">
              <a:off x="3758516" y="5501146"/>
              <a:ext cx="701138" cy="130175"/>
            </a:xfrm>
            <a:prstGeom prst="bentConnector2">
              <a:avLst/>
            </a:prstGeom>
            <a:noFill/>
            <a:ln w="9525" algn="ctr">
              <a:solidFill>
                <a:srgbClr val="002060"/>
              </a:solidFill>
              <a:round/>
              <a:headEnd/>
              <a:tailEnd type="arrow" w="sm" len="med"/>
            </a:ln>
          </p:spPr>
        </p:cxnSp>
        <p:grpSp>
          <p:nvGrpSpPr>
            <p:cNvPr id="342" name="Group 341"/>
            <p:cNvGrpSpPr/>
            <p:nvPr/>
          </p:nvGrpSpPr>
          <p:grpSpPr>
            <a:xfrm>
              <a:off x="3944938" y="4986528"/>
              <a:ext cx="841375" cy="229137"/>
              <a:chOff x="3944938" y="4986528"/>
              <a:chExt cx="841375" cy="229137"/>
            </a:xfrm>
          </p:grpSpPr>
          <p:sp>
            <p:nvSpPr>
              <p:cNvPr id="313" name="Text Box 12"/>
              <p:cNvSpPr txBox="1">
                <a:spLocks noChangeArrowheads="1"/>
              </p:cNvSpPr>
              <p:nvPr/>
            </p:nvSpPr>
            <p:spPr bwMode="auto">
              <a:xfrm>
                <a:off x="3944938" y="4986528"/>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3.2.1 Select sensors</a:t>
                </a:r>
                <a:endParaRPr lang="en-US" sz="700" baseline="-25000" dirty="0"/>
              </a:p>
            </p:txBody>
          </p:sp>
          <p:sp>
            <p:nvSpPr>
              <p:cNvPr id="166" name="Rectangle 165"/>
              <p:cNvSpPr/>
              <p:nvPr/>
            </p:nvSpPr>
            <p:spPr bwMode="auto">
              <a:xfrm>
                <a:off x="4021138" y="516994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grpSp>
        <p:nvGrpSpPr>
          <p:cNvPr id="412" name="Group 411"/>
          <p:cNvGrpSpPr/>
          <p:nvPr/>
        </p:nvGrpSpPr>
        <p:grpSpPr>
          <a:xfrm>
            <a:off x="5142611" y="3379597"/>
            <a:ext cx="974542" cy="762635"/>
            <a:chOff x="5042027" y="3379597"/>
            <a:chExt cx="974542" cy="762635"/>
          </a:xfrm>
        </p:grpSpPr>
        <p:sp>
          <p:nvSpPr>
            <p:cNvPr id="352" name="Text Box 12"/>
            <p:cNvSpPr txBox="1">
              <a:spLocks noChangeArrowheads="1"/>
            </p:cNvSpPr>
            <p:nvPr/>
          </p:nvSpPr>
          <p:spPr bwMode="auto">
            <a:xfrm>
              <a:off x="5289552" y="3913632"/>
              <a:ext cx="724914"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3.2.2.2 Semi-auto selection</a:t>
              </a:r>
              <a:endParaRPr lang="en-US" sz="700" dirty="0"/>
            </a:p>
          </p:txBody>
        </p:sp>
        <p:sp>
          <p:nvSpPr>
            <p:cNvPr id="353" name="Text Box 12"/>
            <p:cNvSpPr txBox="1">
              <a:spLocks noChangeArrowheads="1"/>
            </p:cNvSpPr>
            <p:nvPr/>
          </p:nvSpPr>
          <p:spPr bwMode="auto">
            <a:xfrm>
              <a:off x="5280024" y="3646932"/>
              <a:ext cx="736545"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3.2.2.1 Manual selection</a:t>
              </a:r>
              <a:endParaRPr lang="en-US" sz="700" dirty="0"/>
            </a:p>
          </p:txBody>
        </p:sp>
        <p:cxnSp>
          <p:nvCxnSpPr>
            <p:cNvPr id="354" name="Shape 298"/>
            <p:cNvCxnSpPr>
              <a:cxnSpLocks noChangeShapeType="1"/>
              <a:stCxn id="358" idx="2"/>
              <a:endCxn id="353" idx="1"/>
            </p:cNvCxnSpPr>
            <p:nvPr/>
          </p:nvCxnSpPr>
          <p:spPr bwMode="auto">
            <a:xfrm rot="16200000" flipH="1">
              <a:off x="5138116" y="3619324"/>
              <a:ext cx="156308" cy="127507"/>
            </a:xfrm>
            <a:prstGeom prst="bentConnector2">
              <a:avLst/>
            </a:prstGeom>
            <a:noFill/>
            <a:ln w="9525" algn="ctr">
              <a:solidFill>
                <a:srgbClr val="002060"/>
              </a:solidFill>
              <a:round/>
              <a:headEnd/>
              <a:tailEnd type="arrow" w="sm" len="med"/>
            </a:ln>
          </p:spPr>
        </p:cxnSp>
        <p:cxnSp>
          <p:nvCxnSpPr>
            <p:cNvPr id="355" name="Shape 300"/>
            <p:cNvCxnSpPr>
              <a:cxnSpLocks noChangeShapeType="1"/>
              <a:stCxn id="358" idx="2"/>
              <a:endCxn id="352" idx="1"/>
            </p:cNvCxnSpPr>
            <p:nvPr/>
          </p:nvCxnSpPr>
          <p:spPr bwMode="auto">
            <a:xfrm rot="16200000" flipH="1">
              <a:off x="5009530" y="3747910"/>
              <a:ext cx="423008" cy="137035"/>
            </a:xfrm>
            <a:prstGeom prst="bentConnector2">
              <a:avLst/>
            </a:prstGeom>
            <a:noFill/>
            <a:ln w="9525" algn="ctr">
              <a:solidFill>
                <a:srgbClr val="002060"/>
              </a:solidFill>
              <a:round/>
              <a:headEnd/>
              <a:tailEnd type="arrow" w="sm" len="med"/>
            </a:ln>
          </p:spPr>
        </p:cxnSp>
        <p:sp>
          <p:nvSpPr>
            <p:cNvPr id="357" name="Text Box 12"/>
            <p:cNvSpPr txBox="1">
              <a:spLocks noChangeArrowheads="1"/>
            </p:cNvSpPr>
            <p:nvPr/>
          </p:nvSpPr>
          <p:spPr bwMode="auto">
            <a:xfrm>
              <a:off x="5042027" y="3379597"/>
              <a:ext cx="84137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3.2.2 Place / orient sensors</a:t>
              </a:r>
              <a:endParaRPr lang="en-US" sz="700" baseline="-25000" dirty="0"/>
            </a:p>
          </p:txBody>
        </p:sp>
        <p:sp>
          <p:nvSpPr>
            <p:cNvPr id="358" name="Rectangle 357"/>
            <p:cNvSpPr/>
            <p:nvPr/>
          </p:nvSpPr>
          <p:spPr bwMode="auto">
            <a:xfrm>
              <a:off x="5129657" y="3559205"/>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cxnSp>
        <p:nvCxnSpPr>
          <p:cNvPr id="363" name="Shape 362"/>
          <p:cNvCxnSpPr>
            <a:endCxn id="313" idx="1"/>
          </p:cNvCxnSpPr>
          <p:nvPr/>
        </p:nvCxnSpPr>
        <p:spPr bwMode="auto">
          <a:xfrm rot="16200000" flipH="1">
            <a:off x="4984015" y="2237894"/>
            <a:ext cx="186010" cy="129658"/>
          </a:xfrm>
          <a:prstGeom prst="bentConnector2">
            <a:avLst/>
          </a:prstGeom>
          <a:noFill/>
          <a:ln w="9525" cap="flat" cmpd="sng" algn="ctr">
            <a:solidFill>
              <a:srgbClr val="002060"/>
            </a:solidFill>
            <a:prstDash val="solid"/>
            <a:round/>
            <a:headEnd type="none" w="med" len="med"/>
            <a:tailEnd type="arrow" w="sm" len="med"/>
          </a:ln>
          <a:effectLst/>
        </p:spPr>
      </p:cxnSp>
      <p:cxnSp>
        <p:nvCxnSpPr>
          <p:cNvPr id="370" name="Shape 369"/>
          <p:cNvCxnSpPr>
            <a:endCxn id="357" idx="1"/>
          </p:cNvCxnSpPr>
          <p:nvPr/>
        </p:nvCxnSpPr>
        <p:spPr bwMode="auto">
          <a:xfrm rot="16200000" flipH="1">
            <a:off x="4435311" y="2786597"/>
            <a:ext cx="1284180" cy="130419"/>
          </a:xfrm>
          <a:prstGeom prst="bentConnector2">
            <a:avLst/>
          </a:prstGeom>
          <a:noFill/>
          <a:ln w="9525" cap="flat" cmpd="sng" algn="ctr">
            <a:solidFill>
              <a:srgbClr val="002060"/>
            </a:solidFill>
            <a:prstDash val="solid"/>
            <a:round/>
            <a:headEnd type="none" w="med" len="med"/>
            <a:tailEnd type="arrow" w="sm" len="med"/>
          </a:ln>
          <a:effectLst/>
        </p:spPr>
      </p:cxnSp>
      <p:grpSp>
        <p:nvGrpSpPr>
          <p:cNvPr id="387" name="Group 386"/>
          <p:cNvGrpSpPr/>
          <p:nvPr/>
        </p:nvGrpSpPr>
        <p:grpSpPr>
          <a:xfrm>
            <a:off x="4948587" y="1963801"/>
            <a:ext cx="934688" cy="256032"/>
            <a:chOff x="4848003" y="1956181"/>
            <a:chExt cx="934688" cy="256032"/>
          </a:xfrm>
        </p:grpSpPr>
        <p:sp>
          <p:nvSpPr>
            <p:cNvPr id="179" name="Text Box 12"/>
            <p:cNvSpPr txBox="1">
              <a:spLocks noChangeArrowheads="1"/>
            </p:cNvSpPr>
            <p:nvPr/>
          </p:nvSpPr>
          <p:spPr bwMode="auto">
            <a:xfrm>
              <a:off x="4848003" y="1956181"/>
              <a:ext cx="934688" cy="256032"/>
            </a:xfrm>
            <a:prstGeom prst="rect">
              <a:avLst/>
            </a:prstGeom>
            <a:solidFill>
              <a:schemeClr val="accent5">
                <a:lumMod val="75000"/>
              </a:schemeClr>
            </a:solidFill>
            <a:ln w="6350" algn="ctr">
              <a:solidFill>
                <a:srgbClr val="000000"/>
              </a:solidFill>
              <a:miter lim="800000"/>
              <a:headEnd/>
              <a:tailEnd/>
            </a:ln>
            <a:effectLst/>
          </p:spPr>
          <p:txBody>
            <a:bodyPr lIns="0" tIns="0" rIns="0" bIns="0" anchor="ctr" anchorCtr="1"/>
            <a:lstStyle/>
            <a:p>
              <a:pPr>
                <a:lnSpc>
                  <a:spcPct val="95000"/>
                </a:lnSpc>
                <a:defRPr/>
              </a:pPr>
              <a:r>
                <a:rPr lang="en-US" sz="700" dirty="0" smtClean="0"/>
                <a:t>3.2 Model </a:t>
              </a:r>
              <a:r>
                <a:rPr lang="en-US" sz="700" dirty="0"/>
                <a:t>emplaced single sensors</a:t>
              </a:r>
            </a:p>
          </p:txBody>
        </p:sp>
        <p:sp>
          <p:nvSpPr>
            <p:cNvPr id="386" name="Rectangle 385"/>
            <p:cNvSpPr/>
            <p:nvPr/>
          </p:nvSpPr>
          <p:spPr bwMode="auto">
            <a:xfrm>
              <a:off x="4888747" y="2163999"/>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nvGrpSpPr>
          <p:cNvPr id="511" name="Group 510"/>
          <p:cNvGrpSpPr/>
          <p:nvPr/>
        </p:nvGrpSpPr>
        <p:grpSpPr>
          <a:xfrm>
            <a:off x="5160264" y="4369989"/>
            <a:ext cx="1095121" cy="2399492"/>
            <a:chOff x="5160264" y="4369989"/>
            <a:chExt cx="1095121" cy="2399492"/>
          </a:xfrm>
        </p:grpSpPr>
        <p:cxnSp>
          <p:nvCxnSpPr>
            <p:cNvPr id="15476" name="Shape 298"/>
            <p:cNvCxnSpPr>
              <a:cxnSpLocks noChangeShapeType="1"/>
              <a:stCxn id="414" idx="2"/>
              <a:endCxn id="15474" idx="1"/>
            </p:cNvCxnSpPr>
            <p:nvPr/>
          </p:nvCxnSpPr>
          <p:spPr bwMode="auto">
            <a:xfrm rot="16200000" flipH="1">
              <a:off x="5150921" y="4447911"/>
              <a:ext cx="175215" cy="110808"/>
            </a:xfrm>
            <a:prstGeom prst="bentConnector2">
              <a:avLst/>
            </a:prstGeom>
            <a:noFill/>
            <a:ln w="9525" algn="ctr">
              <a:solidFill>
                <a:srgbClr val="002060"/>
              </a:solidFill>
              <a:round/>
              <a:headEnd/>
              <a:tailEnd type="arrow" w="sm" len="med"/>
            </a:ln>
          </p:spPr>
        </p:cxnSp>
        <p:sp>
          <p:nvSpPr>
            <p:cNvPr id="414" name="Rectangle 413"/>
            <p:cNvSpPr/>
            <p:nvPr/>
          </p:nvSpPr>
          <p:spPr bwMode="auto">
            <a:xfrm>
              <a:off x="5160264" y="4369989"/>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sp>
          <p:nvSpPr>
            <p:cNvPr id="15473" name="Text Box 12"/>
            <p:cNvSpPr txBox="1">
              <a:spLocks noChangeArrowheads="1"/>
            </p:cNvSpPr>
            <p:nvPr/>
          </p:nvSpPr>
          <p:spPr bwMode="auto">
            <a:xfrm>
              <a:off x="5452046" y="4749546"/>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3.2.3.1.1 Calculate LOS</a:t>
              </a:r>
              <a:endParaRPr lang="en-US" sz="700" dirty="0"/>
            </a:p>
          </p:txBody>
        </p:sp>
        <p:sp>
          <p:nvSpPr>
            <p:cNvPr id="15475" name="Text Box 12"/>
            <p:cNvSpPr txBox="1">
              <a:spLocks noChangeArrowheads="1"/>
            </p:cNvSpPr>
            <p:nvPr/>
          </p:nvSpPr>
          <p:spPr bwMode="auto">
            <a:xfrm>
              <a:off x="5457761" y="500164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3.2.3.1.2 Propagation loss</a:t>
              </a:r>
              <a:endParaRPr lang="en-US" sz="700" dirty="0"/>
            </a:p>
          </p:txBody>
        </p:sp>
        <p:cxnSp>
          <p:nvCxnSpPr>
            <p:cNvPr id="15477" name="Shape 300"/>
            <p:cNvCxnSpPr>
              <a:cxnSpLocks noChangeShapeType="1"/>
              <a:stCxn id="418" idx="2"/>
              <a:endCxn id="15473" idx="1"/>
            </p:cNvCxnSpPr>
            <p:nvPr/>
          </p:nvCxnSpPr>
          <p:spPr bwMode="auto">
            <a:xfrm rot="16200000" flipH="1">
              <a:off x="5319766" y="4731566"/>
              <a:ext cx="144862" cy="119697"/>
            </a:xfrm>
            <a:prstGeom prst="bentConnector2">
              <a:avLst/>
            </a:prstGeom>
            <a:noFill/>
            <a:ln w="9525" algn="ctr">
              <a:solidFill>
                <a:srgbClr val="002060"/>
              </a:solidFill>
              <a:round/>
              <a:headEnd/>
              <a:tailEnd type="arrow" w="sm" len="med"/>
            </a:ln>
          </p:spPr>
        </p:cxnSp>
        <p:cxnSp>
          <p:nvCxnSpPr>
            <p:cNvPr id="15478" name="Shape 302"/>
            <p:cNvCxnSpPr>
              <a:cxnSpLocks noChangeShapeType="1"/>
              <a:stCxn id="418" idx="2"/>
              <a:endCxn id="15475" idx="1"/>
            </p:cNvCxnSpPr>
            <p:nvPr/>
          </p:nvCxnSpPr>
          <p:spPr bwMode="auto">
            <a:xfrm rot="16200000" flipH="1">
              <a:off x="5196577" y="4854756"/>
              <a:ext cx="396957" cy="125412"/>
            </a:xfrm>
            <a:prstGeom prst="bentConnector2">
              <a:avLst/>
            </a:prstGeom>
            <a:noFill/>
            <a:ln w="9525" algn="ctr">
              <a:solidFill>
                <a:srgbClr val="002060"/>
              </a:solidFill>
              <a:round/>
              <a:headEnd/>
              <a:tailEnd type="arrow" w="sm" len="med"/>
            </a:ln>
          </p:spPr>
        </p:cxnSp>
        <p:sp>
          <p:nvSpPr>
            <p:cNvPr id="15474" name="Text Box 12"/>
            <p:cNvSpPr txBox="1">
              <a:spLocks noChangeArrowheads="1"/>
            </p:cNvSpPr>
            <p:nvPr/>
          </p:nvSpPr>
          <p:spPr bwMode="auto">
            <a:xfrm>
              <a:off x="5293932" y="4476623"/>
              <a:ext cx="693738" cy="228600"/>
            </a:xfrm>
            <a:prstGeom prst="rect">
              <a:avLst/>
            </a:prstGeom>
            <a:solidFill>
              <a:srgbClr val="FFFF99"/>
            </a:solidFill>
            <a:ln w="6350" algn="ctr">
              <a:solidFill>
                <a:srgbClr val="000000"/>
              </a:solidFill>
              <a:miter lim="800000"/>
              <a:headEnd/>
              <a:tailEnd/>
            </a:ln>
          </p:spPr>
          <p:txBody>
            <a:bodyPr lIns="0" tIns="0" rIns="0" bIns="0" anchor="ctr" anchorCtr="0"/>
            <a:lstStyle/>
            <a:p>
              <a:pPr>
                <a:lnSpc>
                  <a:spcPct val="95000"/>
                </a:lnSpc>
              </a:pPr>
              <a:r>
                <a:rPr lang="en-US" sz="700" dirty="0" smtClean="0"/>
                <a:t>3.2.3.1 Model detection</a:t>
              </a:r>
              <a:endParaRPr lang="en-US" sz="700" dirty="0"/>
            </a:p>
          </p:txBody>
        </p:sp>
        <p:sp>
          <p:nvSpPr>
            <p:cNvPr id="418" name="Rectangle 417"/>
            <p:cNvSpPr/>
            <p:nvPr/>
          </p:nvSpPr>
          <p:spPr bwMode="auto">
            <a:xfrm>
              <a:off x="5309489" y="4673265"/>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sp>
          <p:nvSpPr>
            <p:cNvPr id="421" name="Text Box 12"/>
            <p:cNvSpPr txBox="1">
              <a:spLocks noChangeArrowheads="1"/>
            </p:cNvSpPr>
            <p:nvPr/>
          </p:nvSpPr>
          <p:spPr bwMode="auto">
            <a:xfrm>
              <a:off x="5453951" y="525691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3.2.3.1.3 Field of view</a:t>
              </a:r>
              <a:endParaRPr lang="en-US" sz="700" dirty="0"/>
            </a:p>
          </p:txBody>
        </p:sp>
        <p:sp>
          <p:nvSpPr>
            <p:cNvPr id="422" name="Text Box 12"/>
            <p:cNvSpPr txBox="1">
              <a:spLocks noChangeArrowheads="1"/>
            </p:cNvSpPr>
            <p:nvPr/>
          </p:nvSpPr>
          <p:spPr bwMode="auto">
            <a:xfrm>
              <a:off x="5454109" y="550837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3.2.3.1.4 Terrain type</a:t>
              </a:r>
              <a:endParaRPr lang="en-US" sz="700" dirty="0"/>
            </a:p>
          </p:txBody>
        </p:sp>
        <p:sp>
          <p:nvSpPr>
            <p:cNvPr id="423" name="Text Box 12"/>
            <p:cNvSpPr txBox="1">
              <a:spLocks noChangeArrowheads="1"/>
            </p:cNvSpPr>
            <p:nvPr/>
          </p:nvSpPr>
          <p:spPr bwMode="auto">
            <a:xfrm>
              <a:off x="5454586" y="576364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3.2.3.1.5 Environment</a:t>
              </a:r>
              <a:endParaRPr lang="en-US" sz="700" dirty="0"/>
            </a:p>
          </p:txBody>
        </p:sp>
        <p:sp>
          <p:nvSpPr>
            <p:cNvPr id="426" name="Text Box 12"/>
            <p:cNvSpPr txBox="1">
              <a:spLocks noChangeArrowheads="1"/>
            </p:cNvSpPr>
            <p:nvPr/>
          </p:nvSpPr>
          <p:spPr bwMode="auto">
            <a:xfrm>
              <a:off x="5454586" y="601510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3.2.3.1.6 P</a:t>
              </a:r>
              <a:r>
                <a:rPr lang="en-US" sz="700" baseline="-25000" dirty="0" smtClean="0"/>
                <a:t>d</a:t>
              </a:r>
              <a:r>
                <a:rPr lang="en-US" sz="700" dirty="0" smtClean="0"/>
                <a:t> at discrete points</a:t>
              </a:r>
              <a:endParaRPr lang="en-US" sz="700" dirty="0"/>
            </a:p>
          </p:txBody>
        </p:sp>
        <p:sp>
          <p:nvSpPr>
            <p:cNvPr id="427" name="Text Box 12"/>
            <p:cNvSpPr txBox="1">
              <a:spLocks noChangeArrowheads="1"/>
            </p:cNvSpPr>
            <p:nvPr/>
          </p:nvSpPr>
          <p:spPr bwMode="auto">
            <a:xfrm>
              <a:off x="5454586" y="627799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3.2.3.1.7 Area aggregate P</a:t>
              </a:r>
              <a:r>
                <a:rPr lang="en-US" sz="700" baseline="-25000" dirty="0" smtClean="0"/>
                <a:t>d</a:t>
              </a:r>
              <a:endParaRPr lang="en-US" sz="700" dirty="0"/>
            </a:p>
          </p:txBody>
        </p:sp>
        <p:sp>
          <p:nvSpPr>
            <p:cNvPr id="428" name="Text Box 12"/>
            <p:cNvSpPr txBox="1">
              <a:spLocks noChangeArrowheads="1"/>
            </p:cNvSpPr>
            <p:nvPr/>
          </p:nvSpPr>
          <p:spPr bwMode="auto">
            <a:xfrm>
              <a:off x="5454586" y="6540881"/>
              <a:ext cx="797624" cy="228600"/>
            </a:xfrm>
            <a:prstGeom prst="rect">
              <a:avLst/>
            </a:prstGeom>
            <a:solidFill>
              <a:srgbClr val="FFCC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3.2.3.1.8 False alarm rate</a:t>
              </a:r>
              <a:endParaRPr lang="en-US" sz="700" dirty="0"/>
            </a:p>
          </p:txBody>
        </p:sp>
        <p:cxnSp>
          <p:nvCxnSpPr>
            <p:cNvPr id="429" name="Shape 302"/>
            <p:cNvCxnSpPr>
              <a:cxnSpLocks noChangeShapeType="1"/>
              <a:stCxn id="418" idx="2"/>
              <a:endCxn id="421" idx="1"/>
            </p:cNvCxnSpPr>
            <p:nvPr/>
          </p:nvCxnSpPr>
          <p:spPr bwMode="auto">
            <a:xfrm rot="16200000" flipH="1">
              <a:off x="5067037" y="4984296"/>
              <a:ext cx="652227" cy="121602"/>
            </a:xfrm>
            <a:prstGeom prst="bentConnector2">
              <a:avLst/>
            </a:prstGeom>
            <a:noFill/>
            <a:ln w="9525" algn="ctr">
              <a:solidFill>
                <a:srgbClr val="002060"/>
              </a:solidFill>
              <a:round/>
              <a:headEnd/>
              <a:tailEnd type="arrow" w="sm" len="med"/>
            </a:ln>
          </p:spPr>
        </p:cxnSp>
        <p:cxnSp>
          <p:nvCxnSpPr>
            <p:cNvPr id="432" name="Shape 302"/>
            <p:cNvCxnSpPr>
              <a:cxnSpLocks noChangeShapeType="1"/>
              <a:stCxn id="418" idx="2"/>
              <a:endCxn id="422" idx="1"/>
            </p:cNvCxnSpPr>
            <p:nvPr/>
          </p:nvCxnSpPr>
          <p:spPr bwMode="auto">
            <a:xfrm rot="16200000" flipH="1">
              <a:off x="4941386" y="5109947"/>
              <a:ext cx="903687" cy="121760"/>
            </a:xfrm>
            <a:prstGeom prst="bentConnector2">
              <a:avLst/>
            </a:prstGeom>
            <a:noFill/>
            <a:ln w="9525" algn="ctr">
              <a:solidFill>
                <a:srgbClr val="002060"/>
              </a:solidFill>
              <a:round/>
              <a:headEnd/>
              <a:tailEnd type="arrow" w="sm" len="med"/>
            </a:ln>
          </p:spPr>
        </p:cxnSp>
        <p:cxnSp>
          <p:nvCxnSpPr>
            <p:cNvPr id="436" name="Shape 302"/>
            <p:cNvCxnSpPr>
              <a:cxnSpLocks noChangeShapeType="1"/>
              <a:stCxn id="418" idx="2"/>
              <a:endCxn id="423" idx="1"/>
            </p:cNvCxnSpPr>
            <p:nvPr/>
          </p:nvCxnSpPr>
          <p:spPr bwMode="auto">
            <a:xfrm rot="16200000" flipH="1">
              <a:off x="4813989" y="5237343"/>
              <a:ext cx="1158957" cy="122237"/>
            </a:xfrm>
            <a:prstGeom prst="bentConnector2">
              <a:avLst/>
            </a:prstGeom>
            <a:noFill/>
            <a:ln w="9525" algn="ctr">
              <a:solidFill>
                <a:srgbClr val="002060"/>
              </a:solidFill>
              <a:round/>
              <a:headEnd/>
              <a:tailEnd type="arrow" w="sm" len="med"/>
            </a:ln>
          </p:spPr>
        </p:cxnSp>
        <p:cxnSp>
          <p:nvCxnSpPr>
            <p:cNvPr id="440" name="Shape 302"/>
            <p:cNvCxnSpPr>
              <a:cxnSpLocks noChangeShapeType="1"/>
              <a:stCxn id="418" idx="2"/>
              <a:endCxn id="426" idx="1"/>
            </p:cNvCxnSpPr>
            <p:nvPr/>
          </p:nvCxnSpPr>
          <p:spPr bwMode="auto">
            <a:xfrm rot="16200000" flipH="1">
              <a:off x="4688259" y="5363073"/>
              <a:ext cx="1410417" cy="122237"/>
            </a:xfrm>
            <a:prstGeom prst="bentConnector2">
              <a:avLst/>
            </a:prstGeom>
            <a:noFill/>
            <a:ln w="9525" algn="ctr">
              <a:solidFill>
                <a:srgbClr val="002060"/>
              </a:solidFill>
              <a:round/>
              <a:headEnd/>
              <a:tailEnd type="arrow" w="sm" len="med"/>
            </a:ln>
          </p:spPr>
        </p:cxnSp>
        <p:cxnSp>
          <p:nvCxnSpPr>
            <p:cNvPr id="443" name="Shape 302"/>
            <p:cNvCxnSpPr>
              <a:cxnSpLocks noChangeShapeType="1"/>
              <a:stCxn id="418" idx="2"/>
              <a:endCxn id="427" idx="1"/>
            </p:cNvCxnSpPr>
            <p:nvPr/>
          </p:nvCxnSpPr>
          <p:spPr bwMode="auto">
            <a:xfrm rot="16200000" flipH="1">
              <a:off x="4556814" y="5494518"/>
              <a:ext cx="1673307" cy="122237"/>
            </a:xfrm>
            <a:prstGeom prst="bentConnector2">
              <a:avLst/>
            </a:prstGeom>
            <a:noFill/>
            <a:ln w="9525" algn="ctr">
              <a:solidFill>
                <a:srgbClr val="002060"/>
              </a:solidFill>
              <a:round/>
              <a:headEnd/>
              <a:tailEnd type="arrow" w="sm" len="med"/>
            </a:ln>
          </p:spPr>
        </p:cxnSp>
        <p:cxnSp>
          <p:nvCxnSpPr>
            <p:cNvPr id="446" name="Shape 302"/>
            <p:cNvCxnSpPr>
              <a:cxnSpLocks noChangeShapeType="1"/>
              <a:stCxn id="418" idx="2"/>
              <a:endCxn id="428" idx="1"/>
            </p:cNvCxnSpPr>
            <p:nvPr/>
          </p:nvCxnSpPr>
          <p:spPr bwMode="auto">
            <a:xfrm rot="16200000" flipH="1">
              <a:off x="4425369" y="5625963"/>
              <a:ext cx="1936197" cy="122237"/>
            </a:xfrm>
            <a:prstGeom prst="bentConnector2">
              <a:avLst/>
            </a:prstGeom>
            <a:noFill/>
            <a:ln w="9525" algn="ctr">
              <a:solidFill>
                <a:srgbClr val="002060"/>
              </a:solidFill>
              <a:round/>
              <a:headEnd/>
              <a:tailEnd type="arrow" w="sm" len="med"/>
            </a:ln>
          </p:spPr>
        </p:cxnSp>
      </p:grpSp>
      <p:grpSp>
        <p:nvGrpSpPr>
          <p:cNvPr id="535" name="Group 534"/>
          <p:cNvGrpSpPr/>
          <p:nvPr/>
        </p:nvGrpSpPr>
        <p:grpSpPr>
          <a:xfrm>
            <a:off x="6442583" y="2277618"/>
            <a:ext cx="936130" cy="1044575"/>
            <a:chOff x="6442583" y="2277618"/>
            <a:chExt cx="936130" cy="1044575"/>
          </a:xfrm>
        </p:grpSpPr>
        <p:sp>
          <p:nvSpPr>
            <p:cNvPr id="459" name="Text Box 12"/>
            <p:cNvSpPr txBox="1">
              <a:spLocks noChangeArrowheads="1"/>
            </p:cNvSpPr>
            <p:nvPr/>
          </p:nvSpPr>
          <p:spPr bwMode="auto">
            <a:xfrm>
              <a:off x="6597523" y="2826893"/>
              <a:ext cx="778637"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3.3.1.2 Heuristic selection</a:t>
              </a:r>
              <a:endParaRPr lang="en-US" sz="700" dirty="0"/>
            </a:p>
          </p:txBody>
        </p:sp>
        <p:sp>
          <p:nvSpPr>
            <p:cNvPr id="460" name="Text Box 12"/>
            <p:cNvSpPr txBox="1">
              <a:spLocks noChangeArrowheads="1"/>
            </p:cNvSpPr>
            <p:nvPr/>
          </p:nvSpPr>
          <p:spPr bwMode="auto">
            <a:xfrm>
              <a:off x="6587996" y="2560193"/>
              <a:ext cx="790717"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3.3.1.1 Manual selection</a:t>
              </a:r>
              <a:endParaRPr lang="en-US" sz="700" dirty="0"/>
            </a:p>
          </p:txBody>
        </p:sp>
        <p:sp>
          <p:nvSpPr>
            <p:cNvPr id="461" name="Text Box 12"/>
            <p:cNvSpPr txBox="1">
              <a:spLocks noChangeArrowheads="1"/>
            </p:cNvSpPr>
            <p:nvPr/>
          </p:nvSpPr>
          <p:spPr bwMode="auto">
            <a:xfrm>
              <a:off x="6607047" y="3093593"/>
              <a:ext cx="766558"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3.3.1.3 Form networks</a:t>
              </a:r>
              <a:endParaRPr lang="en-US" sz="700" dirty="0"/>
            </a:p>
          </p:txBody>
        </p:sp>
        <p:cxnSp>
          <p:nvCxnSpPr>
            <p:cNvPr id="462" name="Shape 298"/>
            <p:cNvCxnSpPr>
              <a:cxnSpLocks noChangeShapeType="1"/>
              <a:stCxn id="468" idx="2"/>
              <a:endCxn id="460" idx="1"/>
            </p:cNvCxnSpPr>
            <p:nvPr/>
          </p:nvCxnSpPr>
          <p:spPr bwMode="auto">
            <a:xfrm rot="16200000" flipH="1">
              <a:off x="6444755" y="2531252"/>
              <a:ext cx="167738" cy="118743"/>
            </a:xfrm>
            <a:prstGeom prst="bentConnector2">
              <a:avLst/>
            </a:prstGeom>
            <a:noFill/>
            <a:ln w="9525" algn="ctr">
              <a:solidFill>
                <a:srgbClr val="002060"/>
              </a:solidFill>
              <a:round/>
              <a:headEnd/>
              <a:tailEnd type="arrow" w="sm" len="med"/>
            </a:ln>
          </p:spPr>
        </p:cxnSp>
        <p:cxnSp>
          <p:nvCxnSpPr>
            <p:cNvPr id="463" name="Shape 300"/>
            <p:cNvCxnSpPr>
              <a:cxnSpLocks noChangeShapeType="1"/>
              <a:stCxn id="468" idx="2"/>
              <a:endCxn id="459" idx="1"/>
            </p:cNvCxnSpPr>
            <p:nvPr/>
          </p:nvCxnSpPr>
          <p:spPr bwMode="auto">
            <a:xfrm rot="16200000" flipH="1">
              <a:off x="6316169" y="2659839"/>
              <a:ext cx="434438" cy="128270"/>
            </a:xfrm>
            <a:prstGeom prst="bentConnector2">
              <a:avLst/>
            </a:prstGeom>
            <a:noFill/>
            <a:ln w="9525" algn="ctr">
              <a:solidFill>
                <a:srgbClr val="002060"/>
              </a:solidFill>
              <a:round/>
              <a:headEnd/>
              <a:tailEnd type="arrow" w="sm" len="med"/>
            </a:ln>
          </p:spPr>
        </p:cxnSp>
        <p:cxnSp>
          <p:nvCxnSpPr>
            <p:cNvPr id="464" name="Shape 302"/>
            <p:cNvCxnSpPr>
              <a:cxnSpLocks noChangeShapeType="1"/>
              <a:stCxn id="468" idx="2"/>
              <a:endCxn id="461" idx="1"/>
            </p:cNvCxnSpPr>
            <p:nvPr/>
          </p:nvCxnSpPr>
          <p:spPr bwMode="auto">
            <a:xfrm rot="16200000" flipH="1">
              <a:off x="6187581" y="2788427"/>
              <a:ext cx="701138" cy="137794"/>
            </a:xfrm>
            <a:prstGeom prst="bentConnector2">
              <a:avLst/>
            </a:prstGeom>
            <a:noFill/>
            <a:ln w="9525" algn="ctr">
              <a:solidFill>
                <a:srgbClr val="002060"/>
              </a:solidFill>
              <a:round/>
              <a:headEnd/>
              <a:tailEnd type="arrow" w="sm" len="med"/>
            </a:ln>
          </p:spPr>
        </p:cxnSp>
        <p:sp>
          <p:nvSpPr>
            <p:cNvPr id="466" name="Text Box 12"/>
            <p:cNvSpPr txBox="1">
              <a:spLocks noChangeArrowheads="1"/>
            </p:cNvSpPr>
            <p:nvPr/>
          </p:nvSpPr>
          <p:spPr bwMode="auto">
            <a:xfrm>
              <a:off x="6442583" y="2277618"/>
              <a:ext cx="841375" cy="228600"/>
            </a:xfrm>
            <a:prstGeom prst="rect">
              <a:avLst/>
            </a:prstGeom>
            <a:solidFill>
              <a:srgbClr val="CCFF99"/>
            </a:solidFill>
            <a:ln w="6350" algn="ctr">
              <a:solidFill>
                <a:srgbClr val="000000"/>
              </a:solidFill>
              <a:miter lim="800000"/>
              <a:headEnd/>
              <a:tailEnd/>
            </a:ln>
          </p:spPr>
          <p:txBody>
            <a:bodyPr lIns="0" tIns="0" rIns="0" bIns="0" anchor="ctr" anchorCtr="1"/>
            <a:lstStyle/>
            <a:p>
              <a:pPr>
                <a:lnSpc>
                  <a:spcPct val="95000"/>
                </a:lnSpc>
              </a:pPr>
              <a:r>
                <a:rPr lang="en-US" sz="700" dirty="0" smtClean="0"/>
                <a:t>3.3.1 Construct sensor networks</a:t>
              </a:r>
              <a:endParaRPr lang="en-US" sz="700" baseline="-25000" dirty="0"/>
            </a:p>
          </p:txBody>
        </p:sp>
        <p:sp>
          <p:nvSpPr>
            <p:cNvPr id="468" name="Rectangle 467"/>
            <p:cNvSpPr/>
            <p:nvPr/>
          </p:nvSpPr>
          <p:spPr bwMode="auto">
            <a:xfrm>
              <a:off x="6446393" y="246103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nvGrpSpPr>
          <p:cNvPr id="471" name="Group 470"/>
          <p:cNvGrpSpPr/>
          <p:nvPr/>
        </p:nvGrpSpPr>
        <p:grpSpPr>
          <a:xfrm>
            <a:off x="6249035" y="1965325"/>
            <a:ext cx="868362" cy="256032"/>
            <a:chOff x="5910707" y="1965325"/>
            <a:chExt cx="868362" cy="256032"/>
          </a:xfrm>
        </p:grpSpPr>
        <p:grpSp>
          <p:nvGrpSpPr>
            <p:cNvPr id="455" name="Group 454"/>
            <p:cNvGrpSpPr/>
            <p:nvPr/>
          </p:nvGrpSpPr>
          <p:grpSpPr>
            <a:xfrm>
              <a:off x="5910707" y="1965325"/>
              <a:ext cx="868362" cy="256032"/>
              <a:chOff x="4848003" y="1956181"/>
              <a:chExt cx="868362" cy="256032"/>
            </a:xfrm>
          </p:grpSpPr>
          <p:sp>
            <p:nvSpPr>
              <p:cNvPr id="456" name="Text Box 12"/>
              <p:cNvSpPr txBox="1">
                <a:spLocks noChangeArrowheads="1"/>
              </p:cNvSpPr>
              <p:nvPr/>
            </p:nvSpPr>
            <p:spPr bwMode="auto">
              <a:xfrm>
                <a:off x="4848003" y="1956181"/>
                <a:ext cx="868362" cy="256032"/>
              </a:xfrm>
              <a:prstGeom prst="rect">
                <a:avLst/>
              </a:prstGeom>
              <a:solidFill>
                <a:schemeClr val="accent5">
                  <a:lumMod val="75000"/>
                </a:schemeClr>
              </a:solidFill>
              <a:ln w="6350" algn="ctr">
                <a:solidFill>
                  <a:srgbClr val="000000"/>
                </a:solidFill>
                <a:miter lim="800000"/>
                <a:headEnd/>
                <a:tailEnd/>
              </a:ln>
              <a:effectLst/>
            </p:spPr>
            <p:txBody>
              <a:bodyPr lIns="0" tIns="0" rIns="0" bIns="0" anchor="ctr" anchorCtr="1"/>
              <a:lstStyle/>
              <a:p>
                <a:pPr>
                  <a:lnSpc>
                    <a:spcPct val="95000"/>
                  </a:lnSpc>
                  <a:defRPr/>
                </a:pPr>
                <a:r>
                  <a:rPr lang="en-US" sz="700" dirty="0" smtClean="0"/>
                  <a:t>3.3 Model  multi-sensor networks</a:t>
                </a:r>
                <a:endParaRPr lang="en-US" sz="700" dirty="0"/>
              </a:p>
            </p:txBody>
          </p:sp>
          <p:sp>
            <p:nvSpPr>
              <p:cNvPr id="457" name="Rectangle 456"/>
              <p:cNvSpPr/>
              <p:nvPr/>
            </p:nvSpPr>
            <p:spPr bwMode="auto">
              <a:xfrm>
                <a:off x="4888747" y="2163999"/>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sp>
          <p:nvSpPr>
            <p:cNvPr id="469" name="Rectangle 468"/>
            <p:cNvSpPr/>
            <p:nvPr/>
          </p:nvSpPr>
          <p:spPr bwMode="auto">
            <a:xfrm>
              <a:off x="5964691" y="2167809"/>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cxnSp>
        <p:nvCxnSpPr>
          <p:cNvPr id="474" name="Elbow Connector 315"/>
          <p:cNvCxnSpPr>
            <a:cxnSpLocks noChangeShapeType="1"/>
            <a:stCxn id="16398" idx="2"/>
            <a:endCxn id="593" idx="1"/>
          </p:cNvCxnSpPr>
          <p:nvPr/>
        </p:nvCxnSpPr>
        <p:spPr bwMode="auto">
          <a:xfrm rot="5400000">
            <a:off x="3015202" y="2557494"/>
            <a:ext cx="3086354" cy="1457517"/>
          </a:xfrm>
          <a:prstGeom prst="bentConnector4">
            <a:avLst>
              <a:gd name="adj1" fmla="val 2374"/>
              <a:gd name="adj2" fmla="val 109149"/>
            </a:avLst>
          </a:prstGeom>
          <a:noFill/>
          <a:ln w="9525" algn="ctr">
            <a:solidFill>
              <a:srgbClr val="002060"/>
            </a:solidFill>
            <a:round/>
            <a:headEnd/>
            <a:tailEnd type="arrow" w="sm" len="med"/>
          </a:ln>
        </p:spPr>
      </p:cxnSp>
      <p:cxnSp>
        <p:nvCxnSpPr>
          <p:cNvPr id="507" name="Elbow Connector 315"/>
          <p:cNvCxnSpPr>
            <a:cxnSpLocks noChangeShapeType="1"/>
            <a:endCxn id="505" idx="1"/>
          </p:cNvCxnSpPr>
          <p:nvPr/>
        </p:nvCxnSpPr>
        <p:spPr bwMode="auto">
          <a:xfrm rot="16200000" flipH="1">
            <a:off x="5728552" y="2810855"/>
            <a:ext cx="1326724" cy="132070"/>
          </a:xfrm>
          <a:prstGeom prst="bentConnector2">
            <a:avLst/>
          </a:prstGeom>
          <a:noFill/>
          <a:ln w="9525" algn="ctr">
            <a:solidFill>
              <a:srgbClr val="002060"/>
            </a:solidFill>
            <a:round/>
            <a:headEnd/>
            <a:tailEnd type="arrow" w="sm" len="med"/>
          </a:ln>
        </p:spPr>
      </p:cxnSp>
      <p:grpSp>
        <p:nvGrpSpPr>
          <p:cNvPr id="582" name="Group 581"/>
          <p:cNvGrpSpPr/>
          <p:nvPr/>
        </p:nvGrpSpPr>
        <p:grpSpPr>
          <a:xfrm>
            <a:off x="6457949" y="3425952"/>
            <a:ext cx="986791" cy="1612265"/>
            <a:chOff x="6457949" y="3425952"/>
            <a:chExt cx="986791" cy="1612265"/>
          </a:xfrm>
        </p:grpSpPr>
        <p:cxnSp>
          <p:nvCxnSpPr>
            <p:cNvPr id="15484" name="Shape 317"/>
            <p:cNvCxnSpPr>
              <a:cxnSpLocks noChangeShapeType="1"/>
              <a:stCxn id="506" idx="2"/>
              <a:endCxn id="524" idx="1"/>
            </p:cNvCxnSpPr>
            <p:nvPr/>
          </p:nvCxnSpPr>
          <p:spPr bwMode="auto">
            <a:xfrm rot="16200000" flipH="1">
              <a:off x="6054296" y="4085285"/>
              <a:ext cx="983078" cy="122685"/>
            </a:xfrm>
            <a:prstGeom prst="bentConnector2">
              <a:avLst/>
            </a:prstGeom>
            <a:noFill/>
            <a:ln w="9525" algn="ctr">
              <a:solidFill>
                <a:srgbClr val="002060"/>
              </a:solidFill>
              <a:round/>
              <a:headEnd/>
              <a:tailEnd type="arrow" w="sm" len="med"/>
            </a:ln>
          </p:spPr>
        </p:cxnSp>
        <p:sp>
          <p:nvSpPr>
            <p:cNvPr id="498" name="Text Box 12"/>
            <p:cNvSpPr txBox="1">
              <a:spLocks noChangeArrowheads="1"/>
            </p:cNvSpPr>
            <p:nvPr/>
          </p:nvSpPr>
          <p:spPr bwMode="auto">
            <a:xfrm>
              <a:off x="6607178" y="3975227"/>
              <a:ext cx="822960" cy="228600"/>
            </a:xfrm>
            <a:prstGeom prst="rect">
              <a:avLst/>
            </a:prstGeom>
            <a:solidFill>
              <a:srgbClr val="FFFF99"/>
            </a:solidFill>
            <a:ln w="6350" algn="ctr">
              <a:solidFill>
                <a:srgbClr val="000000"/>
              </a:solidFill>
              <a:miter lim="800000"/>
              <a:headEnd/>
              <a:tailEnd/>
            </a:ln>
          </p:spPr>
          <p:txBody>
            <a:bodyPr lIns="0" tIns="0" rIns="0" bIns="0" anchor="ctr" anchorCtr="0"/>
            <a:lstStyle/>
            <a:p>
              <a:pPr>
                <a:lnSpc>
                  <a:spcPct val="95000"/>
                </a:lnSpc>
              </a:pPr>
              <a:r>
                <a:rPr lang="en-US" sz="700" dirty="0" smtClean="0"/>
                <a:t>3.3.2.2 Apply sensor fusion</a:t>
              </a:r>
              <a:endParaRPr lang="en-US" sz="700" dirty="0"/>
            </a:p>
          </p:txBody>
        </p:sp>
        <p:sp>
          <p:nvSpPr>
            <p:cNvPr id="499" name="Text Box 12"/>
            <p:cNvSpPr txBox="1">
              <a:spLocks noChangeArrowheads="1"/>
            </p:cNvSpPr>
            <p:nvPr/>
          </p:nvSpPr>
          <p:spPr bwMode="auto">
            <a:xfrm>
              <a:off x="6607178" y="3708527"/>
              <a:ext cx="824184" cy="228600"/>
            </a:xfrm>
            <a:prstGeom prst="rect">
              <a:avLst/>
            </a:prstGeom>
            <a:solidFill>
              <a:srgbClr val="FFFF99"/>
            </a:solidFill>
            <a:ln w="6350" algn="ctr">
              <a:solidFill>
                <a:srgbClr val="000000"/>
              </a:solidFill>
              <a:miter lim="800000"/>
              <a:headEnd/>
              <a:tailEnd/>
            </a:ln>
          </p:spPr>
          <p:txBody>
            <a:bodyPr lIns="0" tIns="0" rIns="0" bIns="0" anchor="ctr" anchorCtr="0"/>
            <a:lstStyle/>
            <a:p>
              <a:pPr>
                <a:lnSpc>
                  <a:spcPct val="95000"/>
                </a:lnSpc>
              </a:pPr>
              <a:r>
                <a:rPr lang="en-US" sz="700" dirty="0" smtClean="0"/>
                <a:t>3.3.2.1 Sensor architectures</a:t>
              </a:r>
              <a:endParaRPr lang="en-US" sz="700" dirty="0"/>
            </a:p>
          </p:txBody>
        </p:sp>
        <p:sp>
          <p:nvSpPr>
            <p:cNvPr id="500" name="Text Box 12"/>
            <p:cNvSpPr txBox="1">
              <a:spLocks noChangeArrowheads="1"/>
            </p:cNvSpPr>
            <p:nvPr/>
          </p:nvSpPr>
          <p:spPr bwMode="auto">
            <a:xfrm>
              <a:off x="6607178" y="4241927"/>
              <a:ext cx="822960" cy="228600"/>
            </a:xfrm>
            <a:prstGeom prst="rect">
              <a:avLst/>
            </a:prstGeom>
            <a:solidFill>
              <a:srgbClr val="FFFF99"/>
            </a:solidFill>
            <a:ln w="6350" algn="ctr">
              <a:solidFill>
                <a:srgbClr val="000000"/>
              </a:solidFill>
              <a:miter lim="800000"/>
              <a:headEnd/>
              <a:tailEnd/>
            </a:ln>
          </p:spPr>
          <p:txBody>
            <a:bodyPr lIns="0" tIns="0" rIns="0" bIns="0" anchor="ctr" anchorCtr="0"/>
            <a:lstStyle/>
            <a:p>
              <a:pPr>
                <a:lnSpc>
                  <a:spcPct val="90000"/>
                </a:lnSpc>
              </a:pPr>
              <a:r>
                <a:rPr lang="en-US" sz="700" dirty="0" smtClean="0"/>
                <a:t>3.3.2.3 Determine point P</a:t>
              </a:r>
              <a:r>
                <a:rPr lang="en-US" sz="700" baseline="-25000" dirty="0" smtClean="0"/>
                <a:t>d</a:t>
              </a:r>
              <a:endParaRPr lang="en-US" sz="700" baseline="-25000" dirty="0"/>
            </a:p>
          </p:txBody>
        </p:sp>
        <p:cxnSp>
          <p:nvCxnSpPr>
            <p:cNvPr id="501" name="Shape 298"/>
            <p:cNvCxnSpPr>
              <a:cxnSpLocks noChangeShapeType="1"/>
              <a:stCxn id="506" idx="2"/>
              <a:endCxn id="499" idx="1"/>
            </p:cNvCxnSpPr>
            <p:nvPr/>
          </p:nvCxnSpPr>
          <p:spPr bwMode="auto">
            <a:xfrm rot="16200000" flipH="1">
              <a:off x="6461966" y="3677615"/>
              <a:ext cx="167738" cy="122685"/>
            </a:xfrm>
            <a:prstGeom prst="bentConnector2">
              <a:avLst/>
            </a:prstGeom>
            <a:noFill/>
            <a:ln w="9525" algn="ctr">
              <a:solidFill>
                <a:srgbClr val="002060"/>
              </a:solidFill>
              <a:round/>
              <a:headEnd/>
              <a:tailEnd type="arrow" w="sm" len="med"/>
            </a:ln>
          </p:spPr>
        </p:cxnSp>
        <p:cxnSp>
          <p:nvCxnSpPr>
            <p:cNvPr id="502" name="Shape 300"/>
            <p:cNvCxnSpPr>
              <a:cxnSpLocks noChangeShapeType="1"/>
              <a:stCxn id="506" idx="2"/>
              <a:endCxn id="498" idx="1"/>
            </p:cNvCxnSpPr>
            <p:nvPr/>
          </p:nvCxnSpPr>
          <p:spPr bwMode="auto">
            <a:xfrm rot="16200000" flipH="1">
              <a:off x="6328616" y="3810965"/>
              <a:ext cx="434438" cy="122685"/>
            </a:xfrm>
            <a:prstGeom prst="bentConnector2">
              <a:avLst/>
            </a:prstGeom>
            <a:noFill/>
            <a:ln w="9525" algn="ctr">
              <a:solidFill>
                <a:srgbClr val="002060"/>
              </a:solidFill>
              <a:round/>
              <a:headEnd/>
              <a:tailEnd type="arrow" w="sm" len="med"/>
            </a:ln>
          </p:spPr>
        </p:cxnSp>
        <p:cxnSp>
          <p:nvCxnSpPr>
            <p:cNvPr id="503" name="Shape 302"/>
            <p:cNvCxnSpPr>
              <a:cxnSpLocks noChangeShapeType="1"/>
              <a:stCxn id="506" idx="2"/>
              <a:endCxn id="500" idx="1"/>
            </p:cNvCxnSpPr>
            <p:nvPr/>
          </p:nvCxnSpPr>
          <p:spPr bwMode="auto">
            <a:xfrm rot="16200000" flipH="1">
              <a:off x="6195266" y="3944315"/>
              <a:ext cx="701138" cy="122685"/>
            </a:xfrm>
            <a:prstGeom prst="bentConnector2">
              <a:avLst/>
            </a:prstGeom>
            <a:noFill/>
            <a:ln w="9525" algn="ctr">
              <a:solidFill>
                <a:srgbClr val="002060"/>
              </a:solidFill>
              <a:round/>
              <a:headEnd/>
              <a:tailEnd type="arrow" w="sm" len="med"/>
            </a:ln>
          </p:spPr>
        </p:cxnSp>
        <p:sp>
          <p:nvSpPr>
            <p:cNvPr id="505" name="Text Box 12"/>
            <p:cNvSpPr txBox="1">
              <a:spLocks noChangeArrowheads="1"/>
            </p:cNvSpPr>
            <p:nvPr/>
          </p:nvSpPr>
          <p:spPr bwMode="auto">
            <a:xfrm>
              <a:off x="6457949" y="3425952"/>
              <a:ext cx="986791" cy="228600"/>
            </a:xfrm>
            <a:prstGeom prst="rect">
              <a:avLst/>
            </a:prstGeom>
            <a:solidFill>
              <a:srgbClr val="CCFF99"/>
            </a:solidFill>
            <a:ln w="6350" algn="ctr">
              <a:solidFill>
                <a:srgbClr val="000000"/>
              </a:solidFill>
              <a:miter lim="800000"/>
              <a:headEnd/>
              <a:tailEnd/>
            </a:ln>
          </p:spPr>
          <p:txBody>
            <a:bodyPr lIns="0" tIns="0" rIns="0" bIns="0" anchor="ctr" anchorCtr="0"/>
            <a:lstStyle/>
            <a:p>
              <a:pPr>
                <a:lnSpc>
                  <a:spcPct val="95000"/>
                </a:lnSpc>
              </a:pPr>
              <a:r>
                <a:rPr lang="en-US" sz="700" dirty="0" smtClean="0"/>
                <a:t>3.3.2 </a:t>
              </a:r>
              <a:r>
                <a:rPr lang="en-US" sz="650" dirty="0" smtClean="0"/>
                <a:t>Assess coverage, performance, cost</a:t>
              </a:r>
              <a:endParaRPr lang="en-US" sz="650" baseline="-25000" dirty="0"/>
            </a:p>
          </p:txBody>
        </p:sp>
        <p:sp>
          <p:nvSpPr>
            <p:cNvPr id="506" name="Rectangle 505"/>
            <p:cNvSpPr/>
            <p:nvPr/>
          </p:nvSpPr>
          <p:spPr bwMode="auto">
            <a:xfrm>
              <a:off x="6461633" y="3609370"/>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sp>
          <p:nvSpPr>
            <p:cNvPr id="524" name="Text Box 12"/>
            <p:cNvSpPr txBox="1">
              <a:spLocks noChangeArrowheads="1"/>
            </p:cNvSpPr>
            <p:nvPr/>
          </p:nvSpPr>
          <p:spPr bwMode="auto">
            <a:xfrm>
              <a:off x="6607178" y="4523867"/>
              <a:ext cx="822960" cy="228600"/>
            </a:xfrm>
            <a:prstGeom prst="rect">
              <a:avLst/>
            </a:prstGeom>
            <a:solidFill>
              <a:srgbClr val="FFFF99"/>
            </a:solidFill>
            <a:ln w="6350" algn="ctr">
              <a:solidFill>
                <a:srgbClr val="000000"/>
              </a:solidFill>
              <a:miter lim="800000"/>
              <a:headEnd/>
              <a:tailEnd/>
            </a:ln>
          </p:spPr>
          <p:txBody>
            <a:bodyPr lIns="0" tIns="0" rIns="0" bIns="0" anchor="ctr" anchorCtr="0"/>
            <a:lstStyle/>
            <a:p>
              <a:pPr>
                <a:lnSpc>
                  <a:spcPct val="90000"/>
                </a:lnSpc>
              </a:pPr>
              <a:r>
                <a:rPr lang="en-US" sz="700" dirty="0" smtClean="0"/>
                <a:t>3.3.2.4 Determine area P</a:t>
              </a:r>
              <a:r>
                <a:rPr lang="en-US" sz="700" baseline="-25000" dirty="0" smtClean="0"/>
                <a:t>d</a:t>
              </a:r>
              <a:endParaRPr lang="en-US" sz="700" baseline="-25000" dirty="0"/>
            </a:p>
          </p:txBody>
        </p:sp>
        <p:sp>
          <p:nvSpPr>
            <p:cNvPr id="530" name="Text Box 12"/>
            <p:cNvSpPr txBox="1">
              <a:spLocks noChangeArrowheads="1"/>
            </p:cNvSpPr>
            <p:nvPr/>
          </p:nvSpPr>
          <p:spPr bwMode="auto">
            <a:xfrm>
              <a:off x="6607178" y="4809617"/>
              <a:ext cx="822960" cy="228600"/>
            </a:xfrm>
            <a:prstGeom prst="rect">
              <a:avLst/>
            </a:prstGeom>
            <a:solidFill>
              <a:srgbClr val="FFFF99"/>
            </a:solidFill>
            <a:ln w="6350" algn="ctr">
              <a:solidFill>
                <a:srgbClr val="000000"/>
              </a:solidFill>
              <a:miter lim="800000"/>
              <a:headEnd/>
              <a:tailEnd/>
            </a:ln>
          </p:spPr>
          <p:txBody>
            <a:bodyPr lIns="0" tIns="0" rIns="0" bIns="0" anchor="ctr" anchorCtr="0"/>
            <a:lstStyle/>
            <a:p>
              <a:pPr>
                <a:lnSpc>
                  <a:spcPct val="90000"/>
                </a:lnSpc>
              </a:pPr>
              <a:r>
                <a:rPr lang="en-US" sz="700" dirty="0" smtClean="0"/>
                <a:t>3.3.2.5 Determine network FAR</a:t>
              </a:r>
              <a:endParaRPr lang="en-US" sz="700" baseline="-25000" dirty="0"/>
            </a:p>
          </p:txBody>
        </p:sp>
        <p:cxnSp>
          <p:nvCxnSpPr>
            <p:cNvPr id="533" name="Shape 317"/>
            <p:cNvCxnSpPr>
              <a:cxnSpLocks noChangeShapeType="1"/>
              <a:stCxn id="506" idx="2"/>
              <a:endCxn id="530" idx="1"/>
            </p:cNvCxnSpPr>
            <p:nvPr/>
          </p:nvCxnSpPr>
          <p:spPr bwMode="auto">
            <a:xfrm rot="16200000" flipH="1">
              <a:off x="5911421" y="4228160"/>
              <a:ext cx="1268828" cy="122685"/>
            </a:xfrm>
            <a:prstGeom prst="bentConnector2">
              <a:avLst/>
            </a:prstGeom>
            <a:noFill/>
            <a:ln w="9525" algn="ctr">
              <a:solidFill>
                <a:srgbClr val="002060"/>
              </a:solidFill>
              <a:round/>
              <a:headEnd/>
              <a:tailEnd type="arrow" w="sm" len="med"/>
            </a:ln>
          </p:spPr>
        </p:cxnSp>
      </p:grpSp>
      <p:cxnSp>
        <p:nvCxnSpPr>
          <p:cNvPr id="542" name="Shape 298"/>
          <p:cNvCxnSpPr>
            <a:cxnSpLocks noChangeShapeType="1"/>
            <a:stCxn id="550" idx="2"/>
            <a:endCxn id="540" idx="1"/>
          </p:cNvCxnSpPr>
          <p:nvPr/>
        </p:nvCxnSpPr>
        <p:spPr bwMode="auto">
          <a:xfrm rot="16200000" flipH="1">
            <a:off x="6131623" y="5065713"/>
            <a:ext cx="822960" cy="111124"/>
          </a:xfrm>
          <a:prstGeom prst="bentConnector2">
            <a:avLst/>
          </a:prstGeom>
          <a:noFill/>
          <a:ln w="9525" algn="ctr">
            <a:solidFill>
              <a:srgbClr val="002060"/>
            </a:solidFill>
            <a:round/>
            <a:headEnd/>
            <a:tailEnd type="arrow" w="sm" len="med"/>
          </a:ln>
        </p:spPr>
      </p:cxnSp>
      <p:cxnSp>
        <p:nvCxnSpPr>
          <p:cNvPr id="543" name="Shape 300"/>
          <p:cNvCxnSpPr>
            <a:cxnSpLocks noChangeShapeType="1"/>
            <a:stCxn id="550" idx="2"/>
            <a:endCxn id="539" idx="1"/>
          </p:cNvCxnSpPr>
          <p:nvPr/>
        </p:nvCxnSpPr>
        <p:spPr bwMode="auto">
          <a:xfrm rot="16200000" flipH="1">
            <a:off x="6131623" y="5332413"/>
            <a:ext cx="822960" cy="111124"/>
          </a:xfrm>
          <a:prstGeom prst="bentConnector2">
            <a:avLst/>
          </a:prstGeom>
          <a:noFill/>
          <a:ln w="9525" algn="ctr">
            <a:solidFill>
              <a:srgbClr val="002060"/>
            </a:solidFill>
            <a:round/>
            <a:headEnd/>
            <a:tailEnd type="arrow" w="sm" len="med"/>
          </a:ln>
        </p:spPr>
      </p:cxnSp>
      <p:grpSp>
        <p:nvGrpSpPr>
          <p:cNvPr id="589" name="Group 588"/>
          <p:cNvGrpSpPr/>
          <p:nvPr/>
        </p:nvGrpSpPr>
        <p:grpSpPr>
          <a:xfrm>
            <a:off x="6445631" y="5135880"/>
            <a:ext cx="999109" cy="1612265"/>
            <a:chOff x="6445631" y="5135880"/>
            <a:chExt cx="999109" cy="1612265"/>
          </a:xfrm>
        </p:grpSpPr>
        <p:cxnSp>
          <p:nvCxnSpPr>
            <p:cNvPr id="538" name="Shape 317"/>
            <p:cNvCxnSpPr>
              <a:cxnSpLocks noChangeShapeType="1"/>
              <a:stCxn id="550" idx="2"/>
              <a:endCxn id="546" idx="1"/>
            </p:cNvCxnSpPr>
            <p:nvPr/>
          </p:nvCxnSpPr>
          <p:spPr bwMode="auto">
            <a:xfrm rot="16200000" flipH="1">
              <a:off x="6051564" y="5800994"/>
              <a:ext cx="983078" cy="111124"/>
            </a:xfrm>
            <a:prstGeom prst="bentConnector2">
              <a:avLst/>
            </a:prstGeom>
            <a:noFill/>
            <a:ln w="9525" algn="ctr">
              <a:solidFill>
                <a:srgbClr val="002060"/>
              </a:solidFill>
              <a:round/>
              <a:headEnd/>
              <a:tailEnd type="arrow" w="sm" len="med"/>
            </a:ln>
          </p:spPr>
        </p:cxnSp>
        <p:sp>
          <p:nvSpPr>
            <p:cNvPr id="539" name="Text Box 12"/>
            <p:cNvSpPr txBox="1">
              <a:spLocks noChangeArrowheads="1"/>
            </p:cNvSpPr>
            <p:nvPr/>
          </p:nvSpPr>
          <p:spPr bwMode="auto">
            <a:xfrm>
              <a:off x="6598665" y="5685155"/>
              <a:ext cx="82296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3.3.3.2 Area P</a:t>
              </a:r>
              <a:r>
                <a:rPr lang="en-US" sz="700" baseline="-25000" dirty="0" smtClean="0"/>
                <a:t>d</a:t>
              </a:r>
              <a:endParaRPr lang="en-US" sz="700" baseline="-25000" dirty="0"/>
            </a:p>
          </p:txBody>
        </p:sp>
        <p:sp>
          <p:nvSpPr>
            <p:cNvPr id="540" name="Text Box 12"/>
            <p:cNvSpPr txBox="1">
              <a:spLocks noChangeArrowheads="1"/>
            </p:cNvSpPr>
            <p:nvPr/>
          </p:nvSpPr>
          <p:spPr bwMode="auto">
            <a:xfrm>
              <a:off x="6598665" y="5418455"/>
              <a:ext cx="82296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3.3.3.1Point-to-point P</a:t>
              </a:r>
              <a:r>
                <a:rPr lang="en-US" sz="700" baseline="-25000" dirty="0" smtClean="0"/>
                <a:t>d</a:t>
              </a:r>
              <a:endParaRPr lang="en-US" sz="700" baseline="-25000" dirty="0"/>
            </a:p>
          </p:txBody>
        </p:sp>
        <p:sp>
          <p:nvSpPr>
            <p:cNvPr id="541" name="Text Box 12"/>
            <p:cNvSpPr txBox="1">
              <a:spLocks noChangeArrowheads="1"/>
            </p:cNvSpPr>
            <p:nvPr/>
          </p:nvSpPr>
          <p:spPr bwMode="auto">
            <a:xfrm>
              <a:off x="6598665" y="5951855"/>
              <a:ext cx="82296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3.3.3.3 Coverage by sensor type</a:t>
              </a:r>
              <a:endParaRPr lang="en-US" sz="700" baseline="-25000" dirty="0"/>
            </a:p>
          </p:txBody>
        </p:sp>
        <p:cxnSp>
          <p:nvCxnSpPr>
            <p:cNvPr id="544" name="Shape 302"/>
            <p:cNvCxnSpPr>
              <a:cxnSpLocks noChangeShapeType="1"/>
              <a:stCxn id="550" idx="2"/>
              <a:endCxn id="541" idx="1"/>
            </p:cNvCxnSpPr>
            <p:nvPr/>
          </p:nvCxnSpPr>
          <p:spPr bwMode="auto">
            <a:xfrm rot="16200000" flipH="1">
              <a:off x="6131623" y="5599113"/>
              <a:ext cx="822960" cy="111124"/>
            </a:xfrm>
            <a:prstGeom prst="bentConnector2">
              <a:avLst/>
            </a:prstGeom>
            <a:noFill/>
            <a:ln w="9525" algn="ctr">
              <a:solidFill>
                <a:srgbClr val="002060"/>
              </a:solidFill>
              <a:round/>
              <a:headEnd/>
              <a:tailEnd type="arrow" w="sm" len="med"/>
            </a:ln>
          </p:spPr>
        </p:cxnSp>
        <p:sp>
          <p:nvSpPr>
            <p:cNvPr id="549" name="Text Box 12"/>
            <p:cNvSpPr txBox="1">
              <a:spLocks noChangeArrowheads="1"/>
            </p:cNvSpPr>
            <p:nvPr/>
          </p:nvSpPr>
          <p:spPr bwMode="auto">
            <a:xfrm>
              <a:off x="6445631" y="5135880"/>
              <a:ext cx="999109" cy="228600"/>
            </a:xfrm>
            <a:prstGeom prst="rect">
              <a:avLst/>
            </a:prstGeom>
            <a:solidFill>
              <a:srgbClr val="CCFF99"/>
            </a:solidFill>
            <a:ln w="6350" algn="ctr">
              <a:solidFill>
                <a:srgbClr val="000000"/>
              </a:solidFill>
              <a:miter lim="800000"/>
              <a:headEnd/>
              <a:tailEnd/>
            </a:ln>
          </p:spPr>
          <p:txBody>
            <a:bodyPr lIns="0" tIns="0" rIns="0" bIns="0" anchor="ctr" anchorCtr="0"/>
            <a:lstStyle/>
            <a:p>
              <a:pPr>
                <a:lnSpc>
                  <a:spcPct val="95000"/>
                </a:lnSpc>
              </a:pPr>
              <a:r>
                <a:rPr lang="en-US" sz="700" dirty="0" smtClean="0"/>
                <a:t>3.3.3 Show coverage, &amp; performance</a:t>
              </a:r>
              <a:endParaRPr lang="en-US" sz="700" baseline="-25000" dirty="0"/>
            </a:p>
          </p:txBody>
        </p:sp>
        <p:sp>
          <p:nvSpPr>
            <p:cNvPr id="550" name="Rectangle 549"/>
            <p:cNvSpPr/>
            <p:nvPr/>
          </p:nvSpPr>
          <p:spPr bwMode="auto">
            <a:xfrm>
              <a:off x="6464681" y="5319298"/>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sp>
          <p:nvSpPr>
            <p:cNvPr id="546" name="Text Box 12"/>
            <p:cNvSpPr txBox="1">
              <a:spLocks noChangeArrowheads="1"/>
            </p:cNvSpPr>
            <p:nvPr/>
          </p:nvSpPr>
          <p:spPr bwMode="auto">
            <a:xfrm>
              <a:off x="6598665" y="6233795"/>
              <a:ext cx="82296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3.3.3.4 Gaps and blind spots</a:t>
              </a:r>
              <a:endParaRPr lang="en-US" sz="700" baseline="-25000" dirty="0"/>
            </a:p>
          </p:txBody>
        </p:sp>
        <p:sp>
          <p:nvSpPr>
            <p:cNvPr id="547" name="Text Box 12"/>
            <p:cNvSpPr txBox="1">
              <a:spLocks noChangeArrowheads="1"/>
            </p:cNvSpPr>
            <p:nvPr/>
          </p:nvSpPr>
          <p:spPr bwMode="auto">
            <a:xfrm>
              <a:off x="6598665" y="6519545"/>
              <a:ext cx="822960" cy="22860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3.3.3.5 False alarm rate</a:t>
              </a:r>
              <a:endParaRPr lang="en-US" sz="700" baseline="-25000" dirty="0"/>
            </a:p>
          </p:txBody>
        </p:sp>
        <p:cxnSp>
          <p:nvCxnSpPr>
            <p:cNvPr id="548" name="Shape 317"/>
            <p:cNvCxnSpPr>
              <a:cxnSpLocks noChangeShapeType="1"/>
              <a:stCxn id="550" idx="2"/>
              <a:endCxn id="547" idx="1"/>
            </p:cNvCxnSpPr>
            <p:nvPr/>
          </p:nvCxnSpPr>
          <p:spPr bwMode="auto">
            <a:xfrm rot="16200000" flipH="1">
              <a:off x="6131623" y="6166803"/>
              <a:ext cx="822960" cy="111124"/>
            </a:xfrm>
            <a:prstGeom prst="bentConnector2">
              <a:avLst/>
            </a:prstGeom>
            <a:noFill/>
            <a:ln w="9525" algn="ctr">
              <a:solidFill>
                <a:srgbClr val="002060"/>
              </a:solidFill>
              <a:round/>
              <a:headEnd/>
              <a:tailEnd type="arrow" w="sm" len="med"/>
            </a:ln>
          </p:spPr>
        </p:cxnSp>
      </p:grpSp>
      <p:cxnSp>
        <p:nvCxnSpPr>
          <p:cNvPr id="551" name="Elbow Connector 315"/>
          <p:cNvCxnSpPr>
            <a:cxnSpLocks noChangeShapeType="1"/>
            <a:endCxn id="549" idx="1"/>
          </p:cNvCxnSpPr>
          <p:nvPr/>
        </p:nvCxnSpPr>
        <p:spPr bwMode="auto">
          <a:xfrm rot="16200000" flipH="1">
            <a:off x="4867429" y="3671978"/>
            <a:ext cx="3036652" cy="119752"/>
          </a:xfrm>
          <a:prstGeom prst="bentConnector2">
            <a:avLst/>
          </a:prstGeom>
          <a:noFill/>
          <a:ln w="9525" algn="ctr">
            <a:solidFill>
              <a:srgbClr val="002060"/>
            </a:solidFill>
            <a:round/>
            <a:headEnd/>
            <a:tailEnd type="arrow" w="sm" len="med"/>
          </a:ln>
        </p:spPr>
      </p:cxnSp>
      <p:grpSp>
        <p:nvGrpSpPr>
          <p:cNvPr id="596" name="Group 595"/>
          <p:cNvGrpSpPr/>
          <p:nvPr/>
        </p:nvGrpSpPr>
        <p:grpSpPr>
          <a:xfrm>
            <a:off x="3827334" y="5558663"/>
            <a:ext cx="1086804" cy="1149414"/>
            <a:chOff x="3828096" y="4789043"/>
            <a:chExt cx="1086804" cy="1149414"/>
          </a:xfrm>
        </p:grpSpPr>
        <p:sp>
          <p:nvSpPr>
            <p:cNvPr id="557" name="Text Box 12"/>
            <p:cNvSpPr txBox="1">
              <a:spLocks noChangeArrowheads="1"/>
            </p:cNvSpPr>
            <p:nvPr/>
          </p:nvSpPr>
          <p:spPr bwMode="auto">
            <a:xfrm>
              <a:off x="4065904" y="5087874"/>
              <a:ext cx="848996" cy="32004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3.5.1 Manage designs and MOE/MOP</a:t>
              </a:r>
              <a:endParaRPr lang="en-US" sz="700" dirty="0"/>
            </a:p>
          </p:txBody>
        </p:sp>
        <p:cxnSp>
          <p:nvCxnSpPr>
            <p:cNvPr id="558" name="Elbow Connector 226"/>
            <p:cNvCxnSpPr>
              <a:cxnSpLocks noChangeShapeType="1"/>
              <a:stCxn id="577" idx="2"/>
              <a:endCxn id="557" idx="1"/>
            </p:cNvCxnSpPr>
            <p:nvPr/>
          </p:nvCxnSpPr>
          <p:spPr bwMode="auto">
            <a:xfrm rot="16200000" flipH="1">
              <a:off x="3889301" y="5071290"/>
              <a:ext cx="193675" cy="159531"/>
            </a:xfrm>
            <a:prstGeom prst="bentConnector2">
              <a:avLst/>
            </a:prstGeom>
            <a:noFill/>
            <a:ln w="9525" algn="ctr">
              <a:solidFill>
                <a:srgbClr val="002060"/>
              </a:solidFill>
              <a:round/>
              <a:headEnd/>
              <a:tailEnd type="arrow" w="sm" len="med"/>
            </a:ln>
          </p:spPr>
        </p:cxnSp>
        <p:sp>
          <p:nvSpPr>
            <p:cNvPr id="559" name="Text Box 12"/>
            <p:cNvSpPr txBox="1">
              <a:spLocks noChangeArrowheads="1"/>
            </p:cNvSpPr>
            <p:nvPr/>
          </p:nvSpPr>
          <p:spPr bwMode="auto">
            <a:xfrm>
              <a:off x="4065905" y="5443284"/>
              <a:ext cx="84518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3.5.2 Manually iterate designs</a:t>
              </a:r>
              <a:endParaRPr lang="en-US" sz="700" dirty="0"/>
            </a:p>
          </p:txBody>
        </p:sp>
        <p:sp>
          <p:nvSpPr>
            <p:cNvPr id="561" name="Text Box 12"/>
            <p:cNvSpPr txBox="1">
              <a:spLocks noChangeArrowheads="1"/>
            </p:cNvSpPr>
            <p:nvPr/>
          </p:nvSpPr>
          <p:spPr bwMode="auto">
            <a:xfrm>
              <a:off x="4065905" y="5709857"/>
              <a:ext cx="848995"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3.5.3 Heuristically iterate designs</a:t>
              </a:r>
              <a:endParaRPr lang="en-US" sz="700" dirty="0"/>
            </a:p>
          </p:txBody>
        </p:sp>
        <p:cxnSp>
          <p:nvCxnSpPr>
            <p:cNvPr id="562" name="Shape 247"/>
            <p:cNvCxnSpPr>
              <a:cxnSpLocks noChangeShapeType="1"/>
              <a:stCxn id="577" idx="2"/>
              <a:endCxn id="561" idx="1"/>
            </p:cNvCxnSpPr>
            <p:nvPr/>
          </p:nvCxnSpPr>
          <p:spPr bwMode="auto">
            <a:xfrm rot="16200000" flipH="1">
              <a:off x="3601170" y="5359422"/>
              <a:ext cx="769938" cy="159532"/>
            </a:xfrm>
            <a:prstGeom prst="bentConnector2">
              <a:avLst/>
            </a:prstGeom>
            <a:noFill/>
            <a:ln w="9525" algn="ctr">
              <a:solidFill>
                <a:srgbClr val="002060"/>
              </a:solidFill>
              <a:round/>
              <a:headEnd/>
              <a:tailEnd type="arrow" w="sm" len="med"/>
            </a:ln>
          </p:spPr>
        </p:cxnSp>
        <p:cxnSp>
          <p:nvCxnSpPr>
            <p:cNvPr id="563" name="Shape 249"/>
            <p:cNvCxnSpPr>
              <a:cxnSpLocks noChangeShapeType="1"/>
              <a:stCxn id="577" idx="2"/>
              <a:endCxn id="559" idx="1"/>
            </p:cNvCxnSpPr>
            <p:nvPr/>
          </p:nvCxnSpPr>
          <p:spPr bwMode="auto">
            <a:xfrm rot="16200000" flipH="1">
              <a:off x="3734457" y="5226135"/>
              <a:ext cx="503365" cy="159532"/>
            </a:xfrm>
            <a:prstGeom prst="bentConnector2">
              <a:avLst/>
            </a:prstGeom>
            <a:noFill/>
            <a:ln w="9525" algn="ctr">
              <a:solidFill>
                <a:srgbClr val="002060"/>
              </a:solidFill>
              <a:round/>
              <a:headEnd/>
              <a:tailEnd type="arrow" w="sm" len="med"/>
            </a:ln>
          </p:spPr>
        </p:cxnSp>
        <p:grpSp>
          <p:nvGrpSpPr>
            <p:cNvPr id="567" name="Group 267"/>
            <p:cNvGrpSpPr/>
            <p:nvPr/>
          </p:nvGrpSpPr>
          <p:grpSpPr>
            <a:xfrm>
              <a:off x="3828096" y="4789043"/>
              <a:ext cx="1051560" cy="265176"/>
              <a:chOff x="3707129" y="2249424"/>
              <a:chExt cx="1051560" cy="265176"/>
            </a:xfrm>
          </p:grpSpPr>
          <p:sp>
            <p:nvSpPr>
              <p:cNvPr id="576" name="Text Box 12"/>
              <p:cNvSpPr txBox="1">
                <a:spLocks noChangeArrowheads="1"/>
              </p:cNvSpPr>
              <p:nvPr/>
            </p:nvSpPr>
            <p:spPr bwMode="auto">
              <a:xfrm>
                <a:off x="3707129" y="2249424"/>
                <a:ext cx="1051560"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3.5 Optimize ESS designs</a:t>
                </a:r>
                <a:endParaRPr lang="en-US" sz="700" dirty="0"/>
              </a:p>
            </p:txBody>
          </p:sp>
          <p:sp>
            <p:nvSpPr>
              <p:cNvPr id="577" name="Rectangle 576"/>
              <p:cNvSpPr/>
              <p:nvPr/>
            </p:nvSpPr>
            <p:spPr bwMode="auto">
              <a:xfrm>
                <a:off x="3762546" y="2468881"/>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grpSp>
      <p:cxnSp>
        <p:nvCxnSpPr>
          <p:cNvPr id="610" name="Elbow Connector 456"/>
          <p:cNvCxnSpPr>
            <a:cxnSpLocks noChangeShapeType="1"/>
            <a:stCxn id="16398" idx="2"/>
            <a:endCxn id="456" idx="0"/>
          </p:cNvCxnSpPr>
          <p:nvPr/>
        </p:nvCxnSpPr>
        <p:spPr bwMode="auto">
          <a:xfrm rot="16200000" flipH="1">
            <a:off x="5874051" y="1156160"/>
            <a:ext cx="222250" cy="1396079"/>
          </a:xfrm>
          <a:prstGeom prst="bentConnector3">
            <a:avLst>
              <a:gd name="adj1" fmla="val 34570"/>
            </a:avLst>
          </a:prstGeom>
          <a:noFill/>
          <a:ln w="9525" algn="ctr">
            <a:solidFill>
              <a:srgbClr val="002060"/>
            </a:solidFill>
            <a:round/>
            <a:headEnd/>
            <a:tailEnd type="arrow" w="sm" len="med"/>
          </a:ln>
        </p:spPr>
      </p:cxnSp>
      <p:sp>
        <p:nvSpPr>
          <p:cNvPr id="642" name="Text Box 12"/>
          <p:cNvSpPr txBox="1">
            <a:spLocks noChangeArrowheads="1"/>
          </p:cNvSpPr>
          <p:nvPr/>
        </p:nvSpPr>
        <p:spPr bwMode="auto">
          <a:xfrm>
            <a:off x="8073708" y="4013327"/>
            <a:ext cx="893762"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4.1.2.2 Worst case area P</a:t>
            </a:r>
            <a:r>
              <a:rPr lang="en-US" sz="700" baseline="-25000" dirty="0" smtClean="0"/>
              <a:t>d</a:t>
            </a:r>
            <a:endParaRPr lang="en-US" sz="700" baseline="-25000" dirty="0"/>
          </a:p>
        </p:txBody>
      </p:sp>
      <p:sp>
        <p:nvSpPr>
          <p:cNvPr id="643" name="Text Box 12"/>
          <p:cNvSpPr txBox="1">
            <a:spLocks noChangeArrowheads="1"/>
          </p:cNvSpPr>
          <p:nvPr/>
        </p:nvSpPr>
        <p:spPr bwMode="auto">
          <a:xfrm>
            <a:off x="8073390" y="3723766"/>
            <a:ext cx="89408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4.1.2.1 Perimeter P</a:t>
            </a:r>
            <a:r>
              <a:rPr lang="en-US" sz="700" baseline="-25000" dirty="0" smtClean="0"/>
              <a:t>d </a:t>
            </a:r>
            <a:r>
              <a:rPr lang="en-US" sz="700" dirty="0" smtClean="0"/>
              <a:t>&amp; </a:t>
            </a:r>
            <a:r>
              <a:rPr lang="en-US" sz="700" dirty="0" err="1" smtClean="0"/>
              <a:t>P</a:t>
            </a:r>
            <a:r>
              <a:rPr lang="en-US" sz="700" baseline="-25000" dirty="0" err="1" smtClean="0"/>
              <a:t>interdict</a:t>
            </a:r>
            <a:endParaRPr lang="en-US" sz="700" baseline="-25000" dirty="0"/>
          </a:p>
        </p:txBody>
      </p:sp>
      <p:sp>
        <p:nvSpPr>
          <p:cNvPr id="644" name="Text Box 12"/>
          <p:cNvSpPr txBox="1">
            <a:spLocks noChangeArrowheads="1"/>
          </p:cNvSpPr>
          <p:nvPr/>
        </p:nvSpPr>
        <p:spPr bwMode="auto">
          <a:xfrm>
            <a:off x="8073708" y="4302887"/>
            <a:ext cx="893762"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4.1.2.3 Worst case </a:t>
            </a:r>
            <a:r>
              <a:rPr lang="en-US" sz="700" dirty="0" err="1" smtClean="0"/>
              <a:t>P</a:t>
            </a:r>
            <a:r>
              <a:rPr lang="en-US" sz="700" baseline="-25000" dirty="0" err="1" smtClean="0"/>
              <a:t>keep</a:t>
            </a:r>
            <a:r>
              <a:rPr lang="en-US" sz="700" baseline="-25000" dirty="0" smtClean="0"/>
              <a:t>-out</a:t>
            </a:r>
            <a:endParaRPr lang="en-US" sz="700" baseline="-25000" dirty="0"/>
          </a:p>
        </p:txBody>
      </p:sp>
      <p:cxnSp>
        <p:nvCxnSpPr>
          <p:cNvPr id="645" name="Shape 298"/>
          <p:cNvCxnSpPr>
            <a:cxnSpLocks noChangeShapeType="1"/>
            <a:stCxn id="650" idx="2"/>
            <a:endCxn id="643" idx="1"/>
          </p:cNvCxnSpPr>
          <p:nvPr/>
        </p:nvCxnSpPr>
        <p:spPr bwMode="auto">
          <a:xfrm rot="16200000" flipH="1">
            <a:off x="7916311" y="3694703"/>
            <a:ext cx="171590" cy="142568"/>
          </a:xfrm>
          <a:prstGeom prst="bentConnector2">
            <a:avLst/>
          </a:prstGeom>
          <a:noFill/>
          <a:ln w="9525" algn="ctr">
            <a:solidFill>
              <a:srgbClr val="002060"/>
            </a:solidFill>
            <a:round/>
            <a:headEnd/>
            <a:tailEnd type="arrow" w="sm" len="med"/>
          </a:ln>
        </p:spPr>
      </p:cxnSp>
      <p:cxnSp>
        <p:nvCxnSpPr>
          <p:cNvPr id="646" name="Shape 300"/>
          <p:cNvCxnSpPr>
            <a:cxnSpLocks noChangeShapeType="1"/>
            <a:stCxn id="650" idx="2"/>
            <a:endCxn id="642" idx="1"/>
          </p:cNvCxnSpPr>
          <p:nvPr/>
        </p:nvCxnSpPr>
        <p:spPr bwMode="auto">
          <a:xfrm rot="16200000" flipH="1">
            <a:off x="7771690" y="3839324"/>
            <a:ext cx="461151" cy="142886"/>
          </a:xfrm>
          <a:prstGeom prst="bentConnector2">
            <a:avLst/>
          </a:prstGeom>
          <a:noFill/>
          <a:ln w="9525" algn="ctr">
            <a:solidFill>
              <a:srgbClr val="002060"/>
            </a:solidFill>
            <a:round/>
            <a:headEnd/>
            <a:tailEnd type="arrow" w="sm" len="med"/>
          </a:ln>
        </p:spPr>
      </p:cxnSp>
      <p:cxnSp>
        <p:nvCxnSpPr>
          <p:cNvPr id="647" name="Shape 302"/>
          <p:cNvCxnSpPr>
            <a:cxnSpLocks noChangeShapeType="1"/>
            <a:stCxn id="650" idx="2"/>
            <a:endCxn id="644" idx="1"/>
          </p:cNvCxnSpPr>
          <p:nvPr/>
        </p:nvCxnSpPr>
        <p:spPr bwMode="auto">
          <a:xfrm rot="16200000" flipH="1">
            <a:off x="7626910" y="3984104"/>
            <a:ext cx="750711" cy="142886"/>
          </a:xfrm>
          <a:prstGeom prst="bentConnector2">
            <a:avLst/>
          </a:prstGeom>
          <a:noFill/>
          <a:ln w="9525" algn="ctr">
            <a:solidFill>
              <a:srgbClr val="002060"/>
            </a:solidFill>
            <a:round/>
            <a:headEnd/>
            <a:tailEnd type="arrow" w="sm" len="med"/>
          </a:ln>
        </p:spPr>
      </p:cxnSp>
      <p:grpSp>
        <p:nvGrpSpPr>
          <p:cNvPr id="648" name="Group 341"/>
          <p:cNvGrpSpPr/>
          <p:nvPr/>
        </p:nvGrpSpPr>
        <p:grpSpPr>
          <a:xfrm>
            <a:off x="7886700" y="3437382"/>
            <a:ext cx="960120" cy="256032"/>
            <a:chOff x="4085146" y="4986528"/>
            <a:chExt cx="1177290" cy="137160"/>
          </a:xfrm>
        </p:grpSpPr>
        <p:sp>
          <p:nvSpPr>
            <p:cNvPr id="649" name="Text Box 12"/>
            <p:cNvSpPr txBox="1">
              <a:spLocks noChangeArrowheads="1"/>
            </p:cNvSpPr>
            <p:nvPr/>
          </p:nvSpPr>
          <p:spPr bwMode="auto">
            <a:xfrm>
              <a:off x="4085146" y="4986528"/>
              <a:ext cx="1177290" cy="13716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4.1.2 Assess vulnerability</a:t>
              </a:r>
              <a:endParaRPr lang="en-US" sz="700" baseline="-25000" dirty="0"/>
            </a:p>
          </p:txBody>
        </p:sp>
        <p:sp>
          <p:nvSpPr>
            <p:cNvPr id="650" name="Rectangle 649"/>
            <p:cNvSpPr/>
            <p:nvPr/>
          </p:nvSpPr>
          <p:spPr bwMode="auto">
            <a:xfrm>
              <a:off x="4116388" y="507088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sp>
        <p:nvSpPr>
          <p:cNvPr id="652" name="Text Box 12"/>
          <p:cNvSpPr txBox="1">
            <a:spLocks noChangeArrowheads="1"/>
          </p:cNvSpPr>
          <p:nvPr/>
        </p:nvSpPr>
        <p:spPr bwMode="auto">
          <a:xfrm>
            <a:off x="8102600" y="5215001"/>
            <a:ext cx="895350" cy="320040"/>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4.1.3.2 Min response time routes</a:t>
            </a:r>
            <a:endParaRPr lang="en-US" sz="700" baseline="-25000" dirty="0"/>
          </a:p>
        </p:txBody>
      </p:sp>
      <p:sp>
        <p:nvSpPr>
          <p:cNvPr id="653" name="Text Box 12"/>
          <p:cNvSpPr txBox="1">
            <a:spLocks noChangeArrowheads="1"/>
          </p:cNvSpPr>
          <p:nvPr/>
        </p:nvSpPr>
        <p:spPr bwMode="auto">
          <a:xfrm>
            <a:off x="8104504" y="4936871"/>
            <a:ext cx="894716"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4.1.3.1 Max vulnerability routes</a:t>
            </a:r>
            <a:endParaRPr lang="en-US" sz="700" baseline="-25000" dirty="0"/>
          </a:p>
        </p:txBody>
      </p:sp>
      <p:sp>
        <p:nvSpPr>
          <p:cNvPr id="654" name="Text Box 12"/>
          <p:cNvSpPr txBox="1">
            <a:spLocks noChangeArrowheads="1"/>
          </p:cNvSpPr>
          <p:nvPr/>
        </p:nvSpPr>
        <p:spPr bwMode="auto">
          <a:xfrm>
            <a:off x="8099425" y="5554091"/>
            <a:ext cx="898525"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4.1.3.3 Cumulative P</a:t>
            </a:r>
            <a:r>
              <a:rPr lang="en-US" sz="700" baseline="-25000" dirty="0" smtClean="0"/>
              <a:t>d</a:t>
            </a:r>
            <a:r>
              <a:rPr lang="en-US" sz="700" dirty="0" smtClean="0"/>
              <a:t> coverage</a:t>
            </a:r>
            <a:endParaRPr lang="en-US" sz="700" baseline="-25000" dirty="0"/>
          </a:p>
        </p:txBody>
      </p:sp>
      <p:cxnSp>
        <p:nvCxnSpPr>
          <p:cNvPr id="655" name="Shape 298"/>
          <p:cNvCxnSpPr>
            <a:cxnSpLocks noChangeShapeType="1"/>
            <a:stCxn id="660" idx="2"/>
            <a:endCxn id="653" idx="1"/>
          </p:cNvCxnSpPr>
          <p:nvPr/>
        </p:nvCxnSpPr>
        <p:spPr bwMode="auto">
          <a:xfrm rot="16200000" flipH="1">
            <a:off x="7956007" y="4916389"/>
            <a:ext cx="171591" cy="125403"/>
          </a:xfrm>
          <a:prstGeom prst="bentConnector2">
            <a:avLst/>
          </a:prstGeom>
          <a:noFill/>
          <a:ln w="9525" algn="ctr">
            <a:solidFill>
              <a:srgbClr val="002060"/>
            </a:solidFill>
            <a:round/>
            <a:headEnd/>
            <a:tailEnd type="arrow" w="sm" len="med"/>
          </a:ln>
        </p:spPr>
      </p:cxnSp>
      <p:cxnSp>
        <p:nvCxnSpPr>
          <p:cNvPr id="656" name="Shape 300"/>
          <p:cNvCxnSpPr>
            <a:cxnSpLocks noChangeShapeType="1"/>
            <a:stCxn id="660" idx="2"/>
            <a:endCxn id="652" idx="1"/>
          </p:cNvCxnSpPr>
          <p:nvPr/>
        </p:nvCxnSpPr>
        <p:spPr bwMode="auto">
          <a:xfrm rot="16200000" flipH="1">
            <a:off x="7799988" y="5072408"/>
            <a:ext cx="481725" cy="123499"/>
          </a:xfrm>
          <a:prstGeom prst="bentConnector2">
            <a:avLst/>
          </a:prstGeom>
          <a:noFill/>
          <a:ln w="9525" algn="ctr">
            <a:solidFill>
              <a:srgbClr val="002060"/>
            </a:solidFill>
            <a:round/>
            <a:headEnd/>
            <a:tailEnd type="arrow" w="sm" len="med"/>
          </a:ln>
        </p:spPr>
      </p:cxnSp>
      <p:cxnSp>
        <p:nvCxnSpPr>
          <p:cNvPr id="657" name="Shape 302"/>
          <p:cNvCxnSpPr>
            <a:cxnSpLocks noChangeShapeType="1"/>
            <a:stCxn id="660" idx="2"/>
            <a:endCxn id="654" idx="1"/>
          </p:cNvCxnSpPr>
          <p:nvPr/>
        </p:nvCxnSpPr>
        <p:spPr bwMode="auto">
          <a:xfrm rot="16200000" flipH="1">
            <a:off x="7644858" y="5227539"/>
            <a:ext cx="788811" cy="120324"/>
          </a:xfrm>
          <a:prstGeom prst="bentConnector2">
            <a:avLst/>
          </a:prstGeom>
          <a:noFill/>
          <a:ln w="9525" algn="ctr">
            <a:solidFill>
              <a:srgbClr val="002060"/>
            </a:solidFill>
            <a:round/>
            <a:headEnd/>
            <a:tailEnd type="arrow" w="sm" len="med"/>
          </a:ln>
        </p:spPr>
      </p:cxnSp>
      <p:sp>
        <p:nvSpPr>
          <p:cNvPr id="659" name="Text Box 12"/>
          <p:cNvSpPr txBox="1">
            <a:spLocks noChangeArrowheads="1"/>
          </p:cNvSpPr>
          <p:nvPr/>
        </p:nvSpPr>
        <p:spPr bwMode="auto">
          <a:xfrm>
            <a:off x="7886700" y="4650486"/>
            <a:ext cx="963613"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4.1.3 Display vulnerability</a:t>
            </a:r>
            <a:endParaRPr lang="en-US" sz="700" baseline="-25000" dirty="0"/>
          </a:p>
        </p:txBody>
      </p:sp>
      <p:sp>
        <p:nvSpPr>
          <p:cNvPr id="660" name="Rectangle 659"/>
          <p:cNvSpPr/>
          <p:nvPr/>
        </p:nvSpPr>
        <p:spPr bwMode="auto">
          <a:xfrm>
            <a:off x="7959301" y="4807954"/>
            <a:ext cx="39600" cy="85342"/>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nvGrpSpPr>
          <p:cNvPr id="676" name="Group 675"/>
          <p:cNvGrpSpPr/>
          <p:nvPr/>
        </p:nvGrpSpPr>
        <p:grpSpPr>
          <a:xfrm>
            <a:off x="7593330" y="1965325"/>
            <a:ext cx="1371599" cy="256032"/>
            <a:chOff x="7502653" y="1965325"/>
            <a:chExt cx="691822" cy="256032"/>
          </a:xfrm>
        </p:grpSpPr>
        <p:sp>
          <p:nvSpPr>
            <p:cNvPr id="222" name="Text Box 12"/>
            <p:cNvSpPr txBox="1">
              <a:spLocks noChangeArrowheads="1"/>
            </p:cNvSpPr>
            <p:nvPr/>
          </p:nvSpPr>
          <p:spPr bwMode="auto">
            <a:xfrm>
              <a:off x="7502653" y="1965325"/>
              <a:ext cx="691822"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4.1 Analyze </a:t>
              </a:r>
            </a:p>
            <a:p>
              <a:pPr>
                <a:lnSpc>
                  <a:spcPct val="95000"/>
                </a:lnSpc>
                <a:defRPr/>
              </a:pPr>
              <a:r>
                <a:rPr lang="en-US" sz="700" dirty="0" smtClean="0"/>
                <a:t>operational performance</a:t>
              </a:r>
              <a:endParaRPr lang="en-US" sz="700" dirty="0"/>
            </a:p>
          </p:txBody>
        </p:sp>
        <p:sp>
          <p:nvSpPr>
            <p:cNvPr id="674" name="Rectangle 673"/>
            <p:cNvSpPr/>
            <p:nvPr/>
          </p:nvSpPr>
          <p:spPr bwMode="auto">
            <a:xfrm>
              <a:off x="7531363" y="2174667"/>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sp>
        <p:nvSpPr>
          <p:cNvPr id="675" name="Rectangle 674"/>
          <p:cNvSpPr/>
          <p:nvPr/>
        </p:nvSpPr>
        <p:spPr bwMode="auto">
          <a:xfrm>
            <a:off x="7683500" y="6118398"/>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nvGrpSpPr>
          <p:cNvPr id="608" name="Group 607"/>
          <p:cNvGrpSpPr/>
          <p:nvPr/>
        </p:nvGrpSpPr>
        <p:grpSpPr>
          <a:xfrm>
            <a:off x="7695570" y="2220386"/>
            <a:ext cx="1222370" cy="1171911"/>
            <a:chOff x="7695570" y="2220386"/>
            <a:chExt cx="1222370" cy="1171911"/>
          </a:xfrm>
        </p:grpSpPr>
        <p:sp>
          <p:nvSpPr>
            <p:cNvPr id="626" name="Text Box 12"/>
            <p:cNvSpPr txBox="1">
              <a:spLocks noChangeArrowheads="1"/>
            </p:cNvSpPr>
            <p:nvPr/>
          </p:nvSpPr>
          <p:spPr bwMode="auto">
            <a:xfrm>
              <a:off x="8024876" y="2850515"/>
              <a:ext cx="893064"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0000"/>
                </a:lnSpc>
              </a:pPr>
              <a:r>
                <a:rPr lang="en-US" sz="700" dirty="0" smtClean="0"/>
                <a:t>4.1.1.2 Minimum P</a:t>
              </a:r>
              <a:r>
                <a:rPr lang="en-US" sz="700" baseline="-25000" dirty="0" smtClean="0"/>
                <a:t>d</a:t>
              </a:r>
              <a:endParaRPr lang="en-US" sz="700" baseline="-25000" dirty="0"/>
            </a:p>
          </p:txBody>
        </p:sp>
        <p:sp>
          <p:nvSpPr>
            <p:cNvPr id="627" name="Text Box 12"/>
            <p:cNvSpPr txBox="1">
              <a:spLocks noChangeArrowheads="1"/>
            </p:cNvSpPr>
            <p:nvPr/>
          </p:nvSpPr>
          <p:spPr bwMode="auto">
            <a:xfrm>
              <a:off x="8015350" y="2557906"/>
              <a:ext cx="90259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4.1.1.1 Min ingress / egress time</a:t>
              </a:r>
              <a:endParaRPr lang="en-US" sz="700" dirty="0"/>
            </a:p>
          </p:txBody>
        </p:sp>
        <p:sp>
          <p:nvSpPr>
            <p:cNvPr id="628" name="Text Box 12"/>
            <p:cNvSpPr txBox="1">
              <a:spLocks noChangeArrowheads="1"/>
            </p:cNvSpPr>
            <p:nvPr/>
          </p:nvSpPr>
          <p:spPr bwMode="auto">
            <a:xfrm>
              <a:off x="8022970" y="3136265"/>
              <a:ext cx="894970" cy="256032"/>
            </a:xfrm>
            <a:prstGeom prst="rect">
              <a:avLst/>
            </a:prstGeom>
            <a:solidFill>
              <a:srgbClr val="FF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4.1.1.3 Minimum reaction time</a:t>
              </a:r>
              <a:endParaRPr lang="en-US" sz="700" dirty="0"/>
            </a:p>
          </p:txBody>
        </p:sp>
        <p:cxnSp>
          <p:nvCxnSpPr>
            <p:cNvPr id="629" name="Shape 298"/>
            <p:cNvCxnSpPr>
              <a:cxnSpLocks noChangeShapeType="1"/>
              <a:stCxn id="634" idx="2"/>
              <a:endCxn id="627" idx="1"/>
            </p:cNvCxnSpPr>
            <p:nvPr/>
          </p:nvCxnSpPr>
          <p:spPr bwMode="auto">
            <a:xfrm rot="16200000" flipH="1">
              <a:off x="7853685" y="2524257"/>
              <a:ext cx="177916" cy="145414"/>
            </a:xfrm>
            <a:prstGeom prst="bentConnector2">
              <a:avLst/>
            </a:prstGeom>
            <a:noFill/>
            <a:ln w="9525" algn="ctr">
              <a:solidFill>
                <a:srgbClr val="002060"/>
              </a:solidFill>
              <a:round/>
              <a:headEnd/>
              <a:tailEnd type="arrow" w="sm" len="med"/>
            </a:ln>
          </p:spPr>
        </p:cxnSp>
        <p:cxnSp>
          <p:nvCxnSpPr>
            <p:cNvPr id="630" name="Shape 300"/>
            <p:cNvCxnSpPr>
              <a:cxnSpLocks noChangeShapeType="1"/>
              <a:stCxn id="634" idx="2"/>
              <a:endCxn id="626" idx="1"/>
            </p:cNvCxnSpPr>
            <p:nvPr/>
          </p:nvCxnSpPr>
          <p:spPr bwMode="auto">
            <a:xfrm rot="16200000" flipH="1">
              <a:off x="7712144" y="2665798"/>
              <a:ext cx="470525" cy="154940"/>
            </a:xfrm>
            <a:prstGeom prst="bentConnector2">
              <a:avLst/>
            </a:prstGeom>
            <a:noFill/>
            <a:ln w="9525" algn="ctr">
              <a:solidFill>
                <a:srgbClr val="002060"/>
              </a:solidFill>
              <a:round/>
              <a:headEnd/>
              <a:tailEnd type="arrow" w="sm" len="med"/>
            </a:ln>
          </p:spPr>
        </p:cxnSp>
        <p:cxnSp>
          <p:nvCxnSpPr>
            <p:cNvPr id="631" name="Shape 302"/>
            <p:cNvCxnSpPr>
              <a:cxnSpLocks noChangeShapeType="1"/>
              <a:stCxn id="634" idx="2"/>
              <a:endCxn id="628" idx="1"/>
            </p:cNvCxnSpPr>
            <p:nvPr/>
          </p:nvCxnSpPr>
          <p:spPr bwMode="auto">
            <a:xfrm rot="16200000" flipH="1">
              <a:off x="7568316" y="2809626"/>
              <a:ext cx="756275" cy="153034"/>
            </a:xfrm>
            <a:prstGeom prst="bentConnector2">
              <a:avLst/>
            </a:prstGeom>
            <a:noFill/>
            <a:ln w="9525" algn="ctr">
              <a:solidFill>
                <a:srgbClr val="002060"/>
              </a:solidFill>
              <a:round/>
              <a:headEnd/>
              <a:tailEnd type="arrow" w="sm" len="med"/>
            </a:ln>
          </p:spPr>
        </p:cxnSp>
        <p:sp>
          <p:nvSpPr>
            <p:cNvPr id="633" name="Text Box 12"/>
            <p:cNvSpPr txBox="1">
              <a:spLocks noChangeArrowheads="1"/>
            </p:cNvSpPr>
            <p:nvPr/>
          </p:nvSpPr>
          <p:spPr bwMode="auto">
            <a:xfrm>
              <a:off x="7814310" y="2263902"/>
              <a:ext cx="1021080"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4.1.1 Route specific MOE</a:t>
              </a:r>
              <a:endParaRPr lang="en-US" sz="700" baseline="-25000" dirty="0"/>
            </a:p>
          </p:txBody>
        </p:sp>
        <p:sp>
          <p:nvSpPr>
            <p:cNvPr id="634" name="Rectangle 633"/>
            <p:cNvSpPr/>
            <p:nvPr/>
          </p:nvSpPr>
          <p:spPr bwMode="auto">
            <a:xfrm>
              <a:off x="7847076" y="2438497"/>
              <a:ext cx="45719" cy="6950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cxnSp>
          <p:nvCxnSpPr>
            <p:cNvPr id="677" name="Elbow Connector 356"/>
            <p:cNvCxnSpPr>
              <a:cxnSpLocks noChangeShapeType="1"/>
              <a:stCxn id="674" idx="2"/>
              <a:endCxn id="633" idx="1"/>
            </p:cNvCxnSpPr>
            <p:nvPr/>
          </p:nvCxnSpPr>
          <p:spPr bwMode="auto">
            <a:xfrm rot="16200000" flipH="1">
              <a:off x="7669174" y="2246782"/>
              <a:ext cx="171532" cy="118739"/>
            </a:xfrm>
            <a:prstGeom prst="bentConnector2">
              <a:avLst/>
            </a:prstGeom>
            <a:noFill/>
            <a:ln w="9525" algn="ctr">
              <a:solidFill>
                <a:srgbClr val="002060"/>
              </a:solidFill>
              <a:round/>
              <a:headEnd/>
              <a:tailEnd type="arrow" w="sm" len="med"/>
            </a:ln>
          </p:spPr>
        </p:cxnSp>
      </p:grpSp>
      <p:cxnSp>
        <p:nvCxnSpPr>
          <p:cNvPr id="680" name="Elbow Connector 356"/>
          <p:cNvCxnSpPr>
            <a:cxnSpLocks noChangeShapeType="1"/>
            <a:stCxn id="674" idx="2"/>
            <a:endCxn id="649" idx="1"/>
          </p:cNvCxnSpPr>
          <p:nvPr/>
        </p:nvCxnSpPr>
        <p:spPr bwMode="auto">
          <a:xfrm rot="16200000" flipH="1">
            <a:off x="7118629" y="2797327"/>
            <a:ext cx="1345012" cy="191129"/>
          </a:xfrm>
          <a:prstGeom prst="bentConnector2">
            <a:avLst/>
          </a:prstGeom>
          <a:noFill/>
          <a:ln w="9525" algn="ctr">
            <a:solidFill>
              <a:srgbClr val="002060"/>
            </a:solidFill>
            <a:round/>
            <a:headEnd/>
            <a:tailEnd type="arrow" w="sm" len="med"/>
          </a:ln>
        </p:spPr>
      </p:cxnSp>
      <p:cxnSp>
        <p:nvCxnSpPr>
          <p:cNvPr id="712" name="Elbow Connector 356"/>
          <p:cNvCxnSpPr>
            <a:cxnSpLocks noChangeShapeType="1"/>
            <a:stCxn id="674" idx="2"/>
            <a:endCxn id="659" idx="1"/>
          </p:cNvCxnSpPr>
          <p:nvPr/>
        </p:nvCxnSpPr>
        <p:spPr bwMode="auto">
          <a:xfrm rot="16200000" flipH="1">
            <a:off x="6512077" y="3403879"/>
            <a:ext cx="2558116" cy="191129"/>
          </a:xfrm>
          <a:prstGeom prst="bentConnector2">
            <a:avLst/>
          </a:prstGeom>
          <a:noFill/>
          <a:ln w="9525" algn="ctr">
            <a:solidFill>
              <a:srgbClr val="002060"/>
            </a:solidFill>
            <a:round/>
            <a:headEnd/>
            <a:tailEnd type="arrow" w="sm" len="med"/>
          </a:ln>
        </p:spPr>
      </p:cxnSp>
      <p:grpSp>
        <p:nvGrpSpPr>
          <p:cNvPr id="771" name="Group 770"/>
          <p:cNvGrpSpPr/>
          <p:nvPr/>
        </p:nvGrpSpPr>
        <p:grpSpPr>
          <a:xfrm>
            <a:off x="1567307" y="5388293"/>
            <a:ext cx="584200" cy="1318577"/>
            <a:chOff x="1729613" y="5306759"/>
            <a:chExt cx="584200" cy="1318577"/>
          </a:xfrm>
        </p:grpSpPr>
        <p:sp>
          <p:nvSpPr>
            <p:cNvPr id="15524" name="Rectangle 168"/>
            <p:cNvSpPr>
              <a:spLocks noChangeArrowheads="1"/>
            </p:cNvSpPr>
            <p:nvPr/>
          </p:nvSpPr>
          <p:spPr bwMode="auto">
            <a:xfrm>
              <a:off x="1729613" y="5306759"/>
              <a:ext cx="584200" cy="277812"/>
            </a:xfrm>
            <a:prstGeom prst="rect">
              <a:avLst/>
            </a:prstGeom>
            <a:noFill/>
            <a:ln w="9525">
              <a:noFill/>
              <a:miter lim="800000"/>
              <a:headEnd/>
              <a:tailEnd/>
            </a:ln>
          </p:spPr>
          <p:txBody>
            <a:bodyPr wrap="none">
              <a:spAutoFit/>
            </a:bodyPr>
            <a:lstStyle/>
            <a:p>
              <a:r>
                <a:rPr lang="en-US" sz="1200" dirty="0"/>
                <a:t>Level</a:t>
              </a:r>
            </a:p>
          </p:txBody>
        </p:sp>
        <p:grpSp>
          <p:nvGrpSpPr>
            <p:cNvPr id="770" name="Group 769"/>
            <p:cNvGrpSpPr/>
            <p:nvPr/>
          </p:nvGrpSpPr>
          <p:grpSpPr>
            <a:xfrm>
              <a:off x="1894078" y="5583936"/>
              <a:ext cx="278765" cy="1041400"/>
              <a:chOff x="1894078" y="5583936"/>
              <a:chExt cx="278765" cy="1041400"/>
            </a:xfrm>
          </p:grpSpPr>
          <p:sp>
            <p:nvSpPr>
              <p:cNvPr id="467" name="Text Box 14"/>
              <p:cNvSpPr txBox="1">
                <a:spLocks noChangeArrowheads="1"/>
              </p:cNvSpPr>
              <p:nvPr/>
            </p:nvSpPr>
            <p:spPr bwMode="auto">
              <a:xfrm>
                <a:off x="1894078" y="5761736"/>
                <a:ext cx="273050" cy="136525"/>
              </a:xfrm>
              <a:prstGeom prst="rect">
                <a:avLst/>
              </a:prstGeom>
              <a:solidFill>
                <a:schemeClr val="accent2">
                  <a:lumMod val="40000"/>
                  <a:lumOff val="60000"/>
                </a:schemeClr>
              </a:solidFill>
              <a:ln w="6350">
                <a:solidFill>
                  <a:srgbClr val="000000"/>
                </a:solidFill>
                <a:miter lim="800000"/>
                <a:headEnd/>
                <a:tailEnd/>
              </a:ln>
              <a:effectLst/>
            </p:spPr>
            <p:txBody>
              <a:bodyPr lIns="0" tIns="0" rIns="0" bIns="0" anchor="ctr" anchorCtr="1"/>
              <a:lstStyle/>
              <a:p>
                <a:pPr algn="ctr">
                  <a:lnSpc>
                    <a:spcPct val="95000"/>
                  </a:lnSpc>
                  <a:defRPr/>
                </a:pPr>
                <a:r>
                  <a:rPr lang="en-US" sz="800" dirty="0"/>
                  <a:t>1</a:t>
                </a:r>
              </a:p>
            </p:txBody>
          </p:sp>
          <p:sp>
            <p:nvSpPr>
              <p:cNvPr id="15526" name="Text Box 7"/>
              <p:cNvSpPr txBox="1">
                <a:spLocks noChangeArrowheads="1"/>
              </p:cNvSpPr>
              <p:nvPr/>
            </p:nvSpPr>
            <p:spPr bwMode="auto">
              <a:xfrm>
                <a:off x="1894078" y="5583936"/>
                <a:ext cx="273050" cy="136958"/>
              </a:xfrm>
              <a:prstGeom prst="rect">
                <a:avLst/>
              </a:prstGeom>
              <a:solidFill>
                <a:srgbClr val="FFC000"/>
              </a:solidFill>
              <a:ln w="6350" algn="ctr">
                <a:solidFill>
                  <a:srgbClr val="000000"/>
                </a:solidFill>
                <a:miter lim="800000"/>
                <a:headEnd/>
                <a:tailEnd/>
              </a:ln>
            </p:spPr>
            <p:txBody>
              <a:bodyPr lIns="0" tIns="0" rIns="0" bIns="0" anchor="ctr" anchorCtr="1"/>
              <a:lstStyle/>
              <a:p>
                <a:pPr algn="ctr">
                  <a:lnSpc>
                    <a:spcPct val="95000"/>
                  </a:lnSpc>
                </a:pPr>
                <a:r>
                  <a:rPr lang="en-US" sz="800"/>
                  <a:t>0</a:t>
                </a:r>
              </a:p>
            </p:txBody>
          </p:sp>
          <p:sp>
            <p:nvSpPr>
              <p:cNvPr id="470" name="Text Box 13"/>
              <p:cNvSpPr txBox="1">
                <a:spLocks noChangeArrowheads="1"/>
              </p:cNvSpPr>
              <p:nvPr/>
            </p:nvSpPr>
            <p:spPr bwMode="auto">
              <a:xfrm>
                <a:off x="1894078" y="5937949"/>
                <a:ext cx="273050" cy="138112"/>
              </a:xfrm>
              <a:prstGeom prst="rect">
                <a:avLst/>
              </a:prstGeom>
              <a:solidFill>
                <a:schemeClr val="accent5">
                  <a:lumMod val="75000"/>
                </a:schemeClr>
              </a:solidFill>
              <a:ln w="6350" algn="ctr">
                <a:solidFill>
                  <a:srgbClr val="000000"/>
                </a:solidFill>
                <a:miter lim="800000"/>
                <a:headEnd/>
                <a:tailEnd/>
              </a:ln>
              <a:effectLst/>
            </p:spPr>
            <p:txBody>
              <a:bodyPr lIns="0" tIns="0" rIns="0" bIns="0" anchor="ctr" anchorCtr="1"/>
              <a:lstStyle/>
              <a:p>
                <a:pPr algn="ctr">
                  <a:lnSpc>
                    <a:spcPct val="95000"/>
                  </a:lnSpc>
                  <a:defRPr/>
                </a:pPr>
                <a:r>
                  <a:rPr lang="en-US" sz="800" dirty="0"/>
                  <a:t>2</a:t>
                </a:r>
              </a:p>
            </p:txBody>
          </p:sp>
          <p:sp>
            <p:nvSpPr>
              <p:cNvPr id="15528" name="Text Box 12"/>
              <p:cNvSpPr txBox="1">
                <a:spLocks noChangeArrowheads="1"/>
              </p:cNvSpPr>
              <p:nvPr/>
            </p:nvSpPr>
            <p:spPr bwMode="auto">
              <a:xfrm>
                <a:off x="1894078" y="6120038"/>
                <a:ext cx="273050" cy="136958"/>
              </a:xfrm>
              <a:prstGeom prst="rect">
                <a:avLst/>
              </a:prstGeom>
              <a:solidFill>
                <a:srgbClr val="CCFF99"/>
              </a:solidFill>
              <a:ln w="6350" algn="ctr">
                <a:solidFill>
                  <a:srgbClr val="000000"/>
                </a:solidFill>
                <a:miter lim="800000"/>
                <a:headEnd/>
                <a:tailEnd/>
              </a:ln>
            </p:spPr>
            <p:txBody>
              <a:bodyPr lIns="0" tIns="0" rIns="0" bIns="0" anchor="ctr" anchorCtr="1"/>
              <a:lstStyle/>
              <a:p>
                <a:pPr algn="ctr">
                  <a:lnSpc>
                    <a:spcPct val="95000"/>
                  </a:lnSpc>
                </a:pPr>
                <a:r>
                  <a:rPr lang="en-US" sz="800"/>
                  <a:t>3</a:t>
                </a:r>
              </a:p>
            </p:txBody>
          </p:sp>
          <p:sp>
            <p:nvSpPr>
              <p:cNvPr id="15529" name="Text Box 12"/>
              <p:cNvSpPr txBox="1">
                <a:spLocks noChangeArrowheads="1"/>
              </p:cNvSpPr>
              <p:nvPr/>
            </p:nvSpPr>
            <p:spPr bwMode="auto">
              <a:xfrm>
                <a:off x="1894078" y="6307403"/>
                <a:ext cx="273050" cy="136958"/>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800" dirty="0"/>
                  <a:t>4</a:t>
                </a:r>
              </a:p>
            </p:txBody>
          </p:sp>
          <p:sp>
            <p:nvSpPr>
              <p:cNvPr id="769" name="Text Box 12"/>
              <p:cNvSpPr txBox="1">
                <a:spLocks noChangeArrowheads="1"/>
              </p:cNvSpPr>
              <p:nvPr/>
            </p:nvSpPr>
            <p:spPr bwMode="auto">
              <a:xfrm>
                <a:off x="1899793" y="6488378"/>
                <a:ext cx="273050" cy="136958"/>
              </a:xfrm>
              <a:prstGeom prst="rect">
                <a:avLst/>
              </a:prstGeom>
              <a:solidFill>
                <a:srgbClr val="FFCC99"/>
              </a:solidFill>
              <a:ln w="6350" algn="ctr">
                <a:solidFill>
                  <a:srgbClr val="000000"/>
                </a:solidFill>
                <a:miter lim="800000"/>
                <a:headEnd/>
                <a:tailEnd/>
              </a:ln>
            </p:spPr>
            <p:txBody>
              <a:bodyPr lIns="0" tIns="0" rIns="0" bIns="0" anchor="ctr" anchorCtr="1"/>
              <a:lstStyle/>
              <a:p>
                <a:pPr algn="ctr">
                  <a:lnSpc>
                    <a:spcPct val="95000"/>
                  </a:lnSpc>
                </a:pPr>
                <a:r>
                  <a:rPr lang="en-US" sz="800" dirty="0" smtClean="0"/>
                  <a:t>5</a:t>
                </a:r>
                <a:endParaRPr lang="en-US" sz="800" dirty="0"/>
              </a:p>
            </p:txBody>
          </p:sp>
        </p:grpSp>
      </p:grpSp>
      <p:sp>
        <p:nvSpPr>
          <p:cNvPr id="772" name="Text Box 12"/>
          <p:cNvSpPr txBox="1">
            <a:spLocks noChangeArrowheads="1"/>
          </p:cNvSpPr>
          <p:nvPr/>
        </p:nvSpPr>
        <p:spPr bwMode="auto">
          <a:xfrm>
            <a:off x="7904099" y="6232271"/>
            <a:ext cx="898525" cy="256032"/>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4.2.1 Procure, install, operate cost</a:t>
            </a:r>
            <a:endParaRPr lang="en-US" sz="700" dirty="0"/>
          </a:p>
        </p:txBody>
      </p:sp>
      <p:cxnSp>
        <p:nvCxnSpPr>
          <p:cNvPr id="775" name="Shape 774"/>
          <p:cNvCxnSpPr>
            <a:stCxn id="675" idx="2"/>
            <a:endCxn id="772" idx="1"/>
          </p:cNvCxnSpPr>
          <p:nvPr/>
        </p:nvCxnSpPr>
        <p:spPr bwMode="auto">
          <a:xfrm rot="16200000" flipH="1">
            <a:off x="7707144" y="6163332"/>
            <a:ext cx="196170" cy="197739"/>
          </a:xfrm>
          <a:prstGeom prst="bentConnector2">
            <a:avLst/>
          </a:prstGeom>
          <a:noFill/>
          <a:ln w="9525" cap="flat" cmpd="sng" algn="ctr">
            <a:solidFill>
              <a:srgbClr val="002060"/>
            </a:solidFill>
            <a:prstDash val="solid"/>
            <a:round/>
            <a:headEnd type="none" w="med" len="med"/>
            <a:tailEnd type="arrow"/>
          </a:ln>
          <a:effectLst/>
        </p:spPr>
      </p:cxnSp>
      <p:sp>
        <p:nvSpPr>
          <p:cNvPr id="382" name="Rectangle 381">
            <a:hlinkClick r:id="rId8" action="ppaction://hlinksldjump"/>
          </p:cNvPr>
          <p:cNvSpPr/>
          <p:nvPr/>
        </p:nvSpPr>
        <p:spPr bwMode="auto">
          <a:xfrm>
            <a:off x="2576830" y="4156710"/>
            <a:ext cx="941070" cy="116586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44" name="Rectangle 343">
            <a:hlinkClick r:id="rId9" action="ppaction://hlinksldjump"/>
          </p:cNvPr>
          <p:cNvSpPr/>
          <p:nvPr/>
        </p:nvSpPr>
        <p:spPr bwMode="auto">
          <a:xfrm>
            <a:off x="1428750" y="2320290"/>
            <a:ext cx="941070" cy="7391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39" name="Rectangle 338">
            <a:hlinkClick r:id="rId10" action="ppaction://hlinksldjump"/>
          </p:cNvPr>
          <p:cNvSpPr/>
          <p:nvPr/>
        </p:nvSpPr>
        <p:spPr bwMode="auto">
          <a:xfrm>
            <a:off x="251460" y="4427220"/>
            <a:ext cx="987108" cy="16154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80" name="Rectangle 479">
            <a:hlinkClick r:id="rId11" action="ppaction://hlinksldjump"/>
          </p:cNvPr>
          <p:cNvSpPr/>
          <p:nvPr/>
        </p:nvSpPr>
        <p:spPr bwMode="auto">
          <a:xfrm>
            <a:off x="5113020" y="2259330"/>
            <a:ext cx="1021080" cy="10820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82" name="Rectangle 481">
            <a:hlinkClick r:id="rId12" action="ppaction://hlinksldjump"/>
          </p:cNvPr>
          <p:cNvSpPr/>
          <p:nvPr/>
        </p:nvSpPr>
        <p:spPr bwMode="auto">
          <a:xfrm>
            <a:off x="5113020" y="3352800"/>
            <a:ext cx="1021080" cy="80391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52" name="Rectangle 551">
            <a:hlinkClick r:id="rId13" action="ppaction://hlinksldjump"/>
          </p:cNvPr>
          <p:cNvSpPr/>
          <p:nvPr/>
        </p:nvSpPr>
        <p:spPr bwMode="auto">
          <a:xfrm>
            <a:off x="6396990" y="2255520"/>
            <a:ext cx="994410" cy="10820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3" name="Rectangle 582">
            <a:hlinkClick r:id="rId14" action="ppaction://hlinksldjump"/>
          </p:cNvPr>
          <p:cNvSpPr/>
          <p:nvPr/>
        </p:nvSpPr>
        <p:spPr bwMode="auto">
          <a:xfrm>
            <a:off x="6389370" y="3398520"/>
            <a:ext cx="1070610" cy="166116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5" name="Rectangle 594">
            <a:hlinkClick r:id="rId15" action="ppaction://hlinksldjump"/>
          </p:cNvPr>
          <p:cNvSpPr/>
          <p:nvPr/>
        </p:nvSpPr>
        <p:spPr bwMode="auto">
          <a:xfrm>
            <a:off x="6389370" y="5071110"/>
            <a:ext cx="1070610" cy="170688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04" name="Rectangle 603">
            <a:hlinkClick r:id="rId16" action="ppaction://hlinksldjump"/>
          </p:cNvPr>
          <p:cNvSpPr/>
          <p:nvPr/>
        </p:nvSpPr>
        <p:spPr bwMode="auto">
          <a:xfrm>
            <a:off x="7779068" y="2244090"/>
            <a:ext cx="1197292" cy="11582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12" name="Rectangle 611">
            <a:hlinkClick r:id="rId17" action="ppaction://hlinksldjump"/>
          </p:cNvPr>
          <p:cNvSpPr/>
          <p:nvPr/>
        </p:nvSpPr>
        <p:spPr bwMode="auto">
          <a:xfrm>
            <a:off x="7779068" y="3413760"/>
            <a:ext cx="1197292" cy="116586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17" name="Rectangle 616">
            <a:hlinkClick r:id="rId18" action="ppaction://hlinksldjump"/>
          </p:cNvPr>
          <p:cNvSpPr/>
          <p:nvPr/>
        </p:nvSpPr>
        <p:spPr bwMode="auto">
          <a:xfrm>
            <a:off x="7847648" y="4606290"/>
            <a:ext cx="1197292" cy="124587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18" name="Rectangle 617">
            <a:hlinkClick r:id="rId19" action="ppaction://hlinksldjump"/>
          </p:cNvPr>
          <p:cNvSpPr/>
          <p:nvPr/>
        </p:nvSpPr>
        <p:spPr bwMode="auto">
          <a:xfrm>
            <a:off x="7584757" y="5890260"/>
            <a:ext cx="1265555" cy="62103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72" name="Rectangle 371">
            <a:hlinkClick r:id="rId20" action="ppaction://hlinksldjump"/>
          </p:cNvPr>
          <p:cNvSpPr/>
          <p:nvPr/>
        </p:nvSpPr>
        <p:spPr bwMode="auto">
          <a:xfrm>
            <a:off x="1428750" y="3550920"/>
            <a:ext cx="949008" cy="115443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0" name="Rectangle 399">
            <a:hlinkClick r:id="rId21" action="ppaction://hlinksldjump"/>
          </p:cNvPr>
          <p:cNvSpPr/>
          <p:nvPr/>
        </p:nvSpPr>
        <p:spPr bwMode="auto">
          <a:xfrm>
            <a:off x="2514600" y="5345430"/>
            <a:ext cx="1120140" cy="115443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6" name="Text Box 13">
            <a:hlinkClick r:id="rId22" action="ppaction://hlinksldjump"/>
          </p:cNvPr>
          <p:cNvSpPr txBox="1">
            <a:spLocks noChangeArrowheads="1"/>
          </p:cNvSpPr>
          <p:nvPr/>
        </p:nvSpPr>
        <p:spPr bwMode="auto">
          <a:xfrm>
            <a:off x="2590429" y="3875194"/>
            <a:ext cx="914400"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2.3 Support sensor  models</a:t>
            </a:r>
            <a:endParaRPr lang="en-US" sz="700" dirty="0"/>
          </a:p>
        </p:txBody>
      </p:sp>
      <p:grpSp>
        <p:nvGrpSpPr>
          <p:cNvPr id="369" name="Group 368"/>
          <p:cNvGrpSpPr/>
          <p:nvPr/>
        </p:nvGrpSpPr>
        <p:grpSpPr>
          <a:xfrm>
            <a:off x="2572939" y="2276947"/>
            <a:ext cx="914400" cy="1548463"/>
            <a:chOff x="2673523" y="2276947"/>
            <a:chExt cx="914400" cy="1548463"/>
          </a:xfrm>
        </p:grpSpPr>
        <p:sp>
          <p:nvSpPr>
            <p:cNvPr id="365" name="Text Box 13">
              <a:hlinkClick r:id="rId20" action="ppaction://hlinksldjump"/>
            </p:cNvPr>
            <p:cNvSpPr txBox="1">
              <a:spLocks noChangeArrowheads="1"/>
            </p:cNvSpPr>
            <p:nvPr/>
          </p:nvSpPr>
          <p:spPr bwMode="auto">
            <a:xfrm>
              <a:off x="2673523" y="2276947"/>
              <a:ext cx="914400" cy="264470"/>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2.2 Manage  signature data</a:t>
              </a:r>
              <a:endParaRPr lang="en-US" sz="700" dirty="0"/>
            </a:p>
          </p:txBody>
        </p:sp>
        <p:sp>
          <p:nvSpPr>
            <p:cNvPr id="248" name="Text Box 12"/>
            <p:cNvSpPr txBox="1">
              <a:spLocks noChangeArrowheads="1"/>
            </p:cNvSpPr>
            <p:nvPr/>
          </p:nvSpPr>
          <p:spPr bwMode="auto">
            <a:xfrm>
              <a:off x="2895472" y="2579104"/>
              <a:ext cx="685800"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2.2.1 Threat type &amp; number</a:t>
              </a:r>
              <a:endParaRPr lang="en-US" sz="700" dirty="0"/>
            </a:p>
          </p:txBody>
        </p:sp>
        <p:sp>
          <p:nvSpPr>
            <p:cNvPr id="249" name="Text Box 12"/>
            <p:cNvSpPr txBox="1">
              <a:spLocks noChangeArrowheads="1"/>
            </p:cNvSpPr>
            <p:nvPr/>
          </p:nvSpPr>
          <p:spPr bwMode="auto">
            <a:xfrm>
              <a:off x="2901367" y="2834804"/>
              <a:ext cx="685800"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2.2.2 EO/IR signature</a:t>
              </a:r>
              <a:endParaRPr lang="en-US" sz="700" dirty="0"/>
            </a:p>
          </p:txBody>
        </p:sp>
        <p:sp>
          <p:nvSpPr>
            <p:cNvPr id="250" name="Text Box 12"/>
            <p:cNvSpPr txBox="1">
              <a:spLocks noChangeArrowheads="1"/>
            </p:cNvSpPr>
            <p:nvPr/>
          </p:nvSpPr>
          <p:spPr bwMode="auto">
            <a:xfrm>
              <a:off x="2901210" y="3087221"/>
              <a:ext cx="685800"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2.2.3 Radar signature</a:t>
              </a:r>
              <a:endParaRPr lang="en-US" sz="700" dirty="0"/>
            </a:p>
          </p:txBody>
        </p:sp>
        <p:sp>
          <p:nvSpPr>
            <p:cNvPr id="251" name="Text Box 12"/>
            <p:cNvSpPr txBox="1">
              <a:spLocks noChangeArrowheads="1"/>
            </p:cNvSpPr>
            <p:nvPr/>
          </p:nvSpPr>
          <p:spPr bwMode="auto">
            <a:xfrm>
              <a:off x="2901209" y="3596810"/>
              <a:ext cx="685800"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2.2.5 Acoustic signature</a:t>
              </a:r>
              <a:endParaRPr lang="en-US" sz="700" dirty="0"/>
            </a:p>
          </p:txBody>
        </p:sp>
        <p:sp>
          <p:nvSpPr>
            <p:cNvPr id="252" name="Text Box 12"/>
            <p:cNvSpPr txBox="1">
              <a:spLocks noChangeArrowheads="1"/>
            </p:cNvSpPr>
            <p:nvPr/>
          </p:nvSpPr>
          <p:spPr bwMode="auto">
            <a:xfrm>
              <a:off x="2901209" y="3339635"/>
              <a:ext cx="685800" cy="228600"/>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2.2.4 RF signature</a:t>
              </a:r>
              <a:endParaRPr lang="en-US" sz="700" dirty="0"/>
            </a:p>
          </p:txBody>
        </p:sp>
        <p:sp>
          <p:nvSpPr>
            <p:cNvPr id="214" name="Rectangle 213"/>
            <p:cNvSpPr/>
            <p:nvPr/>
          </p:nvSpPr>
          <p:spPr bwMode="auto">
            <a:xfrm>
              <a:off x="2709667" y="2494816"/>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cxnSp>
          <p:nvCxnSpPr>
            <p:cNvPr id="215" name="Shape 374"/>
            <p:cNvCxnSpPr>
              <a:cxnSpLocks noChangeShapeType="1"/>
              <a:stCxn id="214" idx="2"/>
              <a:endCxn id="248" idx="1"/>
            </p:cNvCxnSpPr>
            <p:nvPr/>
          </p:nvCxnSpPr>
          <p:spPr bwMode="auto">
            <a:xfrm rot="16200000" flipH="1">
              <a:off x="2737565" y="2535496"/>
              <a:ext cx="152869" cy="162945"/>
            </a:xfrm>
            <a:prstGeom prst="bentConnector2">
              <a:avLst/>
            </a:prstGeom>
            <a:noFill/>
            <a:ln w="9525" algn="ctr">
              <a:solidFill>
                <a:srgbClr val="002060"/>
              </a:solidFill>
              <a:round/>
              <a:headEnd/>
              <a:tailEnd type="arrow" w="sm" len="med"/>
            </a:ln>
          </p:spPr>
        </p:cxnSp>
        <p:cxnSp>
          <p:nvCxnSpPr>
            <p:cNvPr id="219" name="Shape 374"/>
            <p:cNvCxnSpPr>
              <a:cxnSpLocks noChangeShapeType="1"/>
              <a:stCxn id="214" idx="2"/>
              <a:endCxn id="249" idx="1"/>
            </p:cNvCxnSpPr>
            <p:nvPr/>
          </p:nvCxnSpPr>
          <p:spPr bwMode="auto">
            <a:xfrm rot="16200000" flipH="1">
              <a:off x="2612663" y="2660399"/>
              <a:ext cx="408569" cy="168840"/>
            </a:xfrm>
            <a:prstGeom prst="bentConnector2">
              <a:avLst/>
            </a:prstGeom>
            <a:noFill/>
            <a:ln w="9525" algn="ctr">
              <a:solidFill>
                <a:srgbClr val="002060"/>
              </a:solidFill>
              <a:round/>
              <a:headEnd/>
              <a:tailEnd type="arrow" w="sm" len="med"/>
            </a:ln>
          </p:spPr>
        </p:cxnSp>
        <p:cxnSp>
          <p:nvCxnSpPr>
            <p:cNvPr id="229" name="Shape 374"/>
            <p:cNvCxnSpPr>
              <a:cxnSpLocks noChangeShapeType="1"/>
              <a:endCxn id="250" idx="1"/>
            </p:cNvCxnSpPr>
            <p:nvPr/>
          </p:nvCxnSpPr>
          <p:spPr bwMode="auto">
            <a:xfrm rot="16200000" flipH="1">
              <a:off x="2666467" y="2966777"/>
              <a:ext cx="300803" cy="168683"/>
            </a:xfrm>
            <a:prstGeom prst="bentConnector2">
              <a:avLst/>
            </a:prstGeom>
            <a:noFill/>
            <a:ln w="9525" algn="ctr">
              <a:solidFill>
                <a:srgbClr val="002060"/>
              </a:solidFill>
              <a:round/>
              <a:headEnd/>
              <a:tailEnd type="arrow" w="sm" len="med"/>
            </a:ln>
          </p:spPr>
        </p:cxnSp>
        <p:cxnSp>
          <p:nvCxnSpPr>
            <p:cNvPr id="232" name="Shape 374"/>
            <p:cNvCxnSpPr>
              <a:cxnSpLocks noChangeShapeType="1"/>
              <a:endCxn id="252" idx="1"/>
            </p:cNvCxnSpPr>
            <p:nvPr/>
          </p:nvCxnSpPr>
          <p:spPr bwMode="auto">
            <a:xfrm rot="16200000" flipH="1">
              <a:off x="2540260" y="3092985"/>
              <a:ext cx="553217" cy="168681"/>
            </a:xfrm>
            <a:prstGeom prst="bentConnector2">
              <a:avLst/>
            </a:prstGeom>
            <a:noFill/>
            <a:ln w="9525" algn="ctr">
              <a:solidFill>
                <a:srgbClr val="002060"/>
              </a:solidFill>
              <a:round/>
              <a:headEnd/>
              <a:tailEnd type="arrow" w="sm" len="med"/>
            </a:ln>
          </p:spPr>
        </p:cxnSp>
        <p:cxnSp>
          <p:nvCxnSpPr>
            <p:cNvPr id="235" name="Shape 374"/>
            <p:cNvCxnSpPr>
              <a:cxnSpLocks noChangeShapeType="1"/>
              <a:stCxn id="214" idx="2"/>
              <a:endCxn id="251" idx="1"/>
            </p:cNvCxnSpPr>
            <p:nvPr/>
          </p:nvCxnSpPr>
          <p:spPr bwMode="auto">
            <a:xfrm rot="16200000" flipH="1">
              <a:off x="2231581" y="3041481"/>
              <a:ext cx="1170575" cy="168682"/>
            </a:xfrm>
            <a:prstGeom prst="bentConnector2">
              <a:avLst/>
            </a:prstGeom>
            <a:noFill/>
            <a:ln w="9525" algn="ctr">
              <a:solidFill>
                <a:srgbClr val="002060"/>
              </a:solidFill>
              <a:round/>
              <a:headEnd/>
              <a:tailEnd type="arrow" w="sm" len="med"/>
            </a:ln>
          </p:spPr>
        </p:cxnSp>
      </p:grpSp>
      <p:sp>
        <p:nvSpPr>
          <p:cNvPr id="373" name="Rectangle 372">
            <a:hlinkClick r:id="rId20" action="ppaction://hlinksldjump"/>
          </p:cNvPr>
          <p:cNvSpPr/>
          <p:nvPr/>
        </p:nvSpPr>
        <p:spPr bwMode="auto">
          <a:xfrm>
            <a:off x="2480310" y="2244090"/>
            <a:ext cx="1017270" cy="160020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3" name="Rectangle 412">
            <a:hlinkClick r:id="rId23" action="ppaction://hlinksldjump"/>
          </p:cNvPr>
          <p:cNvSpPr/>
          <p:nvPr/>
        </p:nvSpPr>
        <p:spPr bwMode="auto">
          <a:xfrm>
            <a:off x="3775710" y="5513070"/>
            <a:ext cx="1146810" cy="12344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nvGrpSpPr>
          <p:cNvPr id="668" name="Group 667"/>
          <p:cNvGrpSpPr/>
          <p:nvPr/>
        </p:nvGrpSpPr>
        <p:grpSpPr>
          <a:xfrm>
            <a:off x="3829620" y="4701413"/>
            <a:ext cx="1086804" cy="659257"/>
            <a:chOff x="3829620" y="4701413"/>
            <a:chExt cx="1086804" cy="659257"/>
          </a:xfrm>
        </p:grpSpPr>
        <p:sp>
          <p:nvSpPr>
            <p:cNvPr id="593" name="Text Box 12"/>
            <p:cNvSpPr txBox="1">
              <a:spLocks noChangeArrowheads="1"/>
            </p:cNvSpPr>
            <p:nvPr/>
          </p:nvSpPr>
          <p:spPr bwMode="auto">
            <a:xfrm>
              <a:off x="3829620" y="4701413"/>
              <a:ext cx="1051560" cy="256032"/>
            </a:xfrm>
            <a:prstGeom prst="rect">
              <a:avLst/>
            </a:prstGeom>
            <a:solidFill>
              <a:schemeClr val="accent5">
                <a:lumMod val="75000"/>
              </a:schemeClr>
            </a:solidFill>
            <a:ln w="6350" algn="ctr">
              <a:solidFill>
                <a:srgbClr val="000000"/>
              </a:solidFill>
              <a:miter lim="800000"/>
              <a:headEnd/>
              <a:tailEnd/>
            </a:ln>
            <a:effectLst/>
          </p:spPr>
          <p:txBody>
            <a:bodyPr lIns="18288" tIns="0" rIns="0" bIns="0" anchor="ctr" anchorCtr="0"/>
            <a:lstStyle/>
            <a:p>
              <a:pPr>
                <a:lnSpc>
                  <a:spcPct val="95000"/>
                </a:lnSpc>
                <a:defRPr/>
              </a:pPr>
              <a:r>
                <a:rPr lang="en-US" sz="700" dirty="0" smtClean="0"/>
                <a:t>3.4 Estimate Sensor Network Cost</a:t>
              </a:r>
              <a:endParaRPr lang="en-US" sz="700" dirty="0"/>
            </a:p>
          </p:txBody>
        </p:sp>
        <p:sp>
          <p:nvSpPr>
            <p:cNvPr id="590" name="Text Box 12"/>
            <p:cNvSpPr txBox="1">
              <a:spLocks noChangeArrowheads="1"/>
            </p:cNvSpPr>
            <p:nvPr/>
          </p:nvSpPr>
          <p:spPr bwMode="auto">
            <a:xfrm>
              <a:off x="4067428" y="5023104"/>
              <a:ext cx="848996" cy="337566"/>
            </a:xfrm>
            <a:prstGeom prst="rect">
              <a:avLst/>
            </a:prstGeom>
            <a:solidFill>
              <a:srgbClr val="CCFF99"/>
            </a:solidFill>
            <a:ln w="6350" algn="ctr">
              <a:solidFill>
                <a:srgbClr val="000000"/>
              </a:solidFill>
              <a:miter lim="800000"/>
              <a:headEnd/>
              <a:tailEnd/>
            </a:ln>
          </p:spPr>
          <p:txBody>
            <a:bodyPr lIns="18288" tIns="0" rIns="0" bIns="0" anchor="ctr" anchorCtr="0"/>
            <a:lstStyle/>
            <a:p>
              <a:pPr>
                <a:lnSpc>
                  <a:spcPct val="95000"/>
                </a:lnSpc>
              </a:pPr>
              <a:r>
                <a:rPr lang="en-US" sz="700" dirty="0" smtClean="0"/>
                <a:t>3.4.1 Installed + infrastructure costs</a:t>
              </a:r>
              <a:endParaRPr lang="en-US" sz="700" dirty="0"/>
            </a:p>
          </p:txBody>
        </p:sp>
        <p:cxnSp>
          <p:nvCxnSpPr>
            <p:cNvPr id="591" name="Elbow Connector 226"/>
            <p:cNvCxnSpPr>
              <a:cxnSpLocks noChangeShapeType="1"/>
              <a:stCxn id="594" idx="2"/>
              <a:endCxn id="590" idx="1"/>
            </p:cNvCxnSpPr>
            <p:nvPr/>
          </p:nvCxnSpPr>
          <p:spPr bwMode="auto">
            <a:xfrm rot="16200000" flipH="1">
              <a:off x="3871203" y="4995662"/>
              <a:ext cx="232918" cy="159531"/>
            </a:xfrm>
            <a:prstGeom prst="bentConnector2">
              <a:avLst/>
            </a:prstGeom>
            <a:noFill/>
            <a:ln w="9525" algn="ctr">
              <a:solidFill>
                <a:srgbClr val="002060"/>
              </a:solidFill>
              <a:round/>
              <a:headEnd/>
              <a:tailEnd type="arrow" w="sm" len="med"/>
            </a:ln>
          </p:spPr>
        </p:cxnSp>
        <p:sp>
          <p:nvSpPr>
            <p:cNvPr id="594" name="Rectangle 593"/>
            <p:cNvSpPr/>
            <p:nvPr/>
          </p:nvSpPr>
          <p:spPr bwMode="auto">
            <a:xfrm>
              <a:off x="3885037" y="4913250"/>
              <a:ext cx="45719"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18288" tIns="0" rIns="0" bIns="0" numCol="1" rtlCol="0" anchor="ctr" anchorCtr="0" compatLnSpc="1">
              <a:prstTxWarp prst="textNoShape">
                <a:avLst/>
              </a:prstTxWarp>
            </a:bodyPr>
            <a:lstStyle/>
            <a:p>
              <a:pPr marR="0" indent="1588" defTabSz="914400" rtl="0" eaLnBrk="1" fontAlgn="base" latinLnBrk="0" hangingPunct="1">
                <a:lnSpc>
                  <a:spcPct val="100000"/>
                </a:lnSpc>
                <a:spcBef>
                  <a:spcPct val="20000"/>
                </a:spcBef>
                <a:spcAft>
                  <a:spcPct val="0"/>
                </a:spcAft>
                <a:buClrTx/>
                <a:buSzTx/>
                <a:tabLst/>
              </a:pPr>
              <a:endParaRPr lang="en-US" sz="700" dirty="0" smtClean="0">
                <a:ln w="3175">
                  <a:solidFill>
                    <a:schemeClr val="tx1"/>
                  </a:solidFill>
                </a:ln>
              </a:endParaRPr>
            </a:p>
          </p:txBody>
        </p:sp>
      </p:grpSp>
      <p:sp>
        <p:nvSpPr>
          <p:cNvPr id="415" name="Rectangle 414">
            <a:hlinkClick r:id="rId24" action="ppaction://hlinksldjump"/>
          </p:cNvPr>
          <p:cNvSpPr/>
          <p:nvPr/>
        </p:nvSpPr>
        <p:spPr bwMode="auto">
          <a:xfrm>
            <a:off x="3779520" y="4667250"/>
            <a:ext cx="1169670" cy="73914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9" name="Rectangle 668">
            <a:hlinkClick r:id="rId2" action="ppaction://hlinksldjump"/>
          </p:cNvPr>
          <p:cNvSpPr/>
          <p:nvPr/>
        </p:nvSpPr>
        <p:spPr bwMode="auto">
          <a:xfrm>
            <a:off x="3761104" y="2244090"/>
            <a:ext cx="1169670" cy="2381250"/>
          </a:xfrm>
          <a:prstGeom prst="rect">
            <a:avLst/>
          </a:prstGeom>
          <a:solidFill>
            <a:schemeClr val="bg1">
              <a:alpha val="0"/>
            </a:schemeClr>
          </a:solid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65" name="Elbow Connector 430"/>
          <p:cNvCxnSpPr>
            <a:stCxn id="397" idx="1"/>
            <a:endCxn id="736" idx="1"/>
          </p:cNvCxnSpPr>
          <p:nvPr/>
        </p:nvCxnSpPr>
        <p:spPr bwMode="auto">
          <a:xfrm rot="10800000" flipH="1">
            <a:off x="1419894" y="1369661"/>
            <a:ext cx="1093115" cy="2432773"/>
          </a:xfrm>
          <a:prstGeom prst="bentConnector3">
            <a:avLst>
              <a:gd name="adj1" fmla="val -92365"/>
            </a:avLst>
          </a:prstGeom>
          <a:noFill/>
          <a:ln w="9525" cap="flat" cmpd="sng" algn="ctr">
            <a:solidFill>
              <a:srgbClr val="002060"/>
            </a:solidFill>
            <a:prstDash val="solid"/>
            <a:round/>
            <a:headEnd type="none" w="med" len="med"/>
            <a:tailEnd type="stealth"/>
          </a:ln>
          <a:effectLst/>
        </p:spPr>
      </p:cxnSp>
      <p:sp>
        <p:nvSpPr>
          <p:cNvPr id="773" name="Rectangle 772"/>
          <p:cNvSpPr/>
          <p:nvPr/>
        </p:nvSpPr>
        <p:spPr bwMode="auto">
          <a:xfrm>
            <a:off x="677229" y="3781425"/>
            <a:ext cx="54292" cy="53340"/>
          </a:xfrm>
          <a:prstGeom prst="rect">
            <a:avLst/>
          </a:prstGeom>
          <a:solidFill>
            <a:schemeClr val="bg1"/>
          </a:soli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72" name="Rectangle 771"/>
          <p:cNvSpPr/>
          <p:nvPr/>
        </p:nvSpPr>
        <p:spPr bwMode="auto">
          <a:xfrm>
            <a:off x="1166814" y="3771900"/>
            <a:ext cx="54292" cy="53340"/>
          </a:xfrm>
          <a:prstGeom prst="rect">
            <a:avLst/>
          </a:prstGeom>
          <a:solidFill>
            <a:schemeClr val="bg1"/>
          </a:soli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1505" name="Date Placeholder 3"/>
          <p:cNvSpPr>
            <a:spLocks noGrp="1"/>
          </p:cNvSpPr>
          <p:nvPr>
            <p:ph type="dt" sz="quarter" idx="10"/>
          </p:nvPr>
        </p:nvSpPr>
        <p:spPr>
          <a:xfrm>
            <a:off x="0" y="6610350"/>
            <a:ext cx="1435100" cy="247650"/>
          </a:xfrm>
          <a:noFill/>
        </p:spPr>
        <p:txBody>
          <a:bodyPr/>
          <a:lstStyle/>
          <a:p>
            <a:r>
              <a:rPr lang="en-US" dirty="0" smtClean="0"/>
              <a:t>26 Feb 09</a:t>
            </a:r>
          </a:p>
        </p:txBody>
      </p:sp>
      <p:sp>
        <p:nvSpPr>
          <p:cNvPr id="21506" name="Footer Placeholder 4"/>
          <p:cNvSpPr>
            <a:spLocks noGrp="1"/>
          </p:cNvSpPr>
          <p:nvPr>
            <p:ph type="ftr" sz="quarter" idx="11"/>
          </p:nvPr>
        </p:nvSpPr>
        <p:spPr>
          <a:xfrm>
            <a:off x="3327312" y="6432550"/>
            <a:ext cx="3378200" cy="323850"/>
          </a:xfrm>
          <a:noFill/>
        </p:spPr>
        <p:txBody>
          <a:bodyPr/>
          <a:lstStyle/>
          <a:p>
            <a:r>
              <a:rPr lang="en-US" dirty="0" smtClean="0"/>
              <a:t>Anderson, </a:t>
            </a:r>
            <a:r>
              <a:rPr lang="en-US" dirty="0" err="1" smtClean="0"/>
              <a:t>Beres</a:t>
            </a:r>
            <a:r>
              <a:rPr lang="en-US" dirty="0" smtClean="0"/>
              <a:t>, Shaw, Valadez</a:t>
            </a:r>
          </a:p>
        </p:txBody>
      </p:sp>
      <p:sp>
        <p:nvSpPr>
          <p:cNvPr id="21507" name="Slide Number Placeholder 5"/>
          <p:cNvSpPr>
            <a:spLocks noGrp="1"/>
          </p:cNvSpPr>
          <p:nvPr>
            <p:ph type="sldNum" sz="quarter" idx="12"/>
          </p:nvPr>
        </p:nvSpPr>
        <p:spPr>
          <a:xfrm>
            <a:off x="7010400" y="6591300"/>
            <a:ext cx="2133600" cy="266700"/>
          </a:xfrm>
          <a:noFill/>
        </p:spPr>
        <p:txBody>
          <a:bodyPr/>
          <a:lstStyle/>
          <a:p>
            <a:fld id="{5DA72FB7-5F0E-406D-8E39-C43246D710A7}" type="slidenum">
              <a:rPr lang="en-US" smtClean="0"/>
              <a:pPr/>
              <a:t>9</a:t>
            </a:fld>
            <a:endParaRPr lang="en-US" dirty="0" smtClean="0"/>
          </a:p>
        </p:txBody>
      </p:sp>
      <p:sp>
        <p:nvSpPr>
          <p:cNvPr id="21508" name="Title 1"/>
          <p:cNvSpPr>
            <a:spLocks noGrp="1"/>
          </p:cNvSpPr>
          <p:nvPr>
            <p:ph type="title"/>
          </p:nvPr>
        </p:nvSpPr>
        <p:spPr>
          <a:xfrm>
            <a:off x="379413" y="449263"/>
            <a:ext cx="8229600" cy="609600"/>
          </a:xfrm>
        </p:spPr>
        <p:txBody>
          <a:bodyPr/>
          <a:lstStyle/>
          <a:p>
            <a:pPr eaLnBrk="1" hangingPunct="1"/>
            <a:r>
              <a:rPr lang="en-US" sz="2400" dirty="0" smtClean="0"/>
              <a:t>SSES </a:t>
            </a:r>
            <a:r>
              <a:rPr lang="en-US" sz="2400" dirty="0" smtClean="0"/>
              <a:t>Data </a:t>
            </a:r>
            <a:r>
              <a:rPr lang="en-US" sz="2400" dirty="0" smtClean="0"/>
              <a:t>Architecture</a:t>
            </a:r>
            <a:endParaRPr lang="en-US" sz="2400" dirty="0" smtClean="0"/>
          </a:p>
        </p:txBody>
      </p:sp>
      <p:sp>
        <p:nvSpPr>
          <p:cNvPr id="172" name="Text Box 12"/>
          <p:cNvSpPr txBox="1">
            <a:spLocks noChangeArrowheads="1"/>
          </p:cNvSpPr>
          <p:nvPr/>
        </p:nvSpPr>
        <p:spPr bwMode="auto">
          <a:xfrm>
            <a:off x="1153549" y="6256338"/>
            <a:ext cx="1632663" cy="228600"/>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Raw Image / Map </a:t>
            </a:r>
            <a:r>
              <a:rPr lang="en-US" sz="1000" dirty="0" smtClean="0"/>
              <a:t>Data</a:t>
            </a:r>
            <a:endParaRPr lang="en-US" sz="1000" dirty="0"/>
          </a:p>
        </p:txBody>
      </p:sp>
      <p:sp>
        <p:nvSpPr>
          <p:cNvPr id="174" name="Text Box 12"/>
          <p:cNvSpPr txBox="1">
            <a:spLocks noChangeArrowheads="1"/>
          </p:cNvSpPr>
          <p:nvPr/>
        </p:nvSpPr>
        <p:spPr bwMode="auto">
          <a:xfrm>
            <a:off x="3203090" y="6265863"/>
            <a:ext cx="1586398" cy="228600"/>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DTED Elevation </a:t>
            </a:r>
            <a:r>
              <a:rPr lang="en-US" sz="1000" dirty="0" smtClean="0"/>
              <a:t>Data</a:t>
            </a:r>
            <a:endParaRPr lang="en-US" sz="1000" dirty="0"/>
          </a:p>
        </p:txBody>
      </p:sp>
      <p:sp>
        <p:nvSpPr>
          <p:cNvPr id="86" name="Text Box 12"/>
          <p:cNvSpPr txBox="1">
            <a:spLocks noChangeArrowheads="1"/>
          </p:cNvSpPr>
          <p:nvPr/>
        </p:nvSpPr>
        <p:spPr bwMode="auto">
          <a:xfrm>
            <a:off x="8086726" y="5492750"/>
            <a:ext cx="936906" cy="32004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800" dirty="0" smtClean="0"/>
              <a:t>Core </a:t>
            </a:r>
            <a:r>
              <a:rPr lang="en-US" sz="800" dirty="0" smtClean="0"/>
              <a:t>SSES Data Structures</a:t>
            </a:r>
            <a:endParaRPr lang="en-US" sz="800" dirty="0"/>
          </a:p>
        </p:txBody>
      </p:sp>
      <p:cxnSp>
        <p:nvCxnSpPr>
          <p:cNvPr id="91" name="Straight Arrow Connector 90"/>
          <p:cNvCxnSpPr>
            <a:stCxn id="174" idx="0"/>
            <a:endCxn id="194" idx="2"/>
          </p:cNvCxnSpPr>
          <p:nvPr/>
        </p:nvCxnSpPr>
        <p:spPr bwMode="auto">
          <a:xfrm rot="5400000" flipH="1" flipV="1">
            <a:off x="4223603" y="5627387"/>
            <a:ext cx="411163" cy="865790"/>
          </a:xfrm>
          <a:prstGeom prst="straightConnector1">
            <a:avLst/>
          </a:prstGeom>
          <a:noFill/>
          <a:ln w="9525" cap="flat" cmpd="sng" algn="ctr">
            <a:solidFill>
              <a:srgbClr val="002060"/>
            </a:solidFill>
            <a:prstDash val="solid"/>
            <a:round/>
            <a:headEnd type="none" w="med" len="med"/>
            <a:tailEnd type="stealth"/>
          </a:ln>
          <a:effectLst/>
        </p:spPr>
      </p:cxnSp>
      <p:sp>
        <p:nvSpPr>
          <p:cNvPr id="96" name="Text Box 12"/>
          <p:cNvSpPr txBox="1">
            <a:spLocks noChangeArrowheads="1"/>
          </p:cNvSpPr>
          <p:nvPr/>
        </p:nvSpPr>
        <p:spPr bwMode="auto">
          <a:xfrm>
            <a:off x="1022915" y="5600350"/>
            <a:ext cx="1893920" cy="22860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Registered </a:t>
            </a:r>
            <a:r>
              <a:rPr lang="en-US" sz="1000" dirty="0" smtClean="0"/>
              <a:t>Imagery</a:t>
            </a:r>
            <a:endParaRPr lang="en-US" sz="1000" dirty="0"/>
          </a:p>
        </p:txBody>
      </p:sp>
      <p:cxnSp>
        <p:nvCxnSpPr>
          <p:cNvPr id="105" name="Straight Arrow Connector 104"/>
          <p:cNvCxnSpPr>
            <a:stCxn id="331" idx="0"/>
            <a:endCxn id="295" idx="2"/>
          </p:cNvCxnSpPr>
          <p:nvPr/>
        </p:nvCxnSpPr>
        <p:spPr bwMode="auto">
          <a:xfrm rot="16200000" flipV="1">
            <a:off x="7208190" y="4680137"/>
            <a:ext cx="323410" cy="3992"/>
          </a:xfrm>
          <a:prstGeom prst="straightConnector1">
            <a:avLst/>
          </a:prstGeom>
          <a:noFill/>
          <a:ln w="9525" cap="flat" cmpd="sng" algn="ctr">
            <a:solidFill>
              <a:srgbClr val="002060"/>
            </a:solidFill>
            <a:prstDash val="solid"/>
            <a:round/>
            <a:headEnd type="none" w="med" len="med"/>
            <a:tailEnd type="stealth"/>
          </a:ln>
          <a:effectLst/>
        </p:spPr>
      </p:cxnSp>
      <p:cxnSp>
        <p:nvCxnSpPr>
          <p:cNvPr id="380" name="Shape 379"/>
          <p:cNvCxnSpPr>
            <a:stCxn id="233" idx="0"/>
            <a:endCxn id="298" idx="2"/>
          </p:cNvCxnSpPr>
          <p:nvPr/>
        </p:nvCxnSpPr>
        <p:spPr bwMode="auto">
          <a:xfrm rot="5400000" flipH="1" flipV="1">
            <a:off x="4677033" y="2740715"/>
            <a:ext cx="323183" cy="3884218"/>
          </a:xfrm>
          <a:prstGeom prst="bentConnector3">
            <a:avLst>
              <a:gd name="adj1" fmla="val 50000"/>
            </a:avLst>
          </a:prstGeom>
          <a:noFill/>
          <a:ln w="9525" cap="flat" cmpd="sng" algn="ctr">
            <a:solidFill>
              <a:srgbClr val="002060"/>
            </a:solidFill>
            <a:prstDash val="solid"/>
            <a:round/>
            <a:headEnd type="none" w="med" len="med"/>
            <a:tailEnd type="stealth"/>
          </a:ln>
          <a:effectLst/>
        </p:spPr>
      </p:cxnSp>
      <p:sp>
        <p:nvSpPr>
          <p:cNvPr id="184" name="Text Box 12"/>
          <p:cNvSpPr txBox="1">
            <a:spLocks noChangeArrowheads="1"/>
          </p:cNvSpPr>
          <p:nvPr/>
        </p:nvSpPr>
        <p:spPr bwMode="auto">
          <a:xfrm>
            <a:off x="5156200" y="6265863"/>
            <a:ext cx="1240972" cy="228600"/>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Other DEM </a:t>
            </a:r>
            <a:r>
              <a:rPr lang="en-US" sz="1000" dirty="0" smtClean="0"/>
              <a:t>Data</a:t>
            </a:r>
            <a:endParaRPr lang="en-US" sz="1000" dirty="0"/>
          </a:p>
        </p:txBody>
      </p:sp>
      <p:sp>
        <p:nvSpPr>
          <p:cNvPr id="194" name="Text Box 12"/>
          <p:cNvSpPr txBox="1">
            <a:spLocks noChangeArrowheads="1"/>
          </p:cNvSpPr>
          <p:nvPr/>
        </p:nvSpPr>
        <p:spPr bwMode="auto">
          <a:xfrm>
            <a:off x="3746342" y="5626100"/>
            <a:ext cx="2231473" cy="22860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Registered </a:t>
            </a:r>
            <a:r>
              <a:rPr lang="en-US" sz="1000" dirty="0" smtClean="0"/>
              <a:t>Elevation Data Grid</a:t>
            </a:r>
            <a:endParaRPr lang="en-US" sz="1000" dirty="0"/>
          </a:p>
        </p:txBody>
      </p:sp>
      <p:cxnSp>
        <p:nvCxnSpPr>
          <p:cNvPr id="197" name="Straight Arrow Connector 196"/>
          <p:cNvCxnSpPr>
            <a:stCxn id="184" idx="0"/>
            <a:endCxn id="194" idx="2"/>
          </p:cNvCxnSpPr>
          <p:nvPr/>
        </p:nvCxnSpPr>
        <p:spPr bwMode="auto">
          <a:xfrm rot="16200000" flipV="1">
            <a:off x="5113802" y="5602978"/>
            <a:ext cx="411163" cy="914607"/>
          </a:xfrm>
          <a:prstGeom prst="straightConnector1">
            <a:avLst/>
          </a:prstGeom>
          <a:noFill/>
          <a:ln w="9525" cap="flat" cmpd="sng" algn="ctr">
            <a:solidFill>
              <a:srgbClr val="002060"/>
            </a:solidFill>
            <a:prstDash val="solid"/>
            <a:round/>
            <a:headEnd type="none" w="med" len="med"/>
            <a:tailEnd type="stealth"/>
          </a:ln>
          <a:effectLst/>
        </p:spPr>
      </p:cxnSp>
      <p:cxnSp>
        <p:nvCxnSpPr>
          <p:cNvPr id="205" name="Straight Arrow Connector 204"/>
          <p:cNvCxnSpPr>
            <a:stCxn id="172" idx="0"/>
            <a:endCxn id="96" idx="2"/>
          </p:cNvCxnSpPr>
          <p:nvPr/>
        </p:nvCxnSpPr>
        <p:spPr bwMode="auto">
          <a:xfrm rot="16200000" flipV="1">
            <a:off x="1756184" y="6042641"/>
            <a:ext cx="427388" cy="6"/>
          </a:xfrm>
          <a:prstGeom prst="straightConnector1">
            <a:avLst/>
          </a:prstGeom>
          <a:noFill/>
          <a:ln w="9525" cap="flat" cmpd="sng" algn="ctr">
            <a:solidFill>
              <a:srgbClr val="002060"/>
            </a:solidFill>
            <a:prstDash val="solid"/>
            <a:round/>
            <a:headEnd type="none" w="med" len="med"/>
            <a:tailEnd type="stealth"/>
          </a:ln>
          <a:effectLst/>
        </p:spPr>
      </p:cxnSp>
      <p:grpSp>
        <p:nvGrpSpPr>
          <p:cNvPr id="2" name="Group 285"/>
          <p:cNvGrpSpPr/>
          <p:nvPr/>
        </p:nvGrpSpPr>
        <p:grpSpPr>
          <a:xfrm>
            <a:off x="1417637" y="4844415"/>
            <a:ext cx="2268537" cy="235419"/>
            <a:chOff x="2293620" y="4846320"/>
            <a:chExt cx="1914486" cy="235419"/>
          </a:xfrm>
        </p:grpSpPr>
        <p:sp>
          <p:nvSpPr>
            <p:cNvPr id="218" name="Text Box 12"/>
            <p:cNvSpPr txBox="1">
              <a:spLocks noChangeArrowheads="1"/>
            </p:cNvSpPr>
            <p:nvPr/>
          </p:nvSpPr>
          <p:spPr bwMode="auto">
            <a:xfrm>
              <a:off x="2295525" y="4851927"/>
              <a:ext cx="1912581" cy="229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Terrain </a:t>
              </a:r>
              <a:r>
                <a:rPr lang="en-US" sz="1000" dirty="0" smtClean="0"/>
                <a:t>Type Partition Network</a:t>
              </a:r>
              <a:endParaRPr lang="en-US" sz="1000" dirty="0"/>
            </a:p>
          </p:txBody>
        </p:sp>
        <p:grpSp>
          <p:nvGrpSpPr>
            <p:cNvPr id="3" name="Group 284"/>
            <p:cNvGrpSpPr/>
            <p:nvPr/>
          </p:nvGrpSpPr>
          <p:grpSpPr>
            <a:xfrm>
              <a:off x="2293620" y="4846320"/>
              <a:ext cx="1905156" cy="235419"/>
              <a:chOff x="2416500" y="4759796"/>
              <a:chExt cx="1275698" cy="321944"/>
            </a:xfrm>
          </p:grpSpPr>
          <p:sp>
            <p:nvSpPr>
              <p:cNvPr id="219" name="Rectangle 218"/>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1" name="Rectangle 220"/>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2" name="Rectangle 221"/>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3" name="Rectangle 222"/>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4" name="Rectangle 223"/>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6" name="Rectangle 225"/>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8" name="Rectangle 227"/>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29" name="Rectangle 228"/>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33" name="Rectangle 232"/>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34" name="Rectangle 233"/>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37" name="Rectangle 236"/>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39" name="Rectangle 238"/>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0" name="Rectangle 239"/>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1" name="Rectangle 240"/>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2" name="Rectangle 241"/>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46" name="Rectangle 245"/>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cxnSp>
        <p:nvCxnSpPr>
          <p:cNvPr id="247" name="Straight Arrow Connector 246"/>
          <p:cNvCxnSpPr>
            <a:stCxn id="96" idx="0"/>
          </p:cNvCxnSpPr>
          <p:nvPr/>
        </p:nvCxnSpPr>
        <p:spPr bwMode="auto">
          <a:xfrm rot="16200000" flipV="1">
            <a:off x="1706357" y="5336831"/>
            <a:ext cx="520516" cy="6521"/>
          </a:xfrm>
          <a:prstGeom prst="straightConnector1">
            <a:avLst/>
          </a:prstGeom>
          <a:noFill/>
          <a:ln w="9525" cap="flat" cmpd="sng" algn="ctr">
            <a:solidFill>
              <a:srgbClr val="002060"/>
            </a:solidFill>
            <a:prstDash val="solid"/>
            <a:round/>
            <a:headEnd type="none" w="med" len="med"/>
            <a:tailEnd type="stealth"/>
          </a:ln>
          <a:effectLst/>
        </p:spPr>
      </p:cxnSp>
      <p:cxnSp>
        <p:nvCxnSpPr>
          <p:cNvPr id="251" name="Elbow Connector 250"/>
          <p:cNvCxnSpPr>
            <a:stCxn id="194" idx="0"/>
          </p:cNvCxnSpPr>
          <p:nvPr/>
        </p:nvCxnSpPr>
        <p:spPr bwMode="auto">
          <a:xfrm rot="16200000" flipV="1">
            <a:off x="3603551" y="4367572"/>
            <a:ext cx="548007" cy="1969050"/>
          </a:xfrm>
          <a:prstGeom prst="bentConnector3">
            <a:avLst>
              <a:gd name="adj1" fmla="val 50000"/>
            </a:avLst>
          </a:prstGeom>
          <a:noFill/>
          <a:ln w="9525" cap="flat" cmpd="sng" algn="ctr">
            <a:solidFill>
              <a:srgbClr val="002060"/>
            </a:solidFill>
            <a:prstDash val="solid"/>
            <a:round/>
            <a:headEnd type="none" w="med" len="med"/>
            <a:tailEnd type="stealth"/>
          </a:ln>
          <a:effectLst/>
        </p:spPr>
      </p:cxnSp>
      <p:sp>
        <p:nvSpPr>
          <p:cNvPr id="292" name="Text Box 12"/>
          <p:cNvSpPr txBox="1">
            <a:spLocks noChangeArrowheads="1"/>
          </p:cNvSpPr>
          <p:nvPr/>
        </p:nvSpPr>
        <p:spPr bwMode="auto">
          <a:xfrm>
            <a:off x="4365625" y="4803758"/>
            <a:ext cx="1323976" cy="317517"/>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Terrain &amp; Feature  Database</a:t>
            </a:r>
            <a:endParaRPr lang="en-US" sz="1000" dirty="0"/>
          </a:p>
        </p:txBody>
      </p:sp>
      <p:grpSp>
        <p:nvGrpSpPr>
          <p:cNvPr id="4" name="Group 293"/>
          <p:cNvGrpSpPr/>
          <p:nvPr/>
        </p:nvGrpSpPr>
        <p:grpSpPr>
          <a:xfrm>
            <a:off x="6237288" y="4285781"/>
            <a:ext cx="2258973" cy="235419"/>
            <a:chOff x="2293620" y="4846320"/>
            <a:chExt cx="1914486" cy="235419"/>
          </a:xfrm>
        </p:grpSpPr>
        <p:sp>
          <p:nvSpPr>
            <p:cNvPr id="295" name="Text Box 12"/>
            <p:cNvSpPr txBox="1">
              <a:spLocks noChangeArrowheads="1"/>
            </p:cNvSpPr>
            <p:nvPr/>
          </p:nvSpPr>
          <p:spPr bwMode="auto">
            <a:xfrm>
              <a:off x="2295525" y="4851927"/>
              <a:ext cx="1912581" cy="229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Generic Trafficability Network</a:t>
              </a:r>
              <a:endParaRPr lang="en-US" sz="1000" dirty="0"/>
            </a:p>
          </p:txBody>
        </p:sp>
        <p:grpSp>
          <p:nvGrpSpPr>
            <p:cNvPr id="5" name="Group 284"/>
            <p:cNvGrpSpPr/>
            <p:nvPr/>
          </p:nvGrpSpPr>
          <p:grpSpPr>
            <a:xfrm>
              <a:off x="2293641" y="4846350"/>
              <a:ext cx="1905167" cy="235421"/>
              <a:chOff x="2416500" y="4759796"/>
              <a:chExt cx="1275698" cy="321944"/>
            </a:xfrm>
          </p:grpSpPr>
          <p:sp>
            <p:nvSpPr>
              <p:cNvPr id="297" name="Rectangle 296"/>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98" name="Rectangle 297"/>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299" name="Rectangle 298"/>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0" name="Rectangle 299"/>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1" name="Rectangle 300"/>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2" name="Rectangle 301"/>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3" name="Rectangle 302"/>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4" name="Rectangle 303"/>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5" name="Rectangle 304"/>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6" name="Rectangle 305"/>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7" name="Rectangle 306"/>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08" name="Rectangle 307"/>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5" name="Rectangle 324"/>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6" name="Rectangle 325"/>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7" name="Rectangle 326"/>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28" name="Rectangle 327"/>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grpSp>
        <p:nvGrpSpPr>
          <p:cNvPr id="6" name="Group 329"/>
          <p:cNvGrpSpPr/>
          <p:nvPr/>
        </p:nvGrpSpPr>
        <p:grpSpPr>
          <a:xfrm>
            <a:off x="6236494" y="4838231"/>
            <a:ext cx="2268537" cy="235419"/>
            <a:chOff x="2293620" y="4846320"/>
            <a:chExt cx="1914486" cy="235419"/>
          </a:xfrm>
        </p:grpSpPr>
        <p:sp>
          <p:nvSpPr>
            <p:cNvPr id="331" name="Text Box 12"/>
            <p:cNvSpPr txBox="1">
              <a:spLocks noChangeArrowheads="1"/>
            </p:cNvSpPr>
            <p:nvPr/>
          </p:nvSpPr>
          <p:spPr bwMode="auto">
            <a:xfrm>
              <a:off x="2295525" y="4851927"/>
              <a:ext cx="1912581" cy="229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Terrain Obstacle &amp; Feature Data</a:t>
              </a:r>
              <a:endParaRPr lang="en-US" sz="1000" dirty="0"/>
            </a:p>
          </p:txBody>
        </p:sp>
        <p:grpSp>
          <p:nvGrpSpPr>
            <p:cNvPr id="7" name="Group 284"/>
            <p:cNvGrpSpPr/>
            <p:nvPr/>
          </p:nvGrpSpPr>
          <p:grpSpPr>
            <a:xfrm>
              <a:off x="2293641" y="4846350"/>
              <a:ext cx="1905167" cy="235421"/>
              <a:chOff x="2416500" y="4759796"/>
              <a:chExt cx="1275698" cy="321944"/>
            </a:xfrm>
          </p:grpSpPr>
          <p:sp>
            <p:nvSpPr>
              <p:cNvPr id="333" name="Rectangle 332"/>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1" name="Rectangle 350"/>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2" name="Rectangle 351"/>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3" name="Rectangle 352"/>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4" name="Rectangle 353"/>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5" name="Rectangle 354"/>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6" name="Rectangle 355"/>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8" name="Rectangle 357"/>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59" name="Rectangle 358"/>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0" name="Rectangle 359"/>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1" name="Rectangle 360"/>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2" name="Rectangle 361"/>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3" name="Rectangle 362"/>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4" name="Rectangle 363"/>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5" name="Rectangle 364"/>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366" name="Rectangle 365"/>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cxnSp>
        <p:nvCxnSpPr>
          <p:cNvPr id="367" name="Straight Arrow Connector 366"/>
          <p:cNvCxnSpPr>
            <a:stCxn id="292" idx="1"/>
            <a:endCxn id="218" idx="3"/>
          </p:cNvCxnSpPr>
          <p:nvPr/>
        </p:nvCxnSpPr>
        <p:spPr bwMode="auto">
          <a:xfrm rot="10800000" flipV="1">
            <a:off x="3686175" y="4962516"/>
            <a:ext cx="679451" cy="2025"/>
          </a:xfrm>
          <a:prstGeom prst="straightConnector1">
            <a:avLst/>
          </a:prstGeom>
          <a:noFill/>
          <a:ln w="9525" cap="flat" cmpd="sng" algn="ctr">
            <a:solidFill>
              <a:srgbClr val="002060"/>
            </a:solidFill>
            <a:prstDash val="solid"/>
            <a:round/>
            <a:headEnd type="none" w="med" len="med"/>
            <a:tailEnd type="stealth"/>
          </a:ln>
          <a:effectLst/>
        </p:spPr>
      </p:cxnSp>
      <p:cxnSp>
        <p:nvCxnSpPr>
          <p:cNvPr id="370" name="Straight Arrow Connector 369"/>
          <p:cNvCxnSpPr>
            <a:stCxn id="292" idx="3"/>
            <a:endCxn id="331" idx="1"/>
          </p:cNvCxnSpPr>
          <p:nvPr/>
        </p:nvCxnSpPr>
        <p:spPr bwMode="auto">
          <a:xfrm flipV="1">
            <a:off x="5689601" y="4958358"/>
            <a:ext cx="549150" cy="4159"/>
          </a:xfrm>
          <a:prstGeom prst="straightConnector1">
            <a:avLst/>
          </a:prstGeom>
          <a:noFill/>
          <a:ln w="9525" cap="flat" cmpd="sng" algn="ctr">
            <a:solidFill>
              <a:srgbClr val="002060"/>
            </a:solidFill>
            <a:prstDash val="solid"/>
            <a:round/>
            <a:headEnd type="none" w="med" len="med"/>
            <a:tailEnd type="stealth"/>
          </a:ln>
          <a:effectLst/>
        </p:spPr>
      </p:cxnSp>
      <p:sp>
        <p:nvSpPr>
          <p:cNvPr id="379" name="Text Box 12"/>
          <p:cNvSpPr txBox="1">
            <a:spLocks noChangeArrowheads="1"/>
          </p:cNvSpPr>
          <p:nvPr/>
        </p:nvSpPr>
        <p:spPr bwMode="auto">
          <a:xfrm>
            <a:off x="6239536" y="3815138"/>
            <a:ext cx="2256725" cy="229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Threat Specific Movement Network</a:t>
            </a:r>
            <a:endParaRPr lang="en-US" sz="1000" dirty="0"/>
          </a:p>
        </p:txBody>
      </p:sp>
      <p:sp>
        <p:nvSpPr>
          <p:cNvPr id="381" name="Text Box 12"/>
          <p:cNvSpPr txBox="1">
            <a:spLocks noChangeArrowheads="1"/>
          </p:cNvSpPr>
          <p:nvPr/>
        </p:nvSpPr>
        <p:spPr bwMode="auto">
          <a:xfrm>
            <a:off x="4257675" y="3819525"/>
            <a:ext cx="1323976" cy="228600"/>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Threat Database</a:t>
            </a:r>
            <a:endParaRPr lang="en-US" sz="1000" dirty="0"/>
          </a:p>
        </p:txBody>
      </p:sp>
      <p:cxnSp>
        <p:nvCxnSpPr>
          <p:cNvPr id="384" name="Straight Arrow Connector 383"/>
          <p:cNvCxnSpPr>
            <a:endCxn id="379" idx="2"/>
          </p:cNvCxnSpPr>
          <p:nvPr/>
        </p:nvCxnSpPr>
        <p:spPr bwMode="auto">
          <a:xfrm rot="5400000" flipH="1" flipV="1">
            <a:off x="7244294" y="4167783"/>
            <a:ext cx="247210" cy="1588"/>
          </a:xfrm>
          <a:prstGeom prst="straightConnector1">
            <a:avLst/>
          </a:prstGeom>
          <a:noFill/>
          <a:ln w="9525" cap="flat" cmpd="sng" algn="ctr">
            <a:solidFill>
              <a:srgbClr val="002060"/>
            </a:solidFill>
            <a:prstDash val="solid"/>
            <a:round/>
            <a:headEnd type="none" w="med" len="med"/>
            <a:tailEnd type="stealth"/>
          </a:ln>
          <a:effectLst/>
        </p:spPr>
      </p:cxnSp>
      <p:sp>
        <p:nvSpPr>
          <p:cNvPr id="387" name="Text Box 12"/>
          <p:cNvSpPr txBox="1">
            <a:spLocks noChangeArrowheads="1"/>
          </p:cNvSpPr>
          <p:nvPr/>
        </p:nvSpPr>
        <p:spPr bwMode="auto">
          <a:xfrm>
            <a:off x="6239536" y="3357938"/>
            <a:ext cx="2256725" cy="229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Intruder Paths &amp; Dwell Times</a:t>
            </a:r>
            <a:endParaRPr lang="en-US" sz="1000" dirty="0"/>
          </a:p>
        </p:txBody>
      </p:sp>
      <p:cxnSp>
        <p:nvCxnSpPr>
          <p:cNvPr id="388" name="Straight Arrow Connector 387"/>
          <p:cNvCxnSpPr>
            <a:stCxn id="379" idx="0"/>
            <a:endCxn id="387" idx="2"/>
          </p:cNvCxnSpPr>
          <p:nvPr/>
        </p:nvCxnSpPr>
        <p:spPr bwMode="auto">
          <a:xfrm rot="5400000" flipH="1" flipV="1">
            <a:off x="7253819" y="3701058"/>
            <a:ext cx="228160" cy="1588"/>
          </a:xfrm>
          <a:prstGeom prst="straightConnector1">
            <a:avLst/>
          </a:prstGeom>
          <a:noFill/>
          <a:ln w="9525" cap="flat" cmpd="sng" algn="ctr">
            <a:solidFill>
              <a:srgbClr val="002060"/>
            </a:solidFill>
            <a:prstDash val="solid"/>
            <a:round/>
            <a:headEnd type="none" w="med" len="med"/>
            <a:tailEnd type="stealth"/>
          </a:ln>
          <a:effectLst/>
        </p:spPr>
      </p:cxnSp>
      <p:sp>
        <p:nvSpPr>
          <p:cNvPr id="391" name="Text Box 12"/>
          <p:cNvSpPr txBox="1">
            <a:spLocks noChangeArrowheads="1"/>
          </p:cNvSpPr>
          <p:nvPr/>
        </p:nvSpPr>
        <p:spPr bwMode="auto">
          <a:xfrm>
            <a:off x="3121024" y="4222733"/>
            <a:ext cx="1323976" cy="228600"/>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Sensor Database</a:t>
            </a:r>
            <a:endParaRPr lang="en-US" sz="1000" dirty="0"/>
          </a:p>
        </p:txBody>
      </p:sp>
      <p:cxnSp>
        <p:nvCxnSpPr>
          <p:cNvPr id="393" name="Straight Arrow Connector 392"/>
          <p:cNvCxnSpPr>
            <a:stCxn id="381" idx="3"/>
            <a:endCxn id="379" idx="1"/>
          </p:cNvCxnSpPr>
          <p:nvPr/>
        </p:nvCxnSpPr>
        <p:spPr bwMode="auto">
          <a:xfrm flipV="1">
            <a:off x="5581651" y="3929658"/>
            <a:ext cx="657885" cy="4167"/>
          </a:xfrm>
          <a:prstGeom prst="straightConnector1">
            <a:avLst/>
          </a:prstGeom>
          <a:noFill/>
          <a:ln w="9525" cap="flat" cmpd="sng" algn="ctr">
            <a:solidFill>
              <a:srgbClr val="002060"/>
            </a:solidFill>
            <a:prstDash val="solid"/>
            <a:round/>
            <a:headEnd type="none" w="med" len="med"/>
            <a:tailEnd type="stealth"/>
          </a:ln>
          <a:effectLst/>
        </p:spPr>
      </p:cxnSp>
      <p:grpSp>
        <p:nvGrpSpPr>
          <p:cNvPr id="8" name="Group 418"/>
          <p:cNvGrpSpPr/>
          <p:nvPr/>
        </p:nvGrpSpPr>
        <p:grpSpPr>
          <a:xfrm>
            <a:off x="1417638" y="3543301"/>
            <a:ext cx="2268537" cy="507834"/>
            <a:chOff x="1246187" y="3429001"/>
            <a:chExt cx="2268537" cy="507834"/>
          </a:xfrm>
        </p:grpSpPr>
        <p:grpSp>
          <p:nvGrpSpPr>
            <p:cNvPr id="9" name="Group 395"/>
            <p:cNvGrpSpPr/>
            <p:nvPr/>
          </p:nvGrpSpPr>
          <p:grpSpPr>
            <a:xfrm>
              <a:off x="1246187" y="3429001"/>
              <a:ext cx="2268537" cy="507834"/>
              <a:chOff x="2293620" y="4846320"/>
              <a:chExt cx="1914486" cy="235419"/>
            </a:xfrm>
          </p:grpSpPr>
          <p:sp>
            <p:nvSpPr>
              <p:cNvPr id="397" name="Text Box 12"/>
              <p:cNvSpPr txBox="1">
                <a:spLocks noChangeArrowheads="1"/>
              </p:cNvSpPr>
              <p:nvPr/>
            </p:nvSpPr>
            <p:spPr bwMode="auto">
              <a:xfrm>
                <a:off x="2295525" y="4851927"/>
                <a:ext cx="1912581" cy="229040"/>
              </a:xfrm>
              <a:prstGeom prst="rect">
                <a:avLst/>
              </a:prstGeom>
              <a:solidFill>
                <a:srgbClr val="FFFF99"/>
              </a:solidFill>
              <a:ln w="6350" algn="ctr">
                <a:solidFill>
                  <a:schemeClr val="tx1"/>
                </a:solidFill>
                <a:miter lim="800000"/>
                <a:headEnd/>
                <a:tailEnd/>
              </a:ln>
            </p:spPr>
            <p:txBody>
              <a:bodyPr lIns="0" tIns="45720" rIns="0" bIns="0" anchor="t" anchorCtr="1"/>
              <a:lstStyle/>
              <a:p>
                <a:pPr algn="ctr">
                  <a:lnSpc>
                    <a:spcPct val="95000"/>
                  </a:lnSpc>
                </a:pPr>
                <a:r>
                  <a:rPr lang="en-US" sz="1000" dirty="0" smtClean="0"/>
                  <a:t>Sensor Lay-down List</a:t>
                </a:r>
                <a:endParaRPr lang="en-US" sz="1000" dirty="0"/>
              </a:p>
            </p:txBody>
          </p:sp>
          <p:grpSp>
            <p:nvGrpSpPr>
              <p:cNvPr id="10" name="Group 284"/>
              <p:cNvGrpSpPr/>
              <p:nvPr/>
            </p:nvGrpSpPr>
            <p:grpSpPr>
              <a:xfrm>
                <a:off x="2293641" y="4846350"/>
                <a:ext cx="1905167" cy="235421"/>
                <a:chOff x="2416500" y="4759796"/>
                <a:chExt cx="1275698" cy="321944"/>
              </a:xfrm>
            </p:grpSpPr>
            <p:sp>
              <p:nvSpPr>
                <p:cNvPr id="399" name="Rectangle 398"/>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0" name="Rectangle 399"/>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2" name="Rectangle 401"/>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3" name="Rectangle 402"/>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5" name="Rectangle 404"/>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6" name="Rectangle 405"/>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7" name="Rectangle 406"/>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8" name="Rectangle 407"/>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09" name="Rectangle 408"/>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0" name="Rectangle 409"/>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1" name="Rectangle 410"/>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2" name="Rectangle 411"/>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3" name="Rectangle 412"/>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4" name="Rectangle 413"/>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5" name="Rectangle 414"/>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16" name="Rectangle 415"/>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sp>
          <p:nvSpPr>
            <p:cNvPr id="417" name="Text Box 12"/>
            <p:cNvSpPr txBox="1">
              <a:spLocks noChangeArrowheads="1"/>
            </p:cNvSpPr>
            <p:nvPr/>
          </p:nvSpPr>
          <p:spPr bwMode="auto">
            <a:xfrm>
              <a:off x="1322043" y="3664202"/>
              <a:ext cx="1023039" cy="18288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Area sensors</a:t>
              </a:r>
              <a:endParaRPr lang="en-US" sz="1000" dirty="0"/>
            </a:p>
          </p:txBody>
        </p:sp>
        <p:sp>
          <p:nvSpPr>
            <p:cNvPr id="418" name="Text Box 12"/>
            <p:cNvSpPr txBox="1">
              <a:spLocks noChangeArrowheads="1"/>
            </p:cNvSpPr>
            <p:nvPr/>
          </p:nvSpPr>
          <p:spPr bwMode="auto">
            <a:xfrm>
              <a:off x="2414243" y="3664202"/>
              <a:ext cx="1023039" cy="18288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Line sensors</a:t>
              </a:r>
              <a:endParaRPr lang="en-US" sz="1000" dirty="0"/>
            </a:p>
          </p:txBody>
        </p:sp>
      </p:grpSp>
      <p:cxnSp>
        <p:nvCxnSpPr>
          <p:cNvPr id="423" name="Straight Arrow Connector 422"/>
          <p:cNvCxnSpPr/>
          <p:nvPr/>
        </p:nvCxnSpPr>
        <p:spPr bwMode="auto">
          <a:xfrm rot="16200000" flipV="1">
            <a:off x="1567636" y="4446951"/>
            <a:ext cx="794952" cy="3458"/>
          </a:xfrm>
          <a:prstGeom prst="straightConnector1">
            <a:avLst/>
          </a:prstGeom>
          <a:noFill/>
          <a:ln w="9525" cap="flat" cmpd="sng" algn="ctr">
            <a:solidFill>
              <a:srgbClr val="002060"/>
            </a:solidFill>
            <a:prstDash val="solid"/>
            <a:round/>
            <a:headEnd type="none" w="med" len="med"/>
            <a:tailEnd type="stealth"/>
          </a:ln>
          <a:effectLst/>
        </p:spPr>
      </p:cxnSp>
      <p:cxnSp>
        <p:nvCxnSpPr>
          <p:cNvPr id="431" name="Elbow Connector 430"/>
          <p:cNvCxnSpPr>
            <a:stCxn id="391" idx="1"/>
            <a:endCxn id="402" idx="2"/>
          </p:cNvCxnSpPr>
          <p:nvPr/>
        </p:nvCxnSpPr>
        <p:spPr bwMode="auto">
          <a:xfrm rot="10800000">
            <a:off x="2893064" y="4047449"/>
            <a:ext cx="227961" cy="289584"/>
          </a:xfrm>
          <a:prstGeom prst="bentConnector2">
            <a:avLst/>
          </a:prstGeom>
          <a:noFill/>
          <a:ln w="9525" cap="flat" cmpd="sng" algn="ctr">
            <a:solidFill>
              <a:srgbClr val="002060"/>
            </a:solidFill>
            <a:prstDash val="solid"/>
            <a:round/>
            <a:headEnd type="none" w="med" len="med"/>
            <a:tailEnd type="stealth"/>
          </a:ln>
          <a:effectLst/>
        </p:spPr>
      </p:cxnSp>
      <p:grpSp>
        <p:nvGrpSpPr>
          <p:cNvPr id="11" name="Group 437"/>
          <p:cNvGrpSpPr/>
          <p:nvPr/>
        </p:nvGrpSpPr>
        <p:grpSpPr>
          <a:xfrm>
            <a:off x="3198829" y="2644170"/>
            <a:ext cx="3060667" cy="235421"/>
            <a:chOff x="2293641" y="4846350"/>
            <a:chExt cx="1914466" cy="235421"/>
          </a:xfrm>
        </p:grpSpPr>
        <p:sp>
          <p:nvSpPr>
            <p:cNvPr id="439" name="Text Box 12"/>
            <p:cNvSpPr txBox="1">
              <a:spLocks noChangeArrowheads="1"/>
            </p:cNvSpPr>
            <p:nvPr/>
          </p:nvSpPr>
          <p:spPr bwMode="auto">
            <a:xfrm>
              <a:off x="2295526" y="4851927"/>
              <a:ext cx="1912581" cy="229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Single Sensor Probability </a:t>
              </a:r>
              <a:r>
                <a:rPr lang="en-US" sz="1000" dirty="0" smtClean="0"/>
                <a:t>of </a:t>
              </a:r>
              <a:r>
                <a:rPr lang="en-US" sz="1000" dirty="0" smtClean="0"/>
                <a:t>Detection Network</a:t>
              </a:r>
              <a:endParaRPr lang="en-US" sz="1000" dirty="0"/>
            </a:p>
          </p:txBody>
        </p:sp>
        <p:grpSp>
          <p:nvGrpSpPr>
            <p:cNvPr id="12" name="Group 284"/>
            <p:cNvGrpSpPr/>
            <p:nvPr/>
          </p:nvGrpSpPr>
          <p:grpSpPr>
            <a:xfrm>
              <a:off x="2293641" y="4846350"/>
              <a:ext cx="1905167" cy="235421"/>
              <a:chOff x="2416500" y="4759796"/>
              <a:chExt cx="1275698" cy="321944"/>
            </a:xfrm>
          </p:grpSpPr>
          <p:sp>
            <p:nvSpPr>
              <p:cNvPr id="441" name="Rectangle 440"/>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2" name="Rectangle 441"/>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3" name="Rectangle 442"/>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4" name="Rectangle 443"/>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5" name="Rectangle 444"/>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7" name="Rectangle 446"/>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8" name="Rectangle 447"/>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49" name="Rectangle 448"/>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0" name="Rectangle 449"/>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1" name="Rectangle 450"/>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2" name="Rectangle 451"/>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3" name="Rectangle 452"/>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4" name="Rectangle 453"/>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5" name="Rectangle 454"/>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6" name="Rectangle 455"/>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457" name="Rectangle 456"/>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cxnSp>
        <p:nvCxnSpPr>
          <p:cNvPr id="476" name="Elbow Connector 430"/>
          <p:cNvCxnSpPr>
            <a:stCxn id="391" idx="0"/>
            <a:endCxn id="447" idx="2"/>
          </p:cNvCxnSpPr>
          <p:nvPr/>
        </p:nvCxnSpPr>
        <p:spPr bwMode="auto">
          <a:xfrm rot="5400000" flipH="1" flipV="1">
            <a:off x="3393670" y="3268933"/>
            <a:ext cx="1343142" cy="564458"/>
          </a:xfrm>
          <a:prstGeom prst="bentConnector3">
            <a:avLst>
              <a:gd name="adj1" fmla="val 50000"/>
            </a:avLst>
          </a:prstGeom>
          <a:noFill/>
          <a:ln w="9525" cap="flat" cmpd="sng" algn="ctr">
            <a:solidFill>
              <a:srgbClr val="002060"/>
            </a:solidFill>
            <a:prstDash val="solid"/>
            <a:round/>
            <a:headEnd type="none" w="med" len="med"/>
            <a:tailEnd type="stealth"/>
          </a:ln>
          <a:effectLst/>
        </p:spPr>
      </p:cxnSp>
      <p:cxnSp>
        <p:nvCxnSpPr>
          <p:cNvPr id="479" name="Elbow Connector 430"/>
          <p:cNvCxnSpPr>
            <a:stCxn id="409" idx="0"/>
            <a:endCxn id="442" idx="2"/>
          </p:cNvCxnSpPr>
          <p:nvPr/>
        </p:nvCxnSpPr>
        <p:spPr bwMode="auto">
          <a:xfrm rot="5400000" flipH="1" flipV="1">
            <a:off x="3083943" y="2692198"/>
            <a:ext cx="663775" cy="1038563"/>
          </a:xfrm>
          <a:prstGeom prst="bentConnector3">
            <a:avLst>
              <a:gd name="adj1" fmla="val 50000"/>
            </a:avLst>
          </a:prstGeom>
          <a:noFill/>
          <a:ln w="9525" cap="flat" cmpd="sng" algn="ctr">
            <a:solidFill>
              <a:srgbClr val="002060"/>
            </a:solidFill>
            <a:prstDash val="solid"/>
            <a:round/>
            <a:headEnd type="none" w="med" len="med"/>
            <a:tailEnd type="stealth"/>
          </a:ln>
          <a:effectLst/>
        </p:spPr>
      </p:cxnSp>
      <p:cxnSp>
        <p:nvCxnSpPr>
          <p:cNvPr id="482" name="Elbow Connector 430"/>
          <p:cNvCxnSpPr>
            <a:stCxn id="387" idx="0"/>
            <a:endCxn id="445" idx="2"/>
          </p:cNvCxnSpPr>
          <p:nvPr/>
        </p:nvCxnSpPr>
        <p:spPr bwMode="auto">
          <a:xfrm rot="16200000" flipV="1">
            <a:off x="6476936" y="2466974"/>
            <a:ext cx="478347" cy="1303581"/>
          </a:xfrm>
          <a:prstGeom prst="bentConnector3">
            <a:avLst>
              <a:gd name="adj1" fmla="val 50000"/>
            </a:avLst>
          </a:prstGeom>
          <a:noFill/>
          <a:ln w="9525" cap="flat" cmpd="sng" algn="ctr">
            <a:solidFill>
              <a:srgbClr val="002060"/>
            </a:solidFill>
            <a:prstDash val="solid"/>
            <a:round/>
            <a:headEnd type="none" w="med" len="med"/>
            <a:tailEnd type="stealth"/>
          </a:ln>
          <a:effectLst/>
        </p:spPr>
      </p:cxnSp>
      <p:cxnSp>
        <p:nvCxnSpPr>
          <p:cNvPr id="489" name="Elbow Connector 430"/>
          <p:cNvCxnSpPr>
            <a:stCxn id="242" idx="1"/>
            <a:endCxn id="441" idx="2"/>
          </p:cNvCxnSpPr>
          <p:nvPr/>
        </p:nvCxnSpPr>
        <p:spPr bwMode="auto">
          <a:xfrm rot="10800000" flipH="1">
            <a:off x="1422285" y="2877851"/>
            <a:ext cx="1990727" cy="2032037"/>
          </a:xfrm>
          <a:prstGeom prst="bentConnector4">
            <a:avLst>
              <a:gd name="adj1" fmla="val -11483"/>
              <a:gd name="adj2" fmla="val 91661"/>
            </a:avLst>
          </a:prstGeom>
          <a:noFill/>
          <a:ln w="9525" cap="flat" cmpd="sng" algn="ctr">
            <a:solidFill>
              <a:srgbClr val="002060"/>
            </a:solidFill>
            <a:prstDash val="solid"/>
            <a:round/>
            <a:headEnd type="none" w="med" len="med"/>
            <a:tailEnd type="stealth"/>
          </a:ln>
          <a:effectLst/>
        </p:spPr>
      </p:cxnSp>
      <p:cxnSp>
        <p:nvCxnSpPr>
          <p:cNvPr id="494" name="Elbow Connector 430"/>
          <p:cNvCxnSpPr>
            <a:stCxn id="381" idx="0"/>
            <a:endCxn id="439" idx="2"/>
          </p:cNvCxnSpPr>
          <p:nvPr/>
        </p:nvCxnSpPr>
        <p:spPr bwMode="auto">
          <a:xfrm rot="16200000" flipV="1">
            <a:off x="4354798" y="3254659"/>
            <a:ext cx="940738" cy="188993"/>
          </a:xfrm>
          <a:prstGeom prst="bentConnector3">
            <a:avLst>
              <a:gd name="adj1" fmla="val 50000"/>
            </a:avLst>
          </a:prstGeom>
          <a:noFill/>
          <a:ln w="9525" cap="flat" cmpd="sng" algn="ctr">
            <a:solidFill>
              <a:srgbClr val="002060"/>
            </a:solidFill>
            <a:prstDash val="solid"/>
            <a:round/>
            <a:headEnd type="none" w="med" len="med"/>
            <a:tailEnd type="stealth"/>
          </a:ln>
          <a:effectLst/>
        </p:spPr>
      </p:cxnSp>
      <p:grpSp>
        <p:nvGrpSpPr>
          <p:cNvPr id="13" name="Group 496"/>
          <p:cNvGrpSpPr/>
          <p:nvPr/>
        </p:nvGrpSpPr>
        <p:grpSpPr>
          <a:xfrm>
            <a:off x="927917" y="2638453"/>
            <a:ext cx="2090714" cy="260187"/>
            <a:chOff x="2293641" y="4846350"/>
            <a:chExt cx="1914465" cy="235421"/>
          </a:xfrm>
        </p:grpSpPr>
        <p:sp>
          <p:nvSpPr>
            <p:cNvPr id="498" name="Text Box 12"/>
            <p:cNvSpPr txBox="1">
              <a:spLocks noChangeArrowheads="1"/>
            </p:cNvSpPr>
            <p:nvPr/>
          </p:nvSpPr>
          <p:spPr bwMode="auto">
            <a:xfrm>
              <a:off x="2295525" y="4851931"/>
              <a:ext cx="1912581" cy="206841"/>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Single Sensor False Alarm Rate</a:t>
              </a:r>
              <a:endParaRPr lang="en-US" sz="1000" dirty="0"/>
            </a:p>
          </p:txBody>
        </p:sp>
        <p:grpSp>
          <p:nvGrpSpPr>
            <p:cNvPr id="14" name="Group 284"/>
            <p:cNvGrpSpPr/>
            <p:nvPr/>
          </p:nvGrpSpPr>
          <p:grpSpPr>
            <a:xfrm>
              <a:off x="2293641" y="4846350"/>
              <a:ext cx="1905167" cy="235421"/>
              <a:chOff x="2416500" y="4759796"/>
              <a:chExt cx="1275698" cy="321944"/>
            </a:xfrm>
          </p:grpSpPr>
          <p:sp>
            <p:nvSpPr>
              <p:cNvPr id="500" name="Rectangle 499"/>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1" name="Rectangle 500"/>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2" name="Rectangle 501"/>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3" name="Rectangle 502"/>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5" name="Rectangle 504"/>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6" name="Rectangle 505"/>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7" name="Rectangle 506"/>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8" name="Rectangle 507"/>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09" name="Rectangle 508"/>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0" name="Rectangle 509"/>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2" name="Rectangle 511"/>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3" name="Rectangle 512"/>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4" name="Rectangle 513"/>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5" name="Rectangle 514"/>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6" name="Rectangle 515"/>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17" name="Rectangle 516"/>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cxnSp>
        <p:nvCxnSpPr>
          <p:cNvPr id="524" name="Elbow Connector 430"/>
          <p:cNvCxnSpPr>
            <a:stCxn id="246" idx="1"/>
            <a:endCxn id="498" idx="1"/>
          </p:cNvCxnSpPr>
          <p:nvPr/>
        </p:nvCxnSpPr>
        <p:spPr bwMode="auto">
          <a:xfrm rot="10800000">
            <a:off x="929975" y="2758922"/>
            <a:ext cx="487663" cy="2250219"/>
          </a:xfrm>
          <a:prstGeom prst="bentConnector3">
            <a:avLst>
              <a:gd name="adj1" fmla="val 146877"/>
            </a:avLst>
          </a:prstGeom>
          <a:noFill/>
          <a:ln w="9525" cap="flat" cmpd="sng" algn="ctr">
            <a:solidFill>
              <a:srgbClr val="002060"/>
            </a:solidFill>
            <a:prstDash val="solid"/>
            <a:round/>
            <a:headEnd type="none" w="med" len="med"/>
            <a:tailEnd type="stealth"/>
          </a:ln>
          <a:effectLst/>
        </p:spPr>
      </p:cxnSp>
      <p:sp>
        <p:nvSpPr>
          <p:cNvPr id="548" name="Text Box 12"/>
          <p:cNvSpPr txBox="1">
            <a:spLocks noChangeArrowheads="1"/>
          </p:cNvSpPr>
          <p:nvPr/>
        </p:nvSpPr>
        <p:spPr bwMode="auto">
          <a:xfrm>
            <a:off x="5099049" y="3317858"/>
            <a:ext cx="892176" cy="292118"/>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Environment Database</a:t>
            </a:r>
            <a:endParaRPr lang="en-US" sz="1000" dirty="0"/>
          </a:p>
        </p:txBody>
      </p:sp>
      <p:cxnSp>
        <p:nvCxnSpPr>
          <p:cNvPr id="552" name="Elbow Connector 430"/>
          <p:cNvCxnSpPr>
            <a:stCxn id="548" idx="0"/>
            <a:endCxn id="443" idx="2"/>
          </p:cNvCxnSpPr>
          <p:nvPr/>
        </p:nvCxnSpPr>
        <p:spPr bwMode="auto">
          <a:xfrm rot="16200000" flipV="1">
            <a:off x="5147281" y="2920001"/>
            <a:ext cx="440008" cy="355705"/>
          </a:xfrm>
          <a:prstGeom prst="bentConnector3">
            <a:avLst>
              <a:gd name="adj1" fmla="val 50000"/>
            </a:avLst>
          </a:prstGeom>
          <a:noFill/>
          <a:ln w="9525" cap="flat" cmpd="sng" algn="ctr">
            <a:solidFill>
              <a:srgbClr val="002060"/>
            </a:solidFill>
            <a:prstDash val="solid"/>
            <a:round/>
            <a:headEnd type="none" w="med" len="med"/>
            <a:tailEnd type="stealth"/>
          </a:ln>
          <a:effectLst/>
        </p:spPr>
      </p:cxnSp>
      <p:grpSp>
        <p:nvGrpSpPr>
          <p:cNvPr id="15" name="Group 574"/>
          <p:cNvGrpSpPr/>
          <p:nvPr/>
        </p:nvGrpSpPr>
        <p:grpSpPr>
          <a:xfrm>
            <a:off x="2165351" y="1830471"/>
            <a:ext cx="2268537" cy="507834"/>
            <a:chOff x="1246187" y="3429001"/>
            <a:chExt cx="2268537" cy="507834"/>
          </a:xfrm>
        </p:grpSpPr>
        <p:grpSp>
          <p:nvGrpSpPr>
            <p:cNvPr id="16" name="Group 395"/>
            <p:cNvGrpSpPr/>
            <p:nvPr/>
          </p:nvGrpSpPr>
          <p:grpSpPr>
            <a:xfrm>
              <a:off x="1246212" y="3429080"/>
              <a:ext cx="2268512" cy="507839"/>
              <a:chOff x="2293641" y="4846350"/>
              <a:chExt cx="1914465" cy="235421"/>
            </a:xfrm>
          </p:grpSpPr>
          <p:sp>
            <p:nvSpPr>
              <p:cNvPr id="579" name="Text Box 12"/>
              <p:cNvSpPr txBox="1">
                <a:spLocks noChangeArrowheads="1"/>
              </p:cNvSpPr>
              <p:nvPr/>
            </p:nvSpPr>
            <p:spPr bwMode="auto">
              <a:xfrm>
                <a:off x="2295525" y="4851927"/>
                <a:ext cx="1912581" cy="229040"/>
              </a:xfrm>
              <a:prstGeom prst="rect">
                <a:avLst/>
              </a:prstGeom>
              <a:solidFill>
                <a:srgbClr val="FFFF99"/>
              </a:solidFill>
              <a:ln w="6350" algn="ctr">
                <a:solidFill>
                  <a:schemeClr val="tx1"/>
                </a:solidFill>
                <a:miter lim="800000"/>
                <a:headEnd/>
                <a:tailEnd/>
              </a:ln>
            </p:spPr>
            <p:txBody>
              <a:bodyPr lIns="0" tIns="45720" rIns="0" bIns="0" anchor="t" anchorCtr="1"/>
              <a:lstStyle/>
              <a:p>
                <a:pPr algn="ctr">
                  <a:lnSpc>
                    <a:spcPct val="95000"/>
                  </a:lnSpc>
                </a:pPr>
                <a:r>
                  <a:rPr lang="en-US" sz="1000" dirty="0" smtClean="0"/>
                  <a:t>Sensor Network</a:t>
                </a:r>
                <a:endParaRPr lang="en-US" sz="1000" dirty="0"/>
              </a:p>
            </p:txBody>
          </p:sp>
          <p:grpSp>
            <p:nvGrpSpPr>
              <p:cNvPr id="17" name="Group 284"/>
              <p:cNvGrpSpPr/>
              <p:nvPr/>
            </p:nvGrpSpPr>
            <p:grpSpPr>
              <a:xfrm>
                <a:off x="2293641" y="4846350"/>
                <a:ext cx="1905167" cy="235421"/>
                <a:chOff x="2416500" y="4759796"/>
                <a:chExt cx="1275698" cy="321944"/>
              </a:xfrm>
            </p:grpSpPr>
            <p:sp>
              <p:nvSpPr>
                <p:cNvPr id="581" name="Rectangle 580"/>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2" name="Rectangle 581"/>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3" name="Rectangle 582"/>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4" name="Rectangle 583"/>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5" name="Rectangle 584"/>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6" name="Rectangle 585"/>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7" name="Rectangle 586"/>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8" name="Rectangle 587"/>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89" name="Rectangle 588"/>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0" name="Rectangle 589"/>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1" name="Rectangle 590"/>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2" name="Rectangle 591"/>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3" name="Rectangle 592"/>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4" name="Rectangle 593"/>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5" name="Rectangle 594"/>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596" name="Rectangle 595"/>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sp>
          <p:nvSpPr>
            <p:cNvPr id="577" name="Text Box 12"/>
            <p:cNvSpPr txBox="1">
              <a:spLocks noChangeArrowheads="1"/>
            </p:cNvSpPr>
            <p:nvPr/>
          </p:nvSpPr>
          <p:spPr bwMode="auto">
            <a:xfrm>
              <a:off x="1322043" y="3664202"/>
              <a:ext cx="1023039" cy="18288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Connectivity</a:t>
              </a:r>
              <a:endParaRPr lang="en-US" sz="1000" dirty="0"/>
            </a:p>
          </p:txBody>
        </p:sp>
        <p:sp>
          <p:nvSpPr>
            <p:cNvPr id="578" name="Text Box 12"/>
            <p:cNvSpPr txBox="1">
              <a:spLocks noChangeArrowheads="1"/>
            </p:cNvSpPr>
            <p:nvPr/>
          </p:nvSpPr>
          <p:spPr bwMode="auto">
            <a:xfrm>
              <a:off x="2414243" y="3664202"/>
              <a:ext cx="1023039" cy="182880"/>
            </a:xfrm>
            <a:prstGeom prst="rect">
              <a:avLst/>
            </a:prstGeom>
            <a:solidFill>
              <a:srgbClr val="FFFF99"/>
            </a:solidFill>
            <a:ln w="6350" algn="ctr">
              <a:solidFill>
                <a:srgbClr val="000000"/>
              </a:solidFill>
              <a:miter lim="800000"/>
              <a:headEnd/>
              <a:tailEnd/>
            </a:ln>
          </p:spPr>
          <p:txBody>
            <a:bodyPr lIns="0" tIns="0" rIns="0" bIns="0" anchor="ctr" anchorCtr="1"/>
            <a:lstStyle/>
            <a:p>
              <a:pPr algn="ctr">
                <a:lnSpc>
                  <a:spcPct val="95000"/>
                </a:lnSpc>
              </a:pPr>
              <a:r>
                <a:rPr lang="en-US" sz="1000" dirty="0" smtClean="0"/>
                <a:t>Sensor Fusion</a:t>
              </a:r>
              <a:endParaRPr lang="en-US" sz="1000" dirty="0"/>
            </a:p>
          </p:txBody>
        </p:sp>
      </p:grpSp>
      <p:grpSp>
        <p:nvGrpSpPr>
          <p:cNvPr id="18" name="Group 694"/>
          <p:cNvGrpSpPr/>
          <p:nvPr/>
        </p:nvGrpSpPr>
        <p:grpSpPr>
          <a:xfrm>
            <a:off x="641362" y="1931670"/>
            <a:ext cx="1323951" cy="323260"/>
            <a:chOff x="765187" y="1884045"/>
            <a:chExt cx="1323951" cy="323260"/>
          </a:xfrm>
        </p:grpSpPr>
        <p:sp>
          <p:nvSpPr>
            <p:cNvPr id="639" name="Text Box 12"/>
            <p:cNvSpPr txBox="1">
              <a:spLocks noChangeArrowheads="1"/>
            </p:cNvSpPr>
            <p:nvPr/>
          </p:nvSpPr>
          <p:spPr bwMode="auto">
            <a:xfrm>
              <a:off x="766490" y="1887264"/>
              <a:ext cx="1322648" cy="320041"/>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Sensor Suite     False Alarm Rate</a:t>
              </a:r>
              <a:endParaRPr lang="en-US" sz="1000" dirty="0"/>
            </a:p>
          </p:txBody>
        </p:sp>
        <p:grpSp>
          <p:nvGrpSpPr>
            <p:cNvPr id="19" name="Group 284"/>
            <p:cNvGrpSpPr/>
            <p:nvPr/>
          </p:nvGrpSpPr>
          <p:grpSpPr>
            <a:xfrm>
              <a:off x="765187" y="1884045"/>
              <a:ext cx="1317521" cy="321946"/>
              <a:chOff x="2416500" y="4759796"/>
              <a:chExt cx="1275698" cy="321944"/>
            </a:xfrm>
          </p:grpSpPr>
          <p:sp>
            <p:nvSpPr>
              <p:cNvPr id="641" name="Rectangle 640"/>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2" name="Rectangle 641"/>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3" name="Rectangle 642"/>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4" name="Rectangle 643"/>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5" name="Rectangle 644"/>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6" name="Rectangle 645"/>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7" name="Rectangle 646"/>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8" name="Rectangle 647"/>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49" name="Rectangle 648"/>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0" name="Rectangle 649"/>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1" name="Rectangle 650"/>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2" name="Rectangle 651"/>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3" name="Rectangle 652"/>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4" name="Rectangle 653"/>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5" name="Rectangle 654"/>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56" name="Rectangle 655"/>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grpSp>
        <p:nvGrpSpPr>
          <p:cNvPr id="20" name="Group 284"/>
          <p:cNvGrpSpPr/>
          <p:nvPr/>
        </p:nvGrpSpPr>
        <p:grpSpPr>
          <a:xfrm>
            <a:off x="3448856" y="1317625"/>
            <a:ext cx="2080560" cy="260187"/>
            <a:chOff x="2416500" y="4759796"/>
            <a:chExt cx="1275698" cy="321944"/>
          </a:xfrm>
        </p:grpSpPr>
        <p:sp>
          <p:nvSpPr>
            <p:cNvPr id="660" name="Rectangle 659"/>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1" name="Rectangle 660"/>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2" name="Rectangle 661"/>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3" name="Rectangle 662"/>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4" name="Rectangle 663"/>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5" name="Rectangle 664"/>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6" name="Rectangle 665"/>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7" name="Rectangle 666"/>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8" name="Rectangle 667"/>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69" name="Rectangle 668"/>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70" name="Rectangle 669"/>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71" name="Rectangle 670"/>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72" name="Rectangle 671"/>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73" name="Rectangle 672"/>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74" name="Rectangle 673"/>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75" name="Rectangle 674"/>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nvGrpSpPr>
          <p:cNvPr id="21" name="Group 695"/>
          <p:cNvGrpSpPr/>
          <p:nvPr/>
        </p:nvGrpSpPr>
        <p:grpSpPr>
          <a:xfrm>
            <a:off x="4854592" y="1925954"/>
            <a:ext cx="1992296" cy="321020"/>
            <a:chOff x="5245117" y="1821179"/>
            <a:chExt cx="2184384" cy="321020"/>
          </a:xfrm>
        </p:grpSpPr>
        <p:sp>
          <p:nvSpPr>
            <p:cNvPr id="677" name="Text Box 12"/>
            <p:cNvSpPr txBox="1">
              <a:spLocks noChangeArrowheads="1"/>
            </p:cNvSpPr>
            <p:nvPr/>
          </p:nvSpPr>
          <p:spPr bwMode="auto">
            <a:xfrm>
              <a:off x="5247268" y="1822159"/>
              <a:ext cx="2182233" cy="320040"/>
            </a:xfrm>
            <a:prstGeom prst="rect">
              <a:avLst/>
            </a:prstGeom>
            <a:solidFill>
              <a:srgbClr val="FFFF99"/>
            </a:solidFill>
            <a:ln w="6350" algn="ctr">
              <a:solidFill>
                <a:schemeClr val="tx1"/>
              </a:solidFill>
              <a:miter lim="800000"/>
              <a:headEnd/>
              <a:tailEnd/>
            </a:ln>
          </p:spPr>
          <p:txBody>
            <a:bodyPr lIns="0" tIns="0" rIns="0" bIns="0" anchor="ctr" anchorCtr="1"/>
            <a:lstStyle/>
            <a:p>
              <a:pPr algn="ctr">
                <a:lnSpc>
                  <a:spcPct val="95000"/>
                </a:lnSpc>
              </a:pPr>
              <a:r>
                <a:rPr lang="en-US" sz="1000" dirty="0" smtClean="0"/>
                <a:t>Sensor Suite Probability </a:t>
              </a:r>
              <a:r>
                <a:rPr lang="en-US" sz="1000" dirty="0" smtClean="0"/>
                <a:t>of </a:t>
              </a:r>
              <a:r>
                <a:rPr lang="en-US" sz="1000" dirty="0" smtClean="0"/>
                <a:t>Detection Network</a:t>
              </a:r>
              <a:endParaRPr lang="en-US" sz="1000" dirty="0"/>
            </a:p>
          </p:txBody>
        </p:sp>
        <p:grpSp>
          <p:nvGrpSpPr>
            <p:cNvPr id="22" name="Group 284"/>
            <p:cNvGrpSpPr/>
            <p:nvPr/>
          </p:nvGrpSpPr>
          <p:grpSpPr>
            <a:xfrm>
              <a:off x="5245117" y="1821179"/>
              <a:ext cx="2173774" cy="320041"/>
              <a:chOff x="2416500" y="4759796"/>
              <a:chExt cx="1275698" cy="321944"/>
            </a:xfrm>
          </p:grpSpPr>
          <p:sp>
            <p:nvSpPr>
              <p:cNvPr id="679" name="Rectangle 678"/>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0" name="Rectangle 679"/>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1" name="Rectangle 680"/>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2" name="Rectangle 681"/>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3" name="Rectangle 682"/>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4" name="Rectangle 683"/>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5" name="Rectangle 684"/>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6" name="Rectangle 685"/>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7" name="Rectangle 686"/>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8" name="Rectangle 687"/>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89" name="Rectangle 688"/>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90" name="Rectangle 689"/>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91" name="Rectangle 690"/>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92" name="Rectangle 691"/>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93" name="Rectangle 692"/>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694" name="Rectangle 693"/>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cxnSp>
        <p:nvCxnSpPr>
          <p:cNvPr id="699" name="Straight Arrow Connector 698"/>
          <p:cNvCxnSpPr>
            <a:stCxn id="579" idx="3"/>
            <a:endCxn id="677" idx="1"/>
          </p:cNvCxnSpPr>
          <p:nvPr/>
        </p:nvCxnSpPr>
        <p:spPr bwMode="auto">
          <a:xfrm flipV="1">
            <a:off x="4433888" y="2086954"/>
            <a:ext cx="422666" cy="2663"/>
          </a:xfrm>
          <a:prstGeom prst="straightConnector1">
            <a:avLst/>
          </a:prstGeom>
          <a:noFill/>
          <a:ln w="9525" cap="flat" cmpd="sng" algn="ctr">
            <a:solidFill>
              <a:srgbClr val="002060"/>
            </a:solidFill>
            <a:prstDash val="solid"/>
            <a:round/>
            <a:headEnd type="none" w="med" len="med"/>
            <a:tailEnd type="stealth"/>
          </a:ln>
          <a:effectLst/>
        </p:spPr>
      </p:cxnSp>
      <p:cxnSp>
        <p:nvCxnSpPr>
          <p:cNvPr id="702" name="Straight Arrow Connector 701"/>
          <p:cNvCxnSpPr>
            <a:stCxn id="579" idx="1"/>
            <a:endCxn id="639" idx="3"/>
          </p:cNvCxnSpPr>
          <p:nvPr/>
        </p:nvCxnSpPr>
        <p:spPr bwMode="auto">
          <a:xfrm rot="10800000" flipV="1">
            <a:off x="1965314" y="2089616"/>
            <a:ext cx="202295" cy="5293"/>
          </a:xfrm>
          <a:prstGeom prst="straightConnector1">
            <a:avLst/>
          </a:prstGeom>
          <a:noFill/>
          <a:ln w="9525" cap="flat" cmpd="sng" algn="ctr">
            <a:solidFill>
              <a:srgbClr val="002060"/>
            </a:solidFill>
            <a:prstDash val="solid"/>
            <a:round/>
            <a:headEnd type="none" w="med" len="med"/>
            <a:tailEnd type="stealth"/>
          </a:ln>
          <a:effectLst/>
        </p:spPr>
      </p:cxnSp>
      <p:sp>
        <p:nvSpPr>
          <p:cNvPr id="705" name="Text Box 12"/>
          <p:cNvSpPr txBox="1">
            <a:spLocks noChangeArrowheads="1"/>
          </p:cNvSpPr>
          <p:nvPr/>
        </p:nvSpPr>
        <p:spPr bwMode="auto">
          <a:xfrm>
            <a:off x="8096250" y="6037262"/>
            <a:ext cx="917122" cy="363537"/>
          </a:xfrm>
          <a:prstGeom prst="rect">
            <a:avLst/>
          </a:prstGeom>
          <a:solidFill>
            <a:schemeClr val="accent6">
              <a:lumMod val="20000"/>
              <a:lumOff val="80000"/>
            </a:schemeClr>
          </a:solidFill>
          <a:ln w="6350" algn="ctr">
            <a:solidFill>
              <a:srgbClr val="000000"/>
            </a:solidFill>
            <a:miter lim="800000"/>
            <a:headEnd/>
            <a:tailEnd/>
          </a:ln>
        </p:spPr>
        <p:txBody>
          <a:bodyPr lIns="0" tIns="0" rIns="0" bIns="0" anchor="ctr" anchorCtr="1"/>
          <a:lstStyle/>
          <a:p>
            <a:pPr algn="ctr">
              <a:lnSpc>
                <a:spcPct val="95000"/>
              </a:lnSpc>
            </a:pPr>
            <a:r>
              <a:rPr lang="en-US" sz="800" dirty="0" smtClean="0"/>
              <a:t>External Data / Databases</a:t>
            </a:r>
            <a:endParaRPr lang="en-US" sz="800" dirty="0"/>
          </a:p>
        </p:txBody>
      </p:sp>
      <p:cxnSp>
        <p:nvCxnSpPr>
          <p:cNvPr id="706" name="Elbow Connector 430"/>
          <p:cNvCxnSpPr>
            <a:stCxn id="498" idx="0"/>
            <a:endCxn id="582" idx="2"/>
          </p:cNvCxnSpPr>
          <p:nvPr/>
        </p:nvCxnSpPr>
        <p:spPr bwMode="auto">
          <a:xfrm rot="5400000" flipH="1" flipV="1">
            <a:off x="2189583" y="2123109"/>
            <a:ext cx="306232" cy="736793"/>
          </a:xfrm>
          <a:prstGeom prst="bentConnector3">
            <a:avLst>
              <a:gd name="adj1" fmla="val 50000"/>
            </a:avLst>
          </a:prstGeom>
          <a:noFill/>
          <a:ln w="9525" cap="flat" cmpd="sng" algn="ctr">
            <a:solidFill>
              <a:srgbClr val="002060"/>
            </a:solidFill>
            <a:prstDash val="solid"/>
            <a:round/>
            <a:headEnd type="none" w="med" len="med"/>
            <a:tailEnd type="stealth"/>
          </a:ln>
          <a:effectLst/>
        </p:spPr>
      </p:cxnSp>
      <p:cxnSp>
        <p:nvCxnSpPr>
          <p:cNvPr id="709" name="Elbow Connector 430"/>
          <p:cNvCxnSpPr>
            <a:stCxn id="439" idx="0"/>
            <a:endCxn id="584" idx="2"/>
          </p:cNvCxnSpPr>
          <p:nvPr/>
        </p:nvCxnSpPr>
        <p:spPr bwMode="auto">
          <a:xfrm rot="16200000" flipV="1">
            <a:off x="4186935" y="2106012"/>
            <a:ext cx="311358" cy="776112"/>
          </a:xfrm>
          <a:prstGeom prst="bentConnector3">
            <a:avLst>
              <a:gd name="adj1" fmla="val 50000"/>
            </a:avLst>
          </a:prstGeom>
          <a:noFill/>
          <a:ln w="9525" cap="flat" cmpd="sng" algn="ctr">
            <a:solidFill>
              <a:srgbClr val="002060"/>
            </a:solidFill>
            <a:prstDash val="solid"/>
            <a:round/>
            <a:headEnd type="none" w="med" len="med"/>
            <a:tailEnd type="stealth"/>
          </a:ln>
          <a:effectLst/>
        </p:spPr>
      </p:cxnSp>
      <p:grpSp>
        <p:nvGrpSpPr>
          <p:cNvPr id="23" name="Group 756"/>
          <p:cNvGrpSpPr/>
          <p:nvPr/>
        </p:nvGrpSpPr>
        <p:grpSpPr>
          <a:xfrm>
            <a:off x="2511451" y="1186780"/>
            <a:ext cx="1584299" cy="365760"/>
            <a:chOff x="2721001" y="1186780"/>
            <a:chExt cx="1584299" cy="365760"/>
          </a:xfrm>
        </p:grpSpPr>
        <p:sp>
          <p:nvSpPr>
            <p:cNvPr id="736" name="Text Box 12"/>
            <p:cNvSpPr txBox="1">
              <a:spLocks noChangeArrowheads="1"/>
            </p:cNvSpPr>
            <p:nvPr/>
          </p:nvSpPr>
          <p:spPr bwMode="auto">
            <a:xfrm>
              <a:off x="2722560" y="1186780"/>
              <a:ext cx="1582740" cy="365760"/>
            </a:xfrm>
            <a:prstGeom prst="rect">
              <a:avLst/>
            </a:prstGeom>
            <a:gradFill>
              <a:gsLst>
                <a:gs pos="0">
                  <a:srgbClr val="FFFF99"/>
                </a:gs>
                <a:gs pos="100000">
                  <a:schemeClr val="accent6">
                    <a:lumMod val="20000"/>
                    <a:lumOff val="80000"/>
                  </a:schemeClr>
                </a:gs>
              </a:gsLst>
              <a:lin ang="2700000" scaled="0"/>
            </a:gradFill>
            <a:ln w="6350" algn="ctr">
              <a:solidFill>
                <a:schemeClr val="tx1"/>
              </a:solidFill>
              <a:miter lim="800000"/>
              <a:headEnd/>
              <a:tailEnd/>
            </a:ln>
          </p:spPr>
          <p:txBody>
            <a:bodyPr lIns="0" tIns="0" rIns="0" bIns="0" anchor="ctr" anchorCtr="1"/>
            <a:lstStyle/>
            <a:p>
              <a:pPr algn="ctr">
                <a:lnSpc>
                  <a:spcPct val="95000"/>
                </a:lnSpc>
              </a:pPr>
              <a:r>
                <a:rPr lang="en-US" sz="1000" dirty="0" smtClean="0"/>
                <a:t>ESS Design &amp; Performance Archive</a:t>
              </a:r>
              <a:endParaRPr lang="en-US" sz="1000" dirty="0"/>
            </a:p>
          </p:txBody>
        </p:sp>
        <p:grpSp>
          <p:nvGrpSpPr>
            <p:cNvPr id="24" name="Group 284"/>
            <p:cNvGrpSpPr/>
            <p:nvPr/>
          </p:nvGrpSpPr>
          <p:grpSpPr>
            <a:xfrm>
              <a:off x="2721001" y="1190625"/>
              <a:ext cx="1576605" cy="356236"/>
              <a:chOff x="2416500" y="4759796"/>
              <a:chExt cx="1275698" cy="321944"/>
            </a:xfrm>
          </p:grpSpPr>
          <p:sp>
            <p:nvSpPr>
              <p:cNvPr id="738" name="Rectangle 737"/>
              <p:cNvSpPr/>
              <p:nvPr/>
            </p:nvSpPr>
            <p:spPr bwMode="auto">
              <a:xfrm>
                <a:off x="2487296"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39" name="Rectangle 738"/>
              <p:cNvSpPr/>
              <p:nvPr/>
            </p:nvSpPr>
            <p:spPr bwMode="auto">
              <a:xfrm>
                <a:off x="2705971"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0" name="Rectangle 739"/>
              <p:cNvSpPr/>
              <p:nvPr/>
            </p:nvSpPr>
            <p:spPr bwMode="auto">
              <a:xfrm>
                <a:off x="3231328" y="503364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1" name="Rectangle 740"/>
              <p:cNvSpPr/>
              <p:nvPr/>
            </p:nvSpPr>
            <p:spPr bwMode="auto">
              <a:xfrm>
                <a:off x="3408645"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2" name="Rectangle 741"/>
              <p:cNvSpPr/>
              <p:nvPr/>
            </p:nvSpPr>
            <p:spPr bwMode="auto">
              <a:xfrm>
                <a:off x="3597764"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3" name="Rectangle 742"/>
              <p:cNvSpPr/>
              <p:nvPr/>
            </p:nvSpPr>
            <p:spPr bwMode="auto">
              <a:xfrm>
                <a:off x="2878682" y="503602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4" name="Rectangle 743"/>
              <p:cNvSpPr/>
              <p:nvPr/>
            </p:nvSpPr>
            <p:spPr bwMode="auto">
              <a:xfrm>
                <a:off x="2489266"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5" name="Rectangle 744"/>
              <p:cNvSpPr/>
              <p:nvPr/>
            </p:nvSpPr>
            <p:spPr bwMode="auto">
              <a:xfrm>
                <a:off x="2707941"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6" name="Rectangle 745"/>
              <p:cNvSpPr/>
              <p:nvPr/>
            </p:nvSpPr>
            <p:spPr bwMode="auto">
              <a:xfrm>
                <a:off x="3233298" y="4759796"/>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7" name="Rectangle 746"/>
              <p:cNvSpPr/>
              <p:nvPr/>
            </p:nvSpPr>
            <p:spPr bwMode="auto">
              <a:xfrm>
                <a:off x="3410615"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8" name="Rectangle 747"/>
              <p:cNvSpPr/>
              <p:nvPr/>
            </p:nvSpPr>
            <p:spPr bwMode="auto">
              <a:xfrm>
                <a:off x="3599734"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49" name="Rectangle 748"/>
              <p:cNvSpPr/>
              <p:nvPr/>
            </p:nvSpPr>
            <p:spPr bwMode="auto">
              <a:xfrm>
                <a:off x="2880652" y="4762177"/>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50" name="Rectangle 749"/>
              <p:cNvSpPr/>
              <p:nvPr/>
            </p:nvSpPr>
            <p:spPr bwMode="auto">
              <a:xfrm>
                <a:off x="3654373" y="49764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51" name="Rectangle 750"/>
              <p:cNvSpPr/>
              <p:nvPr/>
            </p:nvSpPr>
            <p:spPr bwMode="auto">
              <a:xfrm>
                <a:off x="3654373" y="4824090"/>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52" name="Rectangle 751"/>
              <p:cNvSpPr/>
              <p:nvPr/>
            </p:nvSpPr>
            <p:spPr bwMode="auto">
              <a:xfrm>
                <a:off x="2419127" y="4826471"/>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sp>
            <p:nvSpPr>
              <p:cNvPr id="753" name="Rectangle 752"/>
              <p:cNvSpPr/>
              <p:nvPr/>
            </p:nvSpPr>
            <p:spPr bwMode="auto">
              <a:xfrm>
                <a:off x="2416500" y="4962203"/>
                <a:ext cx="37825" cy="45719"/>
              </a:xfrm>
              <a:prstGeom prst="rect">
                <a:avLst/>
              </a:prstGeom>
              <a:noFill/>
              <a:ln w="0">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grpSp>
      </p:grpSp>
      <p:cxnSp>
        <p:nvCxnSpPr>
          <p:cNvPr id="754" name="Elbow Connector 430"/>
          <p:cNvCxnSpPr>
            <a:stCxn id="639" idx="0"/>
            <a:endCxn id="738" idx="2"/>
          </p:cNvCxnSpPr>
          <p:nvPr/>
        </p:nvCxnSpPr>
        <p:spPr bwMode="auto">
          <a:xfrm rot="5400000" flipH="1" flipV="1">
            <a:off x="1767823" y="1080393"/>
            <a:ext cx="390662" cy="1318331"/>
          </a:xfrm>
          <a:prstGeom prst="bentConnector3">
            <a:avLst>
              <a:gd name="adj1" fmla="val 50000"/>
            </a:avLst>
          </a:prstGeom>
          <a:noFill/>
          <a:ln w="9525" cap="flat" cmpd="sng" algn="ctr">
            <a:solidFill>
              <a:srgbClr val="002060"/>
            </a:solidFill>
            <a:prstDash val="solid"/>
            <a:round/>
            <a:headEnd type="none" w="med" len="med"/>
            <a:tailEnd type="stealth"/>
          </a:ln>
          <a:effectLst/>
        </p:spPr>
      </p:cxnSp>
      <p:cxnSp>
        <p:nvCxnSpPr>
          <p:cNvPr id="759" name="Straight Arrow Connector 758"/>
          <p:cNvCxnSpPr>
            <a:stCxn id="579" idx="0"/>
            <a:endCxn id="736" idx="2"/>
          </p:cNvCxnSpPr>
          <p:nvPr/>
        </p:nvCxnSpPr>
        <p:spPr bwMode="auto">
          <a:xfrm rot="5400000" flipH="1" flipV="1">
            <a:off x="3157544" y="1695744"/>
            <a:ext cx="290040" cy="3632"/>
          </a:xfrm>
          <a:prstGeom prst="straightConnector1">
            <a:avLst/>
          </a:prstGeom>
          <a:noFill/>
          <a:ln w="9525" cap="flat" cmpd="sng" algn="ctr">
            <a:solidFill>
              <a:srgbClr val="002060"/>
            </a:solidFill>
            <a:prstDash val="solid"/>
            <a:round/>
            <a:headEnd type="none" w="med" len="med"/>
            <a:tailEnd type="stealth"/>
          </a:ln>
          <a:effectLst/>
        </p:spPr>
      </p:cxnSp>
      <p:cxnSp>
        <p:nvCxnSpPr>
          <p:cNvPr id="762" name="Elbow Connector 430"/>
          <p:cNvCxnSpPr>
            <a:stCxn id="677" idx="0"/>
            <a:endCxn id="742" idx="2"/>
          </p:cNvCxnSpPr>
          <p:nvPr/>
        </p:nvCxnSpPr>
        <p:spPr bwMode="auto">
          <a:xfrm rot="16200000" flipV="1">
            <a:off x="4733185" y="808398"/>
            <a:ext cx="380073" cy="1857000"/>
          </a:xfrm>
          <a:prstGeom prst="bentConnector3">
            <a:avLst>
              <a:gd name="adj1" fmla="val 50000"/>
            </a:avLst>
          </a:prstGeom>
          <a:noFill/>
          <a:ln w="9525" cap="flat" cmpd="sng" algn="ctr">
            <a:solidFill>
              <a:srgbClr val="002060"/>
            </a:solidFill>
            <a:prstDash val="solid"/>
            <a:round/>
            <a:headEnd type="none" w="med" len="med"/>
            <a:tailEnd type="stealth"/>
          </a:ln>
          <a:effectLst/>
        </p:spPr>
      </p:cxnSp>
      <p:sp>
        <p:nvSpPr>
          <p:cNvPr id="771" name="Rectangle 770"/>
          <p:cNvSpPr/>
          <p:nvPr/>
        </p:nvSpPr>
        <p:spPr bwMode="auto">
          <a:xfrm>
            <a:off x="1945959" y="3023235"/>
            <a:ext cx="54292" cy="53340"/>
          </a:xfrm>
          <a:prstGeom prst="rect">
            <a:avLst/>
          </a:prstGeom>
          <a:solidFill>
            <a:schemeClr val="bg1"/>
          </a:soli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t" anchorCtr="0" compatLnSpc="1">
            <a:prstTxWarp prst="textNoShape">
              <a:avLst/>
            </a:prstTxWarp>
          </a:bodyPr>
          <a:lstStyle/>
          <a:p>
            <a:pPr marR="0" indent="1588" algn="ctr" defTabSz="914400" rtl="0" eaLnBrk="1" fontAlgn="base" latinLnBrk="0" hangingPunct="1">
              <a:lnSpc>
                <a:spcPct val="100000"/>
              </a:lnSpc>
              <a:spcBef>
                <a:spcPct val="20000"/>
              </a:spcBef>
              <a:spcAft>
                <a:spcPct val="0"/>
              </a:spcAft>
              <a:buClrTx/>
              <a:buSzTx/>
              <a:tabLst/>
            </a:pPr>
            <a:endParaRPr lang="en-US" sz="1200" dirty="0" smtClean="0"/>
          </a:p>
        </p:txBody>
      </p:sp>
      <p:cxnSp>
        <p:nvCxnSpPr>
          <p:cNvPr id="518" name="Straight Arrow Connector 517"/>
          <p:cNvCxnSpPr>
            <a:stCxn id="408" idx="0"/>
            <a:endCxn id="498" idx="2"/>
          </p:cNvCxnSpPr>
          <p:nvPr/>
        </p:nvCxnSpPr>
        <p:spPr bwMode="auto">
          <a:xfrm rot="5400000" flipH="1" flipV="1">
            <a:off x="1633636" y="3206456"/>
            <a:ext cx="673901" cy="7433"/>
          </a:xfrm>
          <a:prstGeom prst="straightConnector1">
            <a:avLst/>
          </a:prstGeom>
          <a:noFill/>
          <a:ln w="9525" cap="flat" cmpd="sng" algn="ctr">
            <a:solidFill>
              <a:srgbClr val="002060"/>
            </a:solidFill>
            <a:prstDash val="solid"/>
            <a:round/>
            <a:headEnd type="none" w="med" len="med"/>
            <a:tailEnd type="stealth"/>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0" tIns="0" rIns="0" bIns="0" numCol="1" rtlCol="0" anchor="t" anchorCtr="0" compatLnSpc="1">
        <a:prstTxWarp prst="textNoShape">
          <a:avLst/>
        </a:prstTxWarp>
      </a:bodyPr>
      <a:lstStyle>
        <a:defPPr marR="0" indent="1588" algn="ctr" defTabSz="914400" rtl="0" eaLnBrk="1" fontAlgn="base" latinLnBrk="0" hangingPunct="1">
          <a:lnSpc>
            <a:spcPct val="100000"/>
          </a:lnSpc>
          <a:spcBef>
            <a:spcPct val="20000"/>
          </a:spcBef>
          <a:spcAft>
            <a:spcPct val="0"/>
          </a:spcAft>
          <a:buClrTx/>
          <a:buSzTx/>
          <a:tabLst/>
          <a:defRPr sz="1200" dirty="0" smtClean="0"/>
        </a:defPPr>
      </a:lstStyle>
      <a:style>
        <a:lnRef idx="2">
          <a:schemeClr val="accent2"/>
        </a:lnRef>
        <a:fillRef idx="1">
          <a:schemeClr val="lt1"/>
        </a:fillRef>
        <a:effectRef idx="0">
          <a:schemeClr val="accent2"/>
        </a:effectRef>
        <a:fontRef idx="minor">
          <a:schemeClr val="dk1"/>
        </a:fontRef>
      </a:style>
    </a:spDef>
    <a:lnDef>
      <a:spPr bwMode="auto">
        <a:noFill/>
        <a:ln w="9525" cap="flat" cmpd="sng" algn="ctr">
          <a:solidFill>
            <a:srgbClr val="002060"/>
          </a:solidFill>
          <a:prstDash val="solid"/>
          <a:round/>
          <a:headEnd type="none" w="med" len="med"/>
          <a:tailEnd type="arrow"/>
        </a:ln>
        <a:effectLst/>
      </a:spPr>
      <a:body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7035</TotalTime>
  <Words>6879</Words>
  <Application>Microsoft PowerPoint</Application>
  <PresentationFormat>On-screen Show (4:3)</PresentationFormat>
  <Paragraphs>2017</Paragraphs>
  <Slides>54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6" baseType="lpstr">
      <vt:lpstr>Default Design</vt:lpstr>
      <vt:lpstr>Slide</vt:lpstr>
      <vt:lpstr>SSES Sensor Suite Evaluation System</vt:lpstr>
      <vt:lpstr>Core SSES Solution Space:</vt:lpstr>
      <vt:lpstr>SSES Architecture Selection Strategy:</vt:lpstr>
      <vt:lpstr>Overarching SSES Solution Considerations </vt:lpstr>
      <vt:lpstr>Core architecture: Design Environment  </vt:lpstr>
      <vt:lpstr>Core architecture: Data Environment  </vt:lpstr>
      <vt:lpstr>Solution Scoring &amp; Symbology</vt:lpstr>
      <vt:lpstr>SSES Functional Decomposition </vt:lpstr>
      <vt:lpstr>SSES Data Architecture</vt:lpstr>
      <vt:lpstr>Next Steps</vt:lpstr>
      <vt:lpstr>Functional Decomposition and Solution Evaluation Drill-down</vt:lpstr>
      <vt:lpstr>SSES Function - Form Alternatives 1.1.1</vt:lpstr>
      <vt:lpstr>SSES Function - Form Alternatives 1.1.1</vt:lpstr>
      <vt:lpstr>SSES Function - Form Alternatives 1.1.1</vt:lpstr>
      <vt:lpstr>SSES Function - Form Alternatives 1.1.1</vt:lpstr>
      <vt:lpstr>SSES Function - Form Alternatives 1.1.2</vt:lpstr>
      <vt:lpstr>SSES Function - Form Alternatives 1.1.2</vt:lpstr>
      <vt:lpstr>SSES Function - Form Alternatives 1.2.1</vt:lpstr>
      <vt:lpstr>SSES Function - Form Alternatives 1.2.1</vt:lpstr>
      <vt:lpstr>SSES Function - Form Alternatives 1.2.2</vt:lpstr>
      <vt:lpstr>SSES Function - Form Selection 1.2.3</vt:lpstr>
      <vt:lpstr>SSES Function - Form Alternatives 1.2.3</vt:lpstr>
      <vt:lpstr>SSES Function - Form Alternatives 1.2.3</vt:lpstr>
      <vt:lpstr>SSES Function - Form Alternatives 1.2.4</vt:lpstr>
      <vt:lpstr>SSES Function - Form Alternatives 2.1</vt:lpstr>
      <vt:lpstr>SSES Function - Form Alternatives 2.2.1</vt:lpstr>
      <vt:lpstr>SSES Function - Form Alternatives 2.2.1</vt:lpstr>
      <vt:lpstr>SSES Function - Form Alternatives 2.3</vt:lpstr>
      <vt:lpstr>SSES Function - Form Alternatives 2.4</vt:lpstr>
      <vt:lpstr>SSES Function - Form Alternatives 2.5</vt:lpstr>
      <vt:lpstr>SSES Function - Form Alternatives 2.6</vt:lpstr>
      <vt:lpstr>SSES Function - Form Alternatives 3.1</vt:lpstr>
      <vt:lpstr>SSES Function - Form Alternatives 3.1</vt:lpstr>
      <vt:lpstr>SSES Function - Form Alternatives 3.1</vt:lpstr>
      <vt:lpstr>SSES Function - Form Alternatives 3.1</vt:lpstr>
      <vt:lpstr>SSES Function - Form Alternatives 3.1 (cont)</vt:lpstr>
      <vt:lpstr>SSES Function - Form Alternatives 3.2.1</vt:lpstr>
      <vt:lpstr>SSES Function - Form Alternatives 3.2.1</vt:lpstr>
      <vt:lpstr>SSES Function - Form Alternatives 3.2.2</vt:lpstr>
      <vt:lpstr>SSES Function - Form Alternatives 3.2.3.1</vt:lpstr>
      <vt:lpstr>SSES Function - Form Alternatives 3.2.3.1</vt:lpstr>
      <vt:lpstr>SSES Function - Form Alternatives 3.2.3.1 (cont)</vt:lpstr>
      <vt:lpstr>SSES Function - Form Alternatives 3.2.3.1 (cont)</vt:lpstr>
      <vt:lpstr>SSES Function - Form Alternatives 3.3.1</vt:lpstr>
      <vt:lpstr>SSES Function - Form Alternatives 3.3.2</vt:lpstr>
      <vt:lpstr>SSES Function - Form Alternatives 3.3.2</vt:lpstr>
      <vt:lpstr>SSES Function - Form Alternatives 3.3.3</vt:lpstr>
      <vt:lpstr>SSES Function - Form Alternatives 3.3.3</vt:lpstr>
      <vt:lpstr>SSES Function - Form Alternatives 3.3.1</vt:lpstr>
      <vt:lpstr>SSES Function - Form Alternatives 3.5</vt:lpstr>
      <vt:lpstr>SSES Function - Form Alternatives 4.1.1</vt:lpstr>
      <vt:lpstr>SSES Function - Form Alternatives 4.1.2</vt:lpstr>
      <vt:lpstr>SSES Function - Form Alternatives 4.1.3</vt:lpstr>
      <vt:lpstr>SSES Function - Form Alternatives 4.2</vt:lpstr>
    </vt:vector>
  </TitlesOfParts>
  <Company>Comp1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Comp1</dc:creator>
  <cp:lastModifiedBy>Joseph M. Shaw</cp:lastModifiedBy>
  <cp:revision>566</cp:revision>
  <dcterms:created xsi:type="dcterms:W3CDTF">2007-12-08T11:17:57Z</dcterms:created>
  <dcterms:modified xsi:type="dcterms:W3CDTF">2009-03-26T03:26:50Z</dcterms:modified>
</cp:coreProperties>
</file>