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319" r:id="rId3"/>
    <p:sldId id="258" r:id="rId4"/>
    <p:sldId id="259" r:id="rId5"/>
    <p:sldId id="283" r:id="rId6"/>
    <p:sldId id="284" r:id="rId7"/>
    <p:sldId id="285" r:id="rId8"/>
    <p:sldId id="312" r:id="rId9"/>
    <p:sldId id="313" r:id="rId10"/>
    <p:sldId id="286" r:id="rId11"/>
    <p:sldId id="314" r:id="rId12"/>
    <p:sldId id="287" r:id="rId13"/>
    <p:sldId id="315" r:id="rId14"/>
    <p:sldId id="289" r:id="rId15"/>
    <p:sldId id="316" r:id="rId16"/>
    <p:sldId id="291" r:id="rId17"/>
    <p:sldId id="294" r:id="rId18"/>
    <p:sldId id="318" r:id="rId19"/>
    <p:sldId id="295" r:id="rId20"/>
    <p:sldId id="297" r:id="rId21"/>
    <p:sldId id="299" r:id="rId22"/>
    <p:sldId id="296" r:id="rId23"/>
    <p:sldId id="300" r:id="rId24"/>
    <p:sldId id="301" r:id="rId25"/>
    <p:sldId id="302" r:id="rId26"/>
    <p:sldId id="303" r:id="rId27"/>
    <p:sldId id="292" r:id="rId28"/>
    <p:sldId id="304" r:id="rId29"/>
    <p:sldId id="309" r:id="rId30"/>
    <p:sldId id="311" r:id="rId3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FF0000"/>
    <a:srgbClr val="CCFF99"/>
    <a:srgbClr val="FFCC99"/>
    <a:srgbClr val="FF2929"/>
    <a:srgbClr val="FFFF99"/>
    <a:srgbClr val="69FF69"/>
    <a:srgbClr val="0000FF"/>
    <a:srgbClr val="4D4D4D"/>
    <a:srgbClr val="99CCFF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16428" autoAdjust="0"/>
    <p:restoredTop sz="94660"/>
  </p:normalViewPr>
  <p:slideViewPr>
    <p:cSldViewPr snapToGrid="0">
      <p:cViewPr varScale="1">
        <p:scale>
          <a:sx n="77" d="100"/>
          <a:sy n="77" d="100"/>
        </p:scale>
        <p:origin x="-86" y="-206"/>
      </p:cViewPr>
      <p:guideLst>
        <p:guide orient="horz" pos="4144"/>
        <p:guide orient="horz" pos="938"/>
        <p:guide orient="horz" pos="1238"/>
        <p:guide pos="3015"/>
        <p:guide pos="761"/>
        <p:guide pos="5575"/>
        <p:guide pos="2216"/>
        <p:guide pos="3285"/>
        <p:guide pos="3459"/>
        <p:guide pos="416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3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34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B070C-D382-4550-A913-7572D9FD7A26}" type="datetimeFigureOut">
              <a:rPr lang="en-US" smtClean="0"/>
              <a:pPr/>
              <a:t>3/7/2009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71"/>
            <a:ext cx="3037840" cy="4643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30471"/>
            <a:ext cx="3037840" cy="46434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2B3311-D062-485A-9C98-09590EC7B3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236"/>
            <a:ext cx="5608320" cy="4183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471"/>
            <a:ext cx="3037840" cy="4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30471"/>
            <a:ext cx="3037840" cy="4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4BC444BA-BAB7-47B7-84B4-33F1B417DE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0" y="4267200"/>
            <a:ext cx="9144000" cy="2209800"/>
          </a:xfrm>
          <a:prstGeom prst="rect">
            <a:avLst/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4648200"/>
            <a:ext cx="7467600" cy="533400"/>
          </a:xfrm>
        </p:spPr>
        <p:txBody>
          <a:bodyPr anchor="t"/>
          <a:lstStyle>
            <a:lvl1pPr>
              <a:defRPr sz="2400" u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5257800"/>
            <a:ext cx="6096000" cy="838200"/>
          </a:xfrm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17AAB-00F4-4AC9-BD91-643364A36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 March 09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 March 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F649C-F268-4577-B721-0FFFFB0D1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0600"/>
            <a:ext cx="2057400" cy="5135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0600"/>
            <a:ext cx="6019800" cy="5135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 March 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Anderson, Beres,</a:t>
            </a:r>
          </a:p>
          <a:p>
            <a:pPr>
              <a:defRPr/>
            </a:pPr>
            <a:r>
              <a:rPr lang="en-US"/>
              <a:t>Shaw, Valadez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AE8A0-0C16-4443-88B2-B3F295D30E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 userDrawn="1"/>
        </p:nvGrpSpPr>
        <p:grpSpPr bwMode="auto">
          <a:xfrm>
            <a:off x="0" y="76200"/>
            <a:ext cx="9144000" cy="457200"/>
            <a:chOff x="0" y="240"/>
            <a:chExt cx="5760" cy="288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0" y="240"/>
              <a:ext cx="5760" cy="28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20000"/>
                </a:spcBef>
                <a:buFontTx/>
                <a:buChar char="•"/>
                <a:defRPr/>
              </a:pPr>
              <a:endParaRPr lang="en-US"/>
            </a:p>
          </p:txBody>
        </p:sp>
        <p:sp>
          <p:nvSpPr>
            <p:cNvPr id="6" name="Text Box 9"/>
            <p:cNvSpPr txBox="1">
              <a:spLocks noChangeArrowheads="1"/>
            </p:cNvSpPr>
            <p:nvPr userDrawn="1"/>
          </p:nvSpPr>
          <p:spPr bwMode="auto">
            <a:xfrm>
              <a:off x="0" y="288"/>
              <a:ext cx="57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400" i="1" dirty="0">
                  <a:solidFill>
                    <a:schemeClr val="bg1"/>
                  </a:solidFill>
                </a:rPr>
                <a:t>   </a:t>
              </a:r>
              <a:r>
                <a:rPr lang="en-US" sz="1400" b="1" i="1" dirty="0">
                  <a:solidFill>
                    <a:schemeClr val="bg1"/>
                  </a:solidFill>
                </a:rPr>
                <a:t> Sensor Suite Evaluation System					            SSES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27000" y="6499225"/>
            <a:ext cx="1435100" cy="247650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r>
              <a:rPr lang="en-US" smtClean="0"/>
              <a:t>5 March 09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82900" y="6470650"/>
            <a:ext cx="3378200" cy="323850"/>
          </a:xfrm>
        </p:spPr>
        <p:txBody>
          <a:bodyPr anchor="b"/>
          <a:lstStyle>
            <a:lvl1pPr>
              <a:defRPr sz="1000"/>
            </a:lvl1pPr>
          </a:lstStyle>
          <a:p>
            <a:pPr>
              <a:defRPr/>
            </a:pPr>
            <a:r>
              <a:rPr lang="en-US"/>
              <a:t>Anderson, Beres, Shaw, Valadez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45250"/>
            <a:ext cx="2133600" cy="41275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01F8F860-3B9A-4D7F-836E-0C1BDA4229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 March 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1D6A6-1AC9-420B-AA77-D3D83A4B4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71900" cy="4297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3771900" cy="4297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 March 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EAC89-EA89-4F43-8CE6-FF946E46C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 March 09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4B44C-C5DA-44A1-91C4-BBC6D67C4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 March 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58026-0E59-4BC0-8ADF-AECAD2D17E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 March 09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EDB4A-6DD4-40FF-BFA3-7066D30C2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 March 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Anderson, Beres,</a:t>
            </a:r>
          </a:p>
          <a:p>
            <a:pPr>
              <a:defRPr/>
            </a:pPr>
            <a:r>
              <a:rPr lang="en-US"/>
              <a:t>Shaw, Valadez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ACF43-3A8F-42D7-823F-E4868F42E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5 March 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11B5C-B01E-4E8C-93F4-6C3D8C1E0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906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962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5 March 09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latin typeface="Arial" charset="0"/>
              </a:defRPr>
            </a:lvl1pPr>
          </a:lstStyle>
          <a:p>
            <a:pPr>
              <a:defRPr/>
            </a:pPr>
            <a:fld id="{AFFDC872-2DCE-4B55-B1B6-7C6AF45F4C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381000"/>
            <a:ext cx="914400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  <a:defRPr/>
            </a:pPr>
            <a:endParaRPr lang="en-US"/>
          </a:p>
        </p:txBody>
      </p:sp>
      <p:sp>
        <p:nvSpPr>
          <p:cNvPr id="1033" name="Text Box 9"/>
          <p:cNvSpPr txBox="1">
            <a:spLocks noChangeArrowheads="1"/>
          </p:cNvSpPr>
          <p:nvPr userDrawn="1"/>
        </p:nvSpPr>
        <p:spPr bwMode="auto">
          <a:xfrm>
            <a:off x="0" y="4572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i="1" dirty="0">
                <a:solidFill>
                  <a:schemeClr val="bg1"/>
                </a:solidFill>
              </a:rPr>
              <a:t>   </a:t>
            </a:r>
            <a:r>
              <a:rPr lang="en-US" sz="1400" b="1" i="1" dirty="0">
                <a:solidFill>
                  <a:schemeClr val="bg1"/>
                </a:solidFill>
              </a:rPr>
              <a:t> Sensor Suite Evaluation System					            SSES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22.xml"/><Relationship Id="rId18" Type="http://schemas.openxmlformats.org/officeDocument/2006/relationships/slide" Target="slide29.xml"/><Relationship Id="rId3" Type="http://schemas.openxmlformats.org/officeDocument/2006/relationships/slide" Target="slide4.xml"/><Relationship Id="rId21" Type="http://schemas.openxmlformats.org/officeDocument/2006/relationships/slide" Target="slide14.xml"/><Relationship Id="rId7" Type="http://schemas.openxmlformats.org/officeDocument/2006/relationships/slide" Target="slide15.xml"/><Relationship Id="rId12" Type="http://schemas.openxmlformats.org/officeDocument/2006/relationships/slide" Target="slide19.xml"/><Relationship Id="rId17" Type="http://schemas.openxmlformats.org/officeDocument/2006/relationships/slide" Target="slide28.xml"/><Relationship Id="rId25" Type="http://schemas.openxmlformats.org/officeDocument/2006/relationships/slide" Target="slide25.xml"/><Relationship Id="rId2" Type="http://schemas.openxmlformats.org/officeDocument/2006/relationships/slide" Target="slide16.xml"/><Relationship Id="rId16" Type="http://schemas.openxmlformats.org/officeDocument/2006/relationships/slide" Target="slide27.xml"/><Relationship Id="rId20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11" Type="http://schemas.openxmlformats.org/officeDocument/2006/relationships/slide" Target="slide18.xml"/><Relationship Id="rId24" Type="http://schemas.openxmlformats.org/officeDocument/2006/relationships/slide" Target="slide26.xml"/><Relationship Id="rId5" Type="http://schemas.openxmlformats.org/officeDocument/2006/relationships/slide" Target="slide10.xml"/><Relationship Id="rId15" Type="http://schemas.openxmlformats.org/officeDocument/2006/relationships/slide" Target="slide24.xml"/><Relationship Id="rId23" Type="http://schemas.openxmlformats.org/officeDocument/2006/relationships/slide" Target="slide11.xml"/><Relationship Id="rId10" Type="http://schemas.openxmlformats.org/officeDocument/2006/relationships/slide" Target="slide5.xml"/><Relationship Id="rId19" Type="http://schemas.openxmlformats.org/officeDocument/2006/relationships/slide" Target="slide30.xml"/><Relationship Id="rId4" Type="http://schemas.openxmlformats.org/officeDocument/2006/relationships/slide" Target="slide7.xml"/><Relationship Id="rId9" Type="http://schemas.openxmlformats.org/officeDocument/2006/relationships/slide" Target="slide6.xml"/><Relationship Id="rId14" Type="http://schemas.openxmlformats.org/officeDocument/2006/relationships/slide" Target="slide23.xml"/><Relationship Id="rId22" Type="http://schemas.openxmlformats.org/officeDocument/2006/relationships/slide" Target="slide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F501228-3BFE-4288-A0A2-8FEE56DA5A4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E5F44A9-2D18-4CB8-B336-D095A91C2CA2}" type="slidenum">
              <a:rPr lang="en-US" sz="1400">
                <a:latin typeface="Arial" charset="0"/>
              </a:rPr>
              <a:pPr algn="r"/>
              <a:t>1</a:t>
            </a:fld>
            <a:endParaRPr lang="en-US" sz="1400">
              <a:latin typeface="Arial" charset="0"/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4373880"/>
            <a:ext cx="8153400" cy="7620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SSES</a:t>
            </a:r>
            <a:br>
              <a:rPr lang="en-US" sz="2000" dirty="0" smtClean="0"/>
            </a:br>
            <a:r>
              <a:rPr lang="en-US" sz="2000" dirty="0" smtClean="0"/>
              <a:t>Sensor Suite Evaluation System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410200"/>
            <a:ext cx="7467600" cy="12192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Helen Anderson, Steven Beres, Joseph Shaw, Timothy Valadez</a:t>
            </a:r>
          </a:p>
          <a:p>
            <a:pPr eaLnBrk="1" hangingPunct="1"/>
            <a:r>
              <a:rPr lang="en-US" dirty="0" smtClean="0"/>
              <a:t>Thursday, 5 March 2009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8927" y="4855464"/>
            <a:ext cx="8153400" cy="566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Preliminary Solution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Space Development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 March 09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SSES Function - Form Alternatives 2.1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0292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76200" y="1600200"/>
            <a:ext cx="12192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2.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Assess and represent projected / potential threat characteristics</a:t>
            </a:r>
            <a:endParaRPr lang="en-US" sz="800" b="1" dirty="0"/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2.1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Classify threats based on their type and attributes</a:t>
            </a:r>
            <a:endParaRPr lang="en-US" sz="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410200" y="1600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  threat classification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Intel / threat database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Explicitly model threat characteristics without classification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12" name="Action Button: Back or Previous 11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SSES Function - Form Alternatives 2.2.1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72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2.2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Obtain and manage threat classification and quantitative threat signature data</a:t>
            </a:r>
            <a:endParaRPr lang="en-US" sz="800" b="1" dirty="0"/>
          </a:p>
        </p:txBody>
      </p:sp>
      <p:sp>
        <p:nvSpPr>
          <p:cNvPr id="190" name="Text Box 12"/>
          <p:cNvSpPr txBox="1">
            <a:spLocks noChangeArrowheads="1"/>
          </p:cNvSpPr>
          <p:nvPr/>
        </p:nvSpPr>
        <p:spPr bwMode="auto">
          <a:xfrm>
            <a:off x="2895601" y="1600200"/>
            <a:ext cx="2438400" cy="6858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2.2.1.</a:t>
            </a:r>
            <a:endParaRPr lang="en-US" sz="800" b="1" dirty="0" smtClean="0">
              <a:solidFill>
                <a:schemeClr val="dk1"/>
              </a:solidFill>
              <a:latin typeface="+mn-lt"/>
            </a:endParaRP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Represent threat types (e.g. personnel, wheeled vehicles, tracked vehicles, watercraft) and numbers</a:t>
            </a:r>
            <a:endParaRPr lang="en-US" sz="800" b="1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195" name="Text Box 12"/>
          <p:cNvSpPr txBox="1">
            <a:spLocks noChangeArrowheads="1"/>
          </p:cNvSpPr>
          <p:nvPr/>
        </p:nvSpPr>
        <p:spPr bwMode="auto">
          <a:xfrm>
            <a:off x="2904745" y="4901184"/>
            <a:ext cx="2438400" cy="6858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2.2.5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Represent threat acoustic and seismic emissions including signature dependency on threat speed</a:t>
            </a:r>
          </a:p>
        </p:txBody>
      </p:sp>
      <p:sp>
        <p:nvSpPr>
          <p:cNvPr id="251" name="Rectangle 250"/>
          <p:cNvSpPr/>
          <p:nvPr/>
        </p:nvSpPr>
        <p:spPr bwMode="auto">
          <a:xfrm>
            <a:off x="2895601" y="2438400"/>
            <a:ext cx="2438400" cy="6858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2.2.2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Represent threat physical dimensions and visual /  infra-red (IR) characteristics</a:t>
            </a:r>
          </a:p>
        </p:txBody>
      </p:sp>
      <p:sp>
        <p:nvSpPr>
          <p:cNvPr id="252" name="Rectangle 251"/>
          <p:cNvSpPr/>
          <p:nvPr/>
        </p:nvSpPr>
        <p:spPr bwMode="auto">
          <a:xfrm>
            <a:off x="2895601" y="3276600"/>
            <a:ext cx="2438400" cy="6858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2.2.3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Represent threat radar cross section (RCS)</a:t>
            </a:r>
          </a:p>
        </p:txBody>
      </p:sp>
      <p:sp>
        <p:nvSpPr>
          <p:cNvPr id="253" name="Rectangle 252"/>
          <p:cNvSpPr/>
          <p:nvPr/>
        </p:nvSpPr>
        <p:spPr bwMode="auto">
          <a:xfrm>
            <a:off x="2904745" y="4093464"/>
            <a:ext cx="2438400" cy="6858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2.2.4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Represent threat radio-frequency (RF) emissions</a:t>
            </a:r>
          </a:p>
        </p:txBody>
      </p:sp>
      <p:sp>
        <p:nvSpPr>
          <p:cNvPr id="268" name="TextBox 267"/>
          <p:cNvSpPr txBox="1"/>
          <p:nvPr/>
        </p:nvSpPr>
        <p:spPr>
          <a:xfrm>
            <a:off x="5410200" y="24384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Explicit modeling of signatures and characteristics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Database entry for signatures and characteristics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Implicitly represent in sensor-threat performance data</a:t>
            </a:r>
          </a:p>
        </p:txBody>
      </p:sp>
      <p:sp>
        <p:nvSpPr>
          <p:cNvPr id="269" name="TextBox 268"/>
          <p:cNvSpPr txBox="1"/>
          <p:nvPr/>
        </p:nvSpPr>
        <p:spPr>
          <a:xfrm>
            <a:off x="5410200" y="32766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Explicit modeling of signatures and characteristics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Database entry for signatures and characteristics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Implicitly represent in sensor-threat performance data</a:t>
            </a:r>
          </a:p>
        </p:txBody>
      </p:sp>
      <p:sp>
        <p:nvSpPr>
          <p:cNvPr id="270" name="TextBox 269"/>
          <p:cNvSpPr txBox="1"/>
          <p:nvPr/>
        </p:nvSpPr>
        <p:spPr>
          <a:xfrm>
            <a:off x="5419344" y="4901184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Explicit modeling of signatures and characteristics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Database entry for signatures and characteristics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Implicitly represent in sensor-threat performance data</a:t>
            </a:r>
          </a:p>
        </p:txBody>
      </p:sp>
      <p:sp>
        <p:nvSpPr>
          <p:cNvPr id="271" name="TextBox 270"/>
          <p:cNvSpPr txBox="1"/>
          <p:nvPr/>
        </p:nvSpPr>
        <p:spPr>
          <a:xfrm>
            <a:off x="5419344" y="4093464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Explicit modeling of signatures and characteristics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Database entry for signatures and characteristics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Implicitly represent in sensor-threat performance data</a:t>
            </a:r>
            <a:endParaRPr lang="en-US" sz="800" b="1" dirty="0"/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0292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5410200" y="1600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Software entity models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Threat data base entries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Physical "toy soldier" models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76200" y="1600200"/>
            <a:ext cx="12192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2.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Assess and represent projected / potential threat characteristics</a:t>
            </a:r>
            <a:endParaRPr lang="en-US" sz="800" b="1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23" name="Action Button: Back or Previous 22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SSES Function - Form Alternatives 2.3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72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635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2.3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Provide threat class and signature data to sensor performance models</a:t>
            </a:r>
            <a:endParaRPr lang="en-US" sz="800" b="1" dirty="0"/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0292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5410200" y="1600200"/>
            <a:ext cx="3576637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Integrated sensor performance model interface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Sensor performance model database query tools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 entry and calculation of sensor performance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76200" y="1600200"/>
            <a:ext cx="12192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2.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Assess and represent projected / potential threat characteristics</a:t>
            </a:r>
            <a:endParaRPr lang="en-US" sz="800" b="1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12" name="Action Button: Back or Previous 11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SSES Function - Form Alternatives 2.4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95" name="Text Box 12"/>
          <p:cNvSpPr txBox="1">
            <a:spLocks noChangeArrowheads="1"/>
          </p:cNvSpPr>
          <p:nvPr/>
        </p:nvSpPr>
        <p:spPr bwMode="auto">
          <a:xfrm>
            <a:off x="2895601" y="3251200"/>
            <a:ext cx="2438400" cy="6858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2.4.3	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Represent mobility effects of barriers and obstacles</a:t>
            </a:r>
          </a:p>
        </p:txBody>
      </p:sp>
      <p:sp>
        <p:nvSpPr>
          <p:cNvPr id="251" name="Rectangle 250"/>
          <p:cNvSpPr/>
          <p:nvPr/>
        </p:nvSpPr>
        <p:spPr bwMode="auto">
          <a:xfrm>
            <a:off x="2895601" y="1600200"/>
            <a:ext cx="2438400" cy="6858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2.4.1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Represent threat speed as a function of the type of terrain being traversed</a:t>
            </a:r>
          </a:p>
        </p:txBody>
      </p:sp>
      <p:sp>
        <p:nvSpPr>
          <p:cNvPr id="252" name="Rectangle 251"/>
          <p:cNvSpPr/>
          <p:nvPr/>
        </p:nvSpPr>
        <p:spPr bwMode="auto">
          <a:xfrm>
            <a:off x="2895601" y="2438400"/>
            <a:ext cx="2438400" cy="6858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2.4.2	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Represent prohibited terrain types which may not be traversed by specific classes / types of threat</a:t>
            </a:r>
          </a:p>
        </p:txBody>
      </p:sp>
      <p:sp>
        <p:nvSpPr>
          <p:cNvPr id="268" name="TextBox 267"/>
          <p:cNvSpPr txBox="1"/>
          <p:nvPr/>
        </p:nvSpPr>
        <p:spPr>
          <a:xfrm>
            <a:off x="5410200" y="1600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Software terrain dependent threat mobility model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Terrain dependent threat movement rate look-up tables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 calculation of movement rates</a:t>
            </a:r>
          </a:p>
        </p:txBody>
      </p:sp>
      <p:sp>
        <p:nvSpPr>
          <p:cNvPr id="269" name="TextBox 268"/>
          <p:cNvSpPr txBox="1"/>
          <p:nvPr/>
        </p:nvSpPr>
        <p:spPr>
          <a:xfrm>
            <a:off x="5410200" y="24384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Specify prohibitive threat / terrain dependent mobility network edge costs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Specify prohibitive threat / terrain dependent database movement costs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Maintain threat-terrain </a:t>
            </a:r>
            <a:r>
              <a:rPr lang="en-US" sz="800" b="1" dirty="0" err="1" smtClean="0"/>
              <a:t>tabu</a:t>
            </a:r>
            <a:r>
              <a:rPr lang="en-US" sz="800" b="1" dirty="0" smtClean="0"/>
              <a:t> list</a:t>
            </a:r>
          </a:p>
        </p:txBody>
      </p:sp>
      <p:sp>
        <p:nvSpPr>
          <p:cNvPr id="270" name="TextBox 269"/>
          <p:cNvSpPr txBox="1"/>
          <p:nvPr/>
        </p:nvSpPr>
        <p:spPr>
          <a:xfrm>
            <a:off x="5410200" y="32766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Direct specification of traffic density by type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Indexed traffic density with standard densities</a:t>
            </a:r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0292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76200" y="1600200"/>
            <a:ext cx="12192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2.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Assess and represent projected / potential threat characteristics</a:t>
            </a:r>
            <a:endParaRPr lang="en-US" sz="800" b="1" dirty="0"/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2.4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Obtain and manage threat mobility data</a:t>
            </a:r>
            <a:endParaRPr lang="en-US" sz="800" b="1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17" name="Action Button: Back or Previous 16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SSES Function - Form Alternatives 2.5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72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2.5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Represent threat objectives, behaviors and operating constraints</a:t>
            </a:r>
            <a:endParaRPr lang="en-US" sz="800" b="1" dirty="0"/>
          </a:p>
        </p:txBody>
      </p:sp>
      <p:sp>
        <p:nvSpPr>
          <p:cNvPr id="251" name="Rectangle 250"/>
          <p:cNvSpPr/>
          <p:nvPr/>
        </p:nvSpPr>
        <p:spPr bwMode="auto">
          <a:xfrm>
            <a:off x="2895601" y="2438400"/>
            <a:ext cx="2438400" cy="6858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2.5.2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Represent threat covertness posture</a:t>
            </a:r>
          </a:p>
        </p:txBody>
      </p:sp>
      <p:sp>
        <p:nvSpPr>
          <p:cNvPr id="252" name="Rectangle 251"/>
          <p:cNvSpPr/>
          <p:nvPr/>
        </p:nvSpPr>
        <p:spPr bwMode="auto">
          <a:xfrm>
            <a:off x="2895601" y="3276600"/>
            <a:ext cx="2438400" cy="8382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2.5.3	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Represent threat survivability / escape objectives</a:t>
            </a:r>
          </a:p>
        </p:txBody>
      </p:sp>
      <p:sp>
        <p:nvSpPr>
          <p:cNvPr id="268" name="TextBox 267"/>
          <p:cNvSpPr txBox="1"/>
          <p:nvPr/>
        </p:nvSpPr>
        <p:spPr>
          <a:xfrm>
            <a:off x="5410200" y="24384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Include behaviors as part of threat characterization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Dynamically modify signatures and characteristics based on behavior</a:t>
            </a:r>
          </a:p>
        </p:txBody>
      </p:sp>
      <p:sp>
        <p:nvSpPr>
          <p:cNvPr id="269" name="TextBox 268"/>
          <p:cNvSpPr txBox="1"/>
          <p:nvPr/>
        </p:nvSpPr>
        <p:spPr>
          <a:xfrm>
            <a:off x="5410200" y="3276600"/>
            <a:ext cx="3576637" cy="8382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Manually specify threat movement paths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Specify both objectives and egress points as sink nodes for two part network flow / shortest path algorithms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Specify </a:t>
            </a:r>
            <a:r>
              <a:rPr lang="en-US" sz="800" b="1" dirty="0" err="1" smtClean="0"/>
              <a:t>tabu</a:t>
            </a:r>
            <a:r>
              <a:rPr lang="en-US" sz="800" b="1" dirty="0" smtClean="0"/>
              <a:t> points / regions based on actual or perceived detection probabilities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Maintain threat-terrain </a:t>
            </a:r>
            <a:r>
              <a:rPr lang="en-US" sz="800" b="1" dirty="0" err="1" smtClean="0"/>
              <a:t>tabu</a:t>
            </a:r>
            <a:r>
              <a:rPr lang="en-US" sz="800" b="1" dirty="0" smtClean="0"/>
              <a:t> list</a:t>
            </a:r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0292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5410200" y="1600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Manually specify threat movement paths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Specify objectives as sink nodes for network flow / shortest path algorithms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76200" y="1600200"/>
            <a:ext cx="12192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2.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Assess and represent projected / potential threat characteristics</a:t>
            </a:r>
            <a:endParaRPr lang="en-US" sz="800" b="1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2895600" y="1600200"/>
            <a:ext cx="2438400" cy="6858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2.5.1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Represent threat intrusion objectives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18" name="Action Button: Back or Previous 17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SSES Function - Form Alternatives 2.6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0292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76200" y="1600200"/>
            <a:ext cx="12192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2.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Assess and represent projected / potential threat characteristics</a:t>
            </a:r>
            <a:endParaRPr lang="en-US" sz="800" b="1" dirty="0"/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1371599" y="1625600"/>
            <a:ext cx="1371601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635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2.6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 Provide mobility and behavior data to threat route planning, and performance assessment functions </a:t>
            </a:r>
            <a:endParaRPr lang="en-US" sz="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410200" y="1625600"/>
            <a:ext cx="3576637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Integrated design environment with direct interfaces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 data import / export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Perform via database query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12" name="Action Button: Back or Previous 11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SSES Function - Form Alternatives 3.1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72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3.1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Obtain, display, and manage attribute and performance data on for individual sensor system elements</a:t>
            </a:r>
            <a:endParaRPr lang="en-US" sz="800" b="1" dirty="0"/>
          </a:p>
        </p:txBody>
      </p:sp>
      <p:sp>
        <p:nvSpPr>
          <p:cNvPr id="195" name="Text Box 12"/>
          <p:cNvSpPr txBox="1">
            <a:spLocks noChangeArrowheads="1"/>
          </p:cNvSpPr>
          <p:nvPr/>
        </p:nvSpPr>
        <p:spPr bwMode="auto">
          <a:xfrm>
            <a:off x="2895601" y="4419600"/>
            <a:ext cx="2438400" cy="8382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3.1.5	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Model/represent sensor susceptibility to environmental effects and the effect of environment on P</a:t>
            </a:r>
            <a:r>
              <a:rPr lang="en-US" sz="800" b="1" baseline="-25000" dirty="0" smtClean="0"/>
              <a:t>d</a:t>
            </a:r>
            <a:r>
              <a:rPr lang="en-US" sz="800" b="1" dirty="0" smtClean="0"/>
              <a:t>, effective range and FAR</a:t>
            </a:r>
          </a:p>
        </p:txBody>
      </p:sp>
      <p:sp>
        <p:nvSpPr>
          <p:cNvPr id="251" name="Rectangle 250"/>
          <p:cNvSpPr/>
          <p:nvPr/>
        </p:nvSpPr>
        <p:spPr bwMode="auto">
          <a:xfrm>
            <a:off x="2895601" y="2438400"/>
            <a:ext cx="2438400" cy="5334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3.1.2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Model/represent sensor nominal P</a:t>
            </a:r>
            <a:r>
              <a:rPr lang="en-US" sz="800" b="1" baseline="-25000" dirty="0" smtClean="0"/>
              <a:t>d</a:t>
            </a:r>
            <a:r>
              <a:rPr lang="en-US" sz="800" b="1" dirty="0" smtClean="0"/>
              <a:t> as a function of threat type/signature and terrain type</a:t>
            </a:r>
          </a:p>
        </p:txBody>
      </p:sp>
      <p:sp>
        <p:nvSpPr>
          <p:cNvPr id="252" name="Rectangle 251"/>
          <p:cNvSpPr/>
          <p:nvPr/>
        </p:nvSpPr>
        <p:spPr bwMode="auto">
          <a:xfrm>
            <a:off x="2895601" y="3124200"/>
            <a:ext cx="2438400" cy="5334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3.1.3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Model/represent sensor nominal effective range as a function of threat type/signature and terrain type</a:t>
            </a:r>
          </a:p>
        </p:txBody>
      </p:sp>
      <p:sp>
        <p:nvSpPr>
          <p:cNvPr id="268" name="TextBox 267"/>
          <p:cNvSpPr txBox="1"/>
          <p:nvPr/>
        </p:nvSpPr>
        <p:spPr>
          <a:xfrm>
            <a:off x="5410200" y="2438400"/>
            <a:ext cx="3576637" cy="533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Physics / engineering based sensor performance model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Sensor performance database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Hardcopy sensor performance tabular data</a:t>
            </a:r>
          </a:p>
        </p:txBody>
      </p:sp>
      <p:sp>
        <p:nvSpPr>
          <p:cNvPr id="269" name="TextBox 268"/>
          <p:cNvSpPr txBox="1"/>
          <p:nvPr/>
        </p:nvSpPr>
        <p:spPr>
          <a:xfrm>
            <a:off x="5410200" y="3124200"/>
            <a:ext cx="3576637" cy="533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Physics / engineering based sensor performance model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Sensor performance database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Hardcopy sensor performance tabular data</a:t>
            </a:r>
          </a:p>
        </p:txBody>
      </p:sp>
      <p:sp>
        <p:nvSpPr>
          <p:cNvPr id="270" name="TextBox 269"/>
          <p:cNvSpPr txBox="1"/>
          <p:nvPr/>
        </p:nvSpPr>
        <p:spPr>
          <a:xfrm>
            <a:off x="5410200" y="4445000"/>
            <a:ext cx="3576637" cy="812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Incorporate directly into physics / engineering based sensor performance model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Incorporate directly into sensor performance database values / tabular data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Apply environment dependent correction factor to performance determined by model / database lookup</a:t>
            </a:r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1816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5410200" y="1600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 entry and database management of sensor specifications and performance 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Software supported import of sensor specifications and performance data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Web based query of vendor sensor specs &amp; performance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76200" y="1600200"/>
            <a:ext cx="12192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3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Develop ESS designs and assess technical performance</a:t>
            </a:r>
            <a:endParaRPr lang="en-US" sz="800" b="1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2895600" y="1600200"/>
            <a:ext cx="2438400" cy="6858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3.1.1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Maintain a list/data base of available sensors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2895600" y="3810000"/>
            <a:ext cx="2438400" cy="4572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3.1.4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Model/represent sensor nominal false alarm rate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10199" y="3810000"/>
            <a:ext cx="3576637" cy="4572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Physics / engineering based sensor performance model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Sensor performance database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Hardcopy sensor performance tabular data</a:t>
            </a: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2895601" y="5410200"/>
            <a:ext cx="2438400" cy="4572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3.1.6</a:t>
            </a:r>
          </a:p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Model/represent sensor field-of-view (azimuth and elevation limits)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10200" y="5435600"/>
            <a:ext cx="3576637" cy="431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Represent explicitly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Incorporate into Pd  performance data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27" name="Action Button: Back or Previous 26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981456" y="6537960"/>
            <a:ext cx="1679448" cy="246888"/>
          </a:xfrm>
          <a:prstGeom prst="rect">
            <a:avLst/>
          </a:prstGeom>
          <a:solidFill>
            <a:schemeClr val="bg1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indent="1588" algn="ctr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Continued on next slide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SSES Function - Form Alternatives 3.1 (cont)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72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762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3.1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Obtain, display, and manage attribute and performance data on for individual sensor system elements</a:t>
            </a:r>
            <a:endParaRPr lang="en-US" sz="800" b="1" dirty="0"/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1816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76200" y="1600200"/>
            <a:ext cx="12192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3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Develop ESS designs and assess technical performance</a:t>
            </a:r>
            <a:endParaRPr lang="en-US" sz="800" b="1" dirty="0"/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2895600" y="1600200"/>
            <a:ext cx="2438400" cy="4953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3.1.7	</a:t>
            </a:r>
          </a:p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Model/represent sensor scan / revisit times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410199" y="1600200"/>
            <a:ext cx="3576637" cy="48768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Represent explicitly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Incorporate into Pd models / performance data</a:t>
            </a:r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2895600" y="2286000"/>
            <a:ext cx="2438400" cy="6858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3.1.8</a:t>
            </a:r>
          </a:p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Represent sensor support requirements including electrical power, communications / connectivity mechanisms, and interfaces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10199" y="22860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Electronic sensor support requirement database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Hardcopy sensor support requirement tabular data</a:t>
            </a: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2895600" y="3124200"/>
            <a:ext cx="2438400" cy="5334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3.1.9</a:t>
            </a:r>
          </a:p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Represent sensor cost data including procurement, installation, and life-cycle operations and support costs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410199" y="3124200"/>
            <a:ext cx="3576637" cy="533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Electronic sensor cost database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Hardcopy sensor cost tabular data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17" name="Action Button: Back or Previous 16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SSES Function - Form Alternatives 3.2.1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72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3.2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Select, place,  assess, and display the performance of individual sensors</a:t>
            </a:r>
            <a:endParaRPr lang="en-US" sz="800" b="1" dirty="0"/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1816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76200" y="1600200"/>
            <a:ext cx="12192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3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Develop ESS designs and assess technical performance</a:t>
            </a:r>
            <a:endParaRPr lang="en-US" sz="800" b="1" dirty="0"/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2895600" y="1625600"/>
            <a:ext cx="2438400" cy="4318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3.2.1	</a:t>
            </a:r>
          </a:p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Select sensors from list of available sensors</a:t>
            </a: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2895600" y="21336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3.2.1.1	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Manually select sensors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410199" y="21336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Manually select from pull down menu in development environment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Manually select by drag-and-drop in development environment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Manually select via database query</a:t>
            </a:r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2895600" y="3429000"/>
            <a:ext cx="2438400" cy="8382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3.2.1.3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Automatically select sensors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10199" y="3429000"/>
            <a:ext cx="3576637" cy="8382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Rule based expert system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Greedy set covering algorithms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Network flow / spanning tree  algorithms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Dynamic programming algorithm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Stochastic design using genetic algorithms or simulated annealing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2895600" y="2895600"/>
            <a:ext cx="2438400" cy="4572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3.2.1.2	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Recommend sensors for manual selection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10199" y="2895600"/>
            <a:ext cx="3576637" cy="4572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Same as 3.2.1.1. above, but with manual acceptance and editing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21" name="Action Button: Back or Previous 20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SSES Function - Form Alternatives 3.2.2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72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3.2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Select, place,  assess, and display the performance of individual sensors</a:t>
            </a:r>
            <a:endParaRPr lang="en-US" sz="800" b="1" dirty="0"/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1816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76200" y="1600200"/>
            <a:ext cx="12192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3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Develop ESS designs and assess technical performance</a:t>
            </a:r>
            <a:endParaRPr lang="en-US" sz="800" b="1" dirty="0"/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2895600" y="1625600"/>
            <a:ext cx="2438400" cy="6604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3.2.2	</a:t>
            </a:r>
          </a:p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Position and orient sensors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2895600" y="24384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3.2.2.1	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Manually position and orient sensors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410199" y="24384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Manually edit sensor position / orientation in development environment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Drag sensor position / orientation in development environment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Manually edit sensor position / orientation in database</a:t>
            </a:r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2895600" y="32766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3.2.2.2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Recommend sensors for manual selection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410199" y="32766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Integrated into 3.2.1.3 functionality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16" name="Action Button: Back or Previous 15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344" y="608203"/>
            <a:ext cx="8229600" cy="589661"/>
          </a:xfrm>
        </p:spPr>
        <p:txBody>
          <a:bodyPr/>
          <a:lstStyle/>
          <a:p>
            <a:r>
              <a:rPr lang="en-US" dirty="0" smtClean="0"/>
              <a:t>General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62456"/>
            <a:ext cx="7696200" cy="4763707"/>
          </a:xfrm>
        </p:spPr>
        <p:txBody>
          <a:bodyPr/>
          <a:lstStyle/>
          <a:p>
            <a:r>
              <a:rPr lang="en-US" sz="2000" dirty="0" smtClean="0"/>
              <a:t>Potential solutions fall into three general threads</a:t>
            </a:r>
          </a:p>
          <a:p>
            <a:pPr lvl="1"/>
            <a:r>
              <a:rPr lang="en-US" sz="1600" dirty="0" smtClean="0"/>
              <a:t>Strictly manual processes</a:t>
            </a:r>
          </a:p>
          <a:p>
            <a:pPr lvl="1"/>
            <a:r>
              <a:rPr lang="en-US" sz="1600" dirty="0" smtClean="0"/>
              <a:t>Model based processes including manual actions that are enabled / facilitated by a software development environment / tools / decision aids</a:t>
            </a:r>
          </a:p>
          <a:p>
            <a:pPr lvl="1"/>
            <a:r>
              <a:rPr lang="en-US" sz="1600" dirty="0" smtClean="0"/>
              <a:t>Database / rule based / expert system processes</a:t>
            </a:r>
          </a:p>
          <a:p>
            <a:r>
              <a:rPr lang="en-US" sz="2000" dirty="0" smtClean="0"/>
              <a:t>Significant overlap exists between threads</a:t>
            </a:r>
          </a:p>
          <a:p>
            <a:pPr lvl="1"/>
            <a:r>
              <a:rPr lang="en-US" sz="1600" dirty="0" smtClean="0"/>
              <a:t>E.g. model based software application will likely include database / archiving functionality, all approaches will include involve a high degree of manual action</a:t>
            </a:r>
          </a:p>
          <a:p>
            <a:r>
              <a:rPr lang="en-US" sz="2000" dirty="0" smtClean="0"/>
              <a:t>Functional decomposition may appear redundant in some areas due to separate consideration of modeling, analysis, and display functions</a:t>
            </a:r>
          </a:p>
          <a:p>
            <a:pPr lvl="1"/>
            <a:r>
              <a:rPr lang="en-US" sz="1600" dirty="0" smtClean="0"/>
              <a:t>Done deliberately since implementation of these functions may be quite different</a:t>
            </a:r>
          </a:p>
          <a:p>
            <a:pPr lvl="1"/>
            <a:endParaRPr lang="en-US" dirty="0" smtClean="0">
              <a:ea typeface="+mn-ea"/>
              <a:cs typeface="+mn-cs"/>
            </a:endParaRPr>
          </a:p>
          <a:p>
            <a:endParaRPr lang="en-US" dirty="0" smtClean="0"/>
          </a:p>
          <a:p>
            <a:pPr lvl="1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5 March 09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SSES Function - Form Alternatives 3.2.3.1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72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3.2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Select, place,  assess, and display the performance of individual sensors</a:t>
            </a:r>
            <a:endParaRPr lang="en-US" sz="800" b="1" dirty="0"/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1816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76200" y="1600200"/>
            <a:ext cx="12192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3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Develop ESS designs and assess technical performance</a:t>
            </a:r>
            <a:endParaRPr lang="en-US" sz="800" b="1" dirty="0"/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2895600" y="1625600"/>
            <a:ext cx="2438400" cy="6604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3.2.3</a:t>
            </a:r>
          </a:p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Assess and display sensor coverage and detection performance</a:t>
            </a: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2895600" y="2438400"/>
            <a:ext cx="2438400" cy="5334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3.2.3.1	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Model emplaced sensor detection performance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410199" y="2438400"/>
            <a:ext cx="3576637" cy="533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Physics / engineering based sensor performance model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Sensor performance database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Hardcopy sensor performance tabular data</a:t>
            </a:r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2895600" y="3962400"/>
            <a:ext cx="2438400" cy="685800"/>
          </a:xfrm>
          <a:prstGeom prst="rect">
            <a:avLst/>
          </a:prstGeom>
          <a:solidFill>
            <a:srgbClr val="FFCC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3.2.3.1.2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Determine target-to-sensor propagation path losses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10199" y="39624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Automatic propagation path / path loss calculation based on terrain model / database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Database path/path loss look-up (source of database path/path loss data unclear)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 calculation and entry of path losses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2895600" y="3124200"/>
            <a:ext cx="2438400" cy="685800"/>
          </a:xfrm>
          <a:prstGeom prst="rect">
            <a:avLst/>
          </a:prstGeom>
          <a:solidFill>
            <a:srgbClr val="FFCC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3.2.3.1.1	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Calculate sensor-to-target LOS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10199" y="3124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Automatic LOS calculation based on terrain elevation grid &amp; feature data 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Automatic LOS calculation based on terrain facet &amp; feature data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Database LOS</a:t>
            </a: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2895600" y="4800600"/>
            <a:ext cx="2438400" cy="685800"/>
          </a:xfrm>
          <a:prstGeom prst="rect">
            <a:avLst/>
          </a:prstGeom>
          <a:solidFill>
            <a:srgbClr val="FFCC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3.2.3.1.3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Determine sensor azimuth and elevation coverage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10199" y="48006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Incorporate azimuth and elevation and field-of-view limits directly into physics / engineering based sensor performance model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Incorporate azimuth and elevation and field-of-view limits into sensor</a:t>
            </a: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2895600" y="5638800"/>
            <a:ext cx="2438400" cy="838200"/>
          </a:xfrm>
          <a:prstGeom prst="rect">
            <a:avLst/>
          </a:prstGeom>
          <a:solidFill>
            <a:srgbClr val="FFCC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3.2.3.1.4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Calculate terrain type effects on sensor performance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10199" y="5638800"/>
            <a:ext cx="3576637" cy="8382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Incorporate terrain type directly into physics / engineering based sensor performance model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Incorporate terrain type into sensor performance database values / tabular data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Apply terrain dependent correction factor to performance determined by model / database lookup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32" name="Action Button: Back or Previous 31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981456" y="6537960"/>
            <a:ext cx="1679448" cy="246888"/>
          </a:xfrm>
          <a:prstGeom prst="rect">
            <a:avLst/>
          </a:prstGeom>
          <a:solidFill>
            <a:schemeClr val="bg1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indent="1588" algn="ctr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Continued on next slide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2" y="449263"/>
            <a:ext cx="8590851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SSES Function - Form Alternatives 3.2.3.1 (cont)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72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3.2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Select, place,  assess, and display the performance of individual sensors</a:t>
            </a:r>
            <a:endParaRPr lang="en-US" sz="800" b="1" dirty="0"/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1816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76200" y="1600200"/>
            <a:ext cx="12192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3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Develop ESS designs and assess technical performance</a:t>
            </a:r>
            <a:endParaRPr lang="en-US" sz="800" b="1" dirty="0"/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2895600" y="1625600"/>
            <a:ext cx="2438400" cy="6604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3.2.3</a:t>
            </a:r>
          </a:p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Assess and display sensor coverage and detection performance</a:t>
            </a: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2895600" y="2438400"/>
            <a:ext cx="2438400" cy="5334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3.2.3.1	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Model emplaced sensor detection performance</a:t>
            </a:r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2895600" y="4114800"/>
            <a:ext cx="2438400" cy="685800"/>
          </a:xfrm>
          <a:prstGeom prst="rect">
            <a:avLst/>
          </a:prstGeom>
          <a:solidFill>
            <a:srgbClr val="FFCC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3.2.3.1.6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Calculate Pd at discrete points as a function of sensor, threat, terrain, and environmental conditions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10199" y="41148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Perform on-demand physics / engineering based Pd modeling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Pre-calculate point-to-point Pd values and populate database (ultimate data source / methodology unclear)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Manually calculate Pd performance</a:t>
            </a: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2895600" y="4953000"/>
            <a:ext cx="2438400" cy="838200"/>
          </a:xfrm>
          <a:prstGeom prst="rect">
            <a:avLst/>
          </a:prstGeom>
          <a:solidFill>
            <a:srgbClr val="FFCC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3.2.3.1.7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Calculate aggregate Pd for designated areas as a function of sensor, threat, terrain, and environmental conditions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10199" y="4953000"/>
            <a:ext cx="3576637" cy="8382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Pre-calculate area aggregate Pd values and populate database (data source unclear)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Manually calculate aggregate area Pd performance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Sample Pd data over a grid and aggregate results 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Stochastically sample Pd data at random points and compute expected values</a:t>
            </a: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2895600" y="5943600"/>
            <a:ext cx="2438400" cy="533400"/>
          </a:xfrm>
          <a:prstGeom prst="rect">
            <a:avLst/>
          </a:prstGeom>
          <a:solidFill>
            <a:srgbClr val="FFCC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3.2.3.1.8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Calculate sensor internally and externally generated false alarm rates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10199" y="5943600"/>
            <a:ext cx="3576637" cy="533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Physics / engineering based sensor false alarm model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Sensor false alarm database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Hardcopy sensor false alarm tabular data</a:t>
            </a: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2895600" y="3124200"/>
            <a:ext cx="2438400" cy="838200"/>
          </a:xfrm>
          <a:prstGeom prst="rect">
            <a:avLst/>
          </a:prstGeom>
          <a:solidFill>
            <a:srgbClr val="FFCC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3.2.3.1.5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Adjust sensor performance for environmental effects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410199" y="3124200"/>
            <a:ext cx="3576637" cy="8382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Incorporate environmental factors directly into physics / engineering based sensor performance model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Incorporate environment into sensor performance database values / tabular data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Apply environment dependent correction factor to performance determined by model / database lookup</a:t>
            </a: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27" name="Action Button: Back or Previous 26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SSES Function - Form Alternatives 3.3.1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72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3.3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Construct, assess, and display the performance and cost of sensor suites</a:t>
            </a:r>
            <a:endParaRPr lang="en-US" sz="800" b="1" dirty="0"/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1816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76200" y="1600200"/>
            <a:ext cx="12192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3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Develop ESS designs and assess technical performance</a:t>
            </a:r>
            <a:endParaRPr lang="en-US" sz="800" b="1" dirty="0"/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2895600" y="1625600"/>
            <a:ext cx="2438400" cy="6604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3.3.1	</a:t>
            </a:r>
          </a:p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Construct sensor networks from individual sensors</a:t>
            </a: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2895600" y="24384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3.3.1.1	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Manually select and position sets of sensors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410199" y="24384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Direct manual selection and placement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 selection and placement by rule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Manually select sensor type, with auto placement </a:t>
            </a:r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2895600" y="4114800"/>
            <a:ext cx="2438400" cy="8382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3.3.1.3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Form sensor networks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10199" y="4114800"/>
            <a:ext cx="3576637" cy="8382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Manually connect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Shortest path / spanning tree algorithms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err="1" smtClean="0"/>
              <a:t>Bayesnet</a:t>
            </a:r>
            <a:r>
              <a:rPr lang="en-US" sz="800" b="1" dirty="0" smtClean="0"/>
              <a:t> algorithms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Colored Petri Net algorithms 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2895600" y="32766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3.3.1.2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Heuristically select and position sets of sensors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10199" y="32766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Heuristic fill-in of manually seeded sensors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Spanning tree / network flow algorithms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Dynamic programming algorithms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21" name="Action Button: Back or Previous 20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SSES Function - Form Alternatives 3.3.2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72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3.3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Construct, assess, and display the performance and cost of sensor suites</a:t>
            </a:r>
            <a:endParaRPr lang="en-US" sz="800" b="1" dirty="0"/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1816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76200" y="1600200"/>
            <a:ext cx="12192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3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Develop ESS designs and assess technical performance</a:t>
            </a:r>
            <a:endParaRPr lang="en-US" sz="800" b="1" dirty="0"/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2895600" y="1625600"/>
            <a:ext cx="2438400" cy="6604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3.3.2	,</a:t>
            </a:r>
          </a:p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Assess sensor suite coverage, detection performance and cost</a:t>
            </a: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2895600" y="23622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3.3.2.1	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Represent the integration of the outputs of multiple sensors in various architectures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410199" y="2362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Signal flow diagram</a:t>
            </a:r>
          </a:p>
          <a:p>
            <a:pPr marL="117475" indent="-117475"/>
            <a:endParaRPr lang="en-US" sz="800" b="1" dirty="0" smtClean="0"/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2895600" y="3886200"/>
            <a:ext cx="2438400" cy="8382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3.3.2.3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Determine sensor suite fused P</a:t>
            </a:r>
            <a:r>
              <a:rPr lang="en-US" sz="800" b="1" baseline="-25000" dirty="0" smtClean="0"/>
              <a:t>d</a:t>
            </a:r>
            <a:r>
              <a:rPr lang="en-US" sz="800" b="1" dirty="0" smtClean="0"/>
              <a:t> for discrete points as a function of sensor, threat, terrain, and environment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10199" y="3886200"/>
            <a:ext cx="3576637" cy="8382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Done via application of algorithms in 3.3.2.2 to specific sensor-target geometries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2895600" y="31242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3.3.2.2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Apply alternative sensor fusion rules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10199" y="3124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Voting algorithms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Primary sensor with confirmation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Bayesian classification algorithms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Colored </a:t>
            </a:r>
            <a:r>
              <a:rPr lang="en-US" sz="800" b="1" dirty="0" err="1" smtClean="0"/>
              <a:t>petri</a:t>
            </a:r>
            <a:r>
              <a:rPr lang="en-US" sz="800" b="1" dirty="0" smtClean="0"/>
              <a:t>-net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2895600" y="4800600"/>
            <a:ext cx="2438400" cy="8382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3.3.2.4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Determine sensor suite aggregate fused P</a:t>
            </a:r>
            <a:r>
              <a:rPr lang="en-US" sz="800" b="1" baseline="-25000" dirty="0" smtClean="0"/>
              <a:t>d </a:t>
            </a:r>
            <a:r>
              <a:rPr lang="en-US" sz="800" b="1" dirty="0" smtClean="0"/>
              <a:t>for designated areas as a function of sensor, threat, terrain, and environment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10199" y="4800600"/>
            <a:ext cx="3576637" cy="8382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Represent area  P</a:t>
            </a:r>
            <a:r>
              <a:rPr lang="en-US" sz="800" b="1" baseline="-25000" dirty="0" smtClean="0"/>
              <a:t>d</a:t>
            </a:r>
            <a:r>
              <a:rPr lang="en-US" sz="800" b="1" dirty="0" smtClean="0"/>
              <a:t> by </a:t>
            </a:r>
            <a:r>
              <a:rPr lang="en-US" sz="800" b="1" dirty="0" err="1" smtClean="0"/>
              <a:t>centroid</a:t>
            </a:r>
            <a:r>
              <a:rPr lang="en-US" sz="800" b="1" dirty="0" smtClean="0"/>
              <a:t> point-to-point P</a:t>
            </a:r>
            <a:r>
              <a:rPr lang="en-US" sz="800" b="1" baseline="-25000" dirty="0" smtClean="0"/>
              <a:t>d</a:t>
            </a:r>
            <a:r>
              <a:rPr lang="en-US" sz="800" b="1" dirty="0" smtClean="0"/>
              <a:t> 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Aggregate point-to-point results over regular grid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Use expected value of Monte Carlo point-to-point results</a:t>
            </a:r>
          </a:p>
          <a:p>
            <a:pPr marL="117475" indent="-117475">
              <a:buFont typeface="Arial" pitchFamily="34" charset="0"/>
              <a:buChar char="•"/>
            </a:pPr>
            <a:endParaRPr lang="en-US" sz="800" b="1" dirty="0" smtClean="0"/>
          </a:p>
          <a:p>
            <a:pPr marL="117475" indent="-117475"/>
            <a:endParaRPr lang="en-US" sz="800" b="1" dirty="0" smtClean="0"/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2895600" y="5715000"/>
            <a:ext cx="2438400" cy="8382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3.3.2.5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Determine fused false alarm rate for the sensor suite for alternative sensor fusion rules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10199" y="5715000"/>
            <a:ext cx="3576637" cy="8382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Incorporate into 3.3.2.2 algorithms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25" name="Action Button: Back or Previous 24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SSES Function - Form Alternatives 3.3.3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72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3.3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Construct, assess, and display the performance and cost of sensor suites</a:t>
            </a:r>
            <a:endParaRPr lang="en-US" sz="800" b="1" dirty="0"/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1816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76200" y="1600200"/>
            <a:ext cx="12192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3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Develop ESS designs and assess technical performance</a:t>
            </a:r>
            <a:endParaRPr lang="en-US" sz="800" b="1" dirty="0"/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2895600" y="1625600"/>
            <a:ext cx="2438400" cy="6604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3.3.3</a:t>
            </a:r>
          </a:p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Display sensor suite coverage and detection performance</a:t>
            </a: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2895600" y="23622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3.3.3.1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Display sensor suite P</a:t>
            </a:r>
            <a:r>
              <a:rPr lang="en-US" sz="800" b="1" baseline="-25000" dirty="0" smtClean="0"/>
              <a:t>d</a:t>
            </a:r>
            <a:r>
              <a:rPr lang="en-US" sz="800" b="1" dirty="0" smtClean="0"/>
              <a:t> for specific points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	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	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410199" y="2362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Interactive multi-sensor Pd display in development environment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Multi-sensor Pd database query tools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 calculation and display of multi-sensor P</a:t>
            </a:r>
            <a:r>
              <a:rPr lang="en-US" sz="800" b="1" baseline="-25000" dirty="0" smtClean="0"/>
              <a:t>d</a:t>
            </a:r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2895600" y="38862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3.3.3.3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Display sensor coverage by sensor and type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10199" y="3886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Color coded sensor coverage map overlays in development environment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Database query sensor coverage numeric data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Database query sensor coverage plot data 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Multi-layer manual map overlays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2895600" y="31242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3.3.3.2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Display sensor suite P</a:t>
            </a:r>
            <a:r>
              <a:rPr lang="en-US" sz="800" b="1" baseline="-25000" dirty="0" smtClean="0"/>
              <a:t>d</a:t>
            </a:r>
            <a:r>
              <a:rPr lang="en-US" sz="800" b="1" dirty="0" smtClean="0"/>
              <a:t> for designated areas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10199" y="3124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Color coded Pd map overlays in development environment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Database query Pd numeric data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Database query Pd plot data 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Multi-layer manual map overlays</a:t>
            </a:r>
          </a:p>
          <a:p>
            <a:pPr marL="117475" indent="-117475">
              <a:buFont typeface="Arial" pitchFamily="34" charset="0"/>
              <a:buChar char="•"/>
            </a:pPr>
            <a:endParaRPr lang="en-US" sz="800" b="1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2895600" y="4648200"/>
            <a:ext cx="2438400" cy="4572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3.3.3.4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Display sensor coverage gaps and blind spots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10199" y="4648200"/>
            <a:ext cx="3576637" cy="4572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Same as 3.3.3.3</a:t>
            </a: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2895600" y="5181600"/>
            <a:ext cx="2438400" cy="6096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3.3.3.5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Display sensor suite false alarm rate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10199" y="5181600"/>
            <a:ext cx="3576637" cy="6096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Sensor false alarm numeric data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Sensor false alarm frequency plots / histograms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25" name="Action Button: Back or Previous 24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SSES Function - Form Alternatives 3.3.1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72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3.4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Construct, assess, and display the performance and cost of sensor suites</a:t>
            </a:r>
            <a:endParaRPr lang="en-US" sz="800" b="1" dirty="0"/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1816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76200" y="1600200"/>
            <a:ext cx="12192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3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Develop ESS designs and assess technical performance</a:t>
            </a:r>
            <a:endParaRPr lang="en-US" sz="8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491163" y="1630680"/>
            <a:ext cx="3576637" cy="8382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Integrated cost estimation tool in development environment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Integrated cost estimation tool in database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Automatically populated cost estimation spreadsheet 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Manually populated cost estimation spreadsheet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 cost estimation from tabular / catalogue data</a:t>
            </a: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2895600" y="1625600"/>
            <a:ext cx="2438400" cy="6604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3.4.1</a:t>
            </a:r>
          </a:p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Estimate cost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14" name="Action Button: Back or Previous 13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Preliminary SSES Functional Decomposition 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72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635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3.5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Optimize ESS designs</a:t>
            </a:r>
            <a:endParaRPr lang="en-US" sz="800" b="1" dirty="0"/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1816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76200" y="1600200"/>
            <a:ext cx="12192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3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Develop ESS designs and assess technical performance</a:t>
            </a:r>
            <a:endParaRPr lang="en-US" sz="800" b="1" dirty="0"/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2895600" y="1625600"/>
            <a:ext cx="2438400" cy="6604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3.5.1</a:t>
            </a:r>
          </a:p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Store, recall, and manage ESS designs and associated performance metrics</a:t>
            </a: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2895600" y="2438400"/>
            <a:ext cx="2438400" cy="8382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3.5.2</a:t>
            </a:r>
          </a:p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Manually perform, ESS design iterations, and compare results 	</a:t>
            </a:r>
          </a:p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	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410199" y="2438400"/>
            <a:ext cx="3576637" cy="83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 design and assessment with integrated comparison tools in development environment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 design and assessment with integrated comparison tools in database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 design and assessment with off-line comparison of designs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2895600" y="3429000"/>
            <a:ext cx="2438400" cy="6858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3.5.3</a:t>
            </a:r>
          </a:p>
          <a:p>
            <a:pPr indent="1588">
              <a:lnSpc>
                <a:spcPct val="95000"/>
              </a:lnSpc>
              <a:spcBef>
                <a:spcPts val="0"/>
              </a:spcBef>
            </a:pPr>
            <a:r>
              <a:rPr lang="en-US" sz="800" b="1" dirty="0" smtClean="0"/>
              <a:t>Heuristically ally perform, ESS design iterations, and compare results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10199" y="3429000"/>
            <a:ext cx="3576637" cy="8412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Automatic implementation of manually developed heuristics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Dynamic programming algorithms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Greedy set covering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Simulated annealing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Genetic algorithms</a:t>
            </a:r>
          </a:p>
          <a:p>
            <a:pPr marL="117475" indent="-117475">
              <a:buFont typeface="Arial" pitchFamily="34" charset="0"/>
              <a:buChar char="•"/>
            </a:pPr>
            <a:endParaRPr lang="en-US" sz="800" b="1" dirty="0" smtClean="0"/>
          </a:p>
          <a:p>
            <a:pPr marL="117475" indent="-117475">
              <a:buFont typeface="Arial" pitchFamily="34" charset="0"/>
              <a:buChar char="•"/>
            </a:pPr>
            <a:endParaRPr lang="en-US" sz="800" b="1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5410200" y="1600200"/>
            <a:ext cx="3576637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Embedded database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Off-line database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 tabulation and management of data</a:t>
            </a:r>
          </a:p>
          <a:p>
            <a:pPr marL="117475" indent="-117475">
              <a:buFont typeface="Arial" pitchFamily="34" charset="0"/>
              <a:buChar char="•"/>
            </a:pPr>
            <a:endParaRPr lang="en-US" sz="800" b="1" dirty="0" smtClean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19" name="Action Button: Back or Previous 18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Preliminary SSES Functional Decomposition 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72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99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4.1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Assess and display ESS operational performance against customer site protection requirements using analytic methods</a:t>
            </a:r>
            <a:endParaRPr lang="en-US" sz="800" b="1" dirty="0"/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0292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76200" y="1600200"/>
            <a:ext cx="12192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4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Assess ESS operational performance</a:t>
            </a:r>
            <a:endParaRPr lang="en-US" sz="800" b="1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2895600" y="1600200"/>
            <a:ext cx="2438400" cy="685800"/>
          </a:xfrm>
          <a:prstGeom prst="rect">
            <a:avLst/>
          </a:prstGeom>
          <a:solidFill>
            <a:srgbClr val="CCFF99"/>
          </a:solidFill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4.1.1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Calculate measures of effectiveness for threat ingress/egress routes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2895600" y="23622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4.1.1.1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Identify intruder ingress / egress route(s) that minimize the time required to reach defended areas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10199" y="2362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Solve movement rate weighted shortest path / network flow problem all or designated nodes</a:t>
            </a: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2895600" y="38862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4.1.1.3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Identify intruder ingress / egress route(s) that minimize Pd weighted security force reaction times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10199" y="3886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Solve interdiction probability weighted shortest path / network flow problem all or designated nodes</a:t>
            </a: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2895600" y="31242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4.1.1.2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Identify intruder ingress / egress route(s) that minimize the  probability of being detected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410199" y="3124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Solve Pd weighted shortest path / network flow problem for all or designated nodes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19" name="Action Button: Back or Previous 18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Preliminary SSES Functional Decomposition 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72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99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4.1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Assess and display ESS operational performance against customer site protection requirements using analytic methods</a:t>
            </a:r>
            <a:endParaRPr lang="en-US" sz="800" b="1" dirty="0"/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0292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76200" y="1600200"/>
            <a:ext cx="12192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4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Assess ESS operational performance</a:t>
            </a:r>
            <a:endParaRPr lang="en-US" sz="800" b="1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2895600" y="1600200"/>
            <a:ext cx="2438400" cy="685800"/>
          </a:xfrm>
          <a:prstGeom prst="rect">
            <a:avLst/>
          </a:prstGeom>
          <a:solidFill>
            <a:srgbClr val="CCFF99"/>
          </a:solidFill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4.1.2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Calculate measures of effectiveness for maximum vulnerability threat routes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2895600" y="23622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4.1.2.1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Calculate mean and minimum site perimeter detection and interdiction probabilities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10199" y="2362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Find minimum P</a:t>
            </a:r>
            <a:r>
              <a:rPr lang="en-US" sz="800" b="1" baseline="-25000" dirty="0" smtClean="0"/>
              <a:t>d</a:t>
            </a:r>
            <a:r>
              <a:rPr lang="en-US" sz="800" b="1" dirty="0" smtClean="0"/>
              <a:t> and interdiction probabilities around perimeter network cycles</a:t>
            </a: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2895600" y="38862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4.1.2.3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Calculate worst case cumulative interdiction keep-out probabilities for designated areas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10199" y="3886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Find minimum path values from 4.1.1.3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410199" y="3124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Find minimum path values from 4.1.1.2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19" name="Action Button: Back or Previous 18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2895600" y="31242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4.1.2.2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Calculate worst case cumulative P</a:t>
            </a:r>
            <a:r>
              <a:rPr lang="en-US" sz="800" b="1" baseline="-25000" dirty="0" smtClean="0"/>
              <a:t>d</a:t>
            </a:r>
            <a:r>
              <a:rPr lang="en-US" sz="800" b="1" dirty="0" smtClean="0"/>
              <a:t> for designated areas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Preliminary SSES Functional Decomposition 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72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99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4.1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Assess and display ESS operational performance against customer site protection requirements using analytic methods</a:t>
            </a:r>
            <a:endParaRPr lang="en-US" sz="800" b="1" dirty="0"/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0292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76200" y="1600200"/>
            <a:ext cx="12192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4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Assess ESS operational performance</a:t>
            </a:r>
            <a:endParaRPr lang="en-US" sz="800" b="1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2895600" y="1600200"/>
            <a:ext cx="2438400" cy="6858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4.1.3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Display site protection measures of effectiveness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2895600" y="23622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4.1.3.1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Display minimum Pd threat ingress / egress routes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10199" y="2362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Find minimum Pd and interdiction probabilities around perimeter network cycles</a:t>
            </a: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2895600" y="38862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4.1.3.3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Display site sensor cumulative detection probability coverage maps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10199" y="3886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Minimum path value from 4.1.1.3</a:t>
            </a:r>
          </a:p>
        </p:txBody>
      </p:sp>
      <p:sp>
        <p:nvSpPr>
          <p:cNvPr id="26" name="Text Box 12"/>
          <p:cNvSpPr txBox="1">
            <a:spLocks noChangeArrowheads="1"/>
          </p:cNvSpPr>
          <p:nvPr/>
        </p:nvSpPr>
        <p:spPr bwMode="auto">
          <a:xfrm>
            <a:off x="2895600" y="31242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4.1.3.2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Display minimum response time threat ingress / egress routes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410199" y="3124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Minimum path value from 4.1.1.2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19" name="Action Button: Back or Previous 18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Rectangle 403">
            <a:hlinkClick r:id="rId2" action="ppaction://hlinksldjump"/>
          </p:cNvPr>
          <p:cNvSpPr/>
          <p:nvPr/>
        </p:nvSpPr>
        <p:spPr bwMode="auto">
          <a:xfrm>
            <a:off x="3779520" y="1905000"/>
            <a:ext cx="1146810" cy="2701290"/>
          </a:xfrm>
          <a:prstGeom prst="rect">
            <a:avLst/>
          </a:prstGeom>
          <a:solidFill>
            <a:schemeClr val="bg1">
              <a:alpha val="0"/>
            </a:schemeClr>
          </a:solidFill>
          <a:ln w="0"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338" name="Rectangle 337">
            <a:hlinkClick r:id="rId3" action="ppaction://hlinksldjump"/>
          </p:cNvPr>
          <p:cNvSpPr/>
          <p:nvPr/>
        </p:nvSpPr>
        <p:spPr bwMode="auto">
          <a:xfrm>
            <a:off x="247650" y="2392680"/>
            <a:ext cx="987108" cy="2011680"/>
          </a:xfrm>
          <a:prstGeom prst="rect">
            <a:avLst/>
          </a:prstGeom>
          <a:solidFill>
            <a:schemeClr val="bg1">
              <a:alpha val="0"/>
            </a:schemeClr>
          </a:solidFill>
          <a:ln w="0"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2232" y="582563"/>
            <a:ext cx="2424336" cy="194678"/>
          </a:xfrm>
          <a:noFill/>
        </p:spPr>
        <p:txBody>
          <a:bodyPr/>
          <a:lstStyle/>
          <a:p>
            <a:r>
              <a:rPr lang="en-US" dirty="0" smtClean="0"/>
              <a:t>Anderson, Beres, Shaw, Valadez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591300"/>
            <a:ext cx="2133600" cy="266700"/>
          </a:xfrm>
          <a:noFill/>
        </p:spPr>
        <p:txBody>
          <a:bodyPr anchor="ctr" anchorCtr="0"/>
          <a:lstStyle/>
          <a:p>
            <a:fld id="{09D4D44B-D0A7-4ED6-8FC6-32DC96F319A4}" type="slidenum">
              <a:rPr lang="en-US" sz="700" smtClean="0"/>
              <a:pPr/>
              <a:t>3</a:t>
            </a:fld>
            <a:endParaRPr lang="en-US" sz="700" dirty="0" smtClean="0"/>
          </a:p>
        </p:txBody>
      </p:sp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SSES Functional Decomposition </a:t>
            </a:r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4137025" y="986917"/>
            <a:ext cx="868363" cy="254000"/>
          </a:xfrm>
          <a:prstGeom prst="rect">
            <a:avLst/>
          </a:prstGeom>
          <a:solidFill>
            <a:srgbClr val="FFC000"/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>
              <a:lnSpc>
                <a:spcPct val="95000"/>
              </a:lnSpc>
            </a:pPr>
            <a:r>
              <a:rPr lang="en-US" sz="800"/>
              <a:t>Design &amp; Assess ESS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463978" y="1480503"/>
            <a:ext cx="1295399" cy="25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lnSpc>
                <a:spcPct val="95000"/>
              </a:lnSpc>
              <a:defRPr/>
            </a:pPr>
            <a:r>
              <a:rPr lang="en-US" sz="800" dirty="0" smtClean="0"/>
              <a:t>1 Assess and represent site characteristics</a:t>
            </a:r>
            <a:endParaRPr lang="en-US" sz="800" dirty="0"/>
          </a:p>
        </p:txBody>
      </p:sp>
      <p:cxnSp>
        <p:nvCxnSpPr>
          <p:cNvPr id="15373" name="Elbow Connector 25"/>
          <p:cNvCxnSpPr>
            <a:cxnSpLocks noChangeShapeType="1"/>
            <a:stCxn id="16395" idx="2"/>
            <a:endCxn id="14" idx="0"/>
          </p:cNvCxnSpPr>
          <p:nvPr/>
        </p:nvCxnSpPr>
        <p:spPr bwMode="auto">
          <a:xfrm rot="5400000">
            <a:off x="689714" y="1537709"/>
            <a:ext cx="225171" cy="618759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rgbClr val="002060"/>
            </a:solidFill>
            <a:round/>
            <a:headEnd/>
            <a:tailEnd type="arrow" w="med" len="med"/>
          </a:ln>
        </p:spPr>
      </p:cxnSp>
      <p:cxnSp>
        <p:nvCxnSpPr>
          <p:cNvPr id="15375" name="Elbow Connector 49"/>
          <p:cNvCxnSpPr>
            <a:cxnSpLocks noChangeShapeType="1"/>
            <a:stCxn id="16395" idx="2"/>
            <a:endCxn id="18" idx="0"/>
          </p:cNvCxnSpPr>
          <p:nvPr/>
        </p:nvCxnSpPr>
        <p:spPr bwMode="auto">
          <a:xfrm rot="16200000" flipH="1">
            <a:off x="1285370" y="1560811"/>
            <a:ext cx="225171" cy="572554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rgbClr val="002060"/>
            </a:solidFill>
            <a:round/>
            <a:headEnd/>
            <a:tailEnd type="arrow" w="med" len="med"/>
          </a:ln>
        </p:spPr>
      </p:cxnSp>
      <p:cxnSp>
        <p:nvCxnSpPr>
          <p:cNvPr id="15376" name="Elbow Connector 51"/>
          <p:cNvCxnSpPr>
            <a:cxnSpLocks noChangeShapeType="1"/>
            <a:stCxn id="204" idx="2"/>
            <a:endCxn id="15402" idx="1"/>
          </p:cNvCxnSpPr>
          <p:nvPr/>
        </p:nvCxnSpPr>
        <p:spPr bwMode="auto">
          <a:xfrm rot="16200000" flipH="1">
            <a:off x="-4" y="2373062"/>
            <a:ext cx="419100" cy="135247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cxnSp>
        <p:nvCxnSpPr>
          <p:cNvPr id="15377" name="Elbow Connector 54"/>
          <p:cNvCxnSpPr>
            <a:cxnSpLocks noChangeShapeType="1"/>
            <a:stCxn id="15366" idx="2"/>
            <a:endCxn id="16395" idx="0"/>
          </p:cNvCxnSpPr>
          <p:nvPr/>
        </p:nvCxnSpPr>
        <p:spPr bwMode="auto">
          <a:xfrm rot="5400000">
            <a:off x="2721650" y="-369054"/>
            <a:ext cx="239586" cy="3459529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rgbClr val="002060"/>
            </a:solidFill>
            <a:round/>
            <a:headEnd/>
            <a:tailEnd type="arrow" w="med" len="med"/>
          </a:ln>
        </p:spPr>
      </p:cxnSp>
      <p:cxnSp>
        <p:nvCxnSpPr>
          <p:cNvPr id="15378" name="Elbow Connector 56"/>
          <p:cNvCxnSpPr>
            <a:cxnSpLocks noChangeShapeType="1"/>
            <a:stCxn id="15366" idx="2"/>
            <a:endCxn id="16400" idx="0"/>
          </p:cNvCxnSpPr>
          <p:nvPr/>
        </p:nvCxnSpPr>
        <p:spPr bwMode="auto">
          <a:xfrm rot="5400000">
            <a:off x="3620985" y="530281"/>
            <a:ext cx="239586" cy="1660859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rgbClr val="002060"/>
            </a:solidFill>
            <a:round/>
            <a:headEnd/>
            <a:tailEnd type="arrow" w="med" len="med"/>
          </a:ln>
        </p:spPr>
      </p:cxnSp>
      <p:cxnSp>
        <p:nvCxnSpPr>
          <p:cNvPr id="15379" name="Elbow Connector 58"/>
          <p:cNvCxnSpPr>
            <a:cxnSpLocks noChangeShapeType="1"/>
            <a:stCxn id="15366" idx="2"/>
            <a:endCxn id="16398" idx="0"/>
          </p:cNvCxnSpPr>
          <p:nvPr/>
        </p:nvCxnSpPr>
        <p:spPr bwMode="auto">
          <a:xfrm rot="16200000" flipH="1">
            <a:off x="4805093" y="1007031"/>
            <a:ext cx="248158" cy="71593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rgbClr val="002060"/>
            </a:solidFill>
            <a:round/>
            <a:headEnd/>
            <a:tailEnd type="arrow" w="med" len="med"/>
          </a:ln>
        </p:spPr>
      </p:cxnSp>
      <p:cxnSp>
        <p:nvCxnSpPr>
          <p:cNvPr id="15380" name="Elbow Connector 60"/>
          <p:cNvCxnSpPr>
            <a:cxnSpLocks noChangeShapeType="1"/>
            <a:stCxn id="15366" idx="2"/>
            <a:endCxn id="16399" idx="0"/>
          </p:cNvCxnSpPr>
          <p:nvPr/>
        </p:nvCxnSpPr>
        <p:spPr bwMode="auto">
          <a:xfrm rot="16200000" flipH="1">
            <a:off x="6211173" y="-399050"/>
            <a:ext cx="248158" cy="3528091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cxnSp>
        <p:nvCxnSpPr>
          <p:cNvPr id="15381" name="Elbow Connector 69"/>
          <p:cNvCxnSpPr>
            <a:cxnSpLocks noChangeShapeType="1"/>
            <a:stCxn id="204" idx="2"/>
            <a:endCxn id="15385" idx="1"/>
          </p:cNvCxnSpPr>
          <p:nvPr/>
        </p:nvCxnSpPr>
        <p:spPr bwMode="auto">
          <a:xfrm rot="16200000" flipH="1">
            <a:off x="-999656" y="3372715"/>
            <a:ext cx="2400300" cy="117142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sp>
        <p:nvSpPr>
          <p:cNvPr id="15413" name="Text Box 12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478948" y="3199507"/>
            <a:ext cx="855150" cy="254000"/>
          </a:xfrm>
          <a:prstGeom prst="rect">
            <a:avLst/>
          </a:prstGeom>
          <a:solidFill>
            <a:srgbClr val="CCFF99"/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lIns="18288" tIns="0" rIns="0" bIns="0" anchor="ctr" anchorCtr="0"/>
          <a:lstStyle/>
          <a:p>
            <a:pPr>
              <a:lnSpc>
                <a:spcPct val="95000"/>
              </a:lnSpc>
            </a:pPr>
            <a:r>
              <a:rPr lang="en-US" sz="700" dirty="0" smtClean="0"/>
              <a:t>1.2.2 Construct </a:t>
            </a:r>
            <a:r>
              <a:rPr lang="en-US" sz="700" dirty="0"/>
              <a:t>elevation model</a:t>
            </a:r>
          </a:p>
        </p:txBody>
      </p:sp>
      <p:cxnSp>
        <p:nvCxnSpPr>
          <p:cNvPr id="15414" name="Shape 139"/>
          <p:cNvCxnSpPr>
            <a:cxnSpLocks noChangeShapeType="1"/>
            <a:endCxn id="15413" idx="1"/>
          </p:cNvCxnSpPr>
          <p:nvPr/>
        </p:nvCxnSpPr>
        <p:spPr bwMode="auto">
          <a:xfrm rot="16200000" flipH="1">
            <a:off x="840730" y="2688288"/>
            <a:ext cx="1114419" cy="162017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cxnSp>
        <p:nvCxnSpPr>
          <p:cNvPr id="15422" name="Shape 156"/>
          <p:cNvCxnSpPr>
            <a:cxnSpLocks noChangeShapeType="1"/>
            <a:endCxn id="15415" idx="1"/>
          </p:cNvCxnSpPr>
          <p:nvPr/>
        </p:nvCxnSpPr>
        <p:spPr bwMode="auto">
          <a:xfrm rot="16200000" flipH="1">
            <a:off x="1245507" y="2283512"/>
            <a:ext cx="293288" cy="150440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cxnSp>
        <p:nvCxnSpPr>
          <p:cNvPr id="15434" name="Shape 191"/>
          <p:cNvCxnSpPr>
            <a:cxnSpLocks noChangeShapeType="1"/>
            <a:stCxn id="16398" idx="2"/>
            <a:endCxn id="177" idx="0"/>
          </p:cNvCxnSpPr>
          <p:nvPr/>
        </p:nvCxnSpPr>
        <p:spPr bwMode="auto">
          <a:xfrm rot="5400000">
            <a:off x="4717161" y="1386839"/>
            <a:ext cx="213741" cy="926212"/>
          </a:xfrm>
          <a:prstGeom prst="bentConnector3">
            <a:avLst>
              <a:gd name="adj1" fmla="val 35738"/>
            </a:avLst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cxnSp>
        <p:nvCxnSpPr>
          <p:cNvPr id="15435" name="Shape 193"/>
          <p:cNvCxnSpPr>
            <a:cxnSpLocks noChangeShapeType="1"/>
            <a:stCxn id="16398" idx="2"/>
            <a:endCxn id="576" idx="1"/>
          </p:cNvCxnSpPr>
          <p:nvPr/>
        </p:nvCxnSpPr>
        <p:spPr bwMode="auto">
          <a:xfrm rot="5400000">
            <a:off x="2585434" y="2984976"/>
            <a:ext cx="3943604" cy="1459803"/>
          </a:xfrm>
          <a:prstGeom prst="bentConnector4">
            <a:avLst>
              <a:gd name="adj1" fmla="val 1906"/>
              <a:gd name="adj2" fmla="val 109135"/>
            </a:avLst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cxnSp>
        <p:nvCxnSpPr>
          <p:cNvPr id="15438" name="Shape 200"/>
          <p:cNvCxnSpPr>
            <a:cxnSpLocks noChangeShapeType="1"/>
            <a:endCxn id="15439" idx="1"/>
          </p:cNvCxnSpPr>
          <p:nvPr/>
        </p:nvCxnSpPr>
        <p:spPr bwMode="auto">
          <a:xfrm rot="16200000" flipH="1">
            <a:off x="632767" y="2896251"/>
            <a:ext cx="1516062" cy="147733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cxnSp>
        <p:nvCxnSpPr>
          <p:cNvPr id="15447" name="Shape 215"/>
          <p:cNvCxnSpPr>
            <a:cxnSpLocks noChangeShapeType="1"/>
            <a:endCxn id="15472" idx="1"/>
          </p:cNvCxnSpPr>
          <p:nvPr/>
        </p:nvCxnSpPr>
        <p:spPr bwMode="auto">
          <a:xfrm rot="16200000" flipH="1">
            <a:off x="4026847" y="3195061"/>
            <a:ext cx="2099392" cy="128706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sp>
        <p:nvSpPr>
          <p:cNvPr id="15472" name="Text Box 12"/>
          <p:cNvSpPr txBox="1">
            <a:spLocks noChangeArrowheads="1"/>
          </p:cNvSpPr>
          <p:nvPr/>
        </p:nvSpPr>
        <p:spPr bwMode="auto">
          <a:xfrm>
            <a:off x="5140896" y="4194810"/>
            <a:ext cx="894143" cy="228600"/>
          </a:xfrm>
          <a:prstGeom prst="rect">
            <a:avLst/>
          </a:prstGeom>
          <a:solidFill>
            <a:srgbClr val="CCFF99"/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 anchor="ctr" anchorCtr="0"/>
          <a:lstStyle/>
          <a:p>
            <a:pPr>
              <a:lnSpc>
                <a:spcPct val="90000"/>
              </a:lnSpc>
            </a:pPr>
            <a:r>
              <a:rPr lang="en-US" sz="700" dirty="0" smtClean="0"/>
              <a:t>3.2.3 Model sensor coverage and P</a:t>
            </a:r>
            <a:r>
              <a:rPr lang="en-US" sz="700" baseline="-25000" dirty="0" smtClean="0"/>
              <a:t>d</a:t>
            </a:r>
            <a:endParaRPr lang="en-US" sz="700" baseline="-25000" dirty="0"/>
          </a:p>
        </p:txBody>
      </p:sp>
      <p:cxnSp>
        <p:nvCxnSpPr>
          <p:cNvPr id="15483" name="Elbow Connector 315"/>
          <p:cNvCxnSpPr>
            <a:cxnSpLocks noChangeShapeType="1"/>
            <a:stCxn id="469" idx="2"/>
            <a:endCxn id="466" idx="1"/>
          </p:cNvCxnSpPr>
          <p:nvPr/>
        </p:nvCxnSpPr>
        <p:spPr bwMode="auto">
          <a:xfrm rot="16200000" flipH="1">
            <a:off x="6295036" y="2244371"/>
            <a:ext cx="178390" cy="116704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cxnSp>
        <p:nvCxnSpPr>
          <p:cNvPr id="15491" name="Elbow Connector 356"/>
          <p:cNvCxnSpPr>
            <a:cxnSpLocks noChangeShapeType="1"/>
            <a:stCxn id="168" idx="2"/>
            <a:endCxn id="222" idx="1"/>
          </p:cNvCxnSpPr>
          <p:nvPr/>
        </p:nvCxnSpPr>
        <p:spPr bwMode="auto">
          <a:xfrm rot="16200000" flipH="1">
            <a:off x="7361399" y="1861409"/>
            <a:ext cx="351215" cy="112648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sp>
        <p:nvSpPr>
          <p:cNvPr id="364" name="Text Box 13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2550441" y="1957349"/>
            <a:ext cx="967459" cy="25603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635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0" tIns="0" rIns="0" bIns="0" anchor="ctr" anchorCtr="1"/>
          <a:lstStyle/>
          <a:p>
            <a:pPr>
              <a:lnSpc>
                <a:spcPct val="95000"/>
              </a:lnSpc>
              <a:defRPr/>
            </a:pPr>
            <a:r>
              <a:rPr lang="en-US" sz="700" dirty="0" smtClean="0"/>
              <a:t>2.1 Classify threats by type &amp; attributes</a:t>
            </a:r>
            <a:endParaRPr lang="en-US" sz="700" dirty="0"/>
          </a:p>
        </p:txBody>
      </p:sp>
      <p:cxnSp>
        <p:nvCxnSpPr>
          <p:cNvPr id="15498" name="Shape 370"/>
          <p:cNvCxnSpPr>
            <a:cxnSpLocks noChangeShapeType="1"/>
            <a:stCxn id="343" idx="2"/>
            <a:endCxn id="364" idx="1"/>
          </p:cNvCxnSpPr>
          <p:nvPr/>
        </p:nvCxnSpPr>
        <p:spPr bwMode="auto">
          <a:xfrm rot="16200000" flipH="1">
            <a:off x="2308232" y="1843155"/>
            <a:ext cx="353571" cy="130848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med" len="med"/>
          </a:ln>
        </p:spPr>
      </p:cxnSp>
      <p:cxnSp>
        <p:nvCxnSpPr>
          <p:cNvPr id="15500" name="Shape 374"/>
          <p:cNvCxnSpPr>
            <a:cxnSpLocks noChangeShapeType="1"/>
            <a:endCxn id="366" idx="1"/>
          </p:cNvCxnSpPr>
          <p:nvPr/>
        </p:nvCxnSpPr>
        <p:spPr bwMode="auto">
          <a:xfrm rot="16200000" flipH="1">
            <a:off x="1369303" y="2782084"/>
            <a:ext cx="2271416" cy="170836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cxnSp>
        <p:nvCxnSpPr>
          <p:cNvPr id="15501" name="Shape 376"/>
          <p:cNvCxnSpPr>
            <a:cxnSpLocks noChangeShapeType="1"/>
          </p:cNvCxnSpPr>
          <p:nvPr/>
        </p:nvCxnSpPr>
        <p:spPr bwMode="auto">
          <a:xfrm rot="16200000" flipH="1">
            <a:off x="1215724" y="2935662"/>
            <a:ext cx="2578479" cy="170741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cxnSp>
        <p:nvCxnSpPr>
          <p:cNvPr id="15520" name="Elbow Connector 435"/>
          <p:cNvCxnSpPr>
            <a:cxnSpLocks noChangeShapeType="1"/>
            <a:stCxn id="168" idx="2"/>
            <a:endCxn id="434" idx="1"/>
          </p:cNvCxnSpPr>
          <p:nvPr/>
        </p:nvCxnSpPr>
        <p:spPr bwMode="auto">
          <a:xfrm rot="16200000" flipH="1">
            <a:off x="5406742" y="3816066"/>
            <a:ext cx="4293548" cy="145668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med" len="med"/>
          </a:ln>
        </p:spPr>
      </p:cxnSp>
      <p:cxnSp>
        <p:nvCxnSpPr>
          <p:cNvPr id="15522" name="Elbow Connector 456"/>
          <p:cNvCxnSpPr>
            <a:cxnSpLocks noChangeShapeType="1"/>
            <a:stCxn id="16398" idx="2"/>
            <a:endCxn id="179" idx="0"/>
          </p:cNvCxnSpPr>
          <p:nvPr/>
        </p:nvCxnSpPr>
        <p:spPr bwMode="auto">
          <a:xfrm rot="16200000" flipH="1">
            <a:off x="5241171" y="1789041"/>
            <a:ext cx="220726" cy="128794"/>
          </a:xfrm>
          <a:prstGeom prst="bentConnector3">
            <a:avLst>
              <a:gd name="adj1" fmla="val 34465"/>
            </a:avLst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grpSp>
        <p:nvGrpSpPr>
          <p:cNvPr id="337" name="Group 336"/>
          <p:cNvGrpSpPr/>
          <p:nvPr/>
        </p:nvGrpSpPr>
        <p:grpSpPr>
          <a:xfrm>
            <a:off x="277170" y="2459736"/>
            <a:ext cx="932506" cy="1930146"/>
            <a:chOff x="277170" y="2459736"/>
            <a:chExt cx="932506" cy="1930146"/>
          </a:xfrm>
        </p:grpSpPr>
        <p:sp>
          <p:nvSpPr>
            <p:cNvPr id="15403" name="Text Box 12"/>
            <p:cNvSpPr txBox="1">
              <a:spLocks noChangeArrowheads="1"/>
            </p:cNvSpPr>
            <p:nvPr/>
          </p:nvSpPr>
          <p:spPr bwMode="auto">
            <a:xfrm>
              <a:off x="552636" y="2897886"/>
              <a:ext cx="657040" cy="256032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1.1.1</a:t>
              </a:r>
            </a:p>
            <a:p>
              <a:pPr>
                <a:lnSpc>
                  <a:spcPct val="95000"/>
                </a:lnSpc>
              </a:pPr>
              <a:r>
                <a:rPr lang="en-US" sz="700" dirty="0" smtClean="0"/>
                <a:t>Terrain types</a:t>
              </a:r>
              <a:endParaRPr lang="en-US" sz="700" dirty="0"/>
            </a:p>
          </p:txBody>
        </p:sp>
        <p:cxnSp>
          <p:nvCxnSpPr>
            <p:cNvPr id="15404" name="Shape 117"/>
            <p:cNvCxnSpPr>
              <a:cxnSpLocks noChangeShapeType="1"/>
              <a:endCxn id="15403" idx="1"/>
            </p:cNvCxnSpPr>
            <p:nvPr/>
          </p:nvCxnSpPr>
          <p:spPr bwMode="auto">
            <a:xfrm rot="16200000" flipH="1">
              <a:off x="360578" y="2833844"/>
              <a:ext cx="203742" cy="180374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sp>
          <p:nvSpPr>
            <p:cNvPr id="15405" name="Text Box 12"/>
            <p:cNvSpPr txBox="1">
              <a:spLocks noChangeArrowheads="1"/>
            </p:cNvSpPr>
            <p:nvPr/>
          </p:nvSpPr>
          <p:spPr bwMode="auto">
            <a:xfrm>
              <a:off x="552636" y="3551935"/>
              <a:ext cx="657040" cy="256032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1.1.1.3 Feature data</a:t>
              </a:r>
              <a:endParaRPr lang="en-US" sz="700" dirty="0"/>
            </a:p>
          </p:txBody>
        </p:sp>
        <p:sp>
          <p:nvSpPr>
            <p:cNvPr id="15406" name="Text Box 12"/>
            <p:cNvSpPr txBox="1">
              <a:spLocks noChangeArrowheads="1"/>
            </p:cNvSpPr>
            <p:nvPr/>
          </p:nvSpPr>
          <p:spPr bwMode="auto">
            <a:xfrm>
              <a:off x="552636" y="3192780"/>
              <a:ext cx="657040" cy="320040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 lvl="0">
                <a:lnSpc>
                  <a:spcPct val="95000"/>
                </a:lnSpc>
              </a:pPr>
              <a:r>
                <a:rPr lang="en-US" sz="700" dirty="0" smtClean="0"/>
                <a:t>1.1.1.2</a:t>
              </a:r>
            </a:p>
            <a:p>
              <a:pPr lvl="0">
                <a:lnSpc>
                  <a:spcPct val="95000"/>
                </a:lnSpc>
              </a:pPr>
              <a:r>
                <a:rPr lang="en-US" sz="700" dirty="0" smtClean="0"/>
                <a:t>Topographic data</a:t>
              </a:r>
            </a:p>
          </p:txBody>
        </p:sp>
        <p:cxnSp>
          <p:nvCxnSpPr>
            <p:cNvPr id="15407" name="Shape 123"/>
            <p:cNvCxnSpPr>
              <a:cxnSpLocks noChangeShapeType="1"/>
              <a:endCxn id="15405" idx="1"/>
            </p:cNvCxnSpPr>
            <p:nvPr/>
          </p:nvCxnSpPr>
          <p:spPr bwMode="auto">
            <a:xfrm rot="16200000" flipH="1">
              <a:off x="43079" y="3170394"/>
              <a:ext cx="838740" cy="180374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sp>
          <p:nvSpPr>
            <p:cNvPr id="15408" name="Text Box 12"/>
            <p:cNvSpPr txBox="1">
              <a:spLocks noChangeArrowheads="1"/>
            </p:cNvSpPr>
            <p:nvPr/>
          </p:nvSpPr>
          <p:spPr bwMode="auto">
            <a:xfrm>
              <a:off x="551048" y="3848100"/>
              <a:ext cx="657040" cy="256032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1.1.1.4  Elevation data</a:t>
              </a:r>
              <a:endParaRPr lang="en-US" sz="700" dirty="0"/>
            </a:p>
          </p:txBody>
        </p:sp>
        <p:sp>
          <p:nvSpPr>
            <p:cNvPr id="15409" name="Text Box 12"/>
            <p:cNvSpPr txBox="1">
              <a:spLocks noChangeArrowheads="1"/>
            </p:cNvSpPr>
            <p:nvPr/>
          </p:nvSpPr>
          <p:spPr bwMode="auto">
            <a:xfrm>
              <a:off x="551048" y="4133850"/>
              <a:ext cx="657040" cy="256032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1.1.1.5 Imagery</a:t>
              </a:r>
              <a:endParaRPr lang="en-US" sz="700" dirty="0"/>
            </a:p>
          </p:txBody>
        </p:sp>
        <p:cxnSp>
          <p:nvCxnSpPr>
            <p:cNvPr id="15410" name="Shape 130"/>
            <p:cNvCxnSpPr>
              <a:cxnSpLocks noChangeShapeType="1"/>
              <a:endCxn id="15406" idx="1"/>
            </p:cNvCxnSpPr>
            <p:nvPr/>
          </p:nvCxnSpPr>
          <p:spPr bwMode="auto">
            <a:xfrm rot="16200000" flipH="1">
              <a:off x="193319" y="2993483"/>
              <a:ext cx="538260" cy="180374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15411" name="Shape 132"/>
            <p:cNvCxnSpPr>
              <a:cxnSpLocks noChangeShapeType="1"/>
              <a:endCxn id="15408" idx="1"/>
            </p:cNvCxnSpPr>
            <p:nvPr/>
          </p:nvCxnSpPr>
          <p:spPr bwMode="auto">
            <a:xfrm rot="16200000" flipH="1">
              <a:off x="-92463" y="3332605"/>
              <a:ext cx="1108236" cy="178786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15412" name="Shape 134"/>
            <p:cNvCxnSpPr>
              <a:cxnSpLocks noChangeShapeType="1"/>
              <a:endCxn id="15409" idx="1"/>
            </p:cNvCxnSpPr>
            <p:nvPr/>
          </p:nvCxnSpPr>
          <p:spPr bwMode="auto">
            <a:xfrm rot="16200000" flipH="1">
              <a:off x="-248673" y="3462145"/>
              <a:ext cx="1420656" cy="178786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grpSp>
          <p:nvGrpSpPr>
            <p:cNvPr id="180" name="Group 179"/>
            <p:cNvGrpSpPr/>
            <p:nvPr/>
          </p:nvGrpSpPr>
          <p:grpSpPr>
            <a:xfrm>
              <a:off x="277170" y="2459736"/>
              <a:ext cx="891371" cy="381475"/>
              <a:chOff x="630238" y="2743200"/>
              <a:chExt cx="868362" cy="381475"/>
            </a:xfrm>
          </p:grpSpPr>
          <p:sp>
            <p:nvSpPr>
              <p:cNvPr id="15402" name="Text Box 12"/>
              <p:cNvSpPr txBox="1">
                <a:spLocks noChangeArrowheads="1"/>
              </p:cNvSpPr>
              <p:nvPr/>
            </p:nvSpPr>
            <p:spPr bwMode="auto">
              <a:xfrm>
                <a:off x="630238" y="2743200"/>
                <a:ext cx="868362" cy="381000"/>
              </a:xfrm>
              <a:prstGeom prst="rect">
                <a:avLst/>
              </a:prstGeom>
              <a:solidFill>
                <a:srgbClr val="CCFF99"/>
              </a:solidFill>
              <a:ln w="635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8288" tIns="0" rIns="0" bIns="0" anchor="ctr" anchorCtr="0"/>
              <a:lstStyle/>
              <a:p>
                <a:pPr>
                  <a:lnSpc>
                    <a:spcPct val="95000"/>
                  </a:lnSpc>
                </a:pPr>
                <a:r>
                  <a:rPr lang="en-US" sz="700" dirty="0" smtClean="0"/>
                  <a:t>1.1.1 Get/display/ use terrain and feature </a:t>
                </a:r>
                <a:r>
                  <a:rPr lang="en-US" sz="700" dirty="0"/>
                  <a:t>data</a:t>
                </a:r>
              </a:p>
            </p:txBody>
          </p:sp>
          <p:sp>
            <p:nvSpPr>
              <p:cNvPr id="176" name="Rectangle 175"/>
              <p:cNvSpPr/>
              <p:nvPr/>
            </p:nvSpPr>
            <p:spPr bwMode="auto">
              <a:xfrm>
                <a:off x="702469" y="3078956"/>
                <a:ext cx="45719" cy="45719"/>
              </a:xfrm>
              <a:prstGeom prst="rect">
                <a:avLst/>
              </a:prstGeom>
              <a:noFill/>
              <a:ln w="0">
                <a:noFill/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18288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indent="1588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endParaRPr lang="en-US" sz="700" dirty="0" smtClean="0">
                  <a:ln w="3175">
                    <a:solidFill>
                      <a:schemeClr val="tx1"/>
                    </a:solidFill>
                  </a:ln>
                </a:endParaRPr>
              </a:p>
            </p:txBody>
          </p:sp>
        </p:grpSp>
      </p:grpSp>
      <p:sp>
        <p:nvSpPr>
          <p:cNvPr id="434" name="Text Box 12"/>
          <p:cNvSpPr txBox="1">
            <a:spLocks noChangeArrowheads="1"/>
          </p:cNvSpPr>
          <p:nvPr/>
        </p:nvSpPr>
        <p:spPr bwMode="auto">
          <a:xfrm>
            <a:off x="7626350" y="5907658"/>
            <a:ext cx="898525" cy="25603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635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18288" tIns="0" rIns="0" bIns="0" anchor="ctr" anchorCtr="0"/>
          <a:lstStyle/>
          <a:p>
            <a:pPr>
              <a:lnSpc>
                <a:spcPct val="95000"/>
              </a:lnSpc>
              <a:defRPr/>
            </a:pPr>
            <a:r>
              <a:rPr lang="en-US" sz="700" dirty="0" smtClean="0"/>
              <a:t>4.2 Estimate </a:t>
            </a:r>
            <a:r>
              <a:rPr lang="en-US" sz="700" dirty="0"/>
              <a:t>ESS </a:t>
            </a:r>
            <a:r>
              <a:rPr lang="en-US" sz="700" dirty="0" smtClean="0"/>
              <a:t>total cost</a:t>
            </a:r>
            <a:endParaRPr lang="en-US" sz="700" dirty="0"/>
          </a:p>
        </p:txBody>
      </p:sp>
      <p:sp>
        <p:nvSpPr>
          <p:cNvPr id="178" name="Rectangle 177"/>
          <p:cNvSpPr/>
          <p:nvPr/>
        </p:nvSpPr>
        <p:spPr bwMode="auto">
          <a:xfrm>
            <a:off x="8468570" y="6434481"/>
            <a:ext cx="34621" cy="45719"/>
          </a:xfrm>
          <a:prstGeom prst="rect">
            <a:avLst/>
          </a:prstGeom>
          <a:noFill/>
          <a:ln w="0"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R="0" indent="1588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700" dirty="0" smtClean="0">
              <a:ln w="3175">
                <a:solidFill>
                  <a:schemeClr val="tx1"/>
                </a:solidFill>
              </a:ln>
            </a:endParaRPr>
          </a:p>
        </p:txBody>
      </p:sp>
      <p:grpSp>
        <p:nvGrpSpPr>
          <p:cNvPr id="340" name="Group 339"/>
          <p:cNvGrpSpPr/>
          <p:nvPr/>
        </p:nvGrpSpPr>
        <p:grpSpPr>
          <a:xfrm>
            <a:off x="259065" y="4440936"/>
            <a:ext cx="978575" cy="1569720"/>
            <a:chOff x="259065" y="4440936"/>
            <a:chExt cx="978575" cy="1569720"/>
          </a:xfrm>
        </p:grpSpPr>
        <p:sp>
          <p:nvSpPr>
            <p:cNvPr id="15386" name="Text Box 12"/>
            <p:cNvSpPr txBox="1">
              <a:spLocks noChangeArrowheads="1"/>
            </p:cNvSpPr>
            <p:nvPr/>
          </p:nvSpPr>
          <p:spPr bwMode="auto">
            <a:xfrm>
              <a:off x="551840" y="4863845"/>
              <a:ext cx="685800" cy="256032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1.1.2.1 Weather</a:t>
              </a:r>
              <a:endParaRPr lang="en-US" sz="700" dirty="0"/>
            </a:p>
          </p:txBody>
        </p:sp>
        <p:sp>
          <p:nvSpPr>
            <p:cNvPr id="15387" name="Text Box 12"/>
            <p:cNvSpPr txBox="1">
              <a:spLocks noChangeArrowheads="1"/>
            </p:cNvSpPr>
            <p:nvPr/>
          </p:nvSpPr>
          <p:spPr bwMode="auto">
            <a:xfrm>
              <a:off x="551840" y="5150230"/>
              <a:ext cx="685800" cy="256032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1.1.2.2 EM/RF interference</a:t>
              </a:r>
              <a:endParaRPr lang="en-US" sz="700" dirty="0"/>
            </a:p>
          </p:txBody>
        </p:sp>
        <p:cxnSp>
          <p:nvCxnSpPr>
            <p:cNvPr id="15388" name="Shape 80"/>
            <p:cNvCxnSpPr>
              <a:cxnSpLocks noChangeShapeType="1"/>
              <a:stCxn id="190" idx="2"/>
              <a:endCxn id="15386" idx="1"/>
            </p:cNvCxnSpPr>
            <p:nvPr/>
          </p:nvCxnSpPr>
          <p:spPr bwMode="auto">
            <a:xfrm rot="16200000" flipH="1">
              <a:off x="376135" y="4816156"/>
              <a:ext cx="171832" cy="179578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15389" name="Shape 83"/>
            <p:cNvCxnSpPr>
              <a:cxnSpLocks noChangeShapeType="1"/>
              <a:stCxn id="190" idx="2"/>
              <a:endCxn id="15387" idx="1"/>
            </p:cNvCxnSpPr>
            <p:nvPr/>
          </p:nvCxnSpPr>
          <p:spPr bwMode="auto">
            <a:xfrm rot="16200000" flipH="1">
              <a:off x="232943" y="4959348"/>
              <a:ext cx="458217" cy="179578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sp>
          <p:nvSpPr>
            <p:cNvPr id="15390" name="Text Box 12"/>
            <p:cNvSpPr txBox="1">
              <a:spLocks noChangeArrowheads="1"/>
            </p:cNvSpPr>
            <p:nvPr/>
          </p:nvSpPr>
          <p:spPr bwMode="auto">
            <a:xfrm>
              <a:off x="551840" y="5435980"/>
              <a:ext cx="685800" cy="256032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1.1.2.3 Traffic</a:t>
              </a:r>
              <a:endParaRPr lang="en-US" sz="700" dirty="0"/>
            </a:p>
          </p:txBody>
        </p:sp>
        <p:cxnSp>
          <p:nvCxnSpPr>
            <p:cNvPr id="15391" name="Shape 88"/>
            <p:cNvCxnSpPr>
              <a:cxnSpLocks noChangeShapeType="1"/>
              <a:stCxn id="190" idx="2"/>
              <a:endCxn id="15390" idx="1"/>
            </p:cNvCxnSpPr>
            <p:nvPr/>
          </p:nvCxnSpPr>
          <p:spPr bwMode="auto">
            <a:xfrm rot="16200000" flipH="1">
              <a:off x="90068" y="5102223"/>
              <a:ext cx="743967" cy="179578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sp>
          <p:nvSpPr>
            <p:cNvPr id="263" name="Text Box 12"/>
            <p:cNvSpPr txBox="1">
              <a:spLocks noChangeArrowheads="1"/>
            </p:cNvSpPr>
            <p:nvPr/>
          </p:nvSpPr>
          <p:spPr bwMode="auto">
            <a:xfrm>
              <a:off x="551840" y="5721731"/>
              <a:ext cx="685800" cy="288925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1.1.2.4 Manage environ. data</a:t>
              </a:r>
              <a:endParaRPr lang="en-US" sz="700" dirty="0"/>
            </a:p>
          </p:txBody>
        </p:sp>
        <p:cxnSp>
          <p:nvCxnSpPr>
            <p:cNvPr id="290" name="Shape 88"/>
            <p:cNvCxnSpPr>
              <a:cxnSpLocks noChangeShapeType="1"/>
              <a:stCxn id="190" idx="2"/>
              <a:endCxn id="263" idx="1"/>
            </p:cNvCxnSpPr>
            <p:nvPr/>
          </p:nvCxnSpPr>
          <p:spPr bwMode="auto">
            <a:xfrm rot="16200000" flipH="1">
              <a:off x="-61031" y="5253322"/>
              <a:ext cx="1046165" cy="179578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grpSp>
          <p:nvGrpSpPr>
            <p:cNvPr id="191" name="Group 190"/>
            <p:cNvGrpSpPr/>
            <p:nvPr/>
          </p:nvGrpSpPr>
          <p:grpSpPr>
            <a:xfrm>
              <a:off x="259065" y="4440936"/>
              <a:ext cx="969962" cy="381000"/>
              <a:chOff x="612132" y="4724400"/>
              <a:chExt cx="969962" cy="381000"/>
            </a:xfrm>
          </p:grpSpPr>
          <p:sp>
            <p:nvSpPr>
              <p:cNvPr id="15385" name="Text Box 12"/>
              <p:cNvSpPr txBox="1">
                <a:spLocks noChangeArrowheads="1"/>
              </p:cNvSpPr>
              <p:nvPr/>
            </p:nvSpPr>
            <p:spPr bwMode="auto">
              <a:xfrm>
                <a:off x="612132" y="4724400"/>
                <a:ext cx="969962" cy="381000"/>
              </a:xfrm>
              <a:prstGeom prst="rect">
                <a:avLst/>
              </a:prstGeom>
              <a:solidFill>
                <a:srgbClr val="CCFF99"/>
              </a:solidFill>
              <a:ln w="635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8288" tIns="0" rIns="0" bIns="0" anchor="ctr" anchorCtr="0"/>
              <a:lstStyle/>
              <a:p>
                <a:pPr>
                  <a:lnSpc>
                    <a:spcPct val="95000"/>
                  </a:lnSpc>
                </a:pPr>
                <a:r>
                  <a:rPr lang="en-US" sz="700" dirty="0" smtClean="0"/>
                  <a:t>1.1.2  Get/display/use environment </a:t>
                </a:r>
                <a:r>
                  <a:rPr lang="en-US" sz="700" dirty="0"/>
                  <a:t>data</a:t>
                </a:r>
              </a:p>
            </p:txBody>
          </p:sp>
          <p:sp>
            <p:nvSpPr>
              <p:cNvPr id="190" name="Rectangle 189"/>
              <p:cNvSpPr/>
              <p:nvPr/>
            </p:nvSpPr>
            <p:spPr bwMode="auto">
              <a:xfrm>
                <a:off x="702469" y="5057774"/>
                <a:ext cx="45719" cy="45719"/>
              </a:xfrm>
              <a:prstGeom prst="rect">
                <a:avLst/>
              </a:prstGeom>
              <a:noFill/>
              <a:ln w="0">
                <a:noFill/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18288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indent="1588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endParaRPr lang="en-US" sz="700" dirty="0" smtClean="0">
                  <a:ln w="3175">
                    <a:solidFill>
                      <a:schemeClr val="tx1"/>
                    </a:solidFill>
                  </a:ln>
                </a:endParaRPr>
              </a:p>
            </p:txBody>
          </p:sp>
        </p:grpSp>
      </p:grpSp>
      <p:grpSp>
        <p:nvGrpSpPr>
          <p:cNvPr id="341" name="Group 340"/>
          <p:cNvGrpSpPr/>
          <p:nvPr/>
        </p:nvGrpSpPr>
        <p:grpSpPr>
          <a:xfrm>
            <a:off x="1467371" y="2367660"/>
            <a:ext cx="875779" cy="661010"/>
            <a:chOff x="1467371" y="2367660"/>
            <a:chExt cx="875779" cy="661010"/>
          </a:xfrm>
        </p:grpSpPr>
        <p:sp>
          <p:nvSpPr>
            <p:cNvPr id="15417" name="Text Box 12"/>
            <p:cNvSpPr txBox="1">
              <a:spLocks noChangeArrowheads="1"/>
            </p:cNvSpPr>
            <p:nvPr/>
          </p:nvSpPr>
          <p:spPr bwMode="auto">
            <a:xfrm>
              <a:off x="1670784" y="2708630"/>
              <a:ext cx="672366" cy="320040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1.2.1.1 Partition by terrain type</a:t>
              </a:r>
              <a:endParaRPr lang="en-US" sz="700" dirty="0"/>
            </a:p>
          </p:txBody>
        </p:sp>
        <p:cxnSp>
          <p:nvCxnSpPr>
            <p:cNvPr id="15419" name="Elbow Connector 146"/>
            <p:cNvCxnSpPr>
              <a:cxnSpLocks noChangeShapeType="1"/>
              <a:endCxn id="15417" idx="1"/>
            </p:cNvCxnSpPr>
            <p:nvPr/>
          </p:nvCxnSpPr>
          <p:spPr bwMode="auto">
            <a:xfrm rot="16200000" flipH="1">
              <a:off x="1494955" y="2692820"/>
              <a:ext cx="229843" cy="121816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grpSp>
          <p:nvGrpSpPr>
            <p:cNvPr id="220" name="Group 219"/>
            <p:cNvGrpSpPr/>
            <p:nvPr/>
          </p:nvGrpSpPr>
          <p:grpSpPr>
            <a:xfrm>
              <a:off x="1467371" y="2367660"/>
              <a:ext cx="868362" cy="275431"/>
              <a:chOff x="1467371" y="2651124"/>
              <a:chExt cx="868362" cy="275431"/>
            </a:xfrm>
          </p:grpSpPr>
          <p:sp>
            <p:nvSpPr>
              <p:cNvPr id="15415" name="Text Box 12"/>
              <p:cNvSpPr txBox="1">
                <a:spLocks noChangeArrowheads="1"/>
              </p:cNvSpPr>
              <p:nvPr/>
            </p:nvSpPr>
            <p:spPr bwMode="auto">
              <a:xfrm>
                <a:off x="1467371" y="2651124"/>
                <a:ext cx="868362" cy="275431"/>
              </a:xfrm>
              <a:prstGeom prst="rect">
                <a:avLst/>
              </a:prstGeom>
              <a:solidFill>
                <a:srgbClr val="CCFF99"/>
              </a:solidFill>
              <a:ln w="635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8288" tIns="0" rIns="0" bIns="0" anchor="ctr" anchorCtr="0"/>
              <a:lstStyle/>
              <a:p>
                <a:pPr>
                  <a:lnSpc>
                    <a:spcPct val="95000"/>
                  </a:lnSpc>
                </a:pPr>
                <a:r>
                  <a:rPr lang="en-US" sz="700" dirty="0" smtClean="0"/>
                  <a:t>1.2.1 Construct terrain type map</a:t>
                </a:r>
              </a:p>
            </p:txBody>
          </p:sp>
          <p:sp>
            <p:nvSpPr>
              <p:cNvPr id="197" name="Rectangle 196"/>
              <p:cNvSpPr/>
              <p:nvPr/>
            </p:nvSpPr>
            <p:spPr bwMode="auto">
              <a:xfrm>
                <a:off x="1526108" y="2876552"/>
                <a:ext cx="45719" cy="45719"/>
              </a:xfrm>
              <a:prstGeom prst="rect">
                <a:avLst/>
              </a:prstGeom>
              <a:noFill/>
              <a:ln w="0">
                <a:noFill/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18288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indent="1588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endParaRPr lang="en-US" sz="700" dirty="0" smtClean="0">
                  <a:ln w="3175">
                    <a:solidFill>
                      <a:schemeClr val="tx1"/>
                    </a:solidFill>
                  </a:ln>
                </a:endParaRPr>
              </a:p>
            </p:txBody>
          </p:sp>
        </p:grpSp>
      </p:grpSp>
      <p:grpSp>
        <p:nvGrpSpPr>
          <p:cNvPr id="205" name="Group 204"/>
          <p:cNvGrpSpPr/>
          <p:nvPr/>
        </p:nvGrpSpPr>
        <p:grpSpPr>
          <a:xfrm>
            <a:off x="58738" y="1959674"/>
            <a:ext cx="868362" cy="271462"/>
            <a:chOff x="58738" y="2243138"/>
            <a:chExt cx="868362" cy="271462"/>
          </a:xfrm>
        </p:grpSpPr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58738" y="2243138"/>
              <a:ext cx="868362" cy="27146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 anchorCtr="1"/>
            <a:lstStyle/>
            <a:p>
              <a:pPr>
                <a:lnSpc>
                  <a:spcPct val="95000"/>
                </a:lnSpc>
                <a:defRPr/>
              </a:pPr>
              <a:r>
                <a:rPr lang="en-US" sz="700" dirty="0" smtClean="0"/>
                <a:t>1.1 Get and use site attribute data</a:t>
              </a:r>
              <a:endParaRPr lang="en-US" sz="700" dirty="0"/>
            </a:p>
          </p:txBody>
        </p:sp>
        <p:sp>
          <p:nvSpPr>
            <p:cNvPr id="204" name="Rectangle 203"/>
            <p:cNvSpPr/>
            <p:nvPr/>
          </p:nvSpPr>
          <p:spPr bwMode="auto">
            <a:xfrm>
              <a:off x="119063" y="2468881"/>
              <a:ext cx="45719" cy="45719"/>
            </a:xfrm>
            <a:prstGeom prst="rect">
              <a:avLst/>
            </a:prstGeom>
            <a:noFill/>
            <a:ln w="0"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indent="1588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endParaRPr lang="en-US" sz="700" dirty="0" smtClean="0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1250050" y="1959674"/>
            <a:ext cx="868363" cy="254000"/>
            <a:chOff x="1476375" y="2243138"/>
            <a:chExt cx="868363" cy="254000"/>
          </a:xfrm>
        </p:grpSpPr>
        <p:sp>
          <p:nvSpPr>
            <p:cNvPr id="18" name="Text Box 12"/>
            <p:cNvSpPr txBox="1">
              <a:spLocks noChangeArrowheads="1"/>
            </p:cNvSpPr>
            <p:nvPr/>
          </p:nvSpPr>
          <p:spPr bwMode="auto">
            <a:xfrm>
              <a:off x="1476375" y="2243138"/>
              <a:ext cx="868363" cy="254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  <a:defRPr/>
              </a:pPr>
              <a:r>
                <a:rPr lang="en-US" sz="700" dirty="0" smtClean="0"/>
                <a:t>1.2 Construct </a:t>
              </a:r>
              <a:r>
                <a:rPr lang="en-US" sz="700" dirty="0"/>
                <a:t>site model</a:t>
              </a:r>
            </a:p>
          </p:txBody>
        </p:sp>
        <p:sp>
          <p:nvSpPr>
            <p:cNvPr id="209" name="Rectangle 208"/>
            <p:cNvSpPr/>
            <p:nvPr/>
          </p:nvSpPr>
          <p:spPr bwMode="auto">
            <a:xfrm>
              <a:off x="1520396" y="2449833"/>
              <a:ext cx="45719" cy="45719"/>
            </a:xfrm>
            <a:prstGeom prst="rect">
              <a:avLst/>
            </a:prstGeom>
            <a:noFill/>
            <a:ln w="0"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18288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R="0" indent="1588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endParaRPr lang="en-US" sz="700" dirty="0" smtClean="0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371" name="Group 370"/>
          <p:cNvGrpSpPr/>
          <p:nvPr/>
        </p:nvGrpSpPr>
        <p:grpSpPr>
          <a:xfrm>
            <a:off x="1464665" y="3601149"/>
            <a:ext cx="878486" cy="1077784"/>
            <a:chOff x="1464665" y="3601149"/>
            <a:chExt cx="878486" cy="1077784"/>
          </a:xfrm>
        </p:grpSpPr>
        <p:sp>
          <p:nvSpPr>
            <p:cNvPr id="15440" name="Text Box 12"/>
            <p:cNvSpPr txBox="1">
              <a:spLocks noChangeArrowheads="1"/>
            </p:cNvSpPr>
            <p:nvPr/>
          </p:nvSpPr>
          <p:spPr bwMode="auto">
            <a:xfrm>
              <a:off x="1632726" y="3909630"/>
              <a:ext cx="710425" cy="360362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1.2.3.1 Move rates and dwell times</a:t>
              </a:r>
              <a:endParaRPr lang="en-US" sz="700" dirty="0"/>
            </a:p>
          </p:txBody>
        </p:sp>
        <p:sp>
          <p:nvSpPr>
            <p:cNvPr id="15441" name="Text Box 12"/>
            <p:cNvSpPr txBox="1">
              <a:spLocks noChangeArrowheads="1"/>
            </p:cNvSpPr>
            <p:nvPr/>
          </p:nvSpPr>
          <p:spPr bwMode="auto">
            <a:xfrm>
              <a:off x="1638300" y="4316189"/>
              <a:ext cx="704851" cy="362744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1.2.3.2 ID Ingress/egress routes</a:t>
              </a:r>
              <a:endParaRPr lang="en-US" sz="700" dirty="0"/>
            </a:p>
          </p:txBody>
        </p:sp>
        <p:cxnSp>
          <p:nvCxnSpPr>
            <p:cNvPr id="15443" name="Shape 206"/>
            <p:cNvCxnSpPr>
              <a:cxnSpLocks noChangeShapeType="1"/>
              <a:stCxn id="221" idx="2"/>
              <a:endCxn id="15440" idx="1"/>
            </p:cNvCxnSpPr>
            <p:nvPr/>
          </p:nvCxnSpPr>
          <p:spPr bwMode="auto">
            <a:xfrm rot="16200000" flipH="1">
              <a:off x="1455811" y="3912896"/>
              <a:ext cx="234236" cy="119594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15445" name="Shape 210"/>
            <p:cNvCxnSpPr>
              <a:cxnSpLocks noChangeShapeType="1"/>
              <a:stCxn id="221" idx="2"/>
              <a:endCxn id="15441" idx="1"/>
            </p:cNvCxnSpPr>
            <p:nvPr/>
          </p:nvCxnSpPr>
          <p:spPr bwMode="auto">
            <a:xfrm rot="16200000" flipH="1">
              <a:off x="1254723" y="4113984"/>
              <a:ext cx="641986" cy="125168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sp>
          <p:nvSpPr>
            <p:cNvPr id="15439" name="Text Box 12"/>
            <p:cNvSpPr txBox="1">
              <a:spLocks noChangeArrowheads="1"/>
            </p:cNvSpPr>
            <p:nvPr/>
          </p:nvSpPr>
          <p:spPr bwMode="auto">
            <a:xfrm>
              <a:off x="1464665" y="3601149"/>
              <a:ext cx="868362" cy="254000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1.2.3 Construct </a:t>
              </a:r>
              <a:r>
                <a:rPr lang="en-US" sz="700" dirty="0"/>
                <a:t>mobility model</a:t>
              </a:r>
            </a:p>
          </p:txBody>
        </p:sp>
        <p:sp>
          <p:nvSpPr>
            <p:cNvPr id="221" name="Rectangle 220"/>
            <p:cNvSpPr/>
            <p:nvPr/>
          </p:nvSpPr>
          <p:spPr bwMode="auto">
            <a:xfrm>
              <a:off x="1490272" y="3809856"/>
              <a:ext cx="45719" cy="45719"/>
            </a:xfrm>
            <a:prstGeom prst="rect">
              <a:avLst/>
            </a:prstGeom>
            <a:noFill/>
            <a:ln w="0"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18288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R="0" indent="1588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endParaRPr lang="en-US" sz="700" dirty="0" smtClean="0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sp>
        <p:nvSpPr>
          <p:cNvPr id="236" name="Text Box 12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1492250" y="4845737"/>
            <a:ext cx="868363" cy="254000"/>
          </a:xfrm>
          <a:prstGeom prst="rect">
            <a:avLst/>
          </a:prstGeom>
          <a:solidFill>
            <a:srgbClr val="CCFF99"/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lIns="18288" tIns="0" rIns="0" bIns="0" anchor="ctr" anchorCtr="0"/>
          <a:lstStyle/>
          <a:p>
            <a:pPr>
              <a:lnSpc>
                <a:spcPct val="95000"/>
              </a:lnSpc>
            </a:pPr>
            <a:r>
              <a:rPr lang="en-US" sz="700" dirty="0" smtClean="0"/>
              <a:t>1.2.4 Manage site models &amp; data</a:t>
            </a:r>
            <a:endParaRPr lang="en-US" sz="700" dirty="0"/>
          </a:p>
        </p:txBody>
      </p:sp>
      <p:cxnSp>
        <p:nvCxnSpPr>
          <p:cNvPr id="237" name="Shape 200"/>
          <p:cNvCxnSpPr>
            <a:cxnSpLocks noChangeShapeType="1"/>
            <a:stCxn id="209" idx="2"/>
            <a:endCxn id="236" idx="1"/>
          </p:cNvCxnSpPr>
          <p:nvPr/>
        </p:nvCxnSpPr>
        <p:spPr bwMode="auto">
          <a:xfrm rot="16200000" flipH="1">
            <a:off x="24266" y="3504752"/>
            <a:ext cx="2760649" cy="175319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grpSp>
        <p:nvGrpSpPr>
          <p:cNvPr id="670" name="Group 669"/>
          <p:cNvGrpSpPr/>
          <p:nvPr/>
        </p:nvGrpSpPr>
        <p:grpSpPr>
          <a:xfrm>
            <a:off x="7375398" y="1489075"/>
            <a:ext cx="1447800" cy="254000"/>
            <a:chOff x="6998208" y="1489075"/>
            <a:chExt cx="1447800" cy="254000"/>
          </a:xfrm>
        </p:grpSpPr>
        <p:sp>
          <p:nvSpPr>
            <p:cNvPr id="16399" name="Text Box 15"/>
            <p:cNvSpPr txBox="1">
              <a:spLocks noChangeArrowheads="1"/>
            </p:cNvSpPr>
            <p:nvPr/>
          </p:nvSpPr>
          <p:spPr bwMode="auto">
            <a:xfrm>
              <a:off x="6998208" y="1489075"/>
              <a:ext cx="1447800" cy="254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 anchorCtr="1"/>
            <a:lstStyle/>
            <a:p>
              <a:pPr>
                <a:lnSpc>
                  <a:spcPct val="95000"/>
                </a:lnSpc>
                <a:defRPr/>
              </a:pPr>
              <a:r>
                <a:rPr lang="en-US" sz="800" dirty="0" smtClean="0"/>
                <a:t>4 Assess ESS operational performance</a:t>
              </a:r>
            </a:p>
          </p:txBody>
        </p:sp>
        <p:sp>
          <p:nvSpPr>
            <p:cNvPr id="168" name="Rectangle 167"/>
            <p:cNvSpPr/>
            <p:nvPr/>
          </p:nvSpPr>
          <p:spPr bwMode="auto">
            <a:xfrm>
              <a:off x="7080632" y="1696407"/>
              <a:ext cx="45719" cy="45719"/>
            </a:xfrm>
            <a:prstGeom prst="rect">
              <a:avLst/>
            </a:prstGeom>
            <a:noFill/>
            <a:ln w="0"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indent="1588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endParaRPr lang="en-US" sz="1200" dirty="0" smtClean="0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598" name="Group 597"/>
          <p:cNvGrpSpPr/>
          <p:nvPr/>
        </p:nvGrpSpPr>
        <p:grpSpPr>
          <a:xfrm>
            <a:off x="3688145" y="1489075"/>
            <a:ext cx="2513392" cy="257008"/>
            <a:chOff x="3788729" y="1489075"/>
            <a:chExt cx="2513392" cy="257008"/>
          </a:xfrm>
        </p:grpSpPr>
        <p:sp>
          <p:nvSpPr>
            <p:cNvPr id="16398" name="Text Box 14"/>
            <p:cNvSpPr txBox="1">
              <a:spLocks noChangeArrowheads="1"/>
            </p:cNvSpPr>
            <p:nvPr/>
          </p:nvSpPr>
          <p:spPr bwMode="auto">
            <a:xfrm>
              <a:off x="4473321" y="1489075"/>
              <a:ext cx="1828800" cy="254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288" tIns="0" rIns="0" bIns="0" anchor="ctr" anchorCtr="1"/>
            <a:lstStyle/>
            <a:p>
              <a:pPr>
                <a:lnSpc>
                  <a:spcPct val="95000"/>
                </a:lnSpc>
                <a:defRPr/>
              </a:pPr>
              <a:r>
                <a:rPr lang="en-US" sz="800" dirty="0" smtClean="0"/>
                <a:t>3 Develop ESS designs and assess technical performance</a:t>
              </a:r>
            </a:p>
          </p:txBody>
        </p:sp>
        <p:sp>
          <p:nvSpPr>
            <p:cNvPr id="174" name="Rectangle 173"/>
            <p:cNvSpPr/>
            <p:nvPr/>
          </p:nvSpPr>
          <p:spPr bwMode="auto">
            <a:xfrm>
              <a:off x="3788729" y="1700364"/>
              <a:ext cx="45719" cy="45719"/>
            </a:xfrm>
            <a:prstGeom prst="rect">
              <a:avLst/>
            </a:prstGeom>
            <a:noFill/>
            <a:ln w="0"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indent="1588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endParaRPr lang="en-US" sz="1200" dirty="0" smtClean="0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312" name="Group 311"/>
          <p:cNvGrpSpPr/>
          <p:nvPr/>
        </p:nvGrpSpPr>
        <p:grpSpPr>
          <a:xfrm>
            <a:off x="2590334" y="4182257"/>
            <a:ext cx="912361" cy="1128066"/>
            <a:chOff x="3016976" y="5196202"/>
            <a:chExt cx="912361" cy="1128066"/>
          </a:xfrm>
        </p:grpSpPr>
        <p:sp>
          <p:nvSpPr>
            <p:cNvPr id="266" name="Text Box 12"/>
            <p:cNvSpPr txBox="1">
              <a:spLocks noChangeArrowheads="1"/>
            </p:cNvSpPr>
            <p:nvPr/>
          </p:nvSpPr>
          <p:spPr bwMode="auto">
            <a:xfrm>
              <a:off x="3237670" y="6068236"/>
              <a:ext cx="685800" cy="256032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2.4.3 Barriers &amp; obstacles</a:t>
              </a:r>
              <a:endParaRPr lang="en-US" sz="700" dirty="0"/>
            </a:p>
          </p:txBody>
        </p:sp>
        <p:sp>
          <p:nvSpPr>
            <p:cNvPr id="264" name="Text Box 12"/>
            <p:cNvSpPr txBox="1">
              <a:spLocks noChangeArrowheads="1"/>
            </p:cNvSpPr>
            <p:nvPr/>
          </p:nvSpPr>
          <p:spPr bwMode="auto">
            <a:xfrm>
              <a:off x="3237670" y="5499491"/>
              <a:ext cx="685800" cy="256032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2.4.1 Speed over terrain</a:t>
              </a:r>
              <a:endParaRPr lang="en-US" sz="700" dirty="0"/>
            </a:p>
          </p:txBody>
        </p:sp>
        <p:sp>
          <p:nvSpPr>
            <p:cNvPr id="265" name="Text Box 12"/>
            <p:cNvSpPr txBox="1">
              <a:spLocks noChangeArrowheads="1"/>
            </p:cNvSpPr>
            <p:nvPr/>
          </p:nvSpPr>
          <p:spPr bwMode="auto">
            <a:xfrm>
              <a:off x="3237670" y="5786795"/>
              <a:ext cx="685800" cy="256032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2.4.2 </a:t>
              </a:r>
              <a:r>
                <a:rPr lang="en-US" sz="700" dirty="0" err="1" smtClean="0"/>
                <a:t>Prohib-ited</a:t>
              </a:r>
              <a:r>
                <a:rPr lang="en-US" sz="700" dirty="0" smtClean="0"/>
                <a:t> terrain</a:t>
              </a:r>
              <a:endParaRPr lang="en-US" sz="700" dirty="0"/>
            </a:p>
          </p:txBody>
        </p:sp>
        <p:grpSp>
          <p:nvGrpSpPr>
            <p:cNvPr id="276" name="Group 275"/>
            <p:cNvGrpSpPr/>
            <p:nvPr/>
          </p:nvGrpSpPr>
          <p:grpSpPr>
            <a:xfrm>
              <a:off x="3016976" y="5196202"/>
              <a:ext cx="912361" cy="256273"/>
              <a:chOff x="3107506" y="5196202"/>
              <a:chExt cx="912361" cy="256273"/>
            </a:xfrm>
          </p:grpSpPr>
          <p:sp>
            <p:nvSpPr>
              <p:cNvPr id="367" name="Text Box 13"/>
              <p:cNvSpPr txBox="1">
                <a:spLocks noChangeArrowheads="1"/>
              </p:cNvSpPr>
              <p:nvPr/>
            </p:nvSpPr>
            <p:spPr bwMode="auto">
              <a:xfrm>
                <a:off x="3107506" y="5196202"/>
                <a:ext cx="912361" cy="256032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635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18288" tIns="0" rIns="0" bIns="0" anchor="ctr" anchorCtr="0"/>
              <a:lstStyle/>
              <a:p>
                <a:pPr>
                  <a:lnSpc>
                    <a:spcPct val="95000"/>
                  </a:lnSpc>
                  <a:defRPr/>
                </a:pPr>
                <a:r>
                  <a:rPr lang="en-US" sz="700" dirty="0" smtClean="0"/>
                  <a:t>2.4 Manage threat mobility data</a:t>
                </a:r>
                <a:endParaRPr lang="en-US" sz="700" dirty="0"/>
              </a:p>
            </p:txBody>
          </p:sp>
          <p:sp>
            <p:nvSpPr>
              <p:cNvPr id="270" name="Rectangle 269"/>
              <p:cNvSpPr/>
              <p:nvPr/>
            </p:nvSpPr>
            <p:spPr bwMode="auto">
              <a:xfrm>
                <a:off x="3175967" y="5406756"/>
                <a:ext cx="45719" cy="45719"/>
              </a:xfrm>
              <a:prstGeom prst="rect">
                <a:avLst/>
              </a:prstGeom>
              <a:noFill/>
              <a:ln w="0">
                <a:noFill/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18288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indent="1588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endParaRPr lang="en-US" sz="700" dirty="0" smtClean="0">
                  <a:ln w="3175">
                    <a:solidFill>
                      <a:schemeClr val="tx1"/>
                    </a:solidFill>
                  </a:ln>
                </a:endParaRPr>
              </a:p>
            </p:txBody>
          </p:sp>
        </p:grpSp>
        <p:cxnSp>
          <p:nvCxnSpPr>
            <p:cNvPr id="272" name="Shape 374"/>
            <p:cNvCxnSpPr>
              <a:cxnSpLocks noChangeShapeType="1"/>
              <a:stCxn id="270" idx="2"/>
              <a:endCxn id="266" idx="1"/>
            </p:cNvCxnSpPr>
            <p:nvPr/>
          </p:nvCxnSpPr>
          <p:spPr bwMode="auto">
            <a:xfrm rot="16200000" flipH="1">
              <a:off x="2801095" y="5759676"/>
              <a:ext cx="743777" cy="129373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med" len="med"/>
            </a:ln>
          </p:spPr>
        </p:cxnSp>
        <p:cxnSp>
          <p:nvCxnSpPr>
            <p:cNvPr id="278" name="Shape 374"/>
            <p:cNvCxnSpPr>
              <a:cxnSpLocks noChangeShapeType="1"/>
              <a:stCxn id="270" idx="2"/>
              <a:endCxn id="264" idx="1"/>
            </p:cNvCxnSpPr>
            <p:nvPr/>
          </p:nvCxnSpPr>
          <p:spPr bwMode="auto">
            <a:xfrm rot="16200000" flipH="1">
              <a:off x="3085467" y="5475304"/>
              <a:ext cx="175032" cy="129373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med" len="med"/>
            </a:ln>
          </p:spPr>
        </p:cxnSp>
        <p:cxnSp>
          <p:nvCxnSpPr>
            <p:cNvPr id="279" name="Shape 374"/>
            <p:cNvCxnSpPr>
              <a:cxnSpLocks noChangeShapeType="1"/>
              <a:stCxn id="270" idx="2"/>
              <a:endCxn id="265" idx="1"/>
            </p:cNvCxnSpPr>
            <p:nvPr/>
          </p:nvCxnSpPr>
          <p:spPr bwMode="auto">
            <a:xfrm rot="16200000" flipH="1">
              <a:off x="2941815" y="5618956"/>
              <a:ext cx="462336" cy="129373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314" name="Group 313"/>
          <p:cNvGrpSpPr/>
          <p:nvPr/>
        </p:nvGrpSpPr>
        <p:grpSpPr>
          <a:xfrm>
            <a:off x="2544174" y="5366716"/>
            <a:ext cx="1071516" cy="1119013"/>
            <a:chOff x="3016976" y="5196202"/>
            <a:chExt cx="1071516" cy="1119013"/>
          </a:xfrm>
        </p:grpSpPr>
        <p:sp>
          <p:nvSpPr>
            <p:cNvPr id="315" name="Text Box 12"/>
            <p:cNvSpPr txBox="1">
              <a:spLocks noChangeArrowheads="1"/>
            </p:cNvSpPr>
            <p:nvPr/>
          </p:nvSpPr>
          <p:spPr bwMode="auto">
            <a:xfrm>
              <a:off x="3230050" y="6059183"/>
              <a:ext cx="858442" cy="256032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2.5.3 Survivability objectives</a:t>
              </a:r>
              <a:endParaRPr lang="en-US" sz="700" dirty="0"/>
            </a:p>
          </p:txBody>
        </p:sp>
        <p:sp>
          <p:nvSpPr>
            <p:cNvPr id="316" name="Text Box 12"/>
            <p:cNvSpPr txBox="1">
              <a:spLocks noChangeArrowheads="1"/>
            </p:cNvSpPr>
            <p:nvPr/>
          </p:nvSpPr>
          <p:spPr bwMode="auto">
            <a:xfrm>
              <a:off x="3230050" y="5499492"/>
              <a:ext cx="850822" cy="250967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2.5.1 Intrusion objectives</a:t>
              </a:r>
              <a:endParaRPr lang="en-US" sz="700" dirty="0"/>
            </a:p>
          </p:txBody>
        </p:sp>
        <p:sp>
          <p:nvSpPr>
            <p:cNvPr id="317" name="Text Box 12"/>
            <p:cNvSpPr txBox="1">
              <a:spLocks noChangeArrowheads="1"/>
            </p:cNvSpPr>
            <p:nvPr/>
          </p:nvSpPr>
          <p:spPr bwMode="auto">
            <a:xfrm>
              <a:off x="3230050" y="5777743"/>
              <a:ext cx="854632" cy="240577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2.5.2 Covertness posture</a:t>
              </a:r>
              <a:endParaRPr lang="en-US" sz="700" dirty="0"/>
            </a:p>
          </p:txBody>
        </p:sp>
        <p:grpSp>
          <p:nvGrpSpPr>
            <p:cNvPr id="318" name="Group 275"/>
            <p:cNvGrpSpPr/>
            <p:nvPr/>
          </p:nvGrpSpPr>
          <p:grpSpPr>
            <a:xfrm>
              <a:off x="3016976" y="5196202"/>
              <a:ext cx="895635" cy="256273"/>
              <a:chOff x="3107506" y="5196202"/>
              <a:chExt cx="895635" cy="256273"/>
            </a:xfrm>
          </p:grpSpPr>
          <p:sp>
            <p:nvSpPr>
              <p:cNvPr id="322" name="Text Box 13"/>
              <p:cNvSpPr txBox="1">
                <a:spLocks noChangeArrowheads="1"/>
              </p:cNvSpPr>
              <p:nvPr/>
            </p:nvSpPr>
            <p:spPr bwMode="auto">
              <a:xfrm>
                <a:off x="3107506" y="5196202"/>
                <a:ext cx="895635" cy="256032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635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18288" tIns="0" rIns="0" bIns="0" anchor="ctr" anchorCtr="0"/>
              <a:lstStyle/>
              <a:p>
                <a:pPr>
                  <a:lnSpc>
                    <a:spcPct val="95000"/>
                  </a:lnSpc>
                  <a:defRPr/>
                </a:pPr>
                <a:r>
                  <a:rPr lang="en-US" sz="700" dirty="0" smtClean="0"/>
                  <a:t>2.5 Represent threat objectives</a:t>
                </a:r>
                <a:endParaRPr lang="en-US" sz="700" dirty="0"/>
              </a:p>
            </p:txBody>
          </p:sp>
          <p:sp>
            <p:nvSpPr>
              <p:cNvPr id="323" name="Rectangle 322"/>
              <p:cNvSpPr/>
              <p:nvPr/>
            </p:nvSpPr>
            <p:spPr bwMode="auto">
              <a:xfrm>
                <a:off x="3175967" y="5406756"/>
                <a:ext cx="45719" cy="45719"/>
              </a:xfrm>
              <a:prstGeom prst="rect">
                <a:avLst/>
              </a:prstGeom>
              <a:noFill/>
              <a:ln w="0">
                <a:noFill/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18288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indent="1588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endParaRPr lang="en-US" sz="700" dirty="0" smtClean="0">
                  <a:ln w="3175">
                    <a:solidFill>
                      <a:schemeClr val="tx1"/>
                    </a:solidFill>
                  </a:ln>
                </a:endParaRPr>
              </a:p>
            </p:txBody>
          </p:sp>
        </p:grpSp>
        <p:cxnSp>
          <p:nvCxnSpPr>
            <p:cNvPr id="319" name="Shape 374"/>
            <p:cNvCxnSpPr>
              <a:cxnSpLocks noChangeShapeType="1"/>
              <a:stCxn id="323" idx="2"/>
              <a:endCxn id="315" idx="1"/>
            </p:cNvCxnSpPr>
            <p:nvPr/>
          </p:nvCxnSpPr>
          <p:spPr bwMode="auto">
            <a:xfrm rot="16200000" flipH="1">
              <a:off x="2801811" y="5758960"/>
              <a:ext cx="734724" cy="121753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320" name="Shape 374"/>
            <p:cNvCxnSpPr>
              <a:cxnSpLocks noChangeShapeType="1"/>
              <a:stCxn id="323" idx="2"/>
              <a:endCxn id="316" idx="1"/>
            </p:cNvCxnSpPr>
            <p:nvPr/>
          </p:nvCxnSpPr>
          <p:spPr bwMode="auto">
            <a:xfrm rot="16200000" flipH="1">
              <a:off x="3082923" y="5477848"/>
              <a:ext cx="172501" cy="121753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321" name="Shape 374"/>
            <p:cNvCxnSpPr>
              <a:cxnSpLocks noChangeShapeType="1"/>
              <a:stCxn id="323" idx="2"/>
              <a:endCxn id="317" idx="1"/>
            </p:cNvCxnSpPr>
            <p:nvPr/>
          </p:nvCxnSpPr>
          <p:spPr bwMode="auto">
            <a:xfrm rot="16200000" flipH="1">
              <a:off x="2946395" y="5614376"/>
              <a:ext cx="445557" cy="121753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</p:grpSp>
      <p:grpSp>
        <p:nvGrpSpPr>
          <p:cNvPr id="346" name="Group 345"/>
          <p:cNvGrpSpPr/>
          <p:nvPr/>
        </p:nvGrpSpPr>
        <p:grpSpPr>
          <a:xfrm>
            <a:off x="2301135" y="1480503"/>
            <a:ext cx="1218425" cy="254000"/>
            <a:chOff x="2209800" y="1617663"/>
            <a:chExt cx="1371600" cy="254000"/>
          </a:xfrm>
        </p:grpSpPr>
        <p:sp>
          <p:nvSpPr>
            <p:cNvPr id="16400" name="Text Box 16"/>
            <p:cNvSpPr txBox="1">
              <a:spLocks noChangeArrowheads="1"/>
            </p:cNvSpPr>
            <p:nvPr/>
          </p:nvSpPr>
          <p:spPr bwMode="auto">
            <a:xfrm>
              <a:off x="2209800" y="1617663"/>
              <a:ext cx="1371600" cy="2540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288" tIns="0" rIns="0" bIns="0" anchor="ctr" anchorCtr="1"/>
            <a:lstStyle/>
            <a:p>
              <a:pPr>
                <a:lnSpc>
                  <a:spcPct val="95000"/>
                </a:lnSpc>
                <a:defRPr/>
              </a:pPr>
              <a:r>
                <a:rPr lang="en-US" sz="800" dirty="0" smtClean="0"/>
                <a:t>2 Assess and represent threat characteristics</a:t>
              </a:r>
              <a:endParaRPr lang="en-US" sz="800" dirty="0"/>
            </a:p>
          </p:txBody>
        </p:sp>
        <p:sp>
          <p:nvSpPr>
            <p:cNvPr id="343" name="Rectangle 342"/>
            <p:cNvSpPr/>
            <p:nvPr/>
          </p:nvSpPr>
          <p:spPr bwMode="auto">
            <a:xfrm>
              <a:off x="2320290" y="1823235"/>
              <a:ext cx="45719" cy="45719"/>
            </a:xfrm>
            <a:prstGeom prst="rect">
              <a:avLst/>
            </a:prstGeom>
            <a:noFill/>
            <a:ln w="0"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indent="1588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endParaRPr lang="en-US" sz="1200" dirty="0" smtClean="0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cxnSp>
        <p:nvCxnSpPr>
          <p:cNvPr id="347" name="Shape 370"/>
          <p:cNvCxnSpPr>
            <a:cxnSpLocks noChangeShapeType="1"/>
            <a:stCxn id="343" idx="2"/>
            <a:endCxn id="365" idx="1"/>
          </p:cNvCxnSpPr>
          <p:nvPr/>
        </p:nvCxnSpPr>
        <p:spPr bwMode="auto">
          <a:xfrm rot="16200000" flipH="1">
            <a:off x="2157572" y="1993815"/>
            <a:ext cx="677388" cy="153346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med" len="med"/>
          </a:ln>
        </p:spPr>
      </p:cxnSp>
      <p:cxnSp>
        <p:nvCxnSpPr>
          <p:cNvPr id="383" name="Shape 376"/>
          <p:cNvCxnSpPr>
            <a:cxnSpLocks noChangeShapeType="1"/>
            <a:stCxn id="343" idx="2"/>
            <a:endCxn id="322" idx="1"/>
          </p:cNvCxnSpPr>
          <p:nvPr/>
        </p:nvCxnSpPr>
        <p:spPr bwMode="auto">
          <a:xfrm rot="16200000" flipH="1">
            <a:off x="600414" y="3550972"/>
            <a:ext cx="3762938" cy="124581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sp>
        <p:nvSpPr>
          <p:cNvPr id="391" name="Text Box 13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2658815" y="6527838"/>
            <a:ext cx="859085" cy="25603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635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18288" tIns="0" rIns="0" bIns="0" anchor="ctr" anchorCtr="0"/>
          <a:lstStyle/>
          <a:p>
            <a:pPr>
              <a:lnSpc>
                <a:spcPct val="95000"/>
              </a:lnSpc>
              <a:defRPr/>
            </a:pPr>
            <a:r>
              <a:rPr lang="en-US" sz="700" dirty="0" smtClean="0"/>
              <a:t>2.6 Support route planning models</a:t>
            </a:r>
            <a:endParaRPr lang="en-US" sz="700" dirty="0"/>
          </a:p>
        </p:txBody>
      </p:sp>
      <p:cxnSp>
        <p:nvCxnSpPr>
          <p:cNvPr id="392" name="Shape 376"/>
          <p:cNvCxnSpPr>
            <a:cxnSpLocks noChangeShapeType="1"/>
            <a:stCxn id="343" idx="2"/>
            <a:endCxn id="391" idx="1"/>
          </p:cNvCxnSpPr>
          <p:nvPr/>
        </p:nvCxnSpPr>
        <p:spPr bwMode="auto">
          <a:xfrm rot="16200000" flipH="1">
            <a:off x="77174" y="4074213"/>
            <a:ext cx="4924060" cy="239222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grpSp>
        <p:nvGrpSpPr>
          <p:cNvPr id="308" name="Group 307"/>
          <p:cNvGrpSpPr/>
          <p:nvPr/>
        </p:nvGrpSpPr>
        <p:grpSpPr>
          <a:xfrm>
            <a:off x="3835145" y="1956816"/>
            <a:ext cx="1079184" cy="2623122"/>
            <a:chOff x="3707129" y="2249424"/>
            <a:chExt cx="1079184" cy="2623122"/>
          </a:xfrm>
        </p:grpSpPr>
        <p:sp>
          <p:nvSpPr>
            <p:cNvPr id="15461" name="Text Box 12"/>
            <p:cNvSpPr txBox="1">
              <a:spLocks noChangeArrowheads="1"/>
            </p:cNvSpPr>
            <p:nvPr/>
          </p:nvSpPr>
          <p:spPr bwMode="auto">
            <a:xfrm>
              <a:off x="3944937" y="2571115"/>
              <a:ext cx="841375" cy="228600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3.1.1 Maintain sensor database</a:t>
              </a:r>
              <a:endParaRPr lang="en-US" sz="700" dirty="0"/>
            </a:p>
          </p:txBody>
        </p:sp>
        <p:cxnSp>
          <p:nvCxnSpPr>
            <p:cNvPr id="15462" name="Elbow Connector 226"/>
            <p:cNvCxnSpPr>
              <a:cxnSpLocks noChangeShapeType="1"/>
              <a:stCxn id="167" idx="2"/>
              <a:endCxn id="15461" idx="1"/>
            </p:cNvCxnSpPr>
            <p:nvPr/>
          </p:nvCxnSpPr>
          <p:spPr bwMode="auto">
            <a:xfrm rot="16200000" flipH="1">
              <a:off x="3779764" y="2520241"/>
              <a:ext cx="170815" cy="159531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sp>
          <p:nvSpPr>
            <p:cNvPr id="15463" name="Text Box 12"/>
            <p:cNvSpPr txBox="1">
              <a:spLocks noChangeArrowheads="1"/>
            </p:cNvSpPr>
            <p:nvPr/>
          </p:nvSpPr>
          <p:spPr bwMode="auto">
            <a:xfrm>
              <a:off x="3944938" y="2827465"/>
              <a:ext cx="841375" cy="228600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0000"/>
                </a:lnSpc>
              </a:pPr>
              <a:r>
                <a:rPr lang="en-US" sz="700" dirty="0" smtClean="0"/>
                <a:t>3.1.2 Represent  sensor P</a:t>
              </a:r>
              <a:r>
                <a:rPr lang="en-US" sz="700" baseline="-25000" dirty="0" smtClean="0"/>
                <a:t>d</a:t>
              </a:r>
              <a:r>
                <a:rPr lang="en-US" sz="700" dirty="0" smtClean="0"/>
                <a:t>  </a:t>
              </a:r>
              <a:endParaRPr lang="en-US" sz="700" dirty="0"/>
            </a:p>
          </p:txBody>
        </p:sp>
        <p:sp>
          <p:nvSpPr>
            <p:cNvPr id="15464" name="Text Box 12"/>
            <p:cNvSpPr txBox="1">
              <a:spLocks noChangeArrowheads="1"/>
            </p:cNvSpPr>
            <p:nvPr/>
          </p:nvSpPr>
          <p:spPr bwMode="auto">
            <a:xfrm>
              <a:off x="3944938" y="3344863"/>
              <a:ext cx="837187" cy="228600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3.1.4 Represent false alarm rate</a:t>
              </a:r>
              <a:endParaRPr lang="en-US" sz="700" dirty="0"/>
            </a:p>
          </p:txBody>
        </p:sp>
        <p:sp>
          <p:nvSpPr>
            <p:cNvPr id="15465" name="Text Box 12"/>
            <p:cNvSpPr txBox="1">
              <a:spLocks noChangeArrowheads="1"/>
            </p:cNvSpPr>
            <p:nvPr/>
          </p:nvSpPr>
          <p:spPr bwMode="auto">
            <a:xfrm>
              <a:off x="3944938" y="3086418"/>
              <a:ext cx="841375" cy="228600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3.1.3 Represent sensor range</a:t>
              </a:r>
              <a:endParaRPr lang="en-US" sz="700" dirty="0"/>
            </a:p>
          </p:txBody>
        </p:sp>
        <p:cxnSp>
          <p:nvCxnSpPr>
            <p:cNvPr id="15466" name="Shape 247"/>
            <p:cNvCxnSpPr>
              <a:cxnSpLocks noChangeShapeType="1"/>
              <a:stCxn id="167" idx="2"/>
              <a:endCxn id="15465" idx="1"/>
            </p:cNvCxnSpPr>
            <p:nvPr/>
          </p:nvCxnSpPr>
          <p:spPr bwMode="auto">
            <a:xfrm rot="16200000" flipH="1">
              <a:off x="3522113" y="2777893"/>
              <a:ext cx="686118" cy="159532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15467" name="Shape 249"/>
            <p:cNvCxnSpPr>
              <a:cxnSpLocks noChangeShapeType="1"/>
              <a:stCxn id="167" idx="2"/>
              <a:endCxn id="15463" idx="1"/>
            </p:cNvCxnSpPr>
            <p:nvPr/>
          </p:nvCxnSpPr>
          <p:spPr bwMode="auto">
            <a:xfrm rot="16200000" flipH="1">
              <a:off x="3651590" y="2648416"/>
              <a:ext cx="427165" cy="159532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15468" name="Shape 251"/>
            <p:cNvCxnSpPr>
              <a:cxnSpLocks noChangeShapeType="1"/>
              <a:stCxn id="167" idx="2"/>
              <a:endCxn id="15464" idx="1"/>
            </p:cNvCxnSpPr>
            <p:nvPr/>
          </p:nvCxnSpPr>
          <p:spPr bwMode="auto">
            <a:xfrm rot="16200000" flipH="1">
              <a:off x="3392891" y="2907115"/>
              <a:ext cx="944563" cy="159532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sp>
          <p:nvSpPr>
            <p:cNvPr id="15504" name="Text Box 12"/>
            <p:cNvSpPr txBox="1">
              <a:spLocks noChangeArrowheads="1"/>
            </p:cNvSpPr>
            <p:nvPr/>
          </p:nvSpPr>
          <p:spPr bwMode="auto">
            <a:xfrm>
              <a:off x="3944938" y="4643946"/>
              <a:ext cx="841375" cy="228600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3.1.9 Estimate single sensor </a:t>
              </a:r>
              <a:r>
                <a:rPr lang="en-US" sz="700" dirty="0"/>
                <a:t>cost</a:t>
              </a:r>
            </a:p>
          </p:txBody>
        </p:sp>
        <p:cxnSp>
          <p:nvCxnSpPr>
            <p:cNvPr id="15505" name="Shape 412"/>
            <p:cNvCxnSpPr>
              <a:cxnSpLocks noChangeShapeType="1"/>
              <a:stCxn id="167" idx="2"/>
              <a:endCxn id="15504" idx="1"/>
            </p:cNvCxnSpPr>
            <p:nvPr/>
          </p:nvCxnSpPr>
          <p:spPr bwMode="auto">
            <a:xfrm rot="16200000" flipH="1">
              <a:off x="2743349" y="3556657"/>
              <a:ext cx="2243646" cy="159532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grpSp>
          <p:nvGrpSpPr>
            <p:cNvPr id="268" name="Group 267"/>
            <p:cNvGrpSpPr/>
            <p:nvPr/>
          </p:nvGrpSpPr>
          <p:grpSpPr>
            <a:xfrm>
              <a:off x="3707129" y="2249424"/>
              <a:ext cx="1051560" cy="265176"/>
              <a:chOff x="3707129" y="2249424"/>
              <a:chExt cx="1051560" cy="265176"/>
            </a:xfrm>
          </p:grpSpPr>
          <p:sp>
            <p:nvSpPr>
              <p:cNvPr id="177" name="Text Box 12"/>
              <p:cNvSpPr txBox="1">
                <a:spLocks noChangeArrowheads="1"/>
              </p:cNvSpPr>
              <p:nvPr/>
            </p:nvSpPr>
            <p:spPr bwMode="auto">
              <a:xfrm>
                <a:off x="3707129" y="2249424"/>
                <a:ext cx="1051560" cy="256032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635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18288" tIns="0" rIns="0" bIns="0" anchor="ctr" anchorCtr="0"/>
              <a:lstStyle/>
              <a:p>
                <a:pPr>
                  <a:lnSpc>
                    <a:spcPct val="95000"/>
                  </a:lnSpc>
                  <a:defRPr/>
                </a:pPr>
                <a:r>
                  <a:rPr lang="en-US" sz="700" dirty="0" smtClean="0"/>
                  <a:t>3.1 Represent single sensor performance</a:t>
                </a:r>
                <a:endParaRPr lang="en-US" sz="700" dirty="0"/>
              </a:p>
            </p:txBody>
          </p:sp>
          <p:sp>
            <p:nvSpPr>
              <p:cNvPr id="167" name="Rectangle 166"/>
              <p:cNvSpPr/>
              <p:nvPr/>
            </p:nvSpPr>
            <p:spPr bwMode="auto">
              <a:xfrm>
                <a:off x="3762546" y="2468881"/>
                <a:ext cx="45719" cy="45719"/>
              </a:xfrm>
              <a:prstGeom prst="rect">
                <a:avLst/>
              </a:prstGeom>
              <a:noFill/>
              <a:ln w="0">
                <a:noFill/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18288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indent="1588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endParaRPr lang="en-US" sz="700" dirty="0" smtClean="0">
                  <a:ln w="3175">
                    <a:solidFill>
                      <a:schemeClr val="tx1"/>
                    </a:solidFill>
                  </a:ln>
                </a:endParaRPr>
              </a:p>
            </p:txBody>
          </p:sp>
        </p:grpSp>
        <p:sp>
          <p:nvSpPr>
            <p:cNvPr id="216" name="Text Box 12"/>
            <p:cNvSpPr txBox="1">
              <a:spLocks noChangeArrowheads="1"/>
            </p:cNvSpPr>
            <p:nvPr/>
          </p:nvSpPr>
          <p:spPr bwMode="auto">
            <a:xfrm>
              <a:off x="3944938" y="3603181"/>
              <a:ext cx="837187" cy="228600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3.1.5 Environ-mental effects</a:t>
              </a:r>
              <a:endParaRPr lang="en-US" sz="700" dirty="0"/>
            </a:p>
          </p:txBody>
        </p:sp>
        <p:sp>
          <p:nvSpPr>
            <p:cNvPr id="217" name="Text Box 12"/>
            <p:cNvSpPr txBox="1">
              <a:spLocks noChangeArrowheads="1"/>
            </p:cNvSpPr>
            <p:nvPr/>
          </p:nvSpPr>
          <p:spPr bwMode="auto">
            <a:xfrm>
              <a:off x="3944938" y="3862261"/>
              <a:ext cx="837187" cy="228600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3.1.6 Represent sensor FOV</a:t>
              </a:r>
              <a:endParaRPr lang="en-US" sz="700" dirty="0"/>
            </a:p>
          </p:txBody>
        </p:sp>
        <p:cxnSp>
          <p:nvCxnSpPr>
            <p:cNvPr id="218" name="Shape 251"/>
            <p:cNvCxnSpPr>
              <a:cxnSpLocks noChangeShapeType="1"/>
              <a:stCxn id="167" idx="2"/>
              <a:endCxn id="216" idx="1"/>
            </p:cNvCxnSpPr>
            <p:nvPr/>
          </p:nvCxnSpPr>
          <p:spPr bwMode="auto">
            <a:xfrm rot="16200000" flipH="1">
              <a:off x="3263732" y="3036274"/>
              <a:ext cx="1202881" cy="159532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226" name="Shape 251"/>
            <p:cNvCxnSpPr>
              <a:cxnSpLocks noChangeShapeType="1"/>
              <a:stCxn id="167" idx="2"/>
              <a:endCxn id="217" idx="1"/>
            </p:cNvCxnSpPr>
            <p:nvPr/>
          </p:nvCxnSpPr>
          <p:spPr bwMode="auto">
            <a:xfrm rot="16200000" flipH="1">
              <a:off x="3134192" y="3165814"/>
              <a:ext cx="1461961" cy="159532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sp>
          <p:nvSpPr>
            <p:cNvPr id="300" name="Text Box 12"/>
            <p:cNvSpPr txBox="1">
              <a:spLocks noChangeArrowheads="1"/>
            </p:cNvSpPr>
            <p:nvPr/>
          </p:nvSpPr>
          <p:spPr bwMode="auto">
            <a:xfrm>
              <a:off x="3944938" y="4384866"/>
              <a:ext cx="841375" cy="228600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3.1.8 Support requirements</a:t>
              </a:r>
              <a:endParaRPr lang="en-US" sz="700" dirty="0"/>
            </a:p>
          </p:txBody>
        </p:sp>
        <p:sp>
          <p:nvSpPr>
            <p:cNvPr id="301" name="Text Box 12"/>
            <p:cNvSpPr txBox="1">
              <a:spLocks noChangeArrowheads="1"/>
            </p:cNvSpPr>
            <p:nvPr/>
          </p:nvSpPr>
          <p:spPr bwMode="auto">
            <a:xfrm>
              <a:off x="3944938" y="4121976"/>
              <a:ext cx="841375" cy="228600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3.1.7 Represent scan/revisit times</a:t>
              </a:r>
              <a:endParaRPr lang="en-US" sz="700" dirty="0"/>
            </a:p>
          </p:txBody>
        </p:sp>
        <p:cxnSp>
          <p:nvCxnSpPr>
            <p:cNvPr id="302" name="Shape 251"/>
            <p:cNvCxnSpPr>
              <a:cxnSpLocks noChangeShapeType="1"/>
              <a:stCxn id="167" idx="2"/>
              <a:endCxn id="301" idx="1"/>
            </p:cNvCxnSpPr>
            <p:nvPr/>
          </p:nvCxnSpPr>
          <p:spPr bwMode="auto">
            <a:xfrm rot="16200000" flipH="1">
              <a:off x="3004334" y="3295672"/>
              <a:ext cx="1721676" cy="159532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304" name="Shape 251"/>
            <p:cNvCxnSpPr>
              <a:cxnSpLocks noChangeShapeType="1"/>
              <a:stCxn id="167" idx="2"/>
              <a:endCxn id="300" idx="1"/>
            </p:cNvCxnSpPr>
            <p:nvPr/>
          </p:nvCxnSpPr>
          <p:spPr bwMode="auto">
            <a:xfrm rot="16200000" flipH="1">
              <a:off x="2872889" y="3427117"/>
              <a:ext cx="1984566" cy="159532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</p:grpSp>
      <p:grpSp>
        <p:nvGrpSpPr>
          <p:cNvPr id="361" name="Group 360"/>
          <p:cNvGrpSpPr/>
          <p:nvPr/>
        </p:nvGrpSpPr>
        <p:grpSpPr>
          <a:xfrm>
            <a:off x="5141849" y="2281428"/>
            <a:ext cx="960755" cy="1044575"/>
            <a:chOff x="3944938" y="4986528"/>
            <a:chExt cx="960755" cy="1044575"/>
          </a:xfrm>
        </p:grpSpPr>
        <p:sp>
          <p:nvSpPr>
            <p:cNvPr id="324" name="Text Box 12"/>
            <p:cNvSpPr txBox="1">
              <a:spLocks noChangeArrowheads="1"/>
            </p:cNvSpPr>
            <p:nvPr/>
          </p:nvSpPr>
          <p:spPr bwMode="auto">
            <a:xfrm>
              <a:off x="4172268" y="5535803"/>
              <a:ext cx="731520" cy="228600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3.2.1.2 Semi-auto selection</a:t>
              </a:r>
              <a:endParaRPr lang="en-US" sz="700" dirty="0"/>
            </a:p>
          </p:txBody>
        </p:sp>
        <p:sp>
          <p:nvSpPr>
            <p:cNvPr id="325" name="Text Box 12"/>
            <p:cNvSpPr txBox="1">
              <a:spLocks noChangeArrowheads="1"/>
            </p:cNvSpPr>
            <p:nvPr/>
          </p:nvSpPr>
          <p:spPr bwMode="auto">
            <a:xfrm>
              <a:off x="4162742" y="5269103"/>
              <a:ext cx="731520" cy="228600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3.2.1.1 Manual selection</a:t>
              </a:r>
              <a:endParaRPr lang="en-US" sz="700" dirty="0"/>
            </a:p>
          </p:txBody>
        </p:sp>
        <p:sp>
          <p:nvSpPr>
            <p:cNvPr id="326" name="Text Box 12"/>
            <p:cNvSpPr txBox="1">
              <a:spLocks noChangeArrowheads="1"/>
            </p:cNvSpPr>
            <p:nvPr/>
          </p:nvSpPr>
          <p:spPr bwMode="auto">
            <a:xfrm>
              <a:off x="4174173" y="5802503"/>
              <a:ext cx="731520" cy="228600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3.2.1.3 Auto-</a:t>
              </a:r>
              <a:r>
                <a:rPr lang="en-US" sz="700" dirty="0" err="1" smtClean="0"/>
                <a:t>matic</a:t>
              </a:r>
              <a:r>
                <a:rPr lang="en-US" sz="700" dirty="0" smtClean="0"/>
                <a:t> selection</a:t>
              </a:r>
              <a:endParaRPr lang="en-US" sz="700" dirty="0"/>
            </a:p>
          </p:txBody>
        </p:sp>
        <p:cxnSp>
          <p:nvCxnSpPr>
            <p:cNvPr id="327" name="Shape 298"/>
            <p:cNvCxnSpPr>
              <a:cxnSpLocks noChangeShapeType="1"/>
              <a:stCxn id="166" idx="2"/>
              <a:endCxn id="325" idx="1"/>
            </p:cNvCxnSpPr>
            <p:nvPr/>
          </p:nvCxnSpPr>
          <p:spPr bwMode="auto">
            <a:xfrm rot="16200000" flipH="1">
              <a:off x="4019501" y="5240162"/>
              <a:ext cx="167738" cy="118744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328" name="Shape 300"/>
            <p:cNvCxnSpPr>
              <a:cxnSpLocks noChangeShapeType="1"/>
              <a:stCxn id="166" idx="2"/>
              <a:endCxn id="324" idx="1"/>
            </p:cNvCxnSpPr>
            <p:nvPr/>
          </p:nvCxnSpPr>
          <p:spPr bwMode="auto">
            <a:xfrm rot="16200000" flipH="1">
              <a:off x="3890914" y="5368749"/>
              <a:ext cx="434438" cy="128270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329" name="Shape 302"/>
            <p:cNvCxnSpPr>
              <a:cxnSpLocks noChangeShapeType="1"/>
              <a:stCxn id="166" idx="2"/>
              <a:endCxn id="326" idx="1"/>
            </p:cNvCxnSpPr>
            <p:nvPr/>
          </p:nvCxnSpPr>
          <p:spPr bwMode="auto">
            <a:xfrm rot="16200000" flipH="1">
              <a:off x="3758516" y="5501146"/>
              <a:ext cx="701138" cy="130175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grpSp>
          <p:nvGrpSpPr>
            <p:cNvPr id="342" name="Group 341"/>
            <p:cNvGrpSpPr/>
            <p:nvPr/>
          </p:nvGrpSpPr>
          <p:grpSpPr>
            <a:xfrm>
              <a:off x="3944938" y="4986528"/>
              <a:ext cx="841375" cy="229137"/>
              <a:chOff x="3944938" y="4986528"/>
              <a:chExt cx="841375" cy="229137"/>
            </a:xfrm>
          </p:grpSpPr>
          <p:sp>
            <p:nvSpPr>
              <p:cNvPr id="313" name="Text Box 12"/>
              <p:cNvSpPr txBox="1">
                <a:spLocks noChangeArrowheads="1"/>
              </p:cNvSpPr>
              <p:nvPr/>
            </p:nvSpPr>
            <p:spPr bwMode="auto">
              <a:xfrm>
                <a:off x="3944938" y="4986528"/>
                <a:ext cx="841375" cy="228600"/>
              </a:xfrm>
              <a:prstGeom prst="rect">
                <a:avLst/>
              </a:prstGeom>
              <a:solidFill>
                <a:srgbClr val="CCFF99"/>
              </a:solidFill>
              <a:ln w="635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18288" tIns="0" rIns="0" bIns="0" anchor="ctr" anchorCtr="0"/>
              <a:lstStyle/>
              <a:p>
                <a:pPr>
                  <a:lnSpc>
                    <a:spcPct val="95000"/>
                  </a:lnSpc>
                </a:pPr>
                <a:r>
                  <a:rPr lang="en-US" sz="700" dirty="0" smtClean="0"/>
                  <a:t>3.2.1 Select sensors</a:t>
                </a:r>
                <a:endParaRPr lang="en-US" sz="700" baseline="-25000" dirty="0"/>
              </a:p>
            </p:txBody>
          </p:sp>
          <p:sp>
            <p:nvSpPr>
              <p:cNvPr id="166" name="Rectangle 165"/>
              <p:cNvSpPr/>
              <p:nvPr/>
            </p:nvSpPr>
            <p:spPr bwMode="auto">
              <a:xfrm>
                <a:off x="4021138" y="5169946"/>
                <a:ext cx="45719" cy="45719"/>
              </a:xfrm>
              <a:prstGeom prst="rect">
                <a:avLst/>
              </a:prstGeom>
              <a:noFill/>
              <a:ln w="0">
                <a:noFill/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R="0" indent="1588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endParaRPr lang="en-US" sz="700" dirty="0" smtClean="0">
                  <a:ln w="3175">
                    <a:solidFill>
                      <a:schemeClr val="tx1"/>
                    </a:solidFill>
                  </a:ln>
                </a:endParaRPr>
              </a:p>
            </p:txBody>
          </p:sp>
        </p:grpSp>
      </p:grpSp>
      <p:grpSp>
        <p:nvGrpSpPr>
          <p:cNvPr id="412" name="Group 411"/>
          <p:cNvGrpSpPr/>
          <p:nvPr/>
        </p:nvGrpSpPr>
        <p:grpSpPr>
          <a:xfrm>
            <a:off x="5142611" y="3379597"/>
            <a:ext cx="974542" cy="762635"/>
            <a:chOff x="5042027" y="3379597"/>
            <a:chExt cx="974542" cy="762635"/>
          </a:xfrm>
        </p:grpSpPr>
        <p:sp>
          <p:nvSpPr>
            <p:cNvPr id="352" name="Text Box 12"/>
            <p:cNvSpPr txBox="1">
              <a:spLocks noChangeArrowheads="1"/>
            </p:cNvSpPr>
            <p:nvPr/>
          </p:nvSpPr>
          <p:spPr bwMode="auto">
            <a:xfrm>
              <a:off x="5289552" y="3913632"/>
              <a:ext cx="724914" cy="228600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3.2.2.2 Semi-auto selection</a:t>
              </a:r>
              <a:endParaRPr lang="en-US" sz="700" dirty="0"/>
            </a:p>
          </p:txBody>
        </p:sp>
        <p:sp>
          <p:nvSpPr>
            <p:cNvPr id="353" name="Text Box 12"/>
            <p:cNvSpPr txBox="1">
              <a:spLocks noChangeArrowheads="1"/>
            </p:cNvSpPr>
            <p:nvPr/>
          </p:nvSpPr>
          <p:spPr bwMode="auto">
            <a:xfrm>
              <a:off x="5280024" y="3646932"/>
              <a:ext cx="736545" cy="228600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3.2.2.1 Manual selection</a:t>
              </a:r>
              <a:endParaRPr lang="en-US" sz="700" dirty="0"/>
            </a:p>
          </p:txBody>
        </p:sp>
        <p:cxnSp>
          <p:nvCxnSpPr>
            <p:cNvPr id="354" name="Shape 298"/>
            <p:cNvCxnSpPr>
              <a:cxnSpLocks noChangeShapeType="1"/>
              <a:stCxn id="358" idx="2"/>
              <a:endCxn id="353" idx="1"/>
            </p:cNvCxnSpPr>
            <p:nvPr/>
          </p:nvCxnSpPr>
          <p:spPr bwMode="auto">
            <a:xfrm rot="16200000" flipH="1">
              <a:off x="5138116" y="3619324"/>
              <a:ext cx="156308" cy="127507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355" name="Shape 300"/>
            <p:cNvCxnSpPr>
              <a:cxnSpLocks noChangeShapeType="1"/>
              <a:stCxn id="358" idx="2"/>
              <a:endCxn id="352" idx="1"/>
            </p:cNvCxnSpPr>
            <p:nvPr/>
          </p:nvCxnSpPr>
          <p:spPr bwMode="auto">
            <a:xfrm rot="16200000" flipH="1">
              <a:off x="5009530" y="3747910"/>
              <a:ext cx="423008" cy="137035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sp>
          <p:nvSpPr>
            <p:cNvPr id="357" name="Text Box 12"/>
            <p:cNvSpPr txBox="1">
              <a:spLocks noChangeArrowheads="1"/>
            </p:cNvSpPr>
            <p:nvPr/>
          </p:nvSpPr>
          <p:spPr bwMode="auto">
            <a:xfrm>
              <a:off x="5042027" y="3379597"/>
              <a:ext cx="841375" cy="228600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3.2.2 Place / orient sensors</a:t>
              </a:r>
              <a:endParaRPr lang="en-US" sz="700" baseline="-25000" dirty="0"/>
            </a:p>
          </p:txBody>
        </p:sp>
        <p:sp>
          <p:nvSpPr>
            <p:cNvPr id="358" name="Rectangle 357"/>
            <p:cNvSpPr/>
            <p:nvPr/>
          </p:nvSpPr>
          <p:spPr bwMode="auto">
            <a:xfrm>
              <a:off x="5129657" y="3559205"/>
              <a:ext cx="45719" cy="45719"/>
            </a:xfrm>
            <a:prstGeom prst="rect">
              <a:avLst/>
            </a:prstGeom>
            <a:noFill/>
            <a:ln w="0"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R="0" indent="1588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endParaRPr lang="en-US" sz="700" dirty="0" smtClean="0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cxnSp>
        <p:nvCxnSpPr>
          <p:cNvPr id="363" name="Shape 362"/>
          <p:cNvCxnSpPr>
            <a:endCxn id="313" idx="1"/>
          </p:cNvCxnSpPr>
          <p:nvPr/>
        </p:nvCxnSpPr>
        <p:spPr bwMode="auto">
          <a:xfrm rot="16200000" flipH="1">
            <a:off x="4984015" y="2237894"/>
            <a:ext cx="186010" cy="129658"/>
          </a:xfrm>
          <a:prstGeom prst="bentConnector2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 w="sm" len="med"/>
          </a:ln>
          <a:effectLst/>
        </p:spPr>
      </p:cxnSp>
      <p:cxnSp>
        <p:nvCxnSpPr>
          <p:cNvPr id="370" name="Shape 369"/>
          <p:cNvCxnSpPr>
            <a:endCxn id="357" idx="1"/>
          </p:cNvCxnSpPr>
          <p:nvPr/>
        </p:nvCxnSpPr>
        <p:spPr bwMode="auto">
          <a:xfrm rot="16200000" flipH="1">
            <a:off x="4435311" y="2786597"/>
            <a:ext cx="1284180" cy="130419"/>
          </a:xfrm>
          <a:prstGeom prst="bentConnector2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 w="sm" len="med"/>
          </a:ln>
          <a:effectLst/>
        </p:spPr>
      </p:cxnSp>
      <p:grpSp>
        <p:nvGrpSpPr>
          <p:cNvPr id="387" name="Group 386"/>
          <p:cNvGrpSpPr/>
          <p:nvPr/>
        </p:nvGrpSpPr>
        <p:grpSpPr>
          <a:xfrm>
            <a:off x="4948587" y="1963801"/>
            <a:ext cx="934688" cy="256032"/>
            <a:chOff x="4848003" y="1956181"/>
            <a:chExt cx="934688" cy="256032"/>
          </a:xfrm>
        </p:grpSpPr>
        <p:sp>
          <p:nvSpPr>
            <p:cNvPr id="179" name="Text Box 12"/>
            <p:cNvSpPr txBox="1">
              <a:spLocks noChangeArrowheads="1"/>
            </p:cNvSpPr>
            <p:nvPr/>
          </p:nvSpPr>
          <p:spPr bwMode="auto">
            <a:xfrm>
              <a:off x="4848003" y="1956181"/>
              <a:ext cx="934688" cy="25603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 anchorCtr="1"/>
            <a:lstStyle/>
            <a:p>
              <a:pPr>
                <a:lnSpc>
                  <a:spcPct val="95000"/>
                </a:lnSpc>
                <a:defRPr/>
              </a:pPr>
              <a:r>
                <a:rPr lang="en-US" sz="700" dirty="0" smtClean="0"/>
                <a:t>3.2 Model </a:t>
              </a:r>
              <a:r>
                <a:rPr lang="en-US" sz="700" dirty="0"/>
                <a:t>emplaced single sensors</a:t>
              </a:r>
            </a:p>
          </p:txBody>
        </p:sp>
        <p:sp>
          <p:nvSpPr>
            <p:cNvPr id="386" name="Rectangle 385"/>
            <p:cNvSpPr/>
            <p:nvPr/>
          </p:nvSpPr>
          <p:spPr bwMode="auto">
            <a:xfrm>
              <a:off x="4888747" y="2163999"/>
              <a:ext cx="45719" cy="45719"/>
            </a:xfrm>
            <a:prstGeom prst="rect">
              <a:avLst/>
            </a:prstGeom>
            <a:noFill/>
            <a:ln w="0"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indent="1588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endParaRPr lang="en-US" sz="700" dirty="0" smtClean="0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511" name="Group 510"/>
          <p:cNvGrpSpPr/>
          <p:nvPr/>
        </p:nvGrpSpPr>
        <p:grpSpPr>
          <a:xfrm>
            <a:off x="5160264" y="4369989"/>
            <a:ext cx="1095121" cy="2399492"/>
            <a:chOff x="5160264" y="4369989"/>
            <a:chExt cx="1095121" cy="2399492"/>
          </a:xfrm>
        </p:grpSpPr>
        <p:cxnSp>
          <p:nvCxnSpPr>
            <p:cNvPr id="15476" name="Shape 298"/>
            <p:cNvCxnSpPr>
              <a:cxnSpLocks noChangeShapeType="1"/>
              <a:stCxn id="414" idx="2"/>
              <a:endCxn id="15474" idx="1"/>
            </p:cNvCxnSpPr>
            <p:nvPr/>
          </p:nvCxnSpPr>
          <p:spPr bwMode="auto">
            <a:xfrm rot="16200000" flipH="1">
              <a:off x="5150921" y="4447911"/>
              <a:ext cx="175215" cy="110808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sp>
          <p:nvSpPr>
            <p:cNvPr id="414" name="Rectangle 413"/>
            <p:cNvSpPr/>
            <p:nvPr/>
          </p:nvSpPr>
          <p:spPr bwMode="auto">
            <a:xfrm>
              <a:off x="5160264" y="4369989"/>
              <a:ext cx="45719" cy="45719"/>
            </a:xfrm>
            <a:prstGeom prst="rect">
              <a:avLst/>
            </a:prstGeom>
            <a:noFill/>
            <a:ln w="0"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R="0" indent="1588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endParaRPr lang="en-US" sz="700" dirty="0" smtClean="0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5473" name="Text Box 12"/>
            <p:cNvSpPr txBox="1">
              <a:spLocks noChangeArrowheads="1"/>
            </p:cNvSpPr>
            <p:nvPr/>
          </p:nvSpPr>
          <p:spPr bwMode="auto">
            <a:xfrm>
              <a:off x="5452046" y="4749546"/>
              <a:ext cx="797624" cy="228600"/>
            </a:xfrm>
            <a:prstGeom prst="rect">
              <a:avLst/>
            </a:prstGeom>
            <a:solidFill>
              <a:srgbClr val="FFCC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3.2.3.1.1 Calculate LOS</a:t>
              </a:r>
              <a:endParaRPr lang="en-US" sz="700" dirty="0"/>
            </a:p>
          </p:txBody>
        </p:sp>
        <p:sp>
          <p:nvSpPr>
            <p:cNvPr id="15475" name="Text Box 12"/>
            <p:cNvSpPr txBox="1">
              <a:spLocks noChangeArrowheads="1"/>
            </p:cNvSpPr>
            <p:nvPr/>
          </p:nvSpPr>
          <p:spPr bwMode="auto">
            <a:xfrm>
              <a:off x="5457761" y="5001641"/>
              <a:ext cx="797624" cy="228600"/>
            </a:xfrm>
            <a:prstGeom prst="rect">
              <a:avLst/>
            </a:prstGeom>
            <a:solidFill>
              <a:srgbClr val="FFCC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3.2.3.1.2 Propagation loss</a:t>
              </a:r>
              <a:endParaRPr lang="en-US" sz="700" dirty="0"/>
            </a:p>
          </p:txBody>
        </p:sp>
        <p:cxnSp>
          <p:nvCxnSpPr>
            <p:cNvPr id="15477" name="Shape 300"/>
            <p:cNvCxnSpPr>
              <a:cxnSpLocks noChangeShapeType="1"/>
              <a:stCxn id="418" idx="2"/>
              <a:endCxn id="15473" idx="1"/>
            </p:cNvCxnSpPr>
            <p:nvPr/>
          </p:nvCxnSpPr>
          <p:spPr bwMode="auto">
            <a:xfrm rot="16200000" flipH="1">
              <a:off x="5319766" y="4731566"/>
              <a:ext cx="144862" cy="119697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15478" name="Shape 302"/>
            <p:cNvCxnSpPr>
              <a:cxnSpLocks noChangeShapeType="1"/>
              <a:stCxn id="418" idx="2"/>
              <a:endCxn id="15475" idx="1"/>
            </p:cNvCxnSpPr>
            <p:nvPr/>
          </p:nvCxnSpPr>
          <p:spPr bwMode="auto">
            <a:xfrm rot="16200000" flipH="1">
              <a:off x="5196577" y="4854756"/>
              <a:ext cx="396957" cy="125412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sp>
          <p:nvSpPr>
            <p:cNvPr id="15474" name="Text Box 12"/>
            <p:cNvSpPr txBox="1">
              <a:spLocks noChangeArrowheads="1"/>
            </p:cNvSpPr>
            <p:nvPr/>
          </p:nvSpPr>
          <p:spPr bwMode="auto">
            <a:xfrm>
              <a:off x="5293932" y="4476623"/>
              <a:ext cx="693738" cy="228600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3.2.3.1 Model detection</a:t>
              </a:r>
              <a:endParaRPr lang="en-US" sz="700" dirty="0"/>
            </a:p>
          </p:txBody>
        </p:sp>
        <p:sp>
          <p:nvSpPr>
            <p:cNvPr id="418" name="Rectangle 417"/>
            <p:cNvSpPr/>
            <p:nvPr/>
          </p:nvSpPr>
          <p:spPr bwMode="auto">
            <a:xfrm>
              <a:off x="5309489" y="4673265"/>
              <a:ext cx="45719" cy="45719"/>
            </a:xfrm>
            <a:prstGeom prst="rect">
              <a:avLst/>
            </a:prstGeom>
            <a:noFill/>
            <a:ln w="0"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R="0" indent="1588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endParaRPr lang="en-US" sz="700" dirty="0" smtClean="0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421" name="Text Box 12"/>
            <p:cNvSpPr txBox="1">
              <a:spLocks noChangeArrowheads="1"/>
            </p:cNvSpPr>
            <p:nvPr/>
          </p:nvSpPr>
          <p:spPr bwMode="auto">
            <a:xfrm>
              <a:off x="5453951" y="5256911"/>
              <a:ext cx="797624" cy="228600"/>
            </a:xfrm>
            <a:prstGeom prst="rect">
              <a:avLst/>
            </a:prstGeom>
            <a:solidFill>
              <a:srgbClr val="FFCC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3.2.3.1.3 Field of view</a:t>
              </a:r>
              <a:endParaRPr lang="en-US" sz="700" dirty="0"/>
            </a:p>
          </p:txBody>
        </p:sp>
        <p:sp>
          <p:nvSpPr>
            <p:cNvPr id="422" name="Text Box 12"/>
            <p:cNvSpPr txBox="1">
              <a:spLocks noChangeArrowheads="1"/>
            </p:cNvSpPr>
            <p:nvPr/>
          </p:nvSpPr>
          <p:spPr bwMode="auto">
            <a:xfrm>
              <a:off x="5454109" y="5508371"/>
              <a:ext cx="797624" cy="228600"/>
            </a:xfrm>
            <a:prstGeom prst="rect">
              <a:avLst/>
            </a:prstGeom>
            <a:solidFill>
              <a:srgbClr val="FFCC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3.2.3.1.4 Terrain type</a:t>
              </a:r>
              <a:endParaRPr lang="en-US" sz="700" dirty="0"/>
            </a:p>
          </p:txBody>
        </p:sp>
        <p:sp>
          <p:nvSpPr>
            <p:cNvPr id="423" name="Text Box 12"/>
            <p:cNvSpPr txBox="1">
              <a:spLocks noChangeArrowheads="1"/>
            </p:cNvSpPr>
            <p:nvPr/>
          </p:nvSpPr>
          <p:spPr bwMode="auto">
            <a:xfrm>
              <a:off x="5454586" y="5763641"/>
              <a:ext cx="797624" cy="228600"/>
            </a:xfrm>
            <a:prstGeom prst="rect">
              <a:avLst/>
            </a:prstGeom>
            <a:solidFill>
              <a:srgbClr val="FFCC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3.2.3.1.5 Environment</a:t>
              </a:r>
              <a:endParaRPr lang="en-US" sz="700" dirty="0"/>
            </a:p>
          </p:txBody>
        </p:sp>
        <p:sp>
          <p:nvSpPr>
            <p:cNvPr id="426" name="Text Box 12"/>
            <p:cNvSpPr txBox="1">
              <a:spLocks noChangeArrowheads="1"/>
            </p:cNvSpPr>
            <p:nvPr/>
          </p:nvSpPr>
          <p:spPr bwMode="auto">
            <a:xfrm>
              <a:off x="5454586" y="6015101"/>
              <a:ext cx="797624" cy="228600"/>
            </a:xfrm>
            <a:prstGeom prst="rect">
              <a:avLst/>
            </a:prstGeom>
            <a:solidFill>
              <a:srgbClr val="FFCC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3.2.3.1.6 P</a:t>
              </a:r>
              <a:r>
                <a:rPr lang="en-US" sz="700" baseline="-25000" dirty="0" smtClean="0"/>
                <a:t>d</a:t>
              </a:r>
              <a:r>
                <a:rPr lang="en-US" sz="700" dirty="0" smtClean="0"/>
                <a:t> at discrete points</a:t>
              </a:r>
              <a:endParaRPr lang="en-US" sz="700" dirty="0"/>
            </a:p>
          </p:txBody>
        </p:sp>
        <p:sp>
          <p:nvSpPr>
            <p:cNvPr id="427" name="Text Box 12"/>
            <p:cNvSpPr txBox="1">
              <a:spLocks noChangeArrowheads="1"/>
            </p:cNvSpPr>
            <p:nvPr/>
          </p:nvSpPr>
          <p:spPr bwMode="auto">
            <a:xfrm>
              <a:off x="5454586" y="6277991"/>
              <a:ext cx="797624" cy="228600"/>
            </a:xfrm>
            <a:prstGeom prst="rect">
              <a:avLst/>
            </a:prstGeom>
            <a:solidFill>
              <a:srgbClr val="FFCC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3.2.3.1.7 Area aggregate P</a:t>
              </a:r>
              <a:r>
                <a:rPr lang="en-US" sz="700" baseline="-25000" dirty="0" smtClean="0"/>
                <a:t>d</a:t>
              </a:r>
              <a:endParaRPr lang="en-US" sz="700" dirty="0"/>
            </a:p>
          </p:txBody>
        </p:sp>
        <p:sp>
          <p:nvSpPr>
            <p:cNvPr id="428" name="Text Box 12"/>
            <p:cNvSpPr txBox="1">
              <a:spLocks noChangeArrowheads="1"/>
            </p:cNvSpPr>
            <p:nvPr/>
          </p:nvSpPr>
          <p:spPr bwMode="auto">
            <a:xfrm>
              <a:off x="5454586" y="6540881"/>
              <a:ext cx="797624" cy="228600"/>
            </a:xfrm>
            <a:prstGeom prst="rect">
              <a:avLst/>
            </a:prstGeom>
            <a:solidFill>
              <a:srgbClr val="FFCC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3.2.3.1.8 False alarm rate</a:t>
              </a:r>
              <a:endParaRPr lang="en-US" sz="700" dirty="0"/>
            </a:p>
          </p:txBody>
        </p:sp>
        <p:cxnSp>
          <p:nvCxnSpPr>
            <p:cNvPr id="429" name="Shape 302"/>
            <p:cNvCxnSpPr>
              <a:cxnSpLocks noChangeShapeType="1"/>
              <a:stCxn id="418" idx="2"/>
              <a:endCxn id="421" idx="1"/>
            </p:cNvCxnSpPr>
            <p:nvPr/>
          </p:nvCxnSpPr>
          <p:spPr bwMode="auto">
            <a:xfrm rot="16200000" flipH="1">
              <a:off x="5067037" y="4984296"/>
              <a:ext cx="652227" cy="121602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432" name="Shape 302"/>
            <p:cNvCxnSpPr>
              <a:cxnSpLocks noChangeShapeType="1"/>
              <a:stCxn id="418" idx="2"/>
              <a:endCxn id="422" idx="1"/>
            </p:cNvCxnSpPr>
            <p:nvPr/>
          </p:nvCxnSpPr>
          <p:spPr bwMode="auto">
            <a:xfrm rot="16200000" flipH="1">
              <a:off x="4941386" y="5109947"/>
              <a:ext cx="903687" cy="121760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436" name="Shape 302"/>
            <p:cNvCxnSpPr>
              <a:cxnSpLocks noChangeShapeType="1"/>
              <a:stCxn id="418" idx="2"/>
              <a:endCxn id="423" idx="1"/>
            </p:cNvCxnSpPr>
            <p:nvPr/>
          </p:nvCxnSpPr>
          <p:spPr bwMode="auto">
            <a:xfrm rot="16200000" flipH="1">
              <a:off x="4813989" y="5237343"/>
              <a:ext cx="1158957" cy="122237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440" name="Shape 302"/>
            <p:cNvCxnSpPr>
              <a:cxnSpLocks noChangeShapeType="1"/>
              <a:stCxn id="418" idx="2"/>
              <a:endCxn id="426" idx="1"/>
            </p:cNvCxnSpPr>
            <p:nvPr/>
          </p:nvCxnSpPr>
          <p:spPr bwMode="auto">
            <a:xfrm rot="16200000" flipH="1">
              <a:off x="4688259" y="5363073"/>
              <a:ext cx="1410417" cy="122237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443" name="Shape 302"/>
            <p:cNvCxnSpPr>
              <a:cxnSpLocks noChangeShapeType="1"/>
              <a:stCxn id="418" idx="2"/>
              <a:endCxn id="427" idx="1"/>
            </p:cNvCxnSpPr>
            <p:nvPr/>
          </p:nvCxnSpPr>
          <p:spPr bwMode="auto">
            <a:xfrm rot="16200000" flipH="1">
              <a:off x="4556814" y="5494518"/>
              <a:ext cx="1673307" cy="122237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446" name="Shape 302"/>
            <p:cNvCxnSpPr>
              <a:cxnSpLocks noChangeShapeType="1"/>
              <a:stCxn id="418" idx="2"/>
              <a:endCxn id="428" idx="1"/>
            </p:cNvCxnSpPr>
            <p:nvPr/>
          </p:nvCxnSpPr>
          <p:spPr bwMode="auto">
            <a:xfrm rot="16200000" flipH="1">
              <a:off x="4425369" y="5625963"/>
              <a:ext cx="1936197" cy="122237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</p:grpSp>
      <p:grpSp>
        <p:nvGrpSpPr>
          <p:cNvPr id="535" name="Group 534"/>
          <p:cNvGrpSpPr/>
          <p:nvPr/>
        </p:nvGrpSpPr>
        <p:grpSpPr>
          <a:xfrm>
            <a:off x="6442583" y="2277618"/>
            <a:ext cx="936130" cy="1044575"/>
            <a:chOff x="6442583" y="2277618"/>
            <a:chExt cx="936130" cy="1044575"/>
          </a:xfrm>
        </p:grpSpPr>
        <p:sp>
          <p:nvSpPr>
            <p:cNvPr id="459" name="Text Box 12"/>
            <p:cNvSpPr txBox="1">
              <a:spLocks noChangeArrowheads="1"/>
            </p:cNvSpPr>
            <p:nvPr/>
          </p:nvSpPr>
          <p:spPr bwMode="auto">
            <a:xfrm>
              <a:off x="6597523" y="2826893"/>
              <a:ext cx="778637" cy="228600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3.3.1.2 Heuristic selection</a:t>
              </a:r>
              <a:endParaRPr lang="en-US" sz="700" dirty="0"/>
            </a:p>
          </p:txBody>
        </p:sp>
        <p:sp>
          <p:nvSpPr>
            <p:cNvPr id="460" name="Text Box 12"/>
            <p:cNvSpPr txBox="1">
              <a:spLocks noChangeArrowheads="1"/>
            </p:cNvSpPr>
            <p:nvPr/>
          </p:nvSpPr>
          <p:spPr bwMode="auto">
            <a:xfrm>
              <a:off x="6587996" y="2560193"/>
              <a:ext cx="790717" cy="228600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3.3.1.1 Manual selection</a:t>
              </a:r>
              <a:endParaRPr lang="en-US" sz="700" dirty="0"/>
            </a:p>
          </p:txBody>
        </p:sp>
        <p:sp>
          <p:nvSpPr>
            <p:cNvPr id="461" name="Text Box 12"/>
            <p:cNvSpPr txBox="1">
              <a:spLocks noChangeArrowheads="1"/>
            </p:cNvSpPr>
            <p:nvPr/>
          </p:nvSpPr>
          <p:spPr bwMode="auto">
            <a:xfrm>
              <a:off x="6607047" y="3093593"/>
              <a:ext cx="766558" cy="228600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3.3.1.3 Form networks</a:t>
              </a:r>
              <a:endParaRPr lang="en-US" sz="700" dirty="0"/>
            </a:p>
          </p:txBody>
        </p:sp>
        <p:cxnSp>
          <p:nvCxnSpPr>
            <p:cNvPr id="462" name="Shape 298"/>
            <p:cNvCxnSpPr>
              <a:cxnSpLocks noChangeShapeType="1"/>
              <a:stCxn id="468" idx="2"/>
              <a:endCxn id="460" idx="1"/>
            </p:cNvCxnSpPr>
            <p:nvPr/>
          </p:nvCxnSpPr>
          <p:spPr bwMode="auto">
            <a:xfrm rot="16200000" flipH="1">
              <a:off x="6444755" y="2531252"/>
              <a:ext cx="167738" cy="118743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463" name="Shape 300"/>
            <p:cNvCxnSpPr>
              <a:cxnSpLocks noChangeShapeType="1"/>
              <a:stCxn id="468" idx="2"/>
              <a:endCxn id="459" idx="1"/>
            </p:cNvCxnSpPr>
            <p:nvPr/>
          </p:nvCxnSpPr>
          <p:spPr bwMode="auto">
            <a:xfrm rot="16200000" flipH="1">
              <a:off x="6316169" y="2659839"/>
              <a:ext cx="434438" cy="128270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464" name="Shape 302"/>
            <p:cNvCxnSpPr>
              <a:cxnSpLocks noChangeShapeType="1"/>
              <a:stCxn id="468" idx="2"/>
              <a:endCxn id="461" idx="1"/>
            </p:cNvCxnSpPr>
            <p:nvPr/>
          </p:nvCxnSpPr>
          <p:spPr bwMode="auto">
            <a:xfrm rot="16200000" flipH="1">
              <a:off x="6187581" y="2788427"/>
              <a:ext cx="701138" cy="137794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sp>
          <p:nvSpPr>
            <p:cNvPr id="466" name="Text Box 12"/>
            <p:cNvSpPr txBox="1">
              <a:spLocks noChangeArrowheads="1"/>
            </p:cNvSpPr>
            <p:nvPr/>
          </p:nvSpPr>
          <p:spPr bwMode="auto">
            <a:xfrm>
              <a:off x="6442583" y="2277618"/>
              <a:ext cx="841375" cy="228600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 anchor="ctr" anchorCtr="1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3.3.1 Construct sensor networks</a:t>
              </a:r>
              <a:endParaRPr lang="en-US" sz="700" baseline="-25000" dirty="0"/>
            </a:p>
          </p:txBody>
        </p:sp>
        <p:sp>
          <p:nvSpPr>
            <p:cNvPr id="468" name="Rectangle 467"/>
            <p:cNvSpPr/>
            <p:nvPr/>
          </p:nvSpPr>
          <p:spPr bwMode="auto">
            <a:xfrm>
              <a:off x="6446393" y="2461036"/>
              <a:ext cx="45719" cy="45719"/>
            </a:xfrm>
            <a:prstGeom prst="rect">
              <a:avLst/>
            </a:prstGeom>
            <a:noFill/>
            <a:ln w="0"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indent="1588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endParaRPr lang="en-US" sz="700" dirty="0" smtClean="0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grpSp>
        <p:nvGrpSpPr>
          <p:cNvPr id="471" name="Group 470"/>
          <p:cNvGrpSpPr/>
          <p:nvPr/>
        </p:nvGrpSpPr>
        <p:grpSpPr>
          <a:xfrm>
            <a:off x="6249035" y="1965325"/>
            <a:ext cx="868362" cy="256032"/>
            <a:chOff x="5910707" y="1965325"/>
            <a:chExt cx="868362" cy="256032"/>
          </a:xfrm>
        </p:grpSpPr>
        <p:grpSp>
          <p:nvGrpSpPr>
            <p:cNvPr id="455" name="Group 454"/>
            <p:cNvGrpSpPr/>
            <p:nvPr/>
          </p:nvGrpSpPr>
          <p:grpSpPr>
            <a:xfrm>
              <a:off x="5910707" y="1965325"/>
              <a:ext cx="868362" cy="256032"/>
              <a:chOff x="4848003" y="1956181"/>
              <a:chExt cx="868362" cy="256032"/>
            </a:xfrm>
          </p:grpSpPr>
          <p:sp>
            <p:nvSpPr>
              <p:cNvPr id="456" name="Text Box 12"/>
              <p:cNvSpPr txBox="1">
                <a:spLocks noChangeArrowheads="1"/>
              </p:cNvSpPr>
              <p:nvPr/>
            </p:nvSpPr>
            <p:spPr bwMode="auto">
              <a:xfrm>
                <a:off x="4848003" y="1956181"/>
                <a:ext cx="868362" cy="256032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635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/>
              <a:lstStyle/>
              <a:p>
                <a:pPr>
                  <a:lnSpc>
                    <a:spcPct val="95000"/>
                  </a:lnSpc>
                  <a:defRPr/>
                </a:pPr>
                <a:r>
                  <a:rPr lang="en-US" sz="700" dirty="0" smtClean="0"/>
                  <a:t>3.3 Model  multi-sensor networks</a:t>
                </a:r>
                <a:endParaRPr lang="en-US" sz="700" dirty="0"/>
              </a:p>
            </p:txBody>
          </p:sp>
          <p:sp>
            <p:nvSpPr>
              <p:cNvPr id="457" name="Rectangle 456"/>
              <p:cNvSpPr/>
              <p:nvPr/>
            </p:nvSpPr>
            <p:spPr bwMode="auto">
              <a:xfrm>
                <a:off x="4888747" y="2163999"/>
                <a:ext cx="45719" cy="45719"/>
              </a:xfrm>
              <a:prstGeom prst="rect">
                <a:avLst/>
              </a:prstGeom>
              <a:noFill/>
              <a:ln w="0">
                <a:noFill/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R="0" indent="1588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endParaRPr lang="en-US" sz="700" dirty="0" smtClean="0">
                  <a:ln w="3175">
                    <a:solidFill>
                      <a:schemeClr val="tx1"/>
                    </a:solidFill>
                  </a:ln>
                </a:endParaRPr>
              </a:p>
            </p:txBody>
          </p:sp>
        </p:grpSp>
        <p:sp>
          <p:nvSpPr>
            <p:cNvPr id="469" name="Rectangle 468"/>
            <p:cNvSpPr/>
            <p:nvPr/>
          </p:nvSpPr>
          <p:spPr bwMode="auto">
            <a:xfrm>
              <a:off x="5964691" y="2167809"/>
              <a:ext cx="45719" cy="45719"/>
            </a:xfrm>
            <a:prstGeom prst="rect">
              <a:avLst/>
            </a:prstGeom>
            <a:noFill/>
            <a:ln w="0"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t" anchorCtr="0" compatLnSpc="1">
              <a:prstTxWarp prst="textNoShape">
                <a:avLst/>
              </a:prstTxWarp>
            </a:bodyPr>
            <a:lstStyle/>
            <a:p>
              <a:pPr marR="0" indent="1588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endParaRPr lang="en-US" sz="700" dirty="0" smtClean="0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cxnSp>
        <p:nvCxnSpPr>
          <p:cNvPr id="474" name="Elbow Connector 315"/>
          <p:cNvCxnSpPr>
            <a:cxnSpLocks noChangeShapeType="1"/>
            <a:stCxn id="16398" idx="2"/>
            <a:endCxn id="593" idx="1"/>
          </p:cNvCxnSpPr>
          <p:nvPr/>
        </p:nvCxnSpPr>
        <p:spPr bwMode="auto">
          <a:xfrm rot="5400000">
            <a:off x="3015202" y="2557494"/>
            <a:ext cx="3086354" cy="1457517"/>
          </a:xfrm>
          <a:prstGeom prst="bentConnector4">
            <a:avLst>
              <a:gd name="adj1" fmla="val 2374"/>
              <a:gd name="adj2" fmla="val 109149"/>
            </a:avLst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cxnSp>
        <p:nvCxnSpPr>
          <p:cNvPr id="507" name="Elbow Connector 315"/>
          <p:cNvCxnSpPr>
            <a:cxnSpLocks noChangeShapeType="1"/>
            <a:endCxn id="505" idx="1"/>
          </p:cNvCxnSpPr>
          <p:nvPr/>
        </p:nvCxnSpPr>
        <p:spPr bwMode="auto">
          <a:xfrm rot="16200000" flipH="1">
            <a:off x="5728552" y="2810855"/>
            <a:ext cx="1326724" cy="132070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grpSp>
        <p:nvGrpSpPr>
          <p:cNvPr id="582" name="Group 581"/>
          <p:cNvGrpSpPr/>
          <p:nvPr/>
        </p:nvGrpSpPr>
        <p:grpSpPr>
          <a:xfrm>
            <a:off x="6457949" y="3425952"/>
            <a:ext cx="986791" cy="1612265"/>
            <a:chOff x="6457949" y="3425952"/>
            <a:chExt cx="986791" cy="1612265"/>
          </a:xfrm>
        </p:grpSpPr>
        <p:cxnSp>
          <p:nvCxnSpPr>
            <p:cNvPr id="15484" name="Shape 317"/>
            <p:cNvCxnSpPr>
              <a:cxnSpLocks noChangeShapeType="1"/>
              <a:stCxn id="506" idx="2"/>
              <a:endCxn id="524" idx="1"/>
            </p:cNvCxnSpPr>
            <p:nvPr/>
          </p:nvCxnSpPr>
          <p:spPr bwMode="auto">
            <a:xfrm rot="16200000" flipH="1">
              <a:off x="6054296" y="4085285"/>
              <a:ext cx="983078" cy="122685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sp>
          <p:nvSpPr>
            <p:cNvPr id="498" name="Text Box 12"/>
            <p:cNvSpPr txBox="1">
              <a:spLocks noChangeArrowheads="1"/>
            </p:cNvSpPr>
            <p:nvPr/>
          </p:nvSpPr>
          <p:spPr bwMode="auto">
            <a:xfrm>
              <a:off x="6607178" y="3975227"/>
              <a:ext cx="822960" cy="228600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3.3.2.2 Apply sensor fusion</a:t>
              </a:r>
              <a:endParaRPr lang="en-US" sz="700" dirty="0"/>
            </a:p>
          </p:txBody>
        </p:sp>
        <p:sp>
          <p:nvSpPr>
            <p:cNvPr id="499" name="Text Box 12"/>
            <p:cNvSpPr txBox="1">
              <a:spLocks noChangeArrowheads="1"/>
            </p:cNvSpPr>
            <p:nvPr/>
          </p:nvSpPr>
          <p:spPr bwMode="auto">
            <a:xfrm>
              <a:off x="6607178" y="3708527"/>
              <a:ext cx="824184" cy="228600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3.3.2.1 Sensor architectures</a:t>
              </a:r>
              <a:endParaRPr lang="en-US" sz="700" dirty="0"/>
            </a:p>
          </p:txBody>
        </p:sp>
        <p:sp>
          <p:nvSpPr>
            <p:cNvPr id="500" name="Text Box 12"/>
            <p:cNvSpPr txBox="1">
              <a:spLocks noChangeArrowheads="1"/>
            </p:cNvSpPr>
            <p:nvPr/>
          </p:nvSpPr>
          <p:spPr bwMode="auto">
            <a:xfrm>
              <a:off x="6607178" y="4241927"/>
              <a:ext cx="822960" cy="228600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 anchor="ctr" anchorCtr="0"/>
            <a:lstStyle/>
            <a:p>
              <a:pPr>
                <a:lnSpc>
                  <a:spcPct val="90000"/>
                </a:lnSpc>
              </a:pPr>
              <a:r>
                <a:rPr lang="en-US" sz="700" dirty="0" smtClean="0"/>
                <a:t>3.3.2.3 Determine point P</a:t>
              </a:r>
              <a:r>
                <a:rPr lang="en-US" sz="700" baseline="-25000" dirty="0" smtClean="0"/>
                <a:t>d</a:t>
              </a:r>
              <a:endParaRPr lang="en-US" sz="700" baseline="-25000" dirty="0"/>
            </a:p>
          </p:txBody>
        </p:sp>
        <p:cxnSp>
          <p:nvCxnSpPr>
            <p:cNvPr id="501" name="Shape 298"/>
            <p:cNvCxnSpPr>
              <a:cxnSpLocks noChangeShapeType="1"/>
              <a:stCxn id="506" idx="2"/>
              <a:endCxn id="499" idx="1"/>
            </p:cNvCxnSpPr>
            <p:nvPr/>
          </p:nvCxnSpPr>
          <p:spPr bwMode="auto">
            <a:xfrm rot="16200000" flipH="1">
              <a:off x="6461966" y="3677615"/>
              <a:ext cx="167738" cy="122685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502" name="Shape 300"/>
            <p:cNvCxnSpPr>
              <a:cxnSpLocks noChangeShapeType="1"/>
              <a:stCxn id="506" idx="2"/>
              <a:endCxn id="498" idx="1"/>
            </p:cNvCxnSpPr>
            <p:nvPr/>
          </p:nvCxnSpPr>
          <p:spPr bwMode="auto">
            <a:xfrm rot="16200000" flipH="1">
              <a:off x="6328616" y="3810965"/>
              <a:ext cx="434438" cy="122685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503" name="Shape 302"/>
            <p:cNvCxnSpPr>
              <a:cxnSpLocks noChangeShapeType="1"/>
              <a:stCxn id="506" idx="2"/>
              <a:endCxn id="500" idx="1"/>
            </p:cNvCxnSpPr>
            <p:nvPr/>
          </p:nvCxnSpPr>
          <p:spPr bwMode="auto">
            <a:xfrm rot="16200000" flipH="1">
              <a:off x="6195266" y="3944315"/>
              <a:ext cx="701138" cy="122685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sp>
          <p:nvSpPr>
            <p:cNvPr id="505" name="Text Box 12"/>
            <p:cNvSpPr txBox="1">
              <a:spLocks noChangeArrowheads="1"/>
            </p:cNvSpPr>
            <p:nvPr/>
          </p:nvSpPr>
          <p:spPr bwMode="auto">
            <a:xfrm>
              <a:off x="6457949" y="3425952"/>
              <a:ext cx="986791" cy="228600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3.3.2 </a:t>
              </a:r>
              <a:r>
                <a:rPr lang="en-US" sz="650" dirty="0" smtClean="0"/>
                <a:t>Assess coverage, performance, cost</a:t>
              </a:r>
              <a:endParaRPr lang="en-US" sz="650" baseline="-25000" dirty="0"/>
            </a:p>
          </p:txBody>
        </p:sp>
        <p:sp>
          <p:nvSpPr>
            <p:cNvPr id="506" name="Rectangle 505"/>
            <p:cNvSpPr/>
            <p:nvPr/>
          </p:nvSpPr>
          <p:spPr bwMode="auto">
            <a:xfrm>
              <a:off x="6461633" y="3609370"/>
              <a:ext cx="45719" cy="45719"/>
            </a:xfrm>
            <a:prstGeom prst="rect">
              <a:avLst/>
            </a:prstGeom>
            <a:noFill/>
            <a:ln w="0"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R="0" indent="1588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endParaRPr lang="en-US" sz="700" dirty="0" smtClean="0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24" name="Text Box 12"/>
            <p:cNvSpPr txBox="1">
              <a:spLocks noChangeArrowheads="1"/>
            </p:cNvSpPr>
            <p:nvPr/>
          </p:nvSpPr>
          <p:spPr bwMode="auto">
            <a:xfrm>
              <a:off x="6607178" y="4523867"/>
              <a:ext cx="822960" cy="228600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 anchor="ctr" anchorCtr="0"/>
            <a:lstStyle/>
            <a:p>
              <a:pPr>
                <a:lnSpc>
                  <a:spcPct val="90000"/>
                </a:lnSpc>
              </a:pPr>
              <a:r>
                <a:rPr lang="en-US" sz="700" dirty="0" smtClean="0"/>
                <a:t>3.3.2.4 Determine area P</a:t>
              </a:r>
              <a:r>
                <a:rPr lang="en-US" sz="700" baseline="-25000" dirty="0" smtClean="0"/>
                <a:t>d</a:t>
              </a:r>
              <a:endParaRPr lang="en-US" sz="700" baseline="-25000" dirty="0"/>
            </a:p>
          </p:txBody>
        </p:sp>
        <p:sp>
          <p:nvSpPr>
            <p:cNvPr id="530" name="Text Box 12"/>
            <p:cNvSpPr txBox="1">
              <a:spLocks noChangeArrowheads="1"/>
            </p:cNvSpPr>
            <p:nvPr/>
          </p:nvSpPr>
          <p:spPr bwMode="auto">
            <a:xfrm>
              <a:off x="6607178" y="4809617"/>
              <a:ext cx="822960" cy="228600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 anchor="ctr" anchorCtr="0"/>
            <a:lstStyle/>
            <a:p>
              <a:pPr>
                <a:lnSpc>
                  <a:spcPct val="90000"/>
                </a:lnSpc>
              </a:pPr>
              <a:r>
                <a:rPr lang="en-US" sz="700" dirty="0" smtClean="0"/>
                <a:t>3.3.2.5 Determine network FAR</a:t>
              </a:r>
              <a:endParaRPr lang="en-US" sz="700" baseline="-25000" dirty="0"/>
            </a:p>
          </p:txBody>
        </p:sp>
        <p:cxnSp>
          <p:nvCxnSpPr>
            <p:cNvPr id="533" name="Shape 317"/>
            <p:cNvCxnSpPr>
              <a:cxnSpLocks noChangeShapeType="1"/>
              <a:stCxn id="506" idx="2"/>
              <a:endCxn id="530" idx="1"/>
            </p:cNvCxnSpPr>
            <p:nvPr/>
          </p:nvCxnSpPr>
          <p:spPr bwMode="auto">
            <a:xfrm rot="16200000" flipH="1">
              <a:off x="5911421" y="4228160"/>
              <a:ext cx="1268828" cy="122685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</p:grpSp>
      <p:cxnSp>
        <p:nvCxnSpPr>
          <p:cNvPr id="542" name="Shape 298"/>
          <p:cNvCxnSpPr>
            <a:cxnSpLocks noChangeShapeType="1"/>
            <a:stCxn id="550" idx="2"/>
            <a:endCxn id="540" idx="1"/>
          </p:cNvCxnSpPr>
          <p:nvPr/>
        </p:nvCxnSpPr>
        <p:spPr bwMode="auto">
          <a:xfrm rot="16200000" flipH="1">
            <a:off x="6131623" y="5065713"/>
            <a:ext cx="822960" cy="111124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cxnSp>
        <p:nvCxnSpPr>
          <p:cNvPr id="543" name="Shape 300"/>
          <p:cNvCxnSpPr>
            <a:cxnSpLocks noChangeShapeType="1"/>
            <a:stCxn id="550" idx="2"/>
            <a:endCxn id="539" idx="1"/>
          </p:cNvCxnSpPr>
          <p:nvPr/>
        </p:nvCxnSpPr>
        <p:spPr bwMode="auto">
          <a:xfrm rot="16200000" flipH="1">
            <a:off x="6131623" y="5332413"/>
            <a:ext cx="822960" cy="111124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grpSp>
        <p:nvGrpSpPr>
          <p:cNvPr id="589" name="Group 588"/>
          <p:cNvGrpSpPr/>
          <p:nvPr/>
        </p:nvGrpSpPr>
        <p:grpSpPr>
          <a:xfrm>
            <a:off x="6445631" y="5135880"/>
            <a:ext cx="999109" cy="1612265"/>
            <a:chOff x="6445631" y="5135880"/>
            <a:chExt cx="999109" cy="1612265"/>
          </a:xfrm>
        </p:grpSpPr>
        <p:cxnSp>
          <p:nvCxnSpPr>
            <p:cNvPr id="538" name="Shape 317"/>
            <p:cNvCxnSpPr>
              <a:cxnSpLocks noChangeShapeType="1"/>
              <a:stCxn id="550" idx="2"/>
              <a:endCxn id="546" idx="1"/>
            </p:cNvCxnSpPr>
            <p:nvPr/>
          </p:nvCxnSpPr>
          <p:spPr bwMode="auto">
            <a:xfrm rot="16200000" flipH="1">
              <a:off x="6051564" y="5800994"/>
              <a:ext cx="983078" cy="111124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sp>
          <p:nvSpPr>
            <p:cNvPr id="539" name="Text Box 12"/>
            <p:cNvSpPr txBox="1">
              <a:spLocks noChangeArrowheads="1"/>
            </p:cNvSpPr>
            <p:nvPr/>
          </p:nvSpPr>
          <p:spPr bwMode="auto">
            <a:xfrm>
              <a:off x="6598665" y="5685155"/>
              <a:ext cx="822960" cy="228600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0000"/>
                </a:lnSpc>
              </a:pPr>
              <a:r>
                <a:rPr lang="en-US" sz="700" dirty="0" smtClean="0"/>
                <a:t>3.3.3.2 Area P</a:t>
              </a:r>
              <a:r>
                <a:rPr lang="en-US" sz="700" baseline="-25000" dirty="0" smtClean="0"/>
                <a:t>d</a:t>
              </a:r>
              <a:endParaRPr lang="en-US" sz="700" baseline="-25000" dirty="0"/>
            </a:p>
          </p:txBody>
        </p:sp>
        <p:sp>
          <p:nvSpPr>
            <p:cNvPr id="540" name="Text Box 12"/>
            <p:cNvSpPr txBox="1">
              <a:spLocks noChangeArrowheads="1"/>
            </p:cNvSpPr>
            <p:nvPr/>
          </p:nvSpPr>
          <p:spPr bwMode="auto">
            <a:xfrm>
              <a:off x="6598665" y="5418455"/>
              <a:ext cx="822960" cy="228600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0000"/>
                </a:lnSpc>
              </a:pPr>
              <a:r>
                <a:rPr lang="en-US" sz="700" dirty="0" smtClean="0"/>
                <a:t>3.3.3.1Point-to-point P</a:t>
              </a:r>
              <a:r>
                <a:rPr lang="en-US" sz="700" baseline="-25000" dirty="0" smtClean="0"/>
                <a:t>d</a:t>
              </a:r>
              <a:endParaRPr lang="en-US" sz="700" baseline="-25000" dirty="0"/>
            </a:p>
          </p:txBody>
        </p:sp>
        <p:sp>
          <p:nvSpPr>
            <p:cNvPr id="541" name="Text Box 12"/>
            <p:cNvSpPr txBox="1">
              <a:spLocks noChangeArrowheads="1"/>
            </p:cNvSpPr>
            <p:nvPr/>
          </p:nvSpPr>
          <p:spPr bwMode="auto">
            <a:xfrm>
              <a:off x="6598665" y="5951855"/>
              <a:ext cx="822960" cy="228600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0000"/>
                </a:lnSpc>
              </a:pPr>
              <a:r>
                <a:rPr lang="en-US" sz="700" dirty="0" smtClean="0"/>
                <a:t>3.3.3.3 Coverage by sensor type</a:t>
              </a:r>
              <a:endParaRPr lang="en-US" sz="700" baseline="-25000" dirty="0"/>
            </a:p>
          </p:txBody>
        </p:sp>
        <p:cxnSp>
          <p:nvCxnSpPr>
            <p:cNvPr id="544" name="Shape 302"/>
            <p:cNvCxnSpPr>
              <a:cxnSpLocks noChangeShapeType="1"/>
              <a:stCxn id="550" idx="2"/>
              <a:endCxn id="541" idx="1"/>
            </p:cNvCxnSpPr>
            <p:nvPr/>
          </p:nvCxnSpPr>
          <p:spPr bwMode="auto">
            <a:xfrm rot="16200000" flipH="1">
              <a:off x="6131623" y="5599113"/>
              <a:ext cx="822960" cy="111124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sp>
          <p:nvSpPr>
            <p:cNvPr id="549" name="Text Box 12"/>
            <p:cNvSpPr txBox="1">
              <a:spLocks noChangeArrowheads="1"/>
            </p:cNvSpPr>
            <p:nvPr/>
          </p:nvSpPr>
          <p:spPr bwMode="auto">
            <a:xfrm>
              <a:off x="6445631" y="5135880"/>
              <a:ext cx="999109" cy="228600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3.3.3 Show coverage, &amp; performance</a:t>
              </a:r>
              <a:endParaRPr lang="en-US" sz="700" baseline="-25000" dirty="0"/>
            </a:p>
          </p:txBody>
        </p:sp>
        <p:sp>
          <p:nvSpPr>
            <p:cNvPr id="550" name="Rectangle 549"/>
            <p:cNvSpPr/>
            <p:nvPr/>
          </p:nvSpPr>
          <p:spPr bwMode="auto">
            <a:xfrm>
              <a:off x="6464681" y="5319298"/>
              <a:ext cx="45719" cy="45719"/>
            </a:xfrm>
            <a:prstGeom prst="rect">
              <a:avLst/>
            </a:prstGeom>
            <a:noFill/>
            <a:ln w="0"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R="0" indent="1588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endParaRPr lang="en-US" sz="700" dirty="0" smtClean="0">
                <a:ln w="3175"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46" name="Text Box 12"/>
            <p:cNvSpPr txBox="1">
              <a:spLocks noChangeArrowheads="1"/>
            </p:cNvSpPr>
            <p:nvPr/>
          </p:nvSpPr>
          <p:spPr bwMode="auto">
            <a:xfrm>
              <a:off x="6598665" y="6233795"/>
              <a:ext cx="822960" cy="228600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0000"/>
                </a:lnSpc>
              </a:pPr>
              <a:r>
                <a:rPr lang="en-US" sz="700" dirty="0" smtClean="0"/>
                <a:t>3.3.3.4 Gaps and blind spots</a:t>
              </a:r>
              <a:endParaRPr lang="en-US" sz="700" baseline="-25000" dirty="0"/>
            </a:p>
          </p:txBody>
        </p:sp>
        <p:sp>
          <p:nvSpPr>
            <p:cNvPr id="547" name="Text Box 12"/>
            <p:cNvSpPr txBox="1">
              <a:spLocks noChangeArrowheads="1"/>
            </p:cNvSpPr>
            <p:nvPr/>
          </p:nvSpPr>
          <p:spPr bwMode="auto">
            <a:xfrm>
              <a:off x="6598665" y="6519545"/>
              <a:ext cx="822960" cy="228600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0000"/>
                </a:lnSpc>
              </a:pPr>
              <a:r>
                <a:rPr lang="en-US" sz="700" dirty="0" smtClean="0"/>
                <a:t>3.3.3.5 False alarm rate</a:t>
              </a:r>
              <a:endParaRPr lang="en-US" sz="700" baseline="-25000" dirty="0"/>
            </a:p>
          </p:txBody>
        </p:sp>
        <p:cxnSp>
          <p:nvCxnSpPr>
            <p:cNvPr id="548" name="Shape 317"/>
            <p:cNvCxnSpPr>
              <a:cxnSpLocks noChangeShapeType="1"/>
              <a:stCxn id="550" idx="2"/>
              <a:endCxn id="547" idx="1"/>
            </p:cNvCxnSpPr>
            <p:nvPr/>
          </p:nvCxnSpPr>
          <p:spPr bwMode="auto">
            <a:xfrm rot="16200000" flipH="1">
              <a:off x="6131623" y="6166803"/>
              <a:ext cx="822960" cy="111124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</p:grpSp>
      <p:cxnSp>
        <p:nvCxnSpPr>
          <p:cNvPr id="551" name="Elbow Connector 315"/>
          <p:cNvCxnSpPr>
            <a:cxnSpLocks noChangeShapeType="1"/>
            <a:endCxn id="549" idx="1"/>
          </p:cNvCxnSpPr>
          <p:nvPr/>
        </p:nvCxnSpPr>
        <p:spPr bwMode="auto">
          <a:xfrm rot="16200000" flipH="1">
            <a:off x="4867429" y="3671978"/>
            <a:ext cx="3036652" cy="119752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grpSp>
        <p:nvGrpSpPr>
          <p:cNvPr id="596" name="Group 595"/>
          <p:cNvGrpSpPr/>
          <p:nvPr/>
        </p:nvGrpSpPr>
        <p:grpSpPr>
          <a:xfrm>
            <a:off x="3827334" y="5558663"/>
            <a:ext cx="1086804" cy="1149414"/>
            <a:chOff x="3828096" y="4789043"/>
            <a:chExt cx="1086804" cy="1149414"/>
          </a:xfrm>
        </p:grpSpPr>
        <p:sp>
          <p:nvSpPr>
            <p:cNvPr id="557" name="Text Box 12"/>
            <p:cNvSpPr txBox="1">
              <a:spLocks noChangeArrowheads="1"/>
            </p:cNvSpPr>
            <p:nvPr/>
          </p:nvSpPr>
          <p:spPr bwMode="auto">
            <a:xfrm>
              <a:off x="4065904" y="5087874"/>
              <a:ext cx="848996" cy="320040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3.5.1 Manage designs and MOE/MOP</a:t>
              </a:r>
              <a:endParaRPr lang="en-US" sz="700" dirty="0"/>
            </a:p>
          </p:txBody>
        </p:sp>
        <p:cxnSp>
          <p:nvCxnSpPr>
            <p:cNvPr id="558" name="Elbow Connector 226"/>
            <p:cNvCxnSpPr>
              <a:cxnSpLocks noChangeShapeType="1"/>
              <a:stCxn id="577" idx="2"/>
              <a:endCxn id="557" idx="1"/>
            </p:cNvCxnSpPr>
            <p:nvPr/>
          </p:nvCxnSpPr>
          <p:spPr bwMode="auto">
            <a:xfrm rot="16200000" flipH="1">
              <a:off x="3889301" y="5071290"/>
              <a:ext cx="193675" cy="159531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sp>
          <p:nvSpPr>
            <p:cNvPr id="559" name="Text Box 12"/>
            <p:cNvSpPr txBox="1">
              <a:spLocks noChangeArrowheads="1"/>
            </p:cNvSpPr>
            <p:nvPr/>
          </p:nvSpPr>
          <p:spPr bwMode="auto">
            <a:xfrm>
              <a:off x="4065905" y="5443284"/>
              <a:ext cx="845185" cy="228600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0000"/>
                </a:lnSpc>
              </a:pPr>
              <a:r>
                <a:rPr lang="en-US" sz="700" dirty="0" smtClean="0"/>
                <a:t>3.5.2 Manually iterate designs</a:t>
              </a:r>
              <a:endParaRPr lang="en-US" sz="700" dirty="0"/>
            </a:p>
          </p:txBody>
        </p:sp>
        <p:sp>
          <p:nvSpPr>
            <p:cNvPr id="561" name="Text Box 12"/>
            <p:cNvSpPr txBox="1">
              <a:spLocks noChangeArrowheads="1"/>
            </p:cNvSpPr>
            <p:nvPr/>
          </p:nvSpPr>
          <p:spPr bwMode="auto">
            <a:xfrm>
              <a:off x="4065905" y="5709857"/>
              <a:ext cx="848995" cy="228600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0000"/>
                </a:lnSpc>
              </a:pPr>
              <a:r>
                <a:rPr lang="en-US" sz="700" dirty="0" smtClean="0"/>
                <a:t>3.5.3 Heuristically iterate designs</a:t>
              </a:r>
              <a:endParaRPr lang="en-US" sz="700" dirty="0"/>
            </a:p>
          </p:txBody>
        </p:sp>
        <p:cxnSp>
          <p:nvCxnSpPr>
            <p:cNvPr id="562" name="Shape 247"/>
            <p:cNvCxnSpPr>
              <a:cxnSpLocks noChangeShapeType="1"/>
              <a:stCxn id="577" idx="2"/>
              <a:endCxn id="561" idx="1"/>
            </p:cNvCxnSpPr>
            <p:nvPr/>
          </p:nvCxnSpPr>
          <p:spPr bwMode="auto">
            <a:xfrm rot="16200000" flipH="1">
              <a:off x="3601170" y="5359422"/>
              <a:ext cx="769938" cy="159532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563" name="Shape 249"/>
            <p:cNvCxnSpPr>
              <a:cxnSpLocks noChangeShapeType="1"/>
              <a:stCxn id="577" idx="2"/>
              <a:endCxn id="559" idx="1"/>
            </p:cNvCxnSpPr>
            <p:nvPr/>
          </p:nvCxnSpPr>
          <p:spPr bwMode="auto">
            <a:xfrm rot="16200000" flipH="1">
              <a:off x="3734457" y="5226135"/>
              <a:ext cx="503365" cy="159532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grpSp>
          <p:nvGrpSpPr>
            <p:cNvPr id="567" name="Group 267"/>
            <p:cNvGrpSpPr/>
            <p:nvPr/>
          </p:nvGrpSpPr>
          <p:grpSpPr>
            <a:xfrm>
              <a:off x="3828096" y="4789043"/>
              <a:ext cx="1051560" cy="265176"/>
              <a:chOff x="3707129" y="2249424"/>
              <a:chExt cx="1051560" cy="265176"/>
            </a:xfrm>
          </p:grpSpPr>
          <p:sp>
            <p:nvSpPr>
              <p:cNvPr id="576" name="Text Box 12"/>
              <p:cNvSpPr txBox="1">
                <a:spLocks noChangeArrowheads="1"/>
              </p:cNvSpPr>
              <p:nvPr/>
            </p:nvSpPr>
            <p:spPr bwMode="auto">
              <a:xfrm>
                <a:off x="3707129" y="2249424"/>
                <a:ext cx="1051560" cy="256032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635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18288" tIns="0" rIns="0" bIns="0" anchor="ctr" anchorCtr="0"/>
              <a:lstStyle/>
              <a:p>
                <a:pPr>
                  <a:lnSpc>
                    <a:spcPct val="95000"/>
                  </a:lnSpc>
                  <a:defRPr/>
                </a:pPr>
                <a:r>
                  <a:rPr lang="en-US" sz="700" dirty="0" smtClean="0"/>
                  <a:t>3.5 Optimize ESS designs</a:t>
                </a:r>
                <a:endParaRPr lang="en-US" sz="700" dirty="0"/>
              </a:p>
            </p:txBody>
          </p:sp>
          <p:sp>
            <p:nvSpPr>
              <p:cNvPr id="577" name="Rectangle 576"/>
              <p:cNvSpPr/>
              <p:nvPr/>
            </p:nvSpPr>
            <p:spPr bwMode="auto">
              <a:xfrm>
                <a:off x="3762546" y="2468881"/>
                <a:ext cx="45719" cy="45719"/>
              </a:xfrm>
              <a:prstGeom prst="rect">
                <a:avLst/>
              </a:prstGeom>
              <a:noFill/>
              <a:ln w="0">
                <a:noFill/>
                <a:headEnd type="none" w="med" len="med"/>
                <a:tailEnd type="none" w="med" len="med"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indent="1588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/>
                </a:pPr>
                <a:endParaRPr lang="en-US" sz="700" dirty="0" smtClean="0">
                  <a:ln w="3175">
                    <a:solidFill>
                      <a:schemeClr val="tx1"/>
                    </a:solidFill>
                  </a:ln>
                </a:endParaRPr>
              </a:p>
            </p:txBody>
          </p:sp>
        </p:grpSp>
      </p:grpSp>
      <p:cxnSp>
        <p:nvCxnSpPr>
          <p:cNvPr id="610" name="Elbow Connector 456"/>
          <p:cNvCxnSpPr>
            <a:cxnSpLocks noChangeShapeType="1"/>
            <a:stCxn id="16398" idx="2"/>
            <a:endCxn id="456" idx="0"/>
          </p:cNvCxnSpPr>
          <p:nvPr/>
        </p:nvCxnSpPr>
        <p:spPr bwMode="auto">
          <a:xfrm rot="16200000" flipH="1">
            <a:off x="5874051" y="1156160"/>
            <a:ext cx="222250" cy="1396079"/>
          </a:xfrm>
          <a:prstGeom prst="bentConnector3">
            <a:avLst>
              <a:gd name="adj1" fmla="val 34570"/>
            </a:avLst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sp>
        <p:nvSpPr>
          <p:cNvPr id="642" name="Text Box 12"/>
          <p:cNvSpPr txBox="1">
            <a:spLocks noChangeArrowheads="1"/>
          </p:cNvSpPr>
          <p:nvPr/>
        </p:nvSpPr>
        <p:spPr bwMode="auto">
          <a:xfrm>
            <a:off x="8073708" y="4013327"/>
            <a:ext cx="893762" cy="256032"/>
          </a:xfrm>
          <a:prstGeom prst="rect">
            <a:avLst/>
          </a:prstGeom>
          <a:solidFill>
            <a:srgbClr val="FFFF99"/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lIns="18288" tIns="0" rIns="0" bIns="0" anchor="ctr" anchorCtr="0"/>
          <a:lstStyle/>
          <a:p>
            <a:pPr>
              <a:lnSpc>
                <a:spcPct val="90000"/>
              </a:lnSpc>
            </a:pPr>
            <a:r>
              <a:rPr lang="en-US" sz="700" dirty="0" smtClean="0"/>
              <a:t>4.1.2.2 Worst case area P</a:t>
            </a:r>
            <a:r>
              <a:rPr lang="en-US" sz="700" baseline="-25000" dirty="0" smtClean="0"/>
              <a:t>d</a:t>
            </a:r>
            <a:endParaRPr lang="en-US" sz="700" baseline="-25000" dirty="0"/>
          </a:p>
        </p:txBody>
      </p:sp>
      <p:sp>
        <p:nvSpPr>
          <p:cNvPr id="643" name="Text Box 12"/>
          <p:cNvSpPr txBox="1">
            <a:spLocks noChangeArrowheads="1"/>
          </p:cNvSpPr>
          <p:nvPr/>
        </p:nvSpPr>
        <p:spPr bwMode="auto">
          <a:xfrm>
            <a:off x="8073390" y="3723766"/>
            <a:ext cx="894080" cy="256032"/>
          </a:xfrm>
          <a:prstGeom prst="rect">
            <a:avLst/>
          </a:prstGeom>
          <a:solidFill>
            <a:srgbClr val="FFFF99"/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lIns="18288" tIns="0" rIns="0" bIns="0" anchor="ctr" anchorCtr="0"/>
          <a:lstStyle/>
          <a:p>
            <a:pPr>
              <a:lnSpc>
                <a:spcPct val="90000"/>
              </a:lnSpc>
            </a:pPr>
            <a:r>
              <a:rPr lang="en-US" sz="700" dirty="0" smtClean="0"/>
              <a:t>4.1.2.1 Perimeter P</a:t>
            </a:r>
            <a:r>
              <a:rPr lang="en-US" sz="700" baseline="-25000" dirty="0" smtClean="0"/>
              <a:t>d </a:t>
            </a:r>
            <a:r>
              <a:rPr lang="en-US" sz="700" dirty="0" smtClean="0"/>
              <a:t>&amp; </a:t>
            </a:r>
            <a:r>
              <a:rPr lang="en-US" sz="700" dirty="0" err="1" smtClean="0"/>
              <a:t>P</a:t>
            </a:r>
            <a:r>
              <a:rPr lang="en-US" sz="700" baseline="-25000" dirty="0" err="1" smtClean="0"/>
              <a:t>interdict</a:t>
            </a:r>
            <a:endParaRPr lang="en-US" sz="700" baseline="-25000" dirty="0"/>
          </a:p>
        </p:txBody>
      </p:sp>
      <p:sp>
        <p:nvSpPr>
          <p:cNvPr id="644" name="Text Box 12"/>
          <p:cNvSpPr txBox="1">
            <a:spLocks noChangeArrowheads="1"/>
          </p:cNvSpPr>
          <p:nvPr/>
        </p:nvSpPr>
        <p:spPr bwMode="auto">
          <a:xfrm>
            <a:off x="8073708" y="4302887"/>
            <a:ext cx="893762" cy="256032"/>
          </a:xfrm>
          <a:prstGeom prst="rect">
            <a:avLst/>
          </a:prstGeom>
          <a:solidFill>
            <a:srgbClr val="FFFF99"/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lIns="18288" tIns="0" rIns="0" bIns="0" anchor="ctr" anchorCtr="0"/>
          <a:lstStyle/>
          <a:p>
            <a:pPr>
              <a:lnSpc>
                <a:spcPct val="95000"/>
              </a:lnSpc>
            </a:pPr>
            <a:r>
              <a:rPr lang="en-US" sz="700" dirty="0" smtClean="0"/>
              <a:t>4.1.2.3 Worst case </a:t>
            </a:r>
            <a:r>
              <a:rPr lang="en-US" sz="700" dirty="0" err="1" smtClean="0"/>
              <a:t>P</a:t>
            </a:r>
            <a:r>
              <a:rPr lang="en-US" sz="700" baseline="-25000" dirty="0" err="1" smtClean="0"/>
              <a:t>keep</a:t>
            </a:r>
            <a:r>
              <a:rPr lang="en-US" sz="700" baseline="-25000" dirty="0" smtClean="0"/>
              <a:t>-out</a:t>
            </a:r>
            <a:endParaRPr lang="en-US" sz="700" baseline="-25000" dirty="0"/>
          </a:p>
        </p:txBody>
      </p:sp>
      <p:cxnSp>
        <p:nvCxnSpPr>
          <p:cNvPr id="645" name="Shape 298"/>
          <p:cNvCxnSpPr>
            <a:cxnSpLocks noChangeShapeType="1"/>
            <a:stCxn id="650" idx="2"/>
            <a:endCxn id="643" idx="1"/>
          </p:cNvCxnSpPr>
          <p:nvPr/>
        </p:nvCxnSpPr>
        <p:spPr bwMode="auto">
          <a:xfrm rot="16200000" flipH="1">
            <a:off x="7916311" y="3694703"/>
            <a:ext cx="171590" cy="142568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cxnSp>
        <p:nvCxnSpPr>
          <p:cNvPr id="646" name="Shape 300"/>
          <p:cNvCxnSpPr>
            <a:cxnSpLocks noChangeShapeType="1"/>
            <a:stCxn id="650" idx="2"/>
            <a:endCxn id="642" idx="1"/>
          </p:cNvCxnSpPr>
          <p:nvPr/>
        </p:nvCxnSpPr>
        <p:spPr bwMode="auto">
          <a:xfrm rot="16200000" flipH="1">
            <a:off x="7771690" y="3839324"/>
            <a:ext cx="461151" cy="142886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cxnSp>
        <p:nvCxnSpPr>
          <p:cNvPr id="647" name="Shape 302"/>
          <p:cNvCxnSpPr>
            <a:cxnSpLocks noChangeShapeType="1"/>
            <a:stCxn id="650" idx="2"/>
            <a:endCxn id="644" idx="1"/>
          </p:cNvCxnSpPr>
          <p:nvPr/>
        </p:nvCxnSpPr>
        <p:spPr bwMode="auto">
          <a:xfrm rot="16200000" flipH="1">
            <a:off x="7626910" y="3984104"/>
            <a:ext cx="750711" cy="142886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grpSp>
        <p:nvGrpSpPr>
          <p:cNvPr id="648" name="Group 341"/>
          <p:cNvGrpSpPr/>
          <p:nvPr/>
        </p:nvGrpSpPr>
        <p:grpSpPr>
          <a:xfrm>
            <a:off x="7886700" y="3437382"/>
            <a:ext cx="960120" cy="256032"/>
            <a:chOff x="4085146" y="4986528"/>
            <a:chExt cx="1177290" cy="137160"/>
          </a:xfrm>
        </p:grpSpPr>
        <p:sp>
          <p:nvSpPr>
            <p:cNvPr id="649" name="Text Box 12"/>
            <p:cNvSpPr txBox="1">
              <a:spLocks noChangeArrowheads="1"/>
            </p:cNvSpPr>
            <p:nvPr/>
          </p:nvSpPr>
          <p:spPr bwMode="auto">
            <a:xfrm>
              <a:off x="4085146" y="4986528"/>
              <a:ext cx="1177290" cy="137160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4.1.2 Assess vulnerability</a:t>
              </a:r>
              <a:endParaRPr lang="en-US" sz="700" baseline="-25000" dirty="0"/>
            </a:p>
          </p:txBody>
        </p:sp>
        <p:sp>
          <p:nvSpPr>
            <p:cNvPr id="650" name="Rectangle 649"/>
            <p:cNvSpPr/>
            <p:nvPr/>
          </p:nvSpPr>
          <p:spPr bwMode="auto">
            <a:xfrm>
              <a:off x="4116388" y="5070886"/>
              <a:ext cx="45719" cy="45719"/>
            </a:xfrm>
            <a:prstGeom prst="rect">
              <a:avLst/>
            </a:prstGeom>
            <a:noFill/>
            <a:ln w="0"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18288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R="0" indent="1588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endParaRPr lang="en-US" sz="700" dirty="0" smtClean="0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sp>
        <p:nvSpPr>
          <p:cNvPr id="652" name="Text Box 12"/>
          <p:cNvSpPr txBox="1">
            <a:spLocks noChangeArrowheads="1"/>
          </p:cNvSpPr>
          <p:nvPr/>
        </p:nvSpPr>
        <p:spPr bwMode="auto">
          <a:xfrm>
            <a:off x="8102600" y="5215001"/>
            <a:ext cx="895350" cy="320040"/>
          </a:xfrm>
          <a:prstGeom prst="rect">
            <a:avLst/>
          </a:prstGeom>
          <a:solidFill>
            <a:srgbClr val="FFFF99"/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lIns="18288" tIns="0" rIns="0" bIns="0" anchor="ctr" anchorCtr="0"/>
          <a:lstStyle/>
          <a:p>
            <a:pPr>
              <a:lnSpc>
                <a:spcPct val="90000"/>
              </a:lnSpc>
            </a:pPr>
            <a:r>
              <a:rPr lang="en-US" sz="700" dirty="0" smtClean="0"/>
              <a:t>4.1.3.2 Min response time routes</a:t>
            </a:r>
            <a:endParaRPr lang="en-US" sz="700" baseline="-25000" dirty="0"/>
          </a:p>
        </p:txBody>
      </p:sp>
      <p:sp>
        <p:nvSpPr>
          <p:cNvPr id="653" name="Text Box 12"/>
          <p:cNvSpPr txBox="1">
            <a:spLocks noChangeArrowheads="1"/>
          </p:cNvSpPr>
          <p:nvPr/>
        </p:nvSpPr>
        <p:spPr bwMode="auto">
          <a:xfrm>
            <a:off x="8104504" y="4936871"/>
            <a:ext cx="894716" cy="256032"/>
          </a:xfrm>
          <a:prstGeom prst="rect">
            <a:avLst/>
          </a:prstGeom>
          <a:solidFill>
            <a:srgbClr val="FFFF99"/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lIns="18288" tIns="0" rIns="0" bIns="0" anchor="ctr" anchorCtr="0"/>
          <a:lstStyle/>
          <a:p>
            <a:pPr>
              <a:lnSpc>
                <a:spcPct val="90000"/>
              </a:lnSpc>
            </a:pPr>
            <a:r>
              <a:rPr lang="en-US" sz="700" dirty="0" smtClean="0"/>
              <a:t>4.1.3.1 Max vulnerability routes</a:t>
            </a:r>
            <a:endParaRPr lang="en-US" sz="700" baseline="-25000" dirty="0"/>
          </a:p>
        </p:txBody>
      </p:sp>
      <p:sp>
        <p:nvSpPr>
          <p:cNvPr id="654" name="Text Box 12"/>
          <p:cNvSpPr txBox="1">
            <a:spLocks noChangeArrowheads="1"/>
          </p:cNvSpPr>
          <p:nvPr/>
        </p:nvSpPr>
        <p:spPr bwMode="auto">
          <a:xfrm>
            <a:off x="8099425" y="5554091"/>
            <a:ext cx="898525" cy="256032"/>
          </a:xfrm>
          <a:prstGeom prst="rect">
            <a:avLst/>
          </a:prstGeom>
          <a:solidFill>
            <a:srgbClr val="FFFF99"/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lIns="18288" tIns="0" rIns="0" bIns="0" anchor="ctr" anchorCtr="0"/>
          <a:lstStyle/>
          <a:p>
            <a:pPr>
              <a:lnSpc>
                <a:spcPct val="95000"/>
              </a:lnSpc>
            </a:pPr>
            <a:r>
              <a:rPr lang="en-US" sz="700" dirty="0" smtClean="0"/>
              <a:t>4.1.3.3 Cumulative P</a:t>
            </a:r>
            <a:r>
              <a:rPr lang="en-US" sz="700" baseline="-25000" dirty="0" smtClean="0"/>
              <a:t>d</a:t>
            </a:r>
            <a:r>
              <a:rPr lang="en-US" sz="700" dirty="0" smtClean="0"/>
              <a:t> coverage</a:t>
            </a:r>
            <a:endParaRPr lang="en-US" sz="700" baseline="-25000" dirty="0"/>
          </a:p>
        </p:txBody>
      </p:sp>
      <p:cxnSp>
        <p:nvCxnSpPr>
          <p:cNvPr id="655" name="Shape 298"/>
          <p:cNvCxnSpPr>
            <a:cxnSpLocks noChangeShapeType="1"/>
            <a:stCxn id="660" idx="2"/>
            <a:endCxn id="653" idx="1"/>
          </p:cNvCxnSpPr>
          <p:nvPr/>
        </p:nvCxnSpPr>
        <p:spPr bwMode="auto">
          <a:xfrm rot="16200000" flipH="1">
            <a:off x="7956007" y="4916389"/>
            <a:ext cx="171591" cy="125403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cxnSp>
        <p:nvCxnSpPr>
          <p:cNvPr id="656" name="Shape 300"/>
          <p:cNvCxnSpPr>
            <a:cxnSpLocks noChangeShapeType="1"/>
            <a:stCxn id="660" idx="2"/>
            <a:endCxn id="652" idx="1"/>
          </p:cNvCxnSpPr>
          <p:nvPr/>
        </p:nvCxnSpPr>
        <p:spPr bwMode="auto">
          <a:xfrm rot="16200000" flipH="1">
            <a:off x="7799988" y="5072408"/>
            <a:ext cx="481725" cy="123499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cxnSp>
        <p:nvCxnSpPr>
          <p:cNvPr id="657" name="Shape 302"/>
          <p:cNvCxnSpPr>
            <a:cxnSpLocks noChangeShapeType="1"/>
            <a:stCxn id="660" idx="2"/>
            <a:endCxn id="654" idx="1"/>
          </p:cNvCxnSpPr>
          <p:nvPr/>
        </p:nvCxnSpPr>
        <p:spPr bwMode="auto">
          <a:xfrm rot="16200000" flipH="1">
            <a:off x="7644858" y="5227539"/>
            <a:ext cx="788811" cy="120324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sp>
        <p:nvSpPr>
          <p:cNvPr id="659" name="Text Box 12"/>
          <p:cNvSpPr txBox="1">
            <a:spLocks noChangeArrowheads="1"/>
          </p:cNvSpPr>
          <p:nvPr/>
        </p:nvSpPr>
        <p:spPr bwMode="auto">
          <a:xfrm>
            <a:off x="7886700" y="4650486"/>
            <a:ext cx="963613" cy="256032"/>
          </a:xfrm>
          <a:prstGeom prst="rect">
            <a:avLst/>
          </a:prstGeom>
          <a:solidFill>
            <a:srgbClr val="CCFF99"/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lIns="18288" tIns="0" rIns="0" bIns="0" anchor="ctr" anchorCtr="0"/>
          <a:lstStyle/>
          <a:p>
            <a:pPr>
              <a:lnSpc>
                <a:spcPct val="95000"/>
              </a:lnSpc>
            </a:pPr>
            <a:r>
              <a:rPr lang="en-US" sz="700" dirty="0" smtClean="0"/>
              <a:t>4.1.3 Display vulnerability</a:t>
            </a:r>
            <a:endParaRPr lang="en-US" sz="700" baseline="-25000" dirty="0"/>
          </a:p>
        </p:txBody>
      </p:sp>
      <p:sp>
        <p:nvSpPr>
          <p:cNvPr id="660" name="Rectangle 659"/>
          <p:cNvSpPr/>
          <p:nvPr/>
        </p:nvSpPr>
        <p:spPr bwMode="auto">
          <a:xfrm>
            <a:off x="7959301" y="4807954"/>
            <a:ext cx="39600" cy="85342"/>
          </a:xfrm>
          <a:prstGeom prst="rect">
            <a:avLst/>
          </a:prstGeom>
          <a:noFill/>
          <a:ln w="0"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18288" tIns="0" rIns="0" bIns="0" numCol="1" rtlCol="0" anchor="ctr" anchorCtr="0" compatLnSpc="1">
            <a:prstTxWarp prst="textNoShape">
              <a:avLst/>
            </a:prstTxWarp>
          </a:bodyPr>
          <a:lstStyle/>
          <a:p>
            <a:pPr marR="0" indent="1588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700" dirty="0" smtClean="0">
              <a:ln w="3175">
                <a:solidFill>
                  <a:schemeClr val="tx1"/>
                </a:solidFill>
              </a:ln>
            </a:endParaRPr>
          </a:p>
        </p:txBody>
      </p:sp>
      <p:grpSp>
        <p:nvGrpSpPr>
          <p:cNvPr id="676" name="Group 675"/>
          <p:cNvGrpSpPr/>
          <p:nvPr/>
        </p:nvGrpSpPr>
        <p:grpSpPr>
          <a:xfrm>
            <a:off x="7593330" y="1965325"/>
            <a:ext cx="1371599" cy="256032"/>
            <a:chOff x="7502653" y="1965325"/>
            <a:chExt cx="691822" cy="256032"/>
          </a:xfrm>
        </p:grpSpPr>
        <p:sp>
          <p:nvSpPr>
            <p:cNvPr id="222" name="Text Box 12"/>
            <p:cNvSpPr txBox="1">
              <a:spLocks noChangeArrowheads="1"/>
            </p:cNvSpPr>
            <p:nvPr/>
          </p:nvSpPr>
          <p:spPr bwMode="auto">
            <a:xfrm>
              <a:off x="7502653" y="1965325"/>
              <a:ext cx="691822" cy="25603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  <a:defRPr/>
              </a:pPr>
              <a:r>
                <a:rPr lang="en-US" sz="700" dirty="0" smtClean="0"/>
                <a:t>4.1 Analyze </a:t>
              </a:r>
            </a:p>
            <a:p>
              <a:pPr>
                <a:lnSpc>
                  <a:spcPct val="95000"/>
                </a:lnSpc>
                <a:defRPr/>
              </a:pPr>
              <a:r>
                <a:rPr lang="en-US" sz="700" dirty="0" smtClean="0"/>
                <a:t>operational performance</a:t>
              </a:r>
              <a:endParaRPr lang="en-US" sz="700" dirty="0"/>
            </a:p>
          </p:txBody>
        </p:sp>
        <p:sp>
          <p:nvSpPr>
            <p:cNvPr id="674" name="Rectangle 673"/>
            <p:cNvSpPr/>
            <p:nvPr/>
          </p:nvSpPr>
          <p:spPr bwMode="auto">
            <a:xfrm>
              <a:off x="7531363" y="2174667"/>
              <a:ext cx="45719" cy="45719"/>
            </a:xfrm>
            <a:prstGeom prst="rect">
              <a:avLst/>
            </a:prstGeom>
            <a:noFill/>
            <a:ln w="0"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18288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R="0" indent="1588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endParaRPr lang="en-US" sz="700" dirty="0" smtClean="0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sp>
        <p:nvSpPr>
          <p:cNvPr id="675" name="Rectangle 674"/>
          <p:cNvSpPr/>
          <p:nvPr/>
        </p:nvSpPr>
        <p:spPr bwMode="auto">
          <a:xfrm>
            <a:off x="7683500" y="6118398"/>
            <a:ext cx="45719" cy="45719"/>
          </a:xfrm>
          <a:prstGeom prst="rect">
            <a:avLst/>
          </a:prstGeom>
          <a:noFill/>
          <a:ln w="0"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R="0" indent="1588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700" dirty="0" smtClean="0">
              <a:ln w="3175">
                <a:solidFill>
                  <a:schemeClr val="tx1"/>
                </a:solidFill>
              </a:ln>
            </a:endParaRPr>
          </a:p>
        </p:txBody>
      </p:sp>
      <p:grpSp>
        <p:nvGrpSpPr>
          <p:cNvPr id="608" name="Group 607"/>
          <p:cNvGrpSpPr/>
          <p:nvPr/>
        </p:nvGrpSpPr>
        <p:grpSpPr>
          <a:xfrm>
            <a:off x="7695570" y="2220386"/>
            <a:ext cx="1222370" cy="1171911"/>
            <a:chOff x="7695570" y="2220386"/>
            <a:chExt cx="1222370" cy="1171911"/>
          </a:xfrm>
        </p:grpSpPr>
        <p:sp>
          <p:nvSpPr>
            <p:cNvPr id="626" name="Text Box 12"/>
            <p:cNvSpPr txBox="1">
              <a:spLocks noChangeArrowheads="1"/>
            </p:cNvSpPr>
            <p:nvPr/>
          </p:nvSpPr>
          <p:spPr bwMode="auto">
            <a:xfrm>
              <a:off x="8024876" y="2850515"/>
              <a:ext cx="893064" cy="256032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0000"/>
                </a:lnSpc>
              </a:pPr>
              <a:r>
                <a:rPr lang="en-US" sz="700" dirty="0" smtClean="0"/>
                <a:t>4.1.1.2 Minimum P</a:t>
              </a:r>
              <a:r>
                <a:rPr lang="en-US" sz="700" baseline="-25000" dirty="0" smtClean="0"/>
                <a:t>d</a:t>
              </a:r>
              <a:endParaRPr lang="en-US" sz="700" baseline="-25000" dirty="0"/>
            </a:p>
          </p:txBody>
        </p:sp>
        <p:sp>
          <p:nvSpPr>
            <p:cNvPr id="627" name="Text Box 12"/>
            <p:cNvSpPr txBox="1">
              <a:spLocks noChangeArrowheads="1"/>
            </p:cNvSpPr>
            <p:nvPr/>
          </p:nvSpPr>
          <p:spPr bwMode="auto">
            <a:xfrm>
              <a:off x="8015350" y="2557906"/>
              <a:ext cx="902590" cy="256032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4.1.1.1 Min ingress / egress time</a:t>
              </a:r>
              <a:endParaRPr lang="en-US" sz="700" dirty="0"/>
            </a:p>
          </p:txBody>
        </p:sp>
        <p:sp>
          <p:nvSpPr>
            <p:cNvPr id="628" name="Text Box 12"/>
            <p:cNvSpPr txBox="1">
              <a:spLocks noChangeArrowheads="1"/>
            </p:cNvSpPr>
            <p:nvPr/>
          </p:nvSpPr>
          <p:spPr bwMode="auto">
            <a:xfrm>
              <a:off x="8022970" y="3136265"/>
              <a:ext cx="894970" cy="256032"/>
            </a:xfrm>
            <a:prstGeom prst="rect">
              <a:avLst/>
            </a:prstGeom>
            <a:solidFill>
              <a:srgbClr val="FF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4.1.1.3 Minimum reaction time</a:t>
              </a:r>
              <a:endParaRPr lang="en-US" sz="700" dirty="0"/>
            </a:p>
          </p:txBody>
        </p:sp>
        <p:cxnSp>
          <p:nvCxnSpPr>
            <p:cNvPr id="629" name="Shape 298"/>
            <p:cNvCxnSpPr>
              <a:cxnSpLocks noChangeShapeType="1"/>
              <a:stCxn id="634" idx="2"/>
              <a:endCxn id="627" idx="1"/>
            </p:cNvCxnSpPr>
            <p:nvPr/>
          </p:nvCxnSpPr>
          <p:spPr bwMode="auto">
            <a:xfrm rot="16200000" flipH="1">
              <a:off x="7853685" y="2524257"/>
              <a:ext cx="177916" cy="145414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630" name="Shape 300"/>
            <p:cNvCxnSpPr>
              <a:cxnSpLocks noChangeShapeType="1"/>
              <a:stCxn id="634" idx="2"/>
              <a:endCxn id="626" idx="1"/>
            </p:cNvCxnSpPr>
            <p:nvPr/>
          </p:nvCxnSpPr>
          <p:spPr bwMode="auto">
            <a:xfrm rot="16200000" flipH="1">
              <a:off x="7712144" y="2665798"/>
              <a:ext cx="470525" cy="154940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631" name="Shape 302"/>
            <p:cNvCxnSpPr>
              <a:cxnSpLocks noChangeShapeType="1"/>
              <a:stCxn id="634" idx="2"/>
              <a:endCxn id="628" idx="1"/>
            </p:cNvCxnSpPr>
            <p:nvPr/>
          </p:nvCxnSpPr>
          <p:spPr bwMode="auto">
            <a:xfrm rot="16200000" flipH="1">
              <a:off x="7568316" y="2809626"/>
              <a:ext cx="756275" cy="153034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sp>
          <p:nvSpPr>
            <p:cNvPr id="633" name="Text Box 12"/>
            <p:cNvSpPr txBox="1">
              <a:spLocks noChangeArrowheads="1"/>
            </p:cNvSpPr>
            <p:nvPr/>
          </p:nvSpPr>
          <p:spPr bwMode="auto">
            <a:xfrm>
              <a:off x="7814310" y="2263902"/>
              <a:ext cx="1021080" cy="256032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4.1.1 Route specific MOE</a:t>
              </a:r>
              <a:endParaRPr lang="en-US" sz="700" baseline="-25000" dirty="0"/>
            </a:p>
          </p:txBody>
        </p:sp>
        <p:sp>
          <p:nvSpPr>
            <p:cNvPr id="634" name="Rectangle 633"/>
            <p:cNvSpPr/>
            <p:nvPr/>
          </p:nvSpPr>
          <p:spPr bwMode="auto">
            <a:xfrm>
              <a:off x="7847076" y="2438497"/>
              <a:ext cx="45719" cy="69509"/>
            </a:xfrm>
            <a:prstGeom prst="rect">
              <a:avLst/>
            </a:prstGeom>
            <a:noFill/>
            <a:ln w="0"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18288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R="0" indent="1588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endParaRPr lang="en-US" sz="700" dirty="0" smtClean="0">
                <a:ln w="3175">
                  <a:solidFill>
                    <a:schemeClr val="tx1"/>
                  </a:solidFill>
                </a:ln>
              </a:endParaRPr>
            </a:p>
          </p:txBody>
        </p:sp>
        <p:cxnSp>
          <p:nvCxnSpPr>
            <p:cNvPr id="677" name="Elbow Connector 356"/>
            <p:cNvCxnSpPr>
              <a:cxnSpLocks noChangeShapeType="1"/>
              <a:stCxn id="674" idx="2"/>
              <a:endCxn id="633" idx="1"/>
            </p:cNvCxnSpPr>
            <p:nvPr/>
          </p:nvCxnSpPr>
          <p:spPr bwMode="auto">
            <a:xfrm rot="16200000" flipH="1">
              <a:off x="7669174" y="2246782"/>
              <a:ext cx="171532" cy="118739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</p:grpSp>
      <p:cxnSp>
        <p:nvCxnSpPr>
          <p:cNvPr id="680" name="Elbow Connector 356"/>
          <p:cNvCxnSpPr>
            <a:cxnSpLocks noChangeShapeType="1"/>
            <a:stCxn id="674" idx="2"/>
            <a:endCxn id="649" idx="1"/>
          </p:cNvCxnSpPr>
          <p:nvPr/>
        </p:nvCxnSpPr>
        <p:spPr bwMode="auto">
          <a:xfrm rot="16200000" flipH="1">
            <a:off x="7118629" y="2797327"/>
            <a:ext cx="1345012" cy="191129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cxnSp>
        <p:nvCxnSpPr>
          <p:cNvPr id="712" name="Elbow Connector 356"/>
          <p:cNvCxnSpPr>
            <a:cxnSpLocks noChangeShapeType="1"/>
            <a:stCxn id="674" idx="2"/>
            <a:endCxn id="659" idx="1"/>
          </p:cNvCxnSpPr>
          <p:nvPr/>
        </p:nvCxnSpPr>
        <p:spPr bwMode="auto">
          <a:xfrm rot="16200000" flipH="1">
            <a:off x="6512077" y="3403879"/>
            <a:ext cx="2558116" cy="191129"/>
          </a:xfrm>
          <a:prstGeom prst="bentConnector2">
            <a:avLst/>
          </a:prstGeom>
          <a:noFill/>
          <a:ln w="9525" algn="ctr">
            <a:solidFill>
              <a:srgbClr val="002060"/>
            </a:solidFill>
            <a:round/>
            <a:headEnd/>
            <a:tailEnd type="arrow" w="sm" len="med"/>
          </a:ln>
        </p:spPr>
      </p:cxnSp>
      <p:grpSp>
        <p:nvGrpSpPr>
          <p:cNvPr id="771" name="Group 770"/>
          <p:cNvGrpSpPr/>
          <p:nvPr/>
        </p:nvGrpSpPr>
        <p:grpSpPr>
          <a:xfrm>
            <a:off x="1567307" y="5388293"/>
            <a:ext cx="584200" cy="1318577"/>
            <a:chOff x="1729613" y="5306759"/>
            <a:chExt cx="584200" cy="1318577"/>
          </a:xfrm>
        </p:grpSpPr>
        <p:sp>
          <p:nvSpPr>
            <p:cNvPr id="15524" name="Rectangle 168"/>
            <p:cNvSpPr>
              <a:spLocks noChangeArrowheads="1"/>
            </p:cNvSpPr>
            <p:nvPr/>
          </p:nvSpPr>
          <p:spPr bwMode="auto">
            <a:xfrm>
              <a:off x="1729613" y="5306759"/>
              <a:ext cx="584200" cy="277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dirty="0"/>
                <a:t>Level</a:t>
              </a:r>
            </a:p>
          </p:txBody>
        </p:sp>
        <p:grpSp>
          <p:nvGrpSpPr>
            <p:cNvPr id="770" name="Group 769"/>
            <p:cNvGrpSpPr/>
            <p:nvPr/>
          </p:nvGrpSpPr>
          <p:grpSpPr>
            <a:xfrm>
              <a:off x="1894078" y="5583936"/>
              <a:ext cx="278765" cy="1041400"/>
              <a:chOff x="1894078" y="5583936"/>
              <a:chExt cx="278765" cy="1041400"/>
            </a:xfrm>
          </p:grpSpPr>
          <p:sp>
            <p:nvSpPr>
              <p:cNvPr id="467" name="Text Box 14"/>
              <p:cNvSpPr txBox="1">
                <a:spLocks noChangeArrowheads="1"/>
              </p:cNvSpPr>
              <p:nvPr/>
            </p:nvSpPr>
            <p:spPr bwMode="auto">
              <a:xfrm>
                <a:off x="1894078" y="5761736"/>
                <a:ext cx="273050" cy="136525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/>
              <a:lstStyle/>
              <a:p>
                <a:pPr algn="ctr">
                  <a:lnSpc>
                    <a:spcPct val="95000"/>
                  </a:lnSpc>
                  <a:defRPr/>
                </a:pPr>
                <a:r>
                  <a:rPr lang="en-US" sz="800" dirty="0"/>
                  <a:t>1</a:t>
                </a:r>
              </a:p>
            </p:txBody>
          </p:sp>
          <p:sp>
            <p:nvSpPr>
              <p:cNvPr id="15526" name="Text Box 7"/>
              <p:cNvSpPr txBox="1">
                <a:spLocks noChangeArrowheads="1"/>
              </p:cNvSpPr>
              <p:nvPr/>
            </p:nvSpPr>
            <p:spPr bwMode="auto">
              <a:xfrm>
                <a:off x="1894078" y="5583936"/>
                <a:ext cx="273050" cy="136958"/>
              </a:xfrm>
              <a:prstGeom prst="rect">
                <a:avLst/>
              </a:prstGeom>
              <a:solidFill>
                <a:srgbClr val="FFC000"/>
              </a:solidFill>
              <a:ln w="635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 anchorCtr="1"/>
              <a:lstStyle/>
              <a:p>
                <a:pPr algn="ctr">
                  <a:lnSpc>
                    <a:spcPct val="95000"/>
                  </a:lnSpc>
                </a:pPr>
                <a:r>
                  <a:rPr lang="en-US" sz="800"/>
                  <a:t>0</a:t>
                </a:r>
              </a:p>
            </p:txBody>
          </p:sp>
          <p:sp>
            <p:nvSpPr>
              <p:cNvPr id="470" name="Text Box 13"/>
              <p:cNvSpPr txBox="1">
                <a:spLocks noChangeArrowheads="1"/>
              </p:cNvSpPr>
              <p:nvPr/>
            </p:nvSpPr>
            <p:spPr bwMode="auto">
              <a:xfrm>
                <a:off x="1894078" y="5937949"/>
                <a:ext cx="273050" cy="138112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6350" algn="ctr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/>
              <a:lstStyle/>
              <a:p>
                <a:pPr algn="ctr">
                  <a:lnSpc>
                    <a:spcPct val="95000"/>
                  </a:lnSpc>
                  <a:defRPr/>
                </a:pPr>
                <a:r>
                  <a:rPr lang="en-US" sz="800" dirty="0"/>
                  <a:t>2</a:t>
                </a:r>
              </a:p>
            </p:txBody>
          </p:sp>
          <p:sp>
            <p:nvSpPr>
              <p:cNvPr id="15528" name="Text Box 12"/>
              <p:cNvSpPr txBox="1">
                <a:spLocks noChangeArrowheads="1"/>
              </p:cNvSpPr>
              <p:nvPr/>
            </p:nvSpPr>
            <p:spPr bwMode="auto">
              <a:xfrm>
                <a:off x="1894078" y="6120038"/>
                <a:ext cx="273050" cy="136958"/>
              </a:xfrm>
              <a:prstGeom prst="rect">
                <a:avLst/>
              </a:prstGeom>
              <a:solidFill>
                <a:srgbClr val="CCFF99"/>
              </a:solidFill>
              <a:ln w="635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 anchorCtr="1"/>
              <a:lstStyle/>
              <a:p>
                <a:pPr algn="ctr">
                  <a:lnSpc>
                    <a:spcPct val="95000"/>
                  </a:lnSpc>
                </a:pPr>
                <a:r>
                  <a:rPr lang="en-US" sz="800"/>
                  <a:t>3</a:t>
                </a:r>
              </a:p>
            </p:txBody>
          </p:sp>
          <p:sp>
            <p:nvSpPr>
              <p:cNvPr id="15529" name="Text Box 12"/>
              <p:cNvSpPr txBox="1">
                <a:spLocks noChangeArrowheads="1"/>
              </p:cNvSpPr>
              <p:nvPr/>
            </p:nvSpPr>
            <p:spPr bwMode="auto">
              <a:xfrm>
                <a:off x="1894078" y="6307403"/>
                <a:ext cx="273050" cy="136958"/>
              </a:xfrm>
              <a:prstGeom prst="rect">
                <a:avLst/>
              </a:prstGeom>
              <a:solidFill>
                <a:srgbClr val="FFFF99"/>
              </a:solidFill>
              <a:ln w="635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 anchorCtr="1"/>
              <a:lstStyle/>
              <a:p>
                <a:pPr algn="ctr">
                  <a:lnSpc>
                    <a:spcPct val="95000"/>
                  </a:lnSpc>
                </a:pPr>
                <a:r>
                  <a:rPr lang="en-US" sz="800" dirty="0"/>
                  <a:t>4</a:t>
                </a:r>
              </a:p>
            </p:txBody>
          </p:sp>
          <p:sp>
            <p:nvSpPr>
              <p:cNvPr id="769" name="Text Box 12"/>
              <p:cNvSpPr txBox="1">
                <a:spLocks noChangeArrowheads="1"/>
              </p:cNvSpPr>
              <p:nvPr/>
            </p:nvSpPr>
            <p:spPr bwMode="auto">
              <a:xfrm>
                <a:off x="1899793" y="6488378"/>
                <a:ext cx="273050" cy="136958"/>
              </a:xfrm>
              <a:prstGeom prst="rect">
                <a:avLst/>
              </a:prstGeom>
              <a:solidFill>
                <a:srgbClr val="FFCC99"/>
              </a:solidFill>
              <a:ln w="635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 anchor="ctr" anchorCtr="1"/>
              <a:lstStyle/>
              <a:p>
                <a:pPr algn="ctr">
                  <a:lnSpc>
                    <a:spcPct val="95000"/>
                  </a:lnSpc>
                </a:pPr>
                <a:r>
                  <a:rPr lang="en-US" sz="800" dirty="0" smtClean="0"/>
                  <a:t>5</a:t>
                </a:r>
                <a:endParaRPr lang="en-US" sz="800" dirty="0"/>
              </a:p>
            </p:txBody>
          </p:sp>
        </p:grpSp>
      </p:grpSp>
      <p:sp>
        <p:nvSpPr>
          <p:cNvPr id="772" name="Text Box 12"/>
          <p:cNvSpPr txBox="1">
            <a:spLocks noChangeArrowheads="1"/>
          </p:cNvSpPr>
          <p:nvPr/>
        </p:nvSpPr>
        <p:spPr bwMode="auto">
          <a:xfrm>
            <a:off x="7904099" y="6232271"/>
            <a:ext cx="898525" cy="256032"/>
          </a:xfrm>
          <a:prstGeom prst="rect">
            <a:avLst/>
          </a:prstGeom>
          <a:solidFill>
            <a:srgbClr val="CCFF99"/>
          </a:solidFill>
          <a:ln w="6350" algn="ctr">
            <a:solidFill>
              <a:srgbClr val="000000"/>
            </a:solidFill>
            <a:miter lim="800000"/>
            <a:headEnd/>
            <a:tailEnd/>
          </a:ln>
        </p:spPr>
        <p:txBody>
          <a:bodyPr lIns="18288" tIns="0" rIns="0" bIns="0" anchor="ctr" anchorCtr="0"/>
          <a:lstStyle/>
          <a:p>
            <a:pPr>
              <a:lnSpc>
                <a:spcPct val="95000"/>
              </a:lnSpc>
            </a:pPr>
            <a:r>
              <a:rPr lang="en-US" sz="700" dirty="0" smtClean="0"/>
              <a:t>4.2.1 Procure, install, operate cost</a:t>
            </a:r>
            <a:endParaRPr lang="en-US" sz="700" dirty="0"/>
          </a:p>
        </p:txBody>
      </p:sp>
      <p:cxnSp>
        <p:nvCxnSpPr>
          <p:cNvPr id="775" name="Shape 774"/>
          <p:cNvCxnSpPr>
            <a:stCxn id="675" idx="2"/>
            <a:endCxn id="772" idx="1"/>
          </p:cNvCxnSpPr>
          <p:nvPr/>
        </p:nvCxnSpPr>
        <p:spPr bwMode="auto">
          <a:xfrm rot="16200000" flipH="1">
            <a:off x="7707144" y="6163332"/>
            <a:ext cx="196170" cy="197739"/>
          </a:xfrm>
          <a:prstGeom prst="bentConnector2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2" name="Rectangle 381">
            <a:hlinkClick r:id="rId8" action="ppaction://hlinksldjump"/>
          </p:cNvPr>
          <p:cNvSpPr/>
          <p:nvPr/>
        </p:nvSpPr>
        <p:spPr bwMode="auto">
          <a:xfrm>
            <a:off x="2576830" y="4156710"/>
            <a:ext cx="941070" cy="1165860"/>
          </a:xfrm>
          <a:prstGeom prst="rect">
            <a:avLst/>
          </a:prstGeom>
          <a:solidFill>
            <a:schemeClr val="bg1">
              <a:alpha val="0"/>
            </a:schemeClr>
          </a:solidFill>
          <a:ln w="0"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344" name="Rectangle 343">
            <a:hlinkClick r:id="rId9" action="ppaction://hlinksldjump"/>
          </p:cNvPr>
          <p:cNvSpPr/>
          <p:nvPr/>
        </p:nvSpPr>
        <p:spPr bwMode="auto">
          <a:xfrm>
            <a:off x="1428750" y="2320290"/>
            <a:ext cx="941070" cy="739140"/>
          </a:xfrm>
          <a:prstGeom prst="rect">
            <a:avLst/>
          </a:prstGeom>
          <a:solidFill>
            <a:schemeClr val="bg1">
              <a:alpha val="0"/>
            </a:schemeClr>
          </a:solidFill>
          <a:ln w="0"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339" name="Rectangle 338">
            <a:hlinkClick r:id="rId10" action="ppaction://hlinksldjump"/>
          </p:cNvPr>
          <p:cNvSpPr/>
          <p:nvPr/>
        </p:nvSpPr>
        <p:spPr bwMode="auto">
          <a:xfrm>
            <a:off x="251460" y="4427220"/>
            <a:ext cx="987108" cy="1615440"/>
          </a:xfrm>
          <a:prstGeom prst="rect">
            <a:avLst/>
          </a:prstGeom>
          <a:solidFill>
            <a:schemeClr val="bg1">
              <a:alpha val="0"/>
            </a:schemeClr>
          </a:solidFill>
          <a:ln w="0"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480" name="Rectangle 479">
            <a:hlinkClick r:id="rId11" action="ppaction://hlinksldjump"/>
          </p:cNvPr>
          <p:cNvSpPr/>
          <p:nvPr/>
        </p:nvSpPr>
        <p:spPr bwMode="auto">
          <a:xfrm>
            <a:off x="5113020" y="2259330"/>
            <a:ext cx="1021080" cy="1082040"/>
          </a:xfrm>
          <a:prstGeom prst="rect">
            <a:avLst/>
          </a:prstGeom>
          <a:solidFill>
            <a:schemeClr val="bg1">
              <a:alpha val="0"/>
            </a:schemeClr>
          </a:solidFill>
          <a:ln w="0"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482" name="Rectangle 481">
            <a:hlinkClick r:id="rId12" action="ppaction://hlinksldjump"/>
          </p:cNvPr>
          <p:cNvSpPr/>
          <p:nvPr/>
        </p:nvSpPr>
        <p:spPr bwMode="auto">
          <a:xfrm>
            <a:off x="5113020" y="3352800"/>
            <a:ext cx="1021080" cy="803910"/>
          </a:xfrm>
          <a:prstGeom prst="rect">
            <a:avLst/>
          </a:prstGeom>
          <a:solidFill>
            <a:schemeClr val="bg1">
              <a:alpha val="0"/>
            </a:schemeClr>
          </a:solidFill>
          <a:ln w="0"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552" name="Rectangle 551">
            <a:hlinkClick r:id="rId13" action="ppaction://hlinksldjump"/>
          </p:cNvPr>
          <p:cNvSpPr/>
          <p:nvPr/>
        </p:nvSpPr>
        <p:spPr bwMode="auto">
          <a:xfrm>
            <a:off x="6396990" y="2255520"/>
            <a:ext cx="994410" cy="1082040"/>
          </a:xfrm>
          <a:prstGeom prst="rect">
            <a:avLst/>
          </a:prstGeom>
          <a:solidFill>
            <a:schemeClr val="bg1">
              <a:alpha val="0"/>
            </a:schemeClr>
          </a:solidFill>
          <a:ln w="0"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583" name="Rectangle 582">
            <a:hlinkClick r:id="rId14" action="ppaction://hlinksldjump"/>
          </p:cNvPr>
          <p:cNvSpPr/>
          <p:nvPr/>
        </p:nvSpPr>
        <p:spPr bwMode="auto">
          <a:xfrm>
            <a:off x="6389370" y="3398520"/>
            <a:ext cx="1070610" cy="1661160"/>
          </a:xfrm>
          <a:prstGeom prst="rect">
            <a:avLst/>
          </a:prstGeom>
          <a:solidFill>
            <a:schemeClr val="bg1">
              <a:alpha val="0"/>
            </a:schemeClr>
          </a:solidFill>
          <a:ln w="0"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595" name="Rectangle 594">
            <a:hlinkClick r:id="rId15" action="ppaction://hlinksldjump"/>
          </p:cNvPr>
          <p:cNvSpPr/>
          <p:nvPr/>
        </p:nvSpPr>
        <p:spPr bwMode="auto">
          <a:xfrm>
            <a:off x="6389370" y="5071110"/>
            <a:ext cx="1070610" cy="1706880"/>
          </a:xfrm>
          <a:prstGeom prst="rect">
            <a:avLst/>
          </a:prstGeom>
          <a:solidFill>
            <a:schemeClr val="bg1">
              <a:alpha val="0"/>
            </a:schemeClr>
          </a:solidFill>
          <a:ln w="0"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604" name="Rectangle 603">
            <a:hlinkClick r:id="rId16" action="ppaction://hlinksldjump"/>
          </p:cNvPr>
          <p:cNvSpPr/>
          <p:nvPr/>
        </p:nvSpPr>
        <p:spPr bwMode="auto">
          <a:xfrm>
            <a:off x="7779068" y="2244090"/>
            <a:ext cx="1197292" cy="1158240"/>
          </a:xfrm>
          <a:prstGeom prst="rect">
            <a:avLst/>
          </a:prstGeom>
          <a:solidFill>
            <a:schemeClr val="bg1">
              <a:alpha val="0"/>
            </a:schemeClr>
          </a:solidFill>
          <a:ln w="0"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612" name="Rectangle 611">
            <a:hlinkClick r:id="rId17" action="ppaction://hlinksldjump"/>
          </p:cNvPr>
          <p:cNvSpPr/>
          <p:nvPr/>
        </p:nvSpPr>
        <p:spPr bwMode="auto">
          <a:xfrm>
            <a:off x="7779068" y="3413760"/>
            <a:ext cx="1197292" cy="1165860"/>
          </a:xfrm>
          <a:prstGeom prst="rect">
            <a:avLst/>
          </a:prstGeom>
          <a:solidFill>
            <a:schemeClr val="bg1">
              <a:alpha val="0"/>
            </a:schemeClr>
          </a:solidFill>
          <a:ln w="0"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617" name="Rectangle 616">
            <a:hlinkClick r:id="rId18" action="ppaction://hlinksldjump"/>
          </p:cNvPr>
          <p:cNvSpPr/>
          <p:nvPr/>
        </p:nvSpPr>
        <p:spPr bwMode="auto">
          <a:xfrm>
            <a:off x="7847648" y="4606290"/>
            <a:ext cx="1197292" cy="1245870"/>
          </a:xfrm>
          <a:prstGeom prst="rect">
            <a:avLst/>
          </a:prstGeom>
          <a:solidFill>
            <a:schemeClr val="bg1">
              <a:alpha val="0"/>
            </a:schemeClr>
          </a:solidFill>
          <a:ln w="0"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618" name="Rectangle 617">
            <a:hlinkClick r:id="rId19" action="ppaction://hlinksldjump"/>
          </p:cNvPr>
          <p:cNvSpPr/>
          <p:nvPr/>
        </p:nvSpPr>
        <p:spPr bwMode="auto">
          <a:xfrm>
            <a:off x="7584757" y="5890260"/>
            <a:ext cx="1265555" cy="621030"/>
          </a:xfrm>
          <a:prstGeom prst="rect">
            <a:avLst/>
          </a:prstGeom>
          <a:solidFill>
            <a:schemeClr val="bg1">
              <a:alpha val="0"/>
            </a:schemeClr>
          </a:solidFill>
          <a:ln w="0"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372" name="Rectangle 371">
            <a:hlinkClick r:id="rId20" action="ppaction://hlinksldjump"/>
          </p:cNvPr>
          <p:cNvSpPr/>
          <p:nvPr/>
        </p:nvSpPr>
        <p:spPr bwMode="auto">
          <a:xfrm>
            <a:off x="1428750" y="3550920"/>
            <a:ext cx="949008" cy="1154430"/>
          </a:xfrm>
          <a:prstGeom prst="rect">
            <a:avLst/>
          </a:prstGeom>
          <a:solidFill>
            <a:schemeClr val="bg1">
              <a:alpha val="0"/>
            </a:schemeClr>
          </a:solidFill>
          <a:ln w="0"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400" name="Rectangle 399">
            <a:hlinkClick r:id="rId21" action="ppaction://hlinksldjump"/>
          </p:cNvPr>
          <p:cNvSpPr/>
          <p:nvPr/>
        </p:nvSpPr>
        <p:spPr bwMode="auto">
          <a:xfrm>
            <a:off x="2514600" y="5345430"/>
            <a:ext cx="1120140" cy="1154430"/>
          </a:xfrm>
          <a:prstGeom prst="rect">
            <a:avLst/>
          </a:prstGeom>
          <a:solidFill>
            <a:schemeClr val="bg1">
              <a:alpha val="0"/>
            </a:schemeClr>
          </a:solidFill>
          <a:ln w="0"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366" name="Text Box 13">
            <a:hlinkClick r:id="rId22" action="ppaction://hlinksldjump"/>
          </p:cNvPr>
          <p:cNvSpPr txBox="1">
            <a:spLocks noChangeArrowheads="1"/>
          </p:cNvSpPr>
          <p:nvPr/>
        </p:nvSpPr>
        <p:spPr bwMode="auto">
          <a:xfrm>
            <a:off x="2590429" y="3875194"/>
            <a:ext cx="914400" cy="25603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635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18288" tIns="0" rIns="0" bIns="0" anchor="ctr" anchorCtr="0"/>
          <a:lstStyle/>
          <a:p>
            <a:pPr>
              <a:lnSpc>
                <a:spcPct val="95000"/>
              </a:lnSpc>
              <a:defRPr/>
            </a:pPr>
            <a:r>
              <a:rPr lang="en-US" sz="700" dirty="0" smtClean="0"/>
              <a:t>2.3 Support sensor  models</a:t>
            </a:r>
            <a:endParaRPr lang="en-US" sz="700" dirty="0"/>
          </a:p>
        </p:txBody>
      </p:sp>
      <p:grpSp>
        <p:nvGrpSpPr>
          <p:cNvPr id="369" name="Group 368"/>
          <p:cNvGrpSpPr/>
          <p:nvPr/>
        </p:nvGrpSpPr>
        <p:grpSpPr>
          <a:xfrm>
            <a:off x="2572939" y="2276947"/>
            <a:ext cx="914400" cy="1548463"/>
            <a:chOff x="2673523" y="2276947"/>
            <a:chExt cx="914400" cy="1548463"/>
          </a:xfrm>
        </p:grpSpPr>
        <p:sp>
          <p:nvSpPr>
            <p:cNvPr id="365" name="Text Box 13">
              <a:hlinkClick r:id="rId2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2673523" y="2276947"/>
              <a:ext cx="914400" cy="26447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  <a:defRPr/>
              </a:pPr>
              <a:r>
                <a:rPr lang="en-US" sz="700" dirty="0" smtClean="0"/>
                <a:t>2.2 Manage  signature data</a:t>
              </a:r>
              <a:endParaRPr lang="en-US" sz="700" dirty="0"/>
            </a:p>
          </p:txBody>
        </p:sp>
        <p:sp>
          <p:nvSpPr>
            <p:cNvPr id="248" name="Text Box 12"/>
            <p:cNvSpPr txBox="1">
              <a:spLocks noChangeArrowheads="1"/>
            </p:cNvSpPr>
            <p:nvPr/>
          </p:nvSpPr>
          <p:spPr bwMode="auto">
            <a:xfrm>
              <a:off x="2895472" y="2579104"/>
              <a:ext cx="685800" cy="228600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2.2.1 Threat type &amp; number</a:t>
              </a:r>
              <a:endParaRPr lang="en-US" sz="700" dirty="0"/>
            </a:p>
          </p:txBody>
        </p:sp>
        <p:sp>
          <p:nvSpPr>
            <p:cNvPr id="249" name="Text Box 12"/>
            <p:cNvSpPr txBox="1">
              <a:spLocks noChangeArrowheads="1"/>
            </p:cNvSpPr>
            <p:nvPr/>
          </p:nvSpPr>
          <p:spPr bwMode="auto">
            <a:xfrm>
              <a:off x="2901367" y="2834804"/>
              <a:ext cx="685800" cy="228600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2.2.2 EO/IR signature</a:t>
              </a:r>
              <a:endParaRPr lang="en-US" sz="700" dirty="0"/>
            </a:p>
          </p:txBody>
        </p:sp>
        <p:sp>
          <p:nvSpPr>
            <p:cNvPr id="250" name="Text Box 12"/>
            <p:cNvSpPr txBox="1">
              <a:spLocks noChangeArrowheads="1"/>
            </p:cNvSpPr>
            <p:nvPr/>
          </p:nvSpPr>
          <p:spPr bwMode="auto">
            <a:xfrm>
              <a:off x="2901210" y="3087221"/>
              <a:ext cx="685800" cy="228600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2.2.3 Radar signature</a:t>
              </a:r>
              <a:endParaRPr lang="en-US" sz="700" dirty="0"/>
            </a:p>
          </p:txBody>
        </p:sp>
        <p:sp>
          <p:nvSpPr>
            <p:cNvPr id="251" name="Text Box 12"/>
            <p:cNvSpPr txBox="1">
              <a:spLocks noChangeArrowheads="1"/>
            </p:cNvSpPr>
            <p:nvPr/>
          </p:nvSpPr>
          <p:spPr bwMode="auto">
            <a:xfrm>
              <a:off x="2901209" y="3596810"/>
              <a:ext cx="685800" cy="228600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2.2.5 Acoustic signature</a:t>
              </a:r>
              <a:endParaRPr lang="en-US" sz="700" dirty="0"/>
            </a:p>
          </p:txBody>
        </p:sp>
        <p:sp>
          <p:nvSpPr>
            <p:cNvPr id="252" name="Text Box 12"/>
            <p:cNvSpPr txBox="1">
              <a:spLocks noChangeArrowheads="1"/>
            </p:cNvSpPr>
            <p:nvPr/>
          </p:nvSpPr>
          <p:spPr bwMode="auto">
            <a:xfrm>
              <a:off x="2901209" y="3339635"/>
              <a:ext cx="685800" cy="228600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2.2.4 RF signature</a:t>
              </a:r>
              <a:endParaRPr lang="en-US" sz="700" dirty="0"/>
            </a:p>
          </p:txBody>
        </p:sp>
        <p:sp>
          <p:nvSpPr>
            <p:cNvPr id="214" name="Rectangle 213"/>
            <p:cNvSpPr/>
            <p:nvPr/>
          </p:nvSpPr>
          <p:spPr bwMode="auto">
            <a:xfrm>
              <a:off x="2709667" y="2494816"/>
              <a:ext cx="45719" cy="45719"/>
            </a:xfrm>
            <a:prstGeom prst="rect">
              <a:avLst/>
            </a:prstGeom>
            <a:noFill/>
            <a:ln w="0"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18288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R="0" indent="1588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endParaRPr lang="en-US" sz="700" dirty="0" smtClean="0">
                <a:ln w="3175">
                  <a:solidFill>
                    <a:schemeClr val="tx1"/>
                  </a:solidFill>
                </a:ln>
              </a:endParaRPr>
            </a:p>
          </p:txBody>
        </p:sp>
        <p:cxnSp>
          <p:nvCxnSpPr>
            <p:cNvPr id="215" name="Shape 374"/>
            <p:cNvCxnSpPr>
              <a:cxnSpLocks noChangeShapeType="1"/>
              <a:stCxn id="214" idx="2"/>
              <a:endCxn id="248" idx="1"/>
            </p:cNvCxnSpPr>
            <p:nvPr/>
          </p:nvCxnSpPr>
          <p:spPr bwMode="auto">
            <a:xfrm rot="16200000" flipH="1">
              <a:off x="2737565" y="2535496"/>
              <a:ext cx="152869" cy="162945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219" name="Shape 374"/>
            <p:cNvCxnSpPr>
              <a:cxnSpLocks noChangeShapeType="1"/>
              <a:stCxn id="214" idx="2"/>
              <a:endCxn id="249" idx="1"/>
            </p:cNvCxnSpPr>
            <p:nvPr/>
          </p:nvCxnSpPr>
          <p:spPr bwMode="auto">
            <a:xfrm rot="16200000" flipH="1">
              <a:off x="2612663" y="2660399"/>
              <a:ext cx="408569" cy="168840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229" name="Shape 374"/>
            <p:cNvCxnSpPr>
              <a:cxnSpLocks noChangeShapeType="1"/>
              <a:endCxn id="250" idx="1"/>
            </p:cNvCxnSpPr>
            <p:nvPr/>
          </p:nvCxnSpPr>
          <p:spPr bwMode="auto">
            <a:xfrm rot="16200000" flipH="1">
              <a:off x="2666467" y="2966777"/>
              <a:ext cx="300803" cy="168683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232" name="Shape 374"/>
            <p:cNvCxnSpPr>
              <a:cxnSpLocks noChangeShapeType="1"/>
              <a:endCxn id="252" idx="1"/>
            </p:cNvCxnSpPr>
            <p:nvPr/>
          </p:nvCxnSpPr>
          <p:spPr bwMode="auto">
            <a:xfrm rot="16200000" flipH="1">
              <a:off x="2540260" y="3092985"/>
              <a:ext cx="553217" cy="168681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cxnSp>
          <p:nvCxnSpPr>
            <p:cNvPr id="235" name="Shape 374"/>
            <p:cNvCxnSpPr>
              <a:cxnSpLocks noChangeShapeType="1"/>
              <a:stCxn id="214" idx="2"/>
              <a:endCxn id="251" idx="1"/>
            </p:cNvCxnSpPr>
            <p:nvPr/>
          </p:nvCxnSpPr>
          <p:spPr bwMode="auto">
            <a:xfrm rot="16200000" flipH="1">
              <a:off x="2231581" y="3041481"/>
              <a:ext cx="1170575" cy="168682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</p:grpSp>
      <p:sp>
        <p:nvSpPr>
          <p:cNvPr id="373" name="Rectangle 372">
            <a:hlinkClick r:id="rId23" action="ppaction://hlinksldjump"/>
          </p:cNvPr>
          <p:cNvSpPr/>
          <p:nvPr/>
        </p:nvSpPr>
        <p:spPr bwMode="auto">
          <a:xfrm>
            <a:off x="2480310" y="2244090"/>
            <a:ext cx="1017270" cy="1600200"/>
          </a:xfrm>
          <a:prstGeom prst="rect">
            <a:avLst/>
          </a:prstGeom>
          <a:solidFill>
            <a:schemeClr val="bg1">
              <a:alpha val="0"/>
            </a:schemeClr>
          </a:solidFill>
          <a:ln w="0"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413" name="Rectangle 412">
            <a:hlinkClick r:id="rId24" action="ppaction://hlinksldjump"/>
          </p:cNvPr>
          <p:cNvSpPr/>
          <p:nvPr/>
        </p:nvSpPr>
        <p:spPr bwMode="auto">
          <a:xfrm>
            <a:off x="3775710" y="5513070"/>
            <a:ext cx="1146810" cy="1234440"/>
          </a:xfrm>
          <a:prstGeom prst="rect">
            <a:avLst/>
          </a:prstGeom>
          <a:solidFill>
            <a:schemeClr val="bg1">
              <a:alpha val="0"/>
            </a:schemeClr>
          </a:solidFill>
          <a:ln w="0"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grpSp>
        <p:nvGrpSpPr>
          <p:cNvPr id="668" name="Group 667"/>
          <p:cNvGrpSpPr/>
          <p:nvPr/>
        </p:nvGrpSpPr>
        <p:grpSpPr>
          <a:xfrm>
            <a:off x="3829620" y="4701413"/>
            <a:ext cx="1086804" cy="659257"/>
            <a:chOff x="3829620" y="4701413"/>
            <a:chExt cx="1086804" cy="659257"/>
          </a:xfrm>
        </p:grpSpPr>
        <p:sp>
          <p:nvSpPr>
            <p:cNvPr id="593" name="Text Box 12"/>
            <p:cNvSpPr txBox="1">
              <a:spLocks noChangeArrowheads="1"/>
            </p:cNvSpPr>
            <p:nvPr/>
          </p:nvSpPr>
          <p:spPr bwMode="auto">
            <a:xfrm>
              <a:off x="3829620" y="4701413"/>
              <a:ext cx="1051560" cy="256032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  <a:defRPr/>
              </a:pPr>
              <a:r>
                <a:rPr lang="en-US" sz="700" dirty="0" smtClean="0"/>
                <a:t>3.4 Estimate Sensor Network Cost</a:t>
              </a:r>
              <a:endParaRPr lang="en-US" sz="700" dirty="0"/>
            </a:p>
          </p:txBody>
        </p:sp>
        <p:sp>
          <p:nvSpPr>
            <p:cNvPr id="590" name="Text Box 12"/>
            <p:cNvSpPr txBox="1">
              <a:spLocks noChangeArrowheads="1"/>
            </p:cNvSpPr>
            <p:nvPr/>
          </p:nvSpPr>
          <p:spPr bwMode="auto">
            <a:xfrm>
              <a:off x="4067428" y="5023104"/>
              <a:ext cx="848996" cy="337566"/>
            </a:xfrm>
            <a:prstGeom prst="rect">
              <a:avLst/>
            </a:prstGeom>
            <a:solidFill>
              <a:srgbClr val="CCFF99"/>
            </a:solidFill>
            <a:ln w="6350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18288" tIns="0" rIns="0" bIns="0" anchor="ctr" anchorCtr="0"/>
            <a:lstStyle/>
            <a:p>
              <a:pPr>
                <a:lnSpc>
                  <a:spcPct val="95000"/>
                </a:lnSpc>
              </a:pPr>
              <a:r>
                <a:rPr lang="en-US" sz="700" dirty="0" smtClean="0"/>
                <a:t>3.4.1 Installed + infrastructure costs</a:t>
              </a:r>
              <a:endParaRPr lang="en-US" sz="700" dirty="0"/>
            </a:p>
          </p:txBody>
        </p:sp>
        <p:cxnSp>
          <p:nvCxnSpPr>
            <p:cNvPr id="591" name="Elbow Connector 226"/>
            <p:cNvCxnSpPr>
              <a:cxnSpLocks noChangeShapeType="1"/>
              <a:stCxn id="594" idx="2"/>
              <a:endCxn id="590" idx="1"/>
            </p:cNvCxnSpPr>
            <p:nvPr/>
          </p:nvCxnSpPr>
          <p:spPr bwMode="auto">
            <a:xfrm rot="16200000" flipH="1">
              <a:off x="3871203" y="4995662"/>
              <a:ext cx="232918" cy="159531"/>
            </a:xfrm>
            <a:prstGeom prst="bentConnector2">
              <a:avLst/>
            </a:prstGeom>
            <a:noFill/>
            <a:ln w="9525" algn="ctr">
              <a:solidFill>
                <a:srgbClr val="002060"/>
              </a:solidFill>
              <a:round/>
              <a:headEnd/>
              <a:tailEnd type="arrow" w="sm" len="med"/>
            </a:ln>
          </p:spPr>
        </p:cxnSp>
        <p:sp>
          <p:nvSpPr>
            <p:cNvPr id="594" name="Rectangle 593"/>
            <p:cNvSpPr/>
            <p:nvPr/>
          </p:nvSpPr>
          <p:spPr bwMode="auto">
            <a:xfrm>
              <a:off x="3885037" y="4913250"/>
              <a:ext cx="45719" cy="45719"/>
            </a:xfrm>
            <a:prstGeom prst="rect">
              <a:avLst/>
            </a:prstGeom>
            <a:noFill/>
            <a:ln w="0"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18288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R="0" indent="1588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/>
              </a:pPr>
              <a:endParaRPr lang="en-US" sz="700" dirty="0" smtClean="0">
                <a:ln w="3175">
                  <a:solidFill>
                    <a:schemeClr val="tx1"/>
                  </a:solidFill>
                </a:ln>
              </a:endParaRPr>
            </a:p>
          </p:txBody>
        </p:sp>
      </p:grpSp>
      <p:sp>
        <p:nvSpPr>
          <p:cNvPr id="415" name="Rectangle 414">
            <a:hlinkClick r:id="rId25" action="ppaction://hlinksldjump"/>
          </p:cNvPr>
          <p:cNvSpPr/>
          <p:nvPr/>
        </p:nvSpPr>
        <p:spPr bwMode="auto">
          <a:xfrm>
            <a:off x="3779520" y="4667250"/>
            <a:ext cx="1169670" cy="739140"/>
          </a:xfrm>
          <a:prstGeom prst="rect">
            <a:avLst/>
          </a:prstGeom>
          <a:solidFill>
            <a:schemeClr val="bg1">
              <a:alpha val="0"/>
            </a:schemeClr>
          </a:solidFill>
          <a:ln w="0"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669" name="Rectangle 668">
            <a:hlinkClick r:id="rId2" action="ppaction://hlinksldjump"/>
          </p:cNvPr>
          <p:cNvSpPr/>
          <p:nvPr/>
        </p:nvSpPr>
        <p:spPr bwMode="auto">
          <a:xfrm>
            <a:off x="3761104" y="2244090"/>
            <a:ext cx="1169670" cy="2381250"/>
          </a:xfrm>
          <a:prstGeom prst="rect">
            <a:avLst/>
          </a:prstGeom>
          <a:solidFill>
            <a:schemeClr val="bg1">
              <a:alpha val="0"/>
            </a:schemeClr>
          </a:solidFill>
          <a:ln w="0"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Preliminary SSES Functional Decomposition 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72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4.2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Assess ESS total cost</a:t>
            </a:r>
            <a:endParaRPr lang="en-US" sz="800" b="1" dirty="0"/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0292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76200" y="1600200"/>
            <a:ext cx="12192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4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Assess ESS operational performance</a:t>
            </a:r>
            <a:endParaRPr lang="en-US" sz="800" b="1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2895600" y="1600200"/>
            <a:ext cx="2438400" cy="6858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4.2.1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Estimate ESS total ownership costs taking into account  all procurement, installation, facilities and operating costs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10200" y="1625600"/>
            <a:ext cx="3576637" cy="11176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Integrated total cost estimation tool in development environment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Integrated total cost estimation tool in database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Automatically populated total cost estimation spreadsheet 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Manually populated total cost estimation spreadsheet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 total cost estimation from tabular / catalogue data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13" name="Action Button: Back or Previous 12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169101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SSES Function - Form Alternatives 1.1.1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  <a:ln w="3175"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71" name="Text Box 11"/>
          <p:cNvSpPr txBox="1">
            <a:spLocks noChangeArrowheads="1"/>
          </p:cNvSpPr>
          <p:nvPr/>
        </p:nvSpPr>
        <p:spPr bwMode="auto">
          <a:xfrm>
            <a:off x="228600" y="1600200"/>
            <a:ext cx="10668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1.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Represent and assess site characteristics</a:t>
            </a:r>
            <a:endParaRPr lang="en-US" sz="800" b="1" dirty="0"/>
          </a:p>
        </p:txBody>
      </p:sp>
      <p:sp>
        <p:nvSpPr>
          <p:cNvPr id="172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1.1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Obtain, display, and use site attributes and characteristics data</a:t>
            </a:r>
            <a:endParaRPr lang="en-US" sz="800" b="1" dirty="0"/>
          </a:p>
        </p:txBody>
      </p:sp>
      <p:sp>
        <p:nvSpPr>
          <p:cNvPr id="190" name="Text Box 12"/>
          <p:cNvSpPr txBox="1">
            <a:spLocks noChangeArrowheads="1"/>
          </p:cNvSpPr>
          <p:nvPr/>
        </p:nvSpPr>
        <p:spPr bwMode="auto">
          <a:xfrm>
            <a:off x="2895601" y="1600200"/>
            <a:ext cx="2438400" cy="6858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>
                <a:solidFill>
                  <a:schemeClr val="dk1"/>
                </a:solidFill>
                <a:latin typeface="+mn-lt"/>
              </a:rPr>
              <a:t>1.1.1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>
                <a:solidFill>
                  <a:schemeClr val="dk1"/>
                </a:solidFill>
                <a:latin typeface="+mn-lt"/>
              </a:rPr>
              <a:t>Obtain, display, and manipulate topographic, characteristic, and feature data</a:t>
            </a:r>
            <a:endParaRPr lang="en-US" sz="800" b="1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195" name="Text Box 12"/>
          <p:cNvSpPr txBox="1">
            <a:spLocks noChangeArrowheads="1"/>
          </p:cNvSpPr>
          <p:nvPr/>
        </p:nvSpPr>
        <p:spPr bwMode="auto">
          <a:xfrm>
            <a:off x="2895601" y="44958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1.1.1.3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Obtain and represent data on discrete site features and objects that may affect sensor performance or threat mobility</a:t>
            </a:r>
          </a:p>
        </p:txBody>
      </p:sp>
      <p:sp>
        <p:nvSpPr>
          <p:cNvPr id="251" name="Rectangle 250"/>
          <p:cNvSpPr/>
          <p:nvPr/>
        </p:nvSpPr>
        <p:spPr bwMode="auto">
          <a:xfrm>
            <a:off x="2895601" y="23622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spcBef>
                <a:spcPct val="20000"/>
              </a:spcBef>
            </a:pPr>
            <a:r>
              <a:rPr lang="en-US" sz="800" b="1" dirty="0" smtClean="0"/>
              <a:t>1.1.1.1</a:t>
            </a:r>
          </a:p>
          <a:p>
            <a:pPr indent="1588">
              <a:spcBef>
                <a:spcPct val="20000"/>
              </a:spcBef>
            </a:pPr>
            <a:r>
              <a:rPr lang="en-US" sz="800" b="1" dirty="0" smtClean="0"/>
              <a:t>Classify terrain based on physical characteristics that may affect sensor performance, and threat mobility and </a:t>
            </a:r>
            <a:r>
              <a:rPr lang="en-US" sz="800" b="1" dirty="0" err="1" smtClean="0"/>
              <a:t>detectability</a:t>
            </a:r>
            <a:endParaRPr lang="en-US" sz="800" b="1" dirty="0" smtClean="0"/>
          </a:p>
        </p:txBody>
      </p:sp>
      <p:sp>
        <p:nvSpPr>
          <p:cNvPr id="252" name="Rectangle 251"/>
          <p:cNvSpPr/>
          <p:nvPr/>
        </p:nvSpPr>
        <p:spPr bwMode="auto">
          <a:xfrm>
            <a:off x="2895601" y="30988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spcBef>
                <a:spcPct val="20000"/>
              </a:spcBef>
            </a:pPr>
            <a:r>
              <a:rPr lang="en-US" sz="800" b="1" dirty="0" smtClean="0"/>
              <a:t>1.1.1.2</a:t>
            </a:r>
          </a:p>
          <a:p>
            <a:pPr indent="1588">
              <a:spcBef>
                <a:spcPct val="20000"/>
              </a:spcBef>
            </a:pPr>
            <a:r>
              <a:rPr lang="en-US" sz="800" b="1" dirty="0" smtClean="0"/>
              <a:t>Obtain, display, and manipulate topographic, characteristic, and feature data</a:t>
            </a:r>
          </a:p>
        </p:txBody>
      </p:sp>
      <p:sp>
        <p:nvSpPr>
          <p:cNvPr id="253" name="Rectangle 252"/>
          <p:cNvSpPr/>
          <p:nvPr/>
        </p:nvSpPr>
        <p:spPr bwMode="auto">
          <a:xfrm>
            <a:off x="2895601" y="52578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1.1.1.4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Obtain, display, and manipulate site elevation data from external sources</a:t>
            </a:r>
          </a:p>
        </p:txBody>
      </p:sp>
      <p:sp>
        <p:nvSpPr>
          <p:cNvPr id="254" name="Rectangle 253"/>
          <p:cNvSpPr/>
          <p:nvPr/>
        </p:nvSpPr>
        <p:spPr bwMode="auto">
          <a:xfrm>
            <a:off x="2895601" y="6019800"/>
            <a:ext cx="2438400" cy="549965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1.1.1.5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Obtain, display, and utilize site imagery data</a:t>
            </a:r>
          </a:p>
        </p:txBody>
      </p:sp>
      <p:sp>
        <p:nvSpPr>
          <p:cNvPr id="268" name="TextBox 267"/>
          <p:cNvSpPr txBox="1"/>
          <p:nvPr/>
        </p:nvSpPr>
        <p:spPr>
          <a:xfrm>
            <a:off x="5410200" y="2362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Direct specification of individual terrain characteristics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Indexed terrain data with exemplars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Hybrid - indexed with editable characteristics</a:t>
            </a:r>
          </a:p>
          <a:p>
            <a:endParaRPr lang="en-US" sz="800" b="1" dirty="0"/>
          </a:p>
        </p:txBody>
      </p:sp>
      <p:sp>
        <p:nvSpPr>
          <p:cNvPr id="269" name="TextBox 268"/>
          <p:cNvSpPr txBox="1"/>
          <p:nvPr/>
        </p:nvSpPr>
        <p:spPr>
          <a:xfrm>
            <a:off x="5410200" y="3124200"/>
            <a:ext cx="3576637" cy="1295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/>
            <a:r>
              <a:rPr lang="en-US" sz="800" b="1" dirty="0" smtClean="0"/>
              <a:t>Obtain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 data entry / editing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Software enabled </a:t>
            </a:r>
            <a:r>
              <a:rPr lang="en-US" sz="800" b="1" dirty="0" err="1" smtClean="0"/>
              <a:t>maual</a:t>
            </a:r>
            <a:r>
              <a:rPr lang="en-US" sz="800" b="1" dirty="0" smtClean="0"/>
              <a:t> capture of image / map data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Automated pattern/feature recognition of image data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Direct interface with GIS databases and image archives</a:t>
            </a:r>
          </a:p>
          <a:p>
            <a:pPr marL="117475" indent="-117475"/>
            <a:r>
              <a:rPr lang="en-US" sz="800" b="1" dirty="0" smtClean="0"/>
              <a:t>Display / manipulate: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Paper maps with overlays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Hard copy tabular data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Software generated maps and displays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Interactive GUI development environment</a:t>
            </a:r>
          </a:p>
          <a:p>
            <a:pPr marL="117475" indent="-117475">
              <a:buFont typeface="Arial" pitchFamily="34" charset="0"/>
              <a:buChar char="•"/>
            </a:pPr>
            <a:endParaRPr lang="en-US" sz="800" b="1" dirty="0"/>
          </a:p>
        </p:txBody>
      </p:sp>
      <p:sp>
        <p:nvSpPr>
          <p:cNvPr id="270" name="TextBox 269"/>
          <p:cNvSpPr txBox="1"/>
          <p:nvPr/>
        </p:nvSpPr>
        <p:spPr>
          <a:xfrm>
            <a:off x="5410200" y="4521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Patch and facet / wire frame models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Coordinate geometry models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Data base position/shape entry</a:t>
            </a:r>
          </a:p>
        </p:txBody>
      </p:sp>
      <p:sp>
        <p:nvSpPr>
          <p:cNvPr id="271" name="TextBox 270"/>
          <p:cNvSpPr txBox="1"/>
          <p:nvPr/>
        </p:nvSpPr>
        <p:spPr>
          <a:xfrm>
            <a:off x="5410200" y="5283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Software import of DTED data from file / CD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Software import of other DEM data from file / CD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Direct interface with GIS systems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Automated interpolation of map/image contours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 parsing and entry of elevation data </a:t>
            </a:r>
            <a:endParaRPr lang="en-US" sz="800" b="1" dirty="0"/>
          </a:p>
        </p:txBody>
      </p:sp>
      <p:sp>
        <p:nvSpPr>
          <p:cNvPr id="272" name="TextBox 271"/>
          <p:cNvSpPr txBox="1"/>
          <p:nvPr/>
        </p:nvSpPr>
        <p:spPr>
          <a:xfrm>
            <a:off x="5410200" y="6045200"/>
            <a:ext cx="3576637" cy="5334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File of hardcopy imagery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Image database with display tools</a:t>
            </a:r>
          </a:p>
          <a:p>
            <a:pPr marL="117475" indent="-117475">
              <a:buFont typeface="Arial" pitchFamily="34" charset="0"/>
              <a:buChar char="•"/>
            </a:pPr>
            <a:endParaRPr lang="en-US" sz="800" b="1" dirty="0"/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0292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7010400" y="6578600"/>
            <a:ext cx="2133600" cy="279400"/>
          </a:xfrm>
        </p:spPr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22" name="Action Button: Back or Previous 21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SSES Function - Form Alternatives 1.1.2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71" name="Text Box 11"/>
          <p:cNvSpPr txBox="1">
            <a:spLocks noChangeArrowheads="1"/>
          </p:cNvSpPr>
          <p:nvPr/>
        </p:nvSpPr>
        <p:spPr bwMode="auto">
          <a:xfrm>
            <a:off x="228600" y="1600200"/>
            <a:ext cx="10668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1.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Represent and assess site characteristics</a:t>
            </a:r>
            <a:endParaRPr lang="en-US" sz="800" b="1" dirty="0"/>
          </a:p>
        </p:txBody>
      </p:sp>
      <p:sp>
        <p:nvSpPr>
          <p:cNvPr id="172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1.1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Obtain, display, and use site attributes and characteristics data</a:t>
            </a:r>
            <a:endParaRPr lang="en-US" sz="800" b="1" dirty="0"/>
          </a:p>
        </p:txBody>
      </p:sp>
      <p:sp>
        <p:nvSpPr>
          <p:cNvPr id="190" name="Text Box 12"/>
          <p:cNvSpPr txBox="1">
            <a:spLocks noChangeArrowheads="1"/>
          </p:cNvSpPr>
          <p:nvPr/>
        </p:nvSpPr>
        <p:spPr bwMode="auto">
          <a:xfrm>
            <a:off x="2895601" y="1600200"/>
            <a:ext cx="2438400" cy="6858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>
                <a:solidFill>
                  <a:schemeClr val="dk1"/>
                </a:solidFill>
                <a:latin typeface="+mn-lt"/>
              </a:rPr>
              <a:t>1.1.2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Represent environmental characteristics and assess environmental effects on ESS sensor and network performance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endParaRPr lang="en-US" sz="800" b="1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195" name="Text Box 12"/>
          <p:cNvSpPr txBox="1">
            <a:spLocks noChangeArrowheads="1"/>
          </p:cNvSpPr>
          <p:nvPr/>
        </p:nvSpPr>
        <p:spPr bwMode="auto">
          <a:xfrm>
            <a:off x="2895601" y="38862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1.1.2.3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Represent personnel, vehicular, and animal traffic that may trigger sensors</a:t>
            </a:r>
          </a:p>
        </p:txBody>
      </p:sp>
      <p:sp>
        <p:nvSpPr>
          <p:cNvPr id="251" name="Rectangle 250"/>
          <p:cNvSpPr/>
          <p:nvPr/>
        </p:nvSpPr>
        <p:spPr bwMode="auto">
          <a:xfrm>
            <a:off x="2895601" y="23622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spcBef>
                <a:spcPct val="20000"/>
              </a:spcBef>
            </a:pPr>
            <a:r>
              <a:rPr lang="en-US" sz="800" b="1" dirty="0" smtClean="0"/>
              <a:t>1.1.2.1</a:t>
            </a:r>
          </a:p>
          <a:p>
            <a:pPr indent="1588">
              <a:spcBef>
                <a:spcPct val="20000"/>
              </a:spcBef>
            </a:pPr>
            <a:r>
              <a:rPr lang="en-US" sz="800" b="1" dirty="0" smtClean="0"/>
              <a:t>Represent weather including temperature, precipitation, airborne particulates, and winds</a:t>
            </a:r>
          </a:p>
        </p:txBody>
      </p:sp>
      <p:sp>
        <p:nvSpPr>
          <p:cNvPr id="252" name="Rectangle 251"/>
          <p:cNvSpPr/>
          <p:nvPr/>
        </p:nvSpPr>
        <p:spPr bwMode="auto">
          <a:xfrm>
            <a:off x="2895601" y="31242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spcBef>
                <a:spcPct val="20000"/>
              </a:spcBef>
            </a:pPr>
            <a:r>
              <a:rPr lang="en-US" sz="800" b="1" dirty="0" smtClean="0"/>
              <a:t>1.1.2.2</a:t>
            </a:r>
          </a:p>
          <a:p>
            <a:pPr indent="1588">
              <a:spcBef>
                <a:spcPct val="20000"/>
              </a:spcBef>
            </a:pPr>
            <a:r>
              <a:rPr lang="en-US" sz="800" b="1" dirty="0" smtClean="0"/>
              <a:t>Represent electromagnetic and radio-frequency interference that may interfere with sensors and wireless networks</a:t>
            </a:r>
          </a:p>
        </p:txBody>
      </p:sp>
      <p:sp>
        <p:nvSpPr>
          <p:cNvPr id="253" name="Rectangle 252"/>
          <p:cNvSpPr/>
          <p:nvPr/>
        </p:nvSpPr>
        <p:spPr bwMode="auto">
          <a:xfrm>
            <a:off x="2895601" y="46482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1.1.2.4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Maintain a list/database of environmental conditions / factors</a:t>
            </a:r>
          </a:p>
        </p:txBody>
      </p:sp>
      <p:sp>
        <p:nvSpPr>
          <p:cNvPr id="268" name="TextBox 267"/>
          <p:cNvSpPr txBox="1"/>
          <p:nvPr/>
        </p:nvSpPr>
        <p:spPr>
          <a:xfrm>
            <a:off x="5410200" y="2362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Direct specification of environment parameters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Indexed environment data with standard environments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Hybrid - indexed with editable parameters</a:t>
            </a:r>
          </a:p>
        </p:txBody>
      </p:sp>
      <p:sp>
        <p:nvSpPr>
          <p:cNvPr id="269" name="TextBox 268"/>
          <p:cNvSpPr txBox="1"/>
          <p:nvPr/>
        </p:nvSpPr>
        <p:spPr>
          <a:xfrm>
            <a:off x="5410200" y="31496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Direct specification of traffic density by type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Indexed traffic density with standard densities</a:t>
            </a:r>
          </a:p>
        </p:txBody>
      </p:sp>
      <p:sp>
        <p:nvSpPr>
          <p:cNvPr id="270" name="TextBox 269"/>
          <p:cNvSpPr txBox="1"/>
          <p:nvPr/>
        </p:nvSpPr>
        <p:spPr>
          <a:xfrm>
            <a:off x="5410200" y="39116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Direct specification of traffic density by type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Indexed traffic density with standard densities</a:t>
            </a:r>
          </a:p>
        </p:txBody>
      </p:sp>
      <p:sp>
        <p:nvSpPr>
          <p:cNvPr id="271" name="TextBox 270"/>
          <p:cNvSpPr txBox="1"/>
          <p:nvPr/>
        </p:nvSpPr>
        <p:spPr>
          <a:xfrm>
            <a:off x="5410200" y="46736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Software model environment database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Electronic environment database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Hard copy tabular environment data</a:t>
            </a:r>
            <a:endParaRPr lang="en-US" sz="800" b="1" dirty="0"/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0292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20" name="Action Button: Back or Previous 19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SSES Function - Form Alternatives 1.2.1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71" name="Text Box 11"/>
          <p:cNvSpPr txBox="1">
            <a:spLocks noChangeArrowheads="1"/>
          </p:cNvSpPr>
          <p:nvPr/>
        </p:nvSpPr>
        <p:spPr bwMode="auto">
          <a:xfrm>
            <a:off x="228600" y="1600200"/>
            <a:ext cx="10668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1.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Represent and assess site characteristics</a:t>
            </a:r>
            <a:endParaRPr lang="en-US" sz="800" b="1" dirty="0"/>
          </a:p>
        </p:txBody>
      </p:sp>
      <p:sp>
        <p:nvSpPr>
          <p:cNvPr id="172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1.2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Construct, display, and manipulate site models / analytic representations</a:t>
            </a:r>
            <a:endParaRPr lang="en-US" sz="800" b="1" dirty="0"/>
          </a:p>
        </p:txBody>
      </p:sp>
      <p:sp>
        <p:nvSpPr>
          <p:cNvPr id="190" name="Text Box 12"/>
          <p:cNvSpPr txBox="1">
            <a:spLocks noChangeArrowheads="1"/>
          </p:cNvSpPr>
          <p:nvPr/>
        </p:nvSpPr>
        <p:spPr bwMode="auto">
          <a:xfrm>
            <a:off x="2895601" y="1600200"/>
            <a:ext cx="2438400" cy="6858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>
                <a:solidFill>
                  <a:schemeClr val="dk1"/>
                </a:solidFill>
                <a:latin typeface="+mn-lt"/>
              </a:rPr>
              <a:t>1.2.1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Construct, display, and manipulate site terrain characteristics models</a:t>
            </a:r>
            <a:endParaRPr lang="en-US" sz="800" b="1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2895601" y="2362200"/>
            <a:ext cx="2438400" cy="8382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spcBef>
                <a:spcPct val="20000"/>
              </a:spcBef>
            </a:pPr>
            <a:r>
              <a:rPr lang="en-US" sz="800" b="1" dirty="0" smtClean="0"/>
              <a:t>1.2.1.1</a:t>
            </a:r>
          </a:p>
          <a:p>
            <a:pPr indent="1588">
              <a:spcBef>
                <a:spcPct val="20000"/>
              </a:spcBef>
            </a:pPr>
            <a:r>
              <a:rPr lang="en-US" sz="800" b="1" dirty="0" smtClean="0"/>
              <a:t>Partition site into regions with homogeneous terrain characteristics</a:t>
            </a:r>
          </a:p>
        </p:txBody>
      </p:sp>
      <p:sp>
        <p:nvSpPr>
          <p:cNvPr id="268" name="TextBox 267"/>
          <p:cNvSpPr txBox="1"/>
          <p:nvPr/>
        </p:nvSpPr>
        <p:spPr>
          <a:xfrm>
            <a:off x="5410200" y="2362200"/>
            <a:ext cx="3576637" cy="8382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Automated partitioning of terrain map/image data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Automated partitioning of terrain database data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Software enabled manual partitioning of terrain map/image data with direct data entry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Manual partitioning of terrain map/image data with manual data entry</a:t>
            </a:r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0292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5410200" y="16256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Software models with GUI 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Database model with query tools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Hard copy tabular data Software terrain model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Terrain database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Hard copy map with terrain shading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15" name="Action Button: Back or Previous 14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SSES Function - Form Alternatives 1.2.2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71" name="Text Box 11"/>
          <p:cNvSpPr txBox="1">
            <a:spLocks noChangeArrowheads="1"/>
          </p:cNvSpPr>
          <p:nvPr/>
        </p:nvSpPr>
        <p:spPr bwMode="auto">
          <a:xfrm>
            <a:off x="228600" y="1600200"/>
            <a:ext cx="10668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1.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Represent and assess site characteristics</a:t>
            </a:r>
            <a:endParaRPr lang="en-US" sz="800" b="1" dirty="0"/>
          </a:p>
        </p:txBody>
      </p:sp>
      <p:sp>
        <p:nvSpPr>
          <p:cNvPr id="172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1.2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Construct, display, and manipulate site models / analytic representations</a:t>
            </a:r>
            <a:endParaRPr lang="en-US" sz="800" b="1" dirty="0"/>
          </a:p>
        </p:txBody>
      </p:sp>
      <p:sp>
        <p:nvSpPr>
          <p:cNvPr id="190" name="Text Box 12"/>
          <p:cNvSpPr txBox="1">
            <a:spLocks noChangeArrowheads="1"/>
          </p:cNvSpPr>
          <p:nvPr/>
        </p:nvSpPr>
        <p:spPr bwMode="auto">
          <a:xfrm>
            <a:off x="2895601" y="1600200"/>
            <a:ext cx="2438400" cy="6858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>
                <a:solidFill>
                  <a:schemeClr val="dk1"/>
                </a:solidFill>
                <a:latin typeface="+mn-lt"/>
              </a:rPr>
              <a:t>1.2.2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Construct, display, and manipulate site terrain elevation models</a:t>
            </a:r>
            <a:endParaRPr lang="en-US" sz="800" b="1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0292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5410200" y="1600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Terrain elevation data grid model with editor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Terrain elevation data patch model with editor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Terrain elevation database with query tools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Hardcopy terrain elevation map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Physical relief map / model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13" name="Action Button: Back or Previous 12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SSES Function - Form Alternatives 1.2.3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71" name="Text Box 11"/>
          <p:cNvSpPr txBox="1">
            <a:spLocks noChangeArrowheads="1"/>
          </p:cNvSpPr>
          <p:nvPr/>
        </p:nvSpPr>
        <p:spPr bwMode="auto">
          <a:xfrm>
            <a:off x="228600" y="1600200"/>
            <a:ext cx="10668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1.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Represent and assess site characteristics</a:t>
            </a:r>
            <a:endParaRPr lang="en-US" sz="800" b="1" dirty="0"/>
          </a:p>
        </p:txBody>
      </p:sp>
      <p:sp>
        <p:nvSpPr>
          <p:cNvPr id="172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1.2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Construct, display, and manipulate site models / analytic representations</a:t>
            </a:r>
            <a:endParaRPr lang="en-US" sz="800" b="1" dirty="0"/>
          </a:p>
        </p:txBody>
      </p:sp>
      <p:sp>
        <p:nvSpPr>
          <p:cNvPr id="195" name="Text Box 12"/>
          <p:cNvSpPr txBox="1">
            <a:spLocks noChangeArrowheads="1"/>
          </p:cNvSpPr>
          <p:nvPr/>
        </p:nvSpPr>
        <p:spPr bwMode="auto">
          <a:xfrm>
            <a:off x="2895601" y="3886200"/>
            <a:ext cx="2438400" cy="6858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1.2.3.2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Identify feasible ingress and egress routes</a:t>
            </a:r>
          </a:p>
        </p:txBody>
      </p:sp>
      <p:sp>
        <p:nvSpPr>
          <p:cNvPr id="251" name="Rectangle 250"/>
          <p:cNvSpPr/>
          <p:nvPr/>
        </p:nvSpPr>
        <p:spPr bwMode="auto">
          <a:xfrm>
            <a:off x="2895601" y="1600200"/>
            <a:ext cx="2438400" cy="9906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1.2.3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Construct, display, and manipulate threat dependent </a:t>
            </a:r>
            <a:r>
              <a:rPr lang="en-US" sz="800" b="1" dirty="0" err="1" smtClean="0"/>
              <a:t>trafficability</a:t>
            </a:r>
            <a:r>
              <a:rPr lang="en-US" sz="800" b="1" dirty="0" smtClean="0"/>
              <a:t> models</a:t>
            </a:r>
          </a:p>
        </p:txBody>
      </p:sp>
      <p:sp>
        <p:nvSpPr>
          <p:cNvPr id="252" name="Rectangle 251"/>
          <p:cNvSpPr/>
          <p:nvPr/>
        </p:nvSpPr>
        <p:spPr bwMode="auto">
          <a:xfrm>
            <a:off x="2895601" y="2743200"/>
            <a:ext cx="2438400" cy="990600"/>
          </a:xfrm>
          <a:prstGeom prst="rect">
            <a:avLst/>
          </a:prstGeom>
          <a:solidFill>
            <a:srgbClr val="FF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spcBef>
                <a:spcPct val="20000"/>
              </a:spcBef>
            </a:pPr>
            <a:r>
              <a:rPr lang="en-US" sz="800" b="1" dirty="0" smtClean="0"/>
              <a:t>1.2.3.1</a:t>
            </a:r>
          </a:p>
          <a:p>
            <a:pPr indent="1588">
              <a:spcBef>
                <a:spcPct val="20000"/>
              </a:spcBef>
            </a:pPr>
            <a:r>
              <a:rPr lang="en-US" sz="800" b="1" dirty="0" smtClean="0"/>
              <a:t>Estimate threat movement rates and expected dwell times</a:t>
            </a:r>
          </a:p>
        </p:txBody>
      </p:sp>
      <p:sp>
        <p:nvSpPr>
          <p:cNvPr id="268" name="TextBox 267"/>
          <p:cNvSpPr txBox="1"/>
          <p:nvPr/>
        </p:nvSpPr>
        <p:spPr>
          <a:xfrm>
            <a:off x="5410200" y="1600200"/>
            <a:ext cx="3576637" cy="9906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/>
            <a:r>
              <a:rPr lang="en-US" sz="800" b="1" dirty="0" smtClean="0"/>
              <a:t>Representation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Densely connected point-to-point network model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Sparsely connected point-to-point network model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Point-to-point movement database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Hard copy map with </a:t>
            </a:r>
            <a:r>
              <a:rPr lang="en-US" sz="800" b="1" dirty="0" err="1" smtClean="0"/>
              <a:t>mensuration</a:t>
            </a:r>
            <a:r>
              <a:rPr lang="en-US" sz="800" b="1" dirty="0" smtClean="0"/>
              <a:t> tools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Network model with edge rates/costs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Map tessellation with face movement rates/costs</a:t>
            </a:r>
          </a:p>
        </p:txBody>
      </p:sp>
      <p:sp>
        <p:nvSpPr>
          <p:cNvPr id="269" name="TextBox 268"/>
          <p:cNvSpPr txBox="1"/>
          <p:nvPr/>
        </p:nvSpPr>
        <p:spPr>
          <a:xfrm>
            <a:off x="5410200" y="2743200"/>
            <a:ext cx="3576637" cy="9906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Automated calculation of point-to-point distances and rates using model data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Automated calculation of point-to-point distances and rates using database data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   Direct interface with GIS system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   Manual calculation and entry of distances and rates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   Software enabled editing of movement rates/costs  </a:t>
            </a:r>
          </a:p>
          <a:p>
            <a:pPr marL="117475" indent="-117475">
              <a:buFont typeface="Arial" pitchFamily="34" charset="0"/>
              <a:buChar char="•"/>
            </a:pPr>
            <a:endParaRPr lang="en-US" sz="800" b="1" dirty="0" smtClean="0"/>
          </a:p>
        </p:txBody>
      </p:sp>
      <p:sp>
        <p:nvSpPr>
          <p:cNvPr id="270" name="TextBox 269"/>
          <p:cNvSpPr txBox="1"/>
          <p:nvPr/>
        </p:nvSpPr>
        <p:spPr>
          <a:xfrm>
            <a:off x="5410200" y="38862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Network representation with shortest path algorithms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Database look-up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Tabular data look-up</a:t>
            </a:r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0292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17" name="Action Button: Back or Previous 16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>
          <a:xfrm>
            <a:off x="379413" y="449263"/>
            <a:ext cx="8229600" cy="609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SSES Function - Form Alternatives 1.2.4</a:t>
            </a:r>
          </a:p>
        </p:txBody>
      </p:sp>
      <p:sp>
        <p:nvSpPr>
          <p:cNvPr id="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0" y="6610350"/>
            <a:ext cx="1435100" cy="247650"/>
          </a:xfrm>
          <a:noFill/>
        </p:spPr>
        <p:txBody>
          <a:bodyPr/>
          <a:lstStyle/>
          <a:p>
            <a:r>
              <a:rPr lang="en-US" smtClean="0"/>
              <a:t>5 March 09</a:t>
            </a:r>
            <a:endParaRPr lang="en-US" dirty="0" smtClean="0"/>
          </a:p>
        </p:txBody>
      </p:sp>
      <p:sp>
        <p:nvSpPr>
          <p:cNvPr id="171" name="Text Box 11"/>
          <p:cNvSpPr txBox="1">
            <a:spLocks noChangeArrowheads="1"/>
          </p:cNvSpPr>
          <p:nvPr/>
        </p:nvSpPr>
        <p:spPr bwMode="auto">
          <a:xfrm>
            <a:off x="228600" y="1600200"/>
            <a:ext cx="106680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18288" rIns="18288" bIns="18288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1.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Represent and assess site characteristics</a:t>
            </a:r>
            <a:endParaRPr lang="en-US" sz="800" b="1" dirty="0"/>
          </a:p>
        </p:txBody>
      </p:sp>
      <p:sp>
        <p:nvSpPr>
          <p:cNvPr id="172" name="Text Box 12"/>
          <p:cNvSpPr txBox="1">
            <a:spLocks noChangeArrowheads="1"/>
          </p:cNvSpPr>
          <p:nvPr/>
        </p:nvSpPr>
        <p:spPr bwMode="auto">
          <a:xfrm>
            <a:off x="1371599" y="1600200"/>
            <a:ext cx="1371601" cy="6858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5720" tIns="9144" rIns="18288" bIns="9144" anchor="t" anchorCtr="0"/>
          <a:lstStyle/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1.2</a:t>
            </a:r>
          </a:p>
          <a:p>
            <a:pPr>
              <a:lnSpc>
                <a:spcPct val="95000"/>
              </a:lnSpc>
              <a:defRPr/>
            </a:pPr>
            <a:r>
              <a:rPr lang="en-US" sz="800" b="1" dirty="0" smtClean="0"/>
              <a:t>Construct, display, and manipulate site models / analytic representations</a:t>
            </a:r>
            <a:endParaRPr lang="en-US" sz="800" b="1" dirty="0"/>
          </a:p>
        </p:txBody>
      </p:sp>
      <p:sp>
        <p:nvSpPr>
          <p:cNvPr id="273" name="TextBox 272"/>
          <p:cNvSpPr txBox="1"/>
          <p:nvPr/>
        </p:nvSpPr>
        <p:spPr>
          <a:xfrm>
            <a:off x="381000" y="1066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FUNCTIONS</a:t>
            </a:r>
            <a:endParaRPr lang="en-US" u="sng" dirty="0"/>
          </a:p>
        </p:txBody>
      </p:sp>
      <p:sp>
        <p:nvSpPr>
          <p:cNvPr id="276" name="TextBox 275"/>
          <p:cNvSpPr txBox="1"/>
          <p:nvPr/>
        </p:nvSpPr>
        <p:spPr>
          <a:xfrm>
            <a:off x="5029200" y="10668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/>
              <a:t>ALTERNATIVE FORMS</a:t>
            </a:r>
            <a:endParaRPr lang="en-US" u="sng" dirty="0"/>
          </a:p>
        </p:txBody>
      </p:sp>
      <p:sp>
        <p:nvSpPr>
          <p:cNvPr id="277" name="Right Arrow 276"/>
          <p:cNvSpPr/>
          <p:nvPr/>
        </p:nvSpPr>
        <p:spPr bwMode="auto">
          <a:xfrm>
            <a:off x="3657600" y="1143000"/>
            <a:ext cx="609600" cy="304800"/>
          </a:xfrm>
          <a:prstGeom prst="rightArrow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2895600" y="1625600"/>
            <a:ext cx="2438400" cy="685800"/>
          </a:xfrm>
          <a:prstGeom prst="rect">
            <a:avLst/>
          </a:prstGeom>
          <a:solidFill>
            <a:srgbClr val="CCFF99"/>
          </a:solidFill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45720" tIns="18288" rIns="18288" bIns="18288" numCol="1" rtlCol="0" anchor="t" anchorCtr="0" compatLnSpc="1">
            <a:prstTxWarp prst="textNoShape">
              <a:avLst/>
            </a:prstTxWarp>
          </a:bodyPr>
          <a:lstStyle/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>
                <a:solidFill>
                  <a:schemeClr val="dk1"/>
                </a:solidFill>
                <a:latin typeface="+mn-lt"/>
              </a:rPr>
              <a:t>1.2.4</a:t>
            </a:r>
          </a:p>
          <a:p>
            <a:pPr indent="1588">
              <a:lnSpc>
                <a:spcPct val="95000"/>
              </a:lnSpc>
              <a:spcBef>
                <a:spcPct val="20000"/>
              </a:spcBef>
            </a:pPr>
            <a:r>
              <a:rPr lang="en-US" sz="800" b="1" dirty="0" smtClean="0"/>
              <a:t>Save, recall, and manage site terrain models and data</a:t>
            </a:r>
            <a:endParaRPr lang="en-US" sz="800" b="1" dirty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10199" y="1625600"/>
            <a:ext cx="3576637" cy="685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Embedded model archive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Internal database</a:t>
            </a:r>
          </a:p>
          <a:p>
            <a:pPr marL="117475" indent="-117475">
              <a:buFont typeface="Arial" pitchFamily="34" charset="0"/>
              <a:buChar char="•"/>
            </a:pPr>
            <a:r>
              <a:rPr lang="en-US" sz="800" b="1" dirty="0" smtClean="0"/>
              <a:t>Off-line database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8F860-3B9A-4D7F-836E-0C1BDA42292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Anderson, Beres, Shaw, Valadez</a:t>
            </a:r>
            <a:endParaRPr lang="en-US"/>
          </a:p>
        </p:txBody>
      </p:sp>
      <p:sp>
        <p:nvSpPr>
          <p:cNvPr id="13" name="Action Button: Back or Previous 12">
            <a:hlinkClick r:id="rId2" action="ppaction://hlinksldjump" highlightClick="1"/>
          </p:cNvPr>
          <p:cNvSpPr/>
          <p:nvPr/>
        </p:nvSpPr>
        <p:spPr bwMode="auto">
          <a:xfrm>
            <a:off x="128016" y="6263640"/>
            <a:ext cx="265176" cy="274320"/>
          </a:xfrm>
          <a:prstGeom prst="actionButtonBackPrevious">
            <a:avLst/>
          </a:prstGeom>
          <a:solidFill>
            <a:srgbClr val="CCFF99"/>
          </a:solidFill>
          <a:ln w="1905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R="0" indent="15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0" tIns="0" rIns="0" bIns="0" numCol="1" rtlCol="0" anchor="t" anchorCtr="0" compatLnSpc="1">
        <a:prstTxWarp prst="textNoShape">
          <a:avLst/>
        </a:prstTxWarp>
      </a:bodyPr>
      <a:lstStyle>
        <a:defPPr marR="0" indent="1588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tabLst/>
          <a:defRPr sz="1200" dirty="0" smtClean="0"/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spDef>
    <a:lnDef>
      <a:spPr bwMode="auto">
        <a:noFill/>
        <a:ln w="9525" cap="flat" cmpd="sng" algn="ctr">
          <a:solidFill>
            <a:srgbClr val="002060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3815</TotalTime>
  <Words>4007</Words>
  <Application>Microsoft PowerPoint</Application>
  <PresentationFormat>On-screen Show (4:3)</PresentationFormat>
  <Paragraphs>831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Default Design</vt:lpstr>
      <vt:lpstr>SSES Sensor Suite Evaluation System</vt:lpstr>
      <vt:lpstr>General Comments</vt:lpstr>
      <vt:lpstr>SSES Functional Decomposition </vt:lpstr>
      <vt:lpstr>SSES Function - Form Alternatives 1.1.1</vt:lpstr>
      <vt:lpstr>SSES Function - Form Alternatives 1.1.2</vt:lpstr>
      <vt:lpstr>SSES Function - Form Alternatives 1.2.1</vt:lpstr>
      <vt:lpstr>SSES Function - Form Alternatives 1.2.2</vt:lpstr>
      <vt:lpstr>SSES Function - Form Alternatives 1.2.3</vt:lpstr>
      <vt:lpstr>SSES Function - Form Alternatives 1.2.4</vt:lpstr>
      <vt:lpstr>SSES Function - Form Alternatives 2.1</vt:lpstr>
      <vt:lpstr>SSES Function - Form Alternatives 2.2.1</vt:lpstr>
      <vt:lpstr>SSES Function - Form Alternatives 2.3</vt:lpstr>
      <vt:lpstr>SSES Function - Form Alternatives 2.4</vt:lpstr>
      <vt:lpstr>SSES Function - Form Alternatives 2.5</vt:lpstr>
      <vt:lpstr>SSES Function - Form Alternatives 2.6</vt:lpstr>
      <vt:lpstr>SSES Function - Form Alternatives 3.1</vt:lpstr>
      <vt:lpstr>SSES Function - Form Alternatives 3.1 (cont)</vt:lpstr>
      <vt:lpstr>SSES Function - Form Alternatives 3.2.1</vt:lpstr>
      <vt:lpstr>SSES Function - Form Alternatives 3.2.2</vt:lpstr>
      <vt:lpstr>SSES Function - Form Alternatives 3.2.3.1</vt:lpstr>
      <vt:lpstr>SSES Function - Form Alternatives 3.2.3.1 (cont)</vt:lpstr>
      <vt:lpstr>SSES Function - Form Alternatives 3.3.1</vt:lpstr>
      <vt:lpstr>SSES Function - Form Alternatives 3.3.2</vt:lpstr>
      <vt:lpstr>SSES Function - Form Alternatives 3.3.3</vt:lpstr>
      <vt:lpstr>SSES Function - Form Alternatives 3.3.1</vt:lpstr>
      <vt:lpstr>Preliminary SSES Functional Decomposition </vt:lpstr>
      <vt:lpstr>Preliminary SSES Functional Decomposition </vt:lpstr>
      <vt:lpstr>Preliminary SSES Functional Decomposition </vt:lpstr>
      <vt:lpstr>Preliminary SSES Functional Decomposition </vt:lpstr>
      <vt:lpstr>Preliminary SSES Functional Decomposition </vt:lpstr>
    </vt:vector>
  </TitlesOfParts>
  <Company>Comp1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Comp1</dc:creator>
  <cp:lastModifiedBy>Joseph M. Shaw</cp:lastModifiedBy>
  <cp:revision>379</cp:revision>
  <dcterms:created xsi:type="dcterms:W3CDTF">2007-12-08T11:17:57Z</dcterms:created>
  <dcterms:modified xsi:type="dcterms:W3CDTF">2009-03-07T15:24:27Z</dcterms:modified>
</cp:coreProperties>
</file>